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22"/>
  </p:notesMasterIdLst>
  <p:sldIdLst>
    <p:sldId id="326" r:id="rId3"/>
    <p:sldId id="346" r:id="rId4"/>
    <p:sldId id="328" r:id="rId5"/>
    <p:sldId id="353" r:id="rId6"/>
    <p:sldId id="367" r:id="rId7"/>
    <p:sldId id="373" r:id="rId8"/>
    <p:sldId id="338" r:id="rId9"/>
    <p:sldId id="368" r:id="rId10"/>
    <p:sldId id="347" r:id="rId11"/>
    <p:sldId id="348" r:id="rId12"/>
    <p:sldId id="349" r:id="rId13"/>
    <p:sldId id="350" r:id="rId14"/>
    <p:sldId id="391" r:id="rId15"/>
    <p:sldId id="258" r:id="rId16"/>
    <p:sldId id="257" r:id="rId17"/>
    <p:sldId id="259" r:id="rId18"/>
    <p:sldId id="390" r:id="rId19"/>
    <p:sldId id="374" r:id="rId20"/>
    <p:sldId id="3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25007E-43A7-3833-E17C-E15F06A527E4}" v="47" dt="2024-04-14T17:29:54.692"/>
    <p1510:client id="{7CB42659-CB3B-E3B7-A6D5-9F9674CBDE9C}" v="1" dt="2024-04-15T08:25:05.2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0"/>
  </p:normalViewPr>
  <p:slideViewPr>
    <p:cSldViewPr snapToGrid="0">
      <p:cViewPr varScale="1">
        <p:scale>
          <a:sx n="105" d="100"/>
          <a:sy n="105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D626E-321A-4ECA-97A7-914F9849ABA7}" type="datetimeFigureOut">
              <a:t>4/20/2024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24DD8-98BE-4886-BA48-A6B71F8E4E8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9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6:notes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6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81BDD-BAC9-A747-B74B-E53EDBE3CD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22FBF8D-B685-B74E-AFC3-52F1C75E0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451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0F3B1CA-97DD-8147-B463-52C749B85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624A60-3608-4B48-AB03-5D8C92F1934A}"/>
              </a:ext>
            </a:extLst>
          </p:cNvPr>
          <p:cNvSpPr txBox="1"/>
          <p:nvPr userDrawn="1"/>
        </p:nvSpPr>
        <p:spPr>
          <a:xfrm>
            <a:off x="9341963" y="6362126"/>
            <a:ext cx="2611225" cy="323165"/>
          </a:xfrm>
          <a:prstGeom prst="rect">
            <a:avLst/>
          </a:prstGeom>
          <a:noFill/>
        </p:spPr>
        <p:txBody>
          <a:bodyPr wrap="square" bIns="0" rtlCol="0" anchor="b" anchorCtr="0">
            <a:spAutoFit/>
          </a:bodyPr>
          <a:lstStyle/>
          <a:p>
            <a:pPr algn="r"/>
            <a:r>
              <a:rPr lang="en-US" b="1" i="0" err="1">
                <a:solidFill>
                  <a:srgbClr val="5F295F"/>
                </a:solidFill>
                <a:latin typeface="Bitter SemiBold" pitchFamily="2" charset="77"/>
              </a:rPr>
              <a:t>ehu.ac.uk</a:t>
            </a:r>
            <a:endParaRPr lang="en-US" b="1" i="0">
              <a:solidFill>
                <a:srgbClr val="5F295F"/>
              </a:solidFill>
              <a:latin typeface="Bitter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1730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22FBF8D-B685-B74E-AFC3-52F1C75E0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451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0F3B1CA-97DD-8147-B463-52C749B85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624A60-3608-4B48-AB03-5D8C92F1934A}"/>
              </a:ext>
            </a:extLst>
          </p:cNvPr>
          <p:cNvSpPr txBox="1"/>
          <p:nvPr userDrawn="1"/>
        </p:nvSpPr>
        <p:spPr>
          <a:xfrm>
            <a:off x="9341963" y="6362126"/>
            <a:ext cx="2611225" cy="323165"/>
          </a:xfrm>
          <a:prstGeom prst="rect">
            <a:avLst/>
          </a:prstGeom>
          <a:noFill/>
        </p:spPr>
        <p:txBody>
          <a:bodyPr wrap="square" bIns="0" rtlCol="0" anchor="b" anchorCtr="0">
            <a:spAutoFit/>
          </a:bodyPr>
          <a:lstStyle/>
          <a:p>
            <a:pPr algn="r"/>
            <a:r>
              <a:rPr lang="en-US" b="1" i="0" err="1">
                <a:solidFill>
                  <a:srgbClr val="5F295F"/>
                </a:solidFill>
                <a:latin typeface="Bitter SemiBold" pitchFamily="2" charset="77"/>
              </a:rPr>
              <a:t>ehu.ac.uk</a:t>
            </a:r>
            <a:endParaRPr lang="en-US" b="1" i="0">
              <a:solidFill>
                <a:srgbClr val="5F295F"/>
              </a:solidFill>
              <a:latin typeface="Bitter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1730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84E84-FE74-2C45-AC50-9B443BFC3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A01CE-EEE3-264A-A4EC-FB55BAC0D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64DBC-F12E-C740-9C06-FF72E60A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ehu.ac.uk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11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7B0A5-4510-2840-AA9E-A65CCFC7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91D54-B8D7-0D4B-B388-F3887A382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C9233-707F-A54C-9E8B-AF589647F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ehu.ac.uk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7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DF9C-63B0-E649-A264-F73A3188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9E2BC-D050-6546-B9CC-3E6B631AF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08969"/>
            <a:ext cx="5181600" cy="29679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06B01-CF08-2145-9F58-E14F30FCF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80079"/>
            <a:ext cx="5181600" cy="2996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874D5-FDF1-5A43-BF27-1177E73C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ehu.ac.uk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18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A244E-6A77-B144-BCCF-3E88EEF4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520" y="365125"/>
            <a:ext cx="7575868" cy="81343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2DF6-358E-D741-8D47-30CC9D892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74462-CE41-134A-90AC-5FF5ED1D3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C6A7F-3F45-D345-89DB-B9F75A4DD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71787-E3F0-844C-A8D6-1DD0DF1D7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DBBF37-7D62-0A4D-94E6-174855E8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ehu.ac.uk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03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1107E-24D7-A547-98AD-E58D14A4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7CE5A-964B-E74A-A16E-703532F6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ehu.ac.uk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18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4C69A-1DAF-AF4C-B03F-3ACDCC366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ehu.ac.uk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3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C9D71-4623-F643-A8AD-47831B81C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49680"/>
            <a:ext cx="3932237" cy="1534160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4FB12-1F17-F440-8AA0-A31A3AF25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49680"/>
            <a:ext cx="6172200" cy="46113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8AEF0-4213-1E41-9388-EDED75DD2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83840"/>
            <a:ext cx="3932237" cy="3085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72726-CBD0-2548-A3B0-066CDC4BA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ehu.ac.uk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7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84E84-FE74-2C45-AC50-9B443BFC3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A01CE-EEE3-264A-A4EC-FB55BAC0D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64DBC-F12E-C740-9C06-FF72E60A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ehu.ac.uk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1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7B0A5-4510-2840-AA9E-A65CCFC7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91D54-B8D7-0D4B-B388-F3887A382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C9233-707F-A54C-9E8B-AF589647F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ehu.ac.uk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DF9C-63B0-E649-A264-F73A3188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9E2BC-D050-6546-B9CC-3E6B631AF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08969"/>
            <a:ext cx="5181600" cy="29679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06B01-CF08-2145-9F58-E14F30FCF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80079"/>
            <a:ext cx="5181600" cy="29968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874D5-FDF1-5A43-BF27-1177E73C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ehu.ac.uk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1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A244E-6A77-B144-BCCF-3E88EEF4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520" y="365125"/>
            <a:ext cx="7575868" cy="81343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2DF6-358E-D741-8D47-30CC9D892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74462-CE41-134A-90AC-5FF5ED1D3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C6A7F-3F45-D345-89DB-B9F75A4DD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71787-E3F0-844C-A8D6-1DD0DF1D7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DBBF37-7D62-0A4D-94E6-174855E8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ehu.ac.uk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0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1107E-24D7-A547-98AD-E58D14A4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7CE5A-964B-E74A-A16E-703532F6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ehu.ac.uk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1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4C69A-1DAF-AF4C-B03F-3ACDCC366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ehu.ac.uk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C9D71-4623-F643-A8AD-47831B81C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49680"/>
            <a:ext cx="3932237" cy="1534160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4FB12-1F17-F440-8AA0-A31A3AF25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49680"/>
            <a:ext cx="6172200" cy="46113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8AEF0-4213-1E41-9388-EDED75DD2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83840"/>
            <a:ext cx="3932237" cy="3085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72726-CBD0-2548-A3B0-066CDC4BA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ehu.ac.uk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7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340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907A62-1A14-8A45-BE85-E2C93521C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45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E66CA-86D3-CC49-AAB8-4881A9052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80079"/>
            <a:ext cx="10515600" cy="2996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2A3EC-FB53-7B45-9AA4-52E3E20A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5F295F"/>
                </a:solidFill>
                <a:latin typeface="Bitter SemiBold" pitchFamily="2" charset="77"/>
              </a:defRPr>
            </a:lvl1pPr>
          </a:lstStyle>
          <a:p>
            <a:r>
              <a:rPr lang="en-US" err="1"/>
              <a:t>sites.edgehill.ac.uk</a:t>
            </a:r>
            <a:r>
              <a:rPr lang="en-US"/>
              <a:t>/</a:t>
            </a:r>
            <a:r>
              <a:rPr lang="en-US" err="1"/>
              <a:t>rcaw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7DCCC2-4B9E-DA40-85B5-6B43EA7BD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81799"/>
          <a:stretch/>
        </p:blipFill>
        <p:spPr>
          <a:xfrm>
            <a:off x="0" y="6305550"/>
            <a:ext cx="8864600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82C20D-7C97-CA43-A9F5-1B3C0E737C1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-1623179"/>
            <a:ext cx="12192000" cy="288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9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5F295F"/>
          </a:solidFill>
          <a:latin typeface="Bitter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907A62-1A14-8A45-BE85-E2C93521C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45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E66CA-86D3-CC49-AAB8-4881A9052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80079"/>
            <a:ext cx="10515600" cy="2996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2A3EC-FB53-7B45-9AA4-52E3E20A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5F295F"/>
                </a:solidFill>
                <a:latin typeface="Bitter SemiBold" pitchFamily="2" charset="77"/>
              </a:defRPr>
            </a:lvl1pPr>
          </a:lstStyle>
          <a:p>
            <a:r>
              <a:rPr lang="en-US" err="1"/>
              <a:t>sites.edgehill.ac.uk</a:t>
            </a:r>
            <a:r>
              <a:rPr lang="en-US"/>
              <a:t>/</a:t>
            </a:r>
            <a:r>
              <a:rPr lang="en-US" err="1"/>
              <a:t>rcaw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7DCCC2-4B9E-DA40-85B5-6B43EA7BD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t="81799"/>
          <a:stretch/>
        </p:blipFill>
        <p:spPr>
          <a:xfrm>
            <a:off x="0" y="6305550"/>
            <a:ext cx="8864600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82C20D-7C97-CA43-A9F5-1B3C0E737C1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623179"/>
            <a:ext cx="12192000" cy="288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9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5F295F"/>
          </a:solidFill>
          <a:latin typeface="Bitter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B8C92-0A86-4093-914F-F831D461E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32" y="3801738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>
                <a:latin typeface="Calibri"/>
                <a:ea typeface="Calibri"/>
                <a:cs typeface="Calibri"/>
              </a:rPr>
              <a:t>Arts for the Blues: a collaborative partnership</a:t>
            </a:r>
          </a:p>
        </p:txBody>
      </p:sp>
      <p:pic>
        <p:nvPicPr>
          <p:cNvPr id="5" name="Picture 4" descr="A blue circle with black text and a black diamond&#10;&#10;Description automatically generated">
            <a:extLst>
              <a:ext uri="{FF2B5EF4-FFF2-40B4-BE49-F238E27FC236}">
                <a16:creationId xmlns:a16="http://schemas.microsoft.com/office/drawing/2014/main" id="{DE07B105-43E7-A7D0-3FEA-3B311F39E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351" y="1279656"/>
            <a:ext cx="2332537" cy="230266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B7EDF46-5EF3-4175-8584-8A1B1A334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5658" y="1548736"/>
            <a:ext cx="2936110" cy="196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KRI AHRC Logo 2020 optimised 209x52 - Creative Industries Clusters ...">
            <a:extLst>
              <a:ext uri="{FF2B5EF4-FFF2-40B4-BE49-F238E27FC236}">
                <a16:creationId xmlns:a16="http://schemas.microsoft.com/office/drawing/2014/main" id="{2322C532-A181-AE36-1F31-3CC13B6BB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94" y="5362867"/>
            <a:ext cx="3052058" cy="759058"/>
          </a:xfrm>
          <a:prstGeom prst="rect">
            <a:avLst/>
          </a:prstGeom>
        </p:spPr>
      </p:pic>
      <p:pic>
        <p:nvPicPr>
          <p:cNvPr id="15" name="Picture 14" descr="NHS Liverpool CCG - Liverpool5G">
            <a:extLst>
              <a:ext uri="{FF2B5EF4-FFF2-40B4-BE49-F238E27FC236}">
                <a16:creationId xmlns:a16="http://schemas.microsoft.com/office/drawing/2014/main" id="{366C43DC-8E14-31E3-F001-A400CA22AED3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436611" y="5444028"/>
            <a:ext cx="1948675" cy="677897"/>
          </a:xfrm>
          <a:prstGeom prst="rect">
            <a:avLst/>
          </a:prstGeom>
        </p:spPr>
      </p:pic>
      <p:pic>
        <p:nvPicPr>
          <p:cNvPr id="16" name="Picture 15" descr="Description: GMMH_Logo_A4">
            <a:extLst>
              <a:ext uri="{FF2B5EF4-FFF2-40B4-BE49-F238E27FC236}">
                <a16:creationId xmlns:a16="http://schemas.microsoft.com/office/drawing/2014/main" id="{ED3A4611-BE99-C246-05FA-47DDB5E49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1681" y="5444028"/>
            <a:ext cx="1457325" cy="628650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81D5FDC5-B91B-4D6A-65D2-D02D83E4F5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0957" y="5389062"/>
            <a:ext cx="2743200" cy="742950"/>
          </a:xfrm>
          <a:prstGeom prst="rect">
            <a:avLst/>
          </a:prstGeom>
        </p:spPr>
      </p:pic>
      <p:pic>
        <p:nvPicPr>
          <p:cNvPr id="18" name="Picture 17" descr="Home | UKCP | Find a therapist">
            <a:extLst>
              <a:ext uri="{FF2B5EF4-FFF2-40B4-BE49-F238E27FC236}">
                <a16:creationId xmlns:a16="http://schemas.microsoft.com/office/drawing/2014/main" id="{1FA1A14B-25DE-78ED-4F01-5768ABCFB7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6250" y="5283116"/>
            <a:ext cx="1473743" cy="838809"/>
          </a:xfrm>
          <a:prstGeom prst="rect">
            <a:avLst/>
          </a:prstGeom>
        </p:spPr>
      </p:pic>
      <p:sp>
        <p:nvSpPr>
          <p:cNvPr id="19" name="TextBox 6">
            <a:extLst>
              <a:ext uri="{FF2B5EF4-FFF2-40B4-BE49-F238E27FC236}">
                <a16:creationId xmlns:a16="http://schemas.microsoft.com/office/drawing/2014/main" id="{2543ABFE-0FED-B577-F16D-39E7AD33B0AF}"/>
              </a:ext>
            </a:extLst>
          </p:cNvPr>
          <p:cNvSpPr txBox="1"/>
          <p:nvPr/>
        </p:nvSpPr>
        <p:spPr>
          <a:xfrm>
            <a:off x="112994" y="5037855"/>
            <a:ext cx="3323617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Funded by</a:t>
            </a:r>
            <a:endParaRPr lang="en-US"/>
          </a:p>
        </p:txBody>
      </p:sp>
      <p:pic>
        <p:nvPicPr>
          <p:cNvPr id="21" name="Picture 20" descr="About Edge Hill University | Modern University of the Year">
            <a:extLst>
              <a:ext uri="{FF2B5EF4-FFF2-40B4-BE49-F238E27FC236}">
                <a16:creationId xmlns:a16="http://schemas.microsoft.com/office/drawing/2014/main" id="{456AA3AB-BE8B-E1C3-64CB-432C1E1F43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6106" y="1256081"/>
            <a:ext cx="2347051" cy="23075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5EC89F-A53E-2775-75BC-7A250160853D}"/>
              </a:ext>
            </a:extLst>
          </p:cNvPr>
          <p:cNvSpPr txBox="1"/>
          <p:nvPr/>
        </p:nvSpPr>
        <p:spPr>
          <a:xfrm>
            <a:off x="444230" y="6386209"/>
            <a:ext cx="36835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https://</a:t>
            </a:r>
            <a:r>
              <a:rPr lang="en-US" err="1">
                <a:solidFill>
                  <a:srgbClr val="FFFFFF"/>
                </a:solidFill>
              </a:rPr>
              <a:t>sites.edgehill.ac.uk</a:t>
            </a:r>
            <a:r>
              <a:rPr lang="en-US">
                <a:solidFill>
                  <a:srgbClr val="FFFFFF"/>
                </a:solidFill>
              </a:rPr>
              <a:t>/</a:t>
            </a:r>
            <a:r>
              <a:rPr lang="en-US" err="1">
                <a:solidFill>
                  <a:srgbClr val="FFFFFF"/>
                </a:solidFill>
              </a:rPr>
              <a:t>rcaw</a:t>
            </a:r>
            <a:r>
              <a:rPr lang="en-US">
                <a:solidFill>
                  <a:srgbClr val="FFFFFF"/>
                </a:solidFill>
              </a:rPr>
              <a:t>/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7A074B6D-40BE-9A87-2ECC-A5396B9A219B}"/>
              </a:ext>
            </a:extLst>
          </p:cNvPr>
          <p:cNvSpPr txBox="1"/>
          <p:nvPr/>
        </p:nvSpPr>
        <p:spPr>
          <a:xfrm>
            <a:off x="6094111" y="6370729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lang="en-US" err="1">
                <a:solidFill>
                  <a:srgbClr val="FFFFFF"/>
                </a:solidFill>
                <a:latin typeface="Arial"/>
                <a:cs typeface="Arial"/>
              </a:rPr>
              <a:t>EHUartswellbeing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98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CABB7-0573-EB54-3061-2B3F410C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6" y="1009338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2500" b="1">
                <a:cs typeface="Calibri Light"/>
              </a:rPr>
              <a:t>Key Ingredients 3 and 4: </a:t>
            </a:r>
            <a:br>
              <a:rPr lang="en-US" sz="2500" b="1">
                <a:cs typeface="Calibri Light"/>
              </a:rPr>
            </a:br>
            <a:r>
              <a:rPr lang="en-US" sz="2500" b="1">
                <a:cs typeface="Calibri Light"/>
              </a:rPr>
              <a:t>Building Strengths</a:t>
            </a:r>
            <a:endParaRPr lang="en-US" sz="2500" b="1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11750-0161-1E91-1CB7-E9611F507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 b="1">
                <a:cs typeface="Calibri" panose="020F0502020204030204"/>
              </a:rPr>
              <a:t>Developing relationships</a:t>
            </a:r>
            <a:endParaRPr lang="en-US" sz="1800"/>
          </a:p>
          <a:p>
            <a:pPr marL="0" indent="0">
              <a:buNone/>
            </a:pPr>
            <a:r>
              <a:rPr lang="en-US" sz="1800">
                <a:cs typeface="Calibri" panose="020F0502020204030204"/>
              </a:rPr>
              <a:t>e.g. mirroring exercises; group soundscape; puppet master; squiggle game</a:t>
            </a:r>
          </a:p>
          <a:p>
            <a:pPr marL="0" indent="0">
              <a:buNone/>
            </a:pPr>
            <a:r>
              <a:rPr lang="en-US" sz="1800" b="1">
                <a:cs typeface="Calibri" panose="020F0502020204030204"/>
              </a:rPr>
              <a:t>Expressing emotions</a:t>
            </a:r>
          </a:p>
          <a:p>
            <a:pPr marL="0" indent="0">
              <a:buNone/>
            </a:pPr>
            <a:r>
              <a:rPr lang="en-US" sz="1800">
                <a:cs typeface="Calibri" panose="020F0502020204030204"/>
              </a:rPr>
              <a:t>e.g. using puppets; sharing a song; showing feelings in gestures, drawing, poetry </a:t>
            </a:r>
          </a:p>
        </p:txBody>
      </p:sp>
      <p:pic>
        <p:nvPicPr>
          <p:cNvPr id="6" name="Picture 12" descr="A child with blue and green paint on his hands&#10;&#10;Description automatically generated">
            <a:extLst>
              <a:ext uri="{FF2B5EF4-FFF2-40B4-BE49-F238E27FC236}">
                <a16:creationId xmlns:a16="http://schemas.microsoft.com/office/drawing/2014/main" id="{0AF0F6B8-5C06-7D34-B112-266230402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21229" r="8212" b="2"/>
          <a:stretch/>
        </p:blipFill>
        <p:spPr bwMode="auto">
          <a:xfrm>
            <a:off x="5987738" y="650494"/>
            <a:ext cx="5628018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558DEA-0A09-636C-5CD4-DEE6CE5682A1}"/>
              </a:ext>
            </a:extLst>
          </p:cNvPr>
          <p:cNvSpPr txBox="1"/>
          <p:nvPr/>
        </p:nvSpPr>
        <p:spPr>
          <a:xfrm>
            <a:off x="444230" y="6386209"/>
            <a:ext cx="36835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https://</a:t>
            </a:r>
            <a:r>
              <a:rPr lang="en-US" err="1">
                <a:solidFill>
                  <a:srgbClr val="FFFFFF"/>
                </a:solidFill>
              </a:rPr>
              <a:t>sites.edgehill.ac.uk</a:t>
            </a:r>
            <a:r>
              <a:rPr lang="en-US">
                <a:solidFill>
                  <a:srgbClr val="FFFFFF"/>
                </a:solidFill>
              </a:rPr>
              <a:t>/</a:t>
            </a:r>
            <a:r>
              <a:rPr lang="en-US" err="1">
                <a:solidFill>
                  <a:srgbClr val="FFFFFF"/>
                </a:solidFill>
              </a:rPr>
              <a:t>rcaw</a:t>
            </a:r>
            <a:r>
              <a:rPr lang="en-US">
                <a:solidFill>
                  <a:srgbClr val="FFFFFF"/>
                </a:solidFill>
              </a:rPr>
              <a:t>/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BE0AC98-3DFD-489C-C846-6DE2A18791D9}"/>
              </a:ext>
            </a:extLst>
          </p:cNvPr>
          <p:cNvSpPr txBox="1"/>
          <p:nvPr/>
        </p:nvSpPr>
        <p:spPr>
          <a:xfrm>
            <a:off x="6094111" y="6370729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lang="en-US" err="1">
                <a:solidFill>
                  <a:srgbClr val="FFFFFF"/>
                </a:solidFill>
                <a:latin typeface="Arial"/>
                <a:cs typeface="Arial"/>
              </a:rPr>
              <a:t>EHUartswellbeing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CABB7-0573-EB54-3061-2B3F410C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6" y="1009338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2500" b="1">
                <a:latin typeface="Calibri Light"/>
                <a:cs typeface="Calibri Light"/>
              </a:rPr>
              <a:t>Key Ingredients 5 and 6: </a:t>
            </a:r>
            <a:br>
              <a:rPr lang="en-US" sz="2500" b="1">
                <a:latin typeface="Calibri Light"/>
                <a:cs typeface="Calibri Light"/>
              </a:rPr>
            </a:br>
            <a:r>
              <a:rPr lang="en-US" sz="2500" b="1">
                <a:latin typeface="Calibri Light"/>
                <a:cs typeface="Calibri Light"/>
              </a:rPr>
              <a:t>Addressing challenges</a:t>
            </a:r>
            <a:endParaRPr lang="en-US" sz="2500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11750-0161-1E91-1CB7-E9611F507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 b="1">
                <a:cs typeface="Calibri" panose="020F0502020204030204"/>
              </a:rPr>
              <a:t>Processing at a deeper level </a:t>
            </a:r>
            <a:endParaRPr lang="en-US" sz="18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1800">
                <a:cs typeface="Calibri" panose="020F0502020204030204"/>
              </a:rPr>
              <a:t>e.g. authentic movement (witnessing); adding percussion and rhythm to movement</a:t>
            </a:r>
          </a:p>
          <a:p>
            <a:pPr marL="0" indent="0">
              <a:buNone/>
            </a:pPr>
            <a:r>
              <a:rPr lang="en-US" sz="1800" b="1">
                <a:cs typeface="Calibri" panose="020F0502020204030204"/>
              </a:rPr>
              <a:t>Gaining understanding </a:t>
            </a:r>
            <a:endParaRPr lang="en-US" sz="18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1800">
                <a:cs typeface="Calibri" panose="020F0502020204030204"/>
              </a:rPr>
              <a:t>e.g. creative writing; telling stories with gestures; viewing drawings differently; a group mural</a:t>
            </a:r>
          </a:p>
        </p:txBody>
      </p:sp>
      <p:pic>
        <p:nvPicPr>
          <p:cNvPr id="6" name="Picture 14" descr="A hand holding a toy&#10;&#10;Description automatically generated">
            <a:extLst>
              <a:ext uri="{FF2B5EF4-FFF2-40B4-BE49-F238E27FC236}">
                <a16:creationId xmlns:a16="http://schemas.microsoft.com/office/drawing/2014/main" id="{0EC91E4F-AF5E-D960-AC3F-D46A3EBF93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10322" r="1" b="26533"/>
          <a:stretch/>
        </p:blipFill>
        <p:spPr bwMode="auto">
          <a:xfrm>
            <a:off x="5987738" y="1365528"/>
            <a:ext cx="4872173" cy="460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F2EA13-F245-23B7-17DC-76F9109CDD3E}"/>
              </a:ext>
            </a:extLst>
          </p:cNvPr>
          <p:cNvSpPr txBox="1"/>
          <p:nvPr/>
        </p:nvSpPr>
        <p:spPr>
          <a:xfrm>
            <a:off x="444230" y="6386209"/>
            <a:ext cx="36835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https://</a:t>
            </a:r>
            <a:r>
              <a:rPr lang="en-US" err="1">
                <a:solidFill>
                  <a:srgbClr val="FFFFFF"/>
                </a:solidFill>
              </a:rPr>
              <a:t>sites.edgehill.ac.uk</a:t>
            </a:r>
            <a:r>
              <a:rPr lang="en-US">
                <a:solidFill>
                  <a:srgbClr val="FFFFFF"/>
                </a:solidFill>
              </a:rPr>
              <a:t>/</a:t>
            </a:r>
            <a:r>
              <a:rPr lang="en-US" err="1">
                <a:solidFill>
                  <a:srgbClr val="FFFFFF"/>
                </a:solidFill>
              </a:rPr>
              <a:t>rcaw</a:t>
            </a:r>
            <a:r>
              <a:rPr lang="en-US">
                <a:solidFill>
                  <a:srgbClr val="FFFFFF"/>
                </a:solidFill>
              </a:rPr>
              <a:t>/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1092DD83-B90C-419D-DF9A-7A1EFA2E8B57}"/>
              </a:ext>
            </a:extLst>
          </p:cNvPr>
          <p:cNvSpPr txBox="1"/>
          <p:nvPr/>
        </p:nvSpPr>
        <p:spPr>
          <a:xfrm>
            <a:off x="6094111" y="6370729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lang="en-US" err="1">
                <a:solidFill>
                  <a:srgbClr val="FFFFFF"/>
                </a:solidFill>
                <a:latin typeface="Arial"/>
                <a:cs typeface="Arial"/>
              </a:rPr>
              <a:t>EHUartswellbeing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3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CABB7-0573-EB54-3061-2B3F410C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6" y="830740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2500" b="1">
                <a:cs typeface="Calibri Light"/>
              </a:rPr>
              <a:t>Key Ingredients 7 and 8: </a:t>
            </a:r>
            <a:br>
              <a:rPr lang="en-US" sz="2500" b="1">
                <a:cs typeface="Calibri Light"/>
              </a:rPr>
            </a:br>
            <a:r>
              <a:rPr lang="en-US" sz="2500" b="1">
                <a:cs typeface="Calibri Light"/>
              </a:rPr>
              <a:t>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11750-0161-1E91-1CB7-E9611F507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 b="1">
                <a:cs typeface="Calibri" panose="020F0502020204030204"/>
              </a:rPr>
              <a:t>Experimenting with different ways of being</a:t>
            </a:r>
            <a:endParaRPr lang="en-US" sz="1800">
              <a:cs typeface="Calibri"/>
            </a:endParaRPr>
          </a:p>
          <a:p>
            <a:pPr marL="0" indent="0">
              <a:buNone/>
            </a:pPr>
            <a:r>
              <a:rPr lang="en-US" sz="1800">
                <a:cs typeface="Calibri"/>
              </a:rPr>
              <a:t>e.g. role play; experimenting with new ways of moving, making sounds and making marks</a:t>
            </a:r>
          </a:p>
          <a:p>
            <a:pPr marL="0" indent="0">
              <a:buNone/>
            </a:pPr>
            <a:r>
              <a:rPr lang="en-US" sz="1800" b="1">
                <a:cs typeface="Calibri" panose="020F0502020204030204"/>
              </a:rPr>
              <a:t>Integrating useful material</a:t>
            </a:r>
            <a:endParaRPr lang="en-US" sz="1800">
              <a:cs typeface="Calibri"/>
            </a:endParaRPr>
          </a:p>
          <a:p>
            <a:pPr marL="0" indent="0">
              <a:buNone/>
            </a:pPr>
            <a:r>
              <a:rPr lang="en-US" sz="1800">
                <a:cs typeface="Calibri"/>
              </a:rPr>
              <a:t>e.g. the Sankofa bird; using music, movement and collage to represent relationship to the past and future</a:t>
            </a:r>
          </a:p>
        </p:txBody>
      </p:sp>
      <p:pic>
        <p:nvPicPr>
          <p:cNvPr id="6" name="Picture 4" descr="A group of children holding hands in a field&#10;&#10;Description automatically generated">
            <a:extLst>
              <a:ext uri="{FF2B5EF4-FFF2-40B4-BE49-F238E27FC236}">
                <a16:creationId xmlns:a16="http://schemas.microsoft.com/office/drawing/2014/main" id="{56E65FF5-FDCC-0CA4-C3F7-AA9B92CFB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5683" r="23759" b="2"/>
          <a:stretch/>
        </p:blipFill>
        <p:spPr bwMode="auto">
          <a:xfrm>
            <a:off x="5987738" y="650494"/>
            <a:ext cx="5628018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1DC04F-C2D1-DD83-2C65-1C008D776213}"/>
              </a:ext>
            </a:extLst>
          </p:cNvPr>
          <p:cNvSpPr txBox="1"/>
          <p:nvPr/>
        </p:nvSpPr>
        <p:spPr>
          <a:xfrm>
            <a:off x="444230" y="6386209"/>
            <a:ext cx="36835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https://</a:t>
            </a:r>
            <a:r>
              <a:rPr lang="en-US" err="1">
                <a:solidFill>
                  <a:srgbClr val="FFFFFF"/>
                </a:solidFill>
              </a:rPr>
              <a:t>sites.edgehill.ac.uk</a:t>
            </a:r>
            <a:r>
              <a:rPr lang="en-US">
                <a:solidFill>
                  <a:srgbClr val="FFFFFF"/>
                </a:solidFill>
              </a:rPr>
              <a:t>/</a:t>
            </a:r>
            <a:r>
              <a:rPr lang="en-US" err="1">
                <a:solidFill>
                  <a:srgbClr val="FFFFFF"/>
                </a:solidFill>
              </a:rPr>
              <a:t>rcaw</a:t>
            </a:r>
            <a:r>
              <a:rPr lang="en-US">
                <a:solidFill>
                  <a:srgbClr val="FFFFFF"/>
                </a:solidFill>
              </a:rPr>
              <a:t>/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90F53EA1-9ABC-7188-5444-B944534E38D3}"/>
              </a:ext>
            </a:extLst>
          </p:cNvPr>
          <p:cNvSpPr txBox="1"/>
          <p:nvPr/>
        </p:nvSpPr>
        <p:spPr>
          <a:xfrm>
            <a:off x="6094111" y="6370729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lang="en-US" err="1">
                <a:solidFill>
                  <a:srgbClr val="FFFFFF"/>
                </a:solidFill>
                <a:latin typeface="Arial"/>
                <a:cs typeface="Arial"/>
              </a:rPr>
              <a:t>EHUartswellbeing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7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EC2D0-1A17-70EB-C01F-9F94D342E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76" y="3780194"/>
            <a:ext cx="10670309" cy="5493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1800" b="1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1800" b="1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1800">
              <a:latin typeface="Calibri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1B6F78-CAE7-0788-2654-771B8ACB328A}"/>
              </a:ext>
            </a:extLst>
          </p:cNvPr>
          <p:cNvSpPr txBox="1"/>
          <p:nvPr/>
        </p:nvSpPr>
        <p:spPr>
          <a:xfrm>
            <a:off x="444230" y="6386209"/>
            <a:ext cx="36835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https://</a:t>
            </a:r>
            <a:r>
              <a:rPr lang="en-US" err="1">
                <a:solidFill>
                  <a:srgbClr val="FFFFFF"/>
                </a:solidFill>
              </a:rPr>
              <a:t>sites.edgehill.ac.uk</a:t>
            </a:r>
            <a:r>
              <a:rPr lang="en-US">
                <a:solidFill>
                  <a:srgbClr val="FFFFFF"/>
                </a:solidFill>
              </a:rPr>
              <a:t>/</a:t>
            </a:r>
            <a:r>
              <a:rPr lang="en-US" err="1">
                <a:solidFill>
                  <a:srgbClr val="FFFFFF"/>
                </a:solidFill>
              </a:rPr>
              <a:t>rcaw</a:t>
            </a:r>
            <a:r>
              <a:rPr lang="en-US">
                <a:solidFill>
                  <a:srgbClr val="FFFFFF"/>
                </a:solidFill>
              </a:rPr>
              <a:t>/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CF9EA29-2F34-6850-F8A0-CB1A63675459}"/>
              </a:ext>
            </a:extLst>
          </p:cNvPr>
          <p:cNvSpPr txBox="1"/>
          <p:nvPr/>
        </p:nvSpPr>
        <p:spPr>
          <a:xfrm>
            <a:off x="6094111" y="6370729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lang="en-US" err="1">
                <a:solidFill>
                  <a:srgbClr val="FFFFFF"/>
                </a:solidFill>
                <a:latin typeface="Arial"/>
                <a:cs typeface="Arial"/>
              </a:rPr>
              <a:t>EHUartswellbeing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5B9840-C10D-6C95-FC94-1C24391C6EBB}"/>
              </a:ext>
            </a:extLst>
          </p:cNvPr>
          <p:cNvSpPr/>
          <p:nvPr/>
        </p:nvSpPr>
        <p:spPr>
          <a:xfrm>
            <a:off x="234089" y="1777098"/>
            <a:ext cx="3644131" cy="454376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FFFFFF"/>
                </a:solidFill>
                <a:ea typeface="+mn-lt"/>
                <a:cs typeface="+mn-lt"/>
              </a:rPr>
              <a:t>Adults:</a:t>
            </a:r>
            <a:endParaRPr lang="en-US" sz="2800" dirty="0">
              <a:solidFill>
                <a:srgbClr val="FFFFFF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Primary mental health care - GMMH NHS FT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University of Salford Clinic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Mothers and babies / parents and infants / mothers and pre-school children with lived experience of domestic abuse – community </a:t>
            </a:r>
            <a:r>
              <a:rPr lang="en-US" sz="2200" dirty="0" err="1">
                <a:solidFill>
                  <a:srgbClr val="FFFFFF"/>
                </a:solidFill>
                <a:ea typeface="+mn-lt"/>
                <a:cs typeface="+mn-lt"/>
              </a:rPr>
              <a:t>organisations</a:t>
            </a:r>
            <a:endParaRPr lang="en-US" sz="2200" dirty="0" err="1">
              <a:solidFill>
                <a:srgbClr val="FFFFFF"/>
              </a:solidFill>
              <a:cs typeface="Calibri" panose="020F0502020204030204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59CCE1-7A42-4CF6-2A05-4F09F1A5D144}"/>
              </a:ext>
            </a:extLst>
          </p:cNvPr>
          <p:cNvSpPr/>
          <p:nvPr/>
        </p:nvSpPr>
        <p:spPr>
          <a:xfrm>
            <a:off x="4031594" y="1777096"/>
            <a:ext cx="3904701" cy="454376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FFFFFF"/>
                </a:solidFill>
                <a:ea typeface="+mn-lt"/>
                <a:cs typeface="+mn-lt"/>
              </a:rPr>
              <a:t>Children and young people: </a:t>
            </a:r>
            <a:endParaRPr lang="en-US" sz="2800" dirty="0">
              <a:solidFill>
                <a:srgbClr val="FFFFFF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Schools in the North West of England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Children’s hospital - Alder Hey Children’s NHS FT CAMHS</a:t>
            </a:r>
            <a:endParaRPr lang="en-US" sz="2200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Training for therapists - Greater Manchester CAMHS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RCT feasibility study - </a:t>
            </a:r>
            <a:r>
              <a:rPr lang="en-US" sz="2200" dirty="0" err="1">
                <a:solidFill>
                  <a:srgbClr val="FFFFFF"/>
                </a:solidFill>
                <a:ea typeface="+mn-lt"/>
                <a:cs typeface="+mn-lt"/>
              </a:rPr>
              <a:t>RfPB</a:t>
            </a:r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 application 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AEA3C82-E93E-A87C-03BF-35F714F2A500}"/>
              </a:ext>
            </a:extLst>
          </p:cNvPr>
          <p:cNvSpPr/>
          <p:nvPr/>
        </p:nvSpPr>
        <p:spPr>
          <a:xfrm>
            <a:off x="8091432" y="1715223"/>
            <a:ext cx="3842828" cy="460563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FFFFFF"/>
                </a:solidFill>
                <a:ea typeface="+mn-lt"/>
                <a:cs typeface="+mn-lt"/>
              </a:rPr>
              <a:t>Helping professionals:</a:t>
            </a:r>
            <a:endParaRPr lang="en-US" sz="2800" dirty="0">
              <a:solidFill>
                <a:srgbClr val="FFFFFF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Multi-level intervention via Staff Psychology Support Service – LUFT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Doctors in training – HEE funding</a:t>
            </a:r>
            <a:endParaRPr lang="en-US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Mental health staff - </a:t>
            </a:r>
            <a:r>
              <a:rPr lang="en-US" sz="2200" dirty="0" err="1">
                <a:solidFill>
                  <a:srgbClr val="FFFFFF"/>
                </a:solidFill>
                <a:ea typeface="+mn-lt"/>
                <a:cs typeface="+mn-lt"/>
              </a:rPr>
              <a:t>RfPB</a:t>
            </a:r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 application in preparation</a:t>
            </a:r>
            <a:endParaRPr lang="en-US" sz="2200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975971B-6684-AF89-9D99-C2799EE3CF9E}"/>
              </a:ext>
            </a:extLst>
          </p:cNvPr>
          <p:cNvSpPr txBox="1">
            <a:spLocks/>
          </p:cNvSpPr>
          <p:nvPr/>
        </p:nvSpPr>
        <p:spPr>
          <a:xfrm>
            <a:off x="227713" y="534734"/>
            <a:ext cx="6544222" cy="1249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5F295F"/>
                </a:solidFill>
                <a:latin typeface="Bitter SemiBold" pitchFamily="2" charset="77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000000"/>
                </a:solidFill>
                <a:cs typeface="Calibri Light"/>
              </a:rPr>
              <a:t>Who is this group for?</a:t>
            </a:r>
            <a:endParaRPr 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7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520C1C-67CC-8640-9D34-712B90276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40" y="1627537"/>
            <a:ext cx="11688078" cy="37757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Calibri"/>
                <a:ea typeface="Calibri"/>
                <a:cs typeface="Calibri"/>
              </a:rPr>
              <a:t>An Arts for the Blues Intervention for the Mental Health and Wellbeing of Children in Mainstream Schools: To Investigate its Effectiveness and Mechanisms of Change</a:t>
            </a:r>
            <a:br>
              <a:rPr lang="en-US" sz="4000" dirty="0">
                <a:latin typeface="Calibri"/>
              </a:rPr>
            </a:br>
            <a:br>
              <a:rPr lang="en-US" sz="4000" dirty="0">
                <a:latin typeface="Calibri"/>
              </a:rPr>
            </a:br>
            <a:r>
              <a:rPr lang="en-US" sz="4000" dirty="0">
                <a:latin typeface="Calibri"/>
                <a:ea typeface="Calibri"/>
                <a:cs typeface="Calibri"/>
              </a:rPr>
              <a:t>Lydia Pringle </a:t>
            </a:r>
            <a:br>
              <a:rPr lang="en-US" sz="4000" dirty="0">
                <a:latin typeface="Calibri"/>
              </a:rPr>
            </a:br>
            <a:r>
              <a:rPr lang="en-US" sz="4000" dirty="0">
                <a:latin typeface="Calibri"/>
                <a:ea typeface="Calibri"/>
                <a:cs typeface="Calibri"/>
              </a:rPr>
              <a:t>PhD Student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25BBB0E3-2CB4-A140-16AF-5131A05C892D}"/>
              </a:ext>
            </a:extLst>
          </p:cNvPr>
          <p:cNvSpPr txBox="1"/>
          <p:nvPr/>
        </p:nvSpPr>
        <p:spPr>
          <a:xfrm>
            <a:off x="255410" y="6390521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#EHUartswellbeing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67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B6FD1BB-EEF3-174E-9F19-C655BD0D092E}"/>
              </a:ext>
            </a:extLst>
          </p:cNvPr>
          <p:cNvSpPr txBox="1"/>
          <p:nvPr/>
        </p:nvSpPr>
        <p:spPr>
          <a:xfrm>
            <a:off x="306540" y="6407015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#EHUartswellbeing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82786-A6DF-9EA6-8207-8D86BE51B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743201"/>
            <a:ext cx="10515600" cy="3015514"/>
          </a:xfrm>
        </p:spPr>
        <p:txBody>
          <a:bodyPr/>
          <a:lstStyle/>
          <a:p>
            <a:r>
              <a:rPr lang="en-US" dirty="0"/>
              <a:t>How useful? </a:t>
            </a:r>
          </a:p>
          <a:p>
            <a:r>
              <a:rPr lang="en-US" dirty="0"/>
              <a:t>Mechanisms of change?</a:t>
            </a:r>
          </a:p>
          <a:p>
            <a:r>
              <a:rPr lang="en-US" dirty="0"/>
              <a:t>Feasibility of the intervention? </a:t>
            </a:r>
          </a:p>
          <a:p>
            <a:pPr lvl="1"/>
            <a:r>
              <a:rPr lang="en-US" dirty="0"/>
              <a:t>Acceptability for children</a:t>
            </a:r>
          </a:p>
          <a:p>
            <a:pPr lvl="1"/>
            <a:r>
              <a:rPr lang="en-US" dirty="0"/>
              <a:t>Engagement of children in the intervention </a:t>
            </a:r>
          </a:p>
          <a:p>
            <a:pPr lvl="1"/>
            <a:r>
              <a:rPr lang="en-US" dirty="0"/>
              <a:t>Sensitivity and acceptability of the measures used to capture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8E0DEF-68E9-CF96-E94E-0F4095781204}"/>
              </a:ext>
            </a:extLst>
          </p:cNvPr>
          <p:cNvSpPr txBox="1"/>
          <p:nvPr/>
        </p:nvSpPr>
        <p:spPr>
          <a:xfrm>
            <a:off x="533400" y="164961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F295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Research Questions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6950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695714C-AAFA-5E7A-D0C7-570183C591E2}"/>
              </a:ext>
            </a:extLst>
          </p:cNvPr>
          <p:cNvSpPr txBox="1"/>
          <p:nvPr/>
        </p:nvSpPr>
        <p:spPr>
          <a:xfrm>
            <a:off x="304890" y="6380625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#EHUartswellbeing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D79607A-3BF6-CE81-E63E-8D4FD039D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90" y="1589331"/>
            <a:ext cx="10515600" cy="1325563"/>
          </a:xfrm>
        </p:spPr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So far…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C66A53-1ADE-A555-F6A7-2C040F5DE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743201"/>
            <a:ext cx="10515600" cy="301551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5 schools in Liverpool area</a:t>
            </a:r>
          </a:p>
          <a:p>
            <a:r>
              <a:rPr lang="en-US" dirty="0"/>
              <a:t>9 intervention groups, delivered by 7 facilitators </a:t>
            </a:r>
          </a:p>
          <a:p>
            <a:r>
              <a:rPr lang="en-US" dirty="0"/>
              <a:t>Recruitment of 80 children (pre-intervention)</a:t>
            </a:r>
          </a:p>
          <a:p>
            <a:r>
              <a:rPr lang="en-US" dirty="0">
                <a:latin typeface="Arial"/>
                <a:cs typeface="Arial"/>
              </a:rPr>
              <a:t>8-week intervention delivery </a:t>
            </a:r>
            <a:endParaRPr lang="en-US" dirty="0"/>
          </a:p>
          <a:p>
            <a:r>
              <a:rPr lang="en-US" dirty="0"/>
              <a:t>75 children (post-intervention)</a:t>
            </a:r>
          </a:p>
          <a:p>
            <a:r>
              <a:rPr lang="en-US" dirty="0"/>
              <a:t>RCADS – hot off the press results…</a:t>
            </a:r>
          </a:p>
        </p:txBody>
      </p:sp>
    </p:spTree>
    <p:extLst>
      <p:ext uri="{BB962C8B-B14F-4D97-AF65-F5344CB8AC3E}">
        <p14:creationId xmlns:p14="http://schemas.microsoft.com/office/powerpoint/2010/main" val="1216709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5BC9-9D11-4570-E5A0-03538864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78769"/>
            <a:ext cx="5568846" cy="41019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>
                <a:latin typeface="Calibri"/>
                <a:ea typeface="Calibri"/>
                <a:cs typeface="Calibri"/>
              </a:rPr>
              <a:t>Together Un/Tethered (performance following 6 sessions of A4B) </a:t>
            </a:r>
          </a:p>
        </p:txBody>
      </p:sp>
      <p:pic>
        <p:nvPicPr>
          <p:cNvPr id="4" name="Content Placeholder 3" descr="Open photo">
            <a:extLst>
              <a:ext uri="{FF2B5EF4-FFF2-40B4-BE49-F238E27FC236}">
                <a16:creationId xmlns:a16="http://schemas.microsoft.com/office/drawing/2014/main" id="{C43E1628-45EA-3545-50D1-59D0E1D8D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24" r="27685"/>
          <a:stretch/>
        </p:blipFill>
        <p:spPr>
          <a:xfrm>
            <a:off x="6662167" y="657369"/>
            <a:ext cx="4994209" cy="5531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C361B0-FF27-C786-F8E6-244DFE1CA309}"/>
              </a:ext>
            </a:extLst>
          </p:cNvPr>
          <p:cNvSpPr txBox="1"/>
          <p:nvPr/>
        </p:nvSpPr>
        <p:spPr>
          <a:xfrm>
            <a:off x="444230" y="6386209"/>
            <a:ext cx="36835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https://</a:t>
            </a:r>
            <a:r>
              <a:rPr lang="en-US" err="1">
                <a:solidFill>
                  <a:srgbClr val="FFFFFF"/>
                </a:solidFill>
              </a:rPr>
              <a:t>sites.edgehill.ac.uk</a:t>
            </a:r>
            <a:r>
              <a:rPr lang="en-US">
                <a:solidFill>
                  <a:srgbClr val="FFFFFF"/>
                </a:solidFill>
              </a:rPr>
              <a:t>/</a:t>
            </a:r>
            <a:r>
              <a:rPr lang="en-US" err="1">
                <a:solidFill>
                  <a:srgbClr val="FFFFFF"/>
                </a:solidFill>
              </a:rPr>
              <a:t>rcaw</a:t>
            </a:r>
            <a:r>
              <a:rPr lang="en-US">
                <a:solidFill>
                  <a:srgbClr val="FFFFFF"/>
                </a:solidFill>
              </a:rPr>
              <a:t>/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72EF577-44AD-9847-1629-9D9BBDA71505}"/>
              </a:ext>
            </a:extLst>
          </p:cNvPr>
          <p:cNvSpPr txBox="1"/>
          <p:nvPr/>
        </p:nvSpPr>
        <p:spPr>
          <a:xfrm>
            <a:off x="6094111" y="6370729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lang="en-US" err="1">
                <a:solidFill>
                  <a:srgbClr val="FFFFFF"/>
                </a:solidFill>
                <a:latin typeface="Arial"/>
                <a:cs typeface="Arial"/>
              </a:rPr>
              <a:t>EHUartswellbeing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487F958D-BB15-6FE5-0E03-F627BAD76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57" y="5310812"/>
            <a:ext cx="2743200" cy="733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401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BD0F4-9CD5-836E-F796-403F19D85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845" y="1715935"/>
            <a:ext cx="7267732" cy="913334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Arts for the Blues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AF5D3-3204-C6B1-0250-585F58893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919" y="3660818"/>
            <a:ext cx="6630650" cy="560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12th June, 2024 at University of Salford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B64F8E9-27AD-6728-31C0-DB3F1D0E7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295" y="2088083"/>
            <a:ext cx="2132976" cy="2132976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2B60CF-01AF-15E2-1738-BF3F21A88335}"/>
              </a:ext>
            </a:extLst>
          </p:cNvPr>
          <p:cNvSpPr txBox="1"/>
          <p:nvPr/>
        </p:nvSpPr>
        <p:spPr>
          <a:xfrm>
            <a:off x="7512226" y="1739285"/>
            <a:ext cx="41074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Scan here to book for the Salford training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3873D-5A0E-CC40-8533-E10BE582A3F0}"/>
              </a:ext>
            </a:extLst>
          </p:cNvPr>
          <p:cNvSpPr txBox="1">
            <a:spLocks/>
          </p:cNvSpPr>
          <p:nvPr/>
        </p:nvSpPr>
        <p:spPr>
          <a:xfrm>
            <a:off x="878174" y="4481725"/>
            <a:ext cx="6630650" cy="5609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12th July, 2024 at Edge Hill University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6" name="Picture 5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46DE8424-2A97-85CB-69CB-AF6FEA44C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256" y="4514850"/>
            <a:ext cx="1685925" cy="1757362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42097A-B7A2-892A-5AB8-82DC0210C575}"/>
              </a:ext>
            </a:extLst>
          </p:cNvPr>
          <p:cNvSpPr txBox="1"/>
          <p:nvPr/>
        </p:nvSpPr>
        <p:spPr>
          <a:xfrm>
            <a:off x="7512226" y="4215785"/>
            <a:ext cx="43336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Scan here to book for the Edge Hill training</a:t>
            </a:r>
          </a:p>
        </p:txBody>
      </p:sp>
    </p:spTree>
    <p:extLst>
      <p:ext uri="{BB962C8B-B14F-4D97-AF65-F5344CB8AC3E}">
        <p14:creationId xmlns:p14="http://schemas.microsoft.com/office/powerpoint/2010/main" val="1152702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51E43-4C5A-1B92-3920-57B35285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pic>
        <p:nvPicPr>
          <p:cNvPr id="5" name="Picture 4" descr="A blue and green paint&#10;&#10;Description automatically generated">
            <a:extLst>
              <a:ext uri="{FF2B5EF4-FFF2-40B4-BE49-F238E27FC236}">
                <a16:creationId xmlns:a16="http://schemas.microsoft.com/office/drawing/2014/main" id="{A8D6A296-847F-0730-21C6-4CD62BED75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25" r="24967" b="-1"/>
          <a:stretch/>
        </p:blipFill>
        <p:spPr>
          <a:xfrm>
            <a:off x="5640572" y="604860"/>
            <a:ext cx="5608830" cy="5537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90D5B4-5D10-5A71-3653-721577AC2D8F}"/>
              </a:ext>
            </a:extLst>
          </p:cNvPr>
          <p:cNvSpPr txBox="1"/>
          <p:nvPr/>
        </p:nvSpPr>
        <p:spPr>
          <a:xfrm>
            <a:off x="444230" y="6386209"/>
            <a:ext cx="36835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https://</a:t>
            </a:r>
            <a:r>
              <a:rPr lang="en-US" err="1">
                <a:solidFill>
                  <a:srgbClr val="FFFFFF"/>
                </a:solidFill>
              </a:rPr>
              <a:t>sites.edgehill.ac.uk</a:t>
            </a:r>
            <a:r>
              <a:rPr lang="en-US">
                <a:solidFill>
                  <a:srgbClr val="FFFFFF"/>
                </a:solidFill>
              </a:rPr>
              <a:t>/</a:t>
            </a:r>
            <a:r>
              <a:rPr lang="en-US" err="1">
                <a:solidFill>
                  <a:srgbClr val="FFFFFF"/>
                </a:solidFill>
              </a:rPr>
              <a:t>rcaw</a:t>
            </a:r>
            <a:r>
              <a:rPr lang="en-US">
                <a:solidFill>
                  <a:srgbClr val="FFFFFF"/>
                </a:solidFill>
              </a:rPr>
              <a:t>/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37419A9-FF0A-DFA1-59D1-0C7E91ED9A5E}"/>
              </a:ext>
            </a:extLst>
          </p:cNvPr>
          <p:cNvSpPr txBox="1"/>
          <p:nvPr/>
        </p:nvSpPr>
        <p:spPr>
          <a:xfrm>
            <a:off x="6094111" y="6370729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lang="en-US" err="1">
                <a:solidFill>
                  <a:srgbClr val="FFFFFF"/>
                </a:solidFill>
                <a:latin typeface="Arial"/>
                <a:cs typeface="Arial"/>
              </a:rPr>
              <a:t>EHUartswellbeing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6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3015-A12F-C86A-28B4-22BE443C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52" y="914556"/>
            <a:ext cx="4948030" cy="535196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28600" algn="r">
              <a:spcBef>
                <a:spcPts val="1000"/>
              </a:spcBef>
            </a:pPr>
            <a:br>
              <a:rPr lang="en-US" sz="2800">
                <a:latin typeface="Calibri"/>
                <a:cs typeface="Calibri"/>
              </a:rPr>
            </a:br>
            <a:r>
              <a:rPr lang="en-US" sz="2800">
                <a:solidFill>
                  <a:srgbClr val="000000"/>
                </a:solidFill>
                <a:latin typeface="Calibri"/>
                <a:cs typeface="Calibri"/>
              </a:rPr>
              <a:t>Professor Vicky </a:t>
            </a:r>
            <a:r>
              <a:rPr lang="en-US" sz="2800" err="1">
                <a:solidFill>
                  <a:srgbClr val="000000"/>
                </a:solidFill>
                <a:latin typeface="Calibri"/>
                <a:cs typeface="Calibri"/>
              </a:rPr>
              <a:t>Karkou</a:t>
            </a:r>
            <a:br>
              <a:rPr lang="en-US" sz="2800">
                <a:latin typeface="Calibri"/>
                <a:cs typeface="Calibri"/>
              </a:rPr>
            </a:br>
            <a:r>
              <a:rPr lang="en-US" sz="2800">
                <a:solidFill>
                  <a:srgbClr val="000000"/>
                </a:solidFill>
                <a:latin typeface="Calibri"/>
                <a:cs typeface="Calibri"/>
              </a:rPr>
              <a:t> Arts Psychotherapist, Edge Hill University</a:t>
            </a:r>
            <a:br>
              <a:rPr lang="en-US" sz="2800">
                <a:latin typeface="Calibri"/>
                <a:cs typeface="Calibri"/>
              </a:rPr>
            </a:br>
            <a:br>
              <a:rPr lang="en-US" sz="2800">
                <a:latin typeface="Calibri"/>
                <a:cs typeface="Calibri"/>
              </a:rPr>
            </a:br>
            <a:r>
              <a:rPr lang="en-US" sz="2800">
                <a:solidFill>
                  <a:srgbClr val="000000"/>
                </a:solidFill>
                <a:latin typeface="Calibri"/>
                <a:cs typeface="Calibri"/>
              </a:rPr>
              <a:t>Dr Joanna </a:t>
            </a:r>
            <a:r>
              <a:rPr lang="en-US" sz="2800" err="1">
                <a:solidFill>
                  <a:srgbClr val="000000"/>
                </a:solidFill>
                <a:latin typeface="Calibri"/>
                <a:cs typeface="Calibri"/>
              </a:rPr>
              <a:t>Omylinska</a:t>
            </a:r>
            <a:r>
              <a:rPr lang="en-US" sz="2800">
                <a:solidFill>
                  <a:srgbClr val="000000"/>
                </a:solidFill>
                <a:latin typeface="Calibri"/>
                <a:cs typeface="Calibri"/>
              </a:rPr>
              <a:t>-Thurston Counselling Psychologist GMMH, University of Salford</a:t>
            </a:r>
            <a:br>
              <a:rPr lang="en-US" sz="2800">
                <a:latin typeface="Calibri"/>
                <a:cs typeface="Calibri"/>
              </a:rPr>
            </a:br>
            <a:endParaRPr lang="en-US" sz="2800">
              <a:solidFill>
                <a:srgbClr val="000000"/>
              </a:solidFill>
              <a:latin typeface="Calibri"/>
              <a:cs typeface="Calibri"/>
            </a:endParaRPr>
          </a:p>
          <a:p>
            <a:pPr marL="228600" algn="r">
              <a:spcBef>
                <a:spcPts val="1000"/>
              </a:spcBef>
            </a:pPr>
            <a:r>
              <a:rPr lang="en-US" sz="2800">
                <a:solidFill>
                  <a:srgbClr val="000000"/>
                </a:solidFill>
                <a:latin typeface="Calibri"/>
                <a:cs typeface="Calibri"/>
              </a:rPr>
              <a:t>Professor Scott Thurston</a:t>
            </a:r>
            <a:br>
              <a:rPr lang="en-US" sz="2800">
                <a:latin typeface="Calibri"/>
                <a:cs typeface="Calibri"/>
              </a:rPr>
            </a:br>
            <a:r>
              <a:rPr lang="en-US" sz="2800">
                <a:solidFill>
                  <a:srgbClr val="000000"/>
                </a:solidFill>
                <a:latin typeface="Calibri"/>
                <a:cs typeface="Calibri"/>
              </a:rPr>
              <a:t>Poet, University of Salford</a:t>
            </a:r>
          </a:p>
          <a:p>
            <a:pPr algn="r"/>
            <a:endParaRPr lang="en-US" sz="2800" kern="1200">
              <a:solidFill>
                <a:srgbClr val="0E2841"/>
              </a:solidFill>
              <a:latin typeface="+mj-lt"/>
              <a:cs typeface="Calibri Light"/>
            </a:endParaRPr>
          </a:p>
        </p:txBody>
      </p:sp>
      <p:pic>
        <p:nvPicPr>
          <p:cNvPr id="4" name="Content Placeholder 3" descr="A person wearing glasses and a red jacket&#10;&#10;Description automatically generated">
            <a:extLst>
              <a:ext uri="{FF2B5EF4-FFF2-40B4-BE49-F238E27FC236}">
                <a16:creationId xmlns:a16="http://schemas.microsoft.com/office/drawing/2014/main" id="{126EE057-8423-59FD-DA79-D22C76376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374" r="11374"/>
          <a:stretch/>
        </p:blipFill>
        <p:spPr>
          <a:xfrm>
            <a:off x="8026843" y="-3571"/>
            <a:ext cx="3727402" cy="3221435"/>
          </a:xfrm>
          <a:custGeom>
            <a:avLst/>
            <a:gdLst/>
            <a:ahLst/>
            <a:cxnLst/>
            <a:rect l="l" t="t" r="r" b="b"/>
            <a:pathLst>
              <a:path w="3727402" h="3221435">
                <a:moveTo>
                  <a:pt x="495690" y="0"/>
                </a:moveTo>
                <a:lnTo>
                  <a:pt x="2944388" y="0"/>
                </a:lnTo>
                <a:lnTo>
                  <a:pt x="3152526" y="2556"/>
                </a:lnTo>
                <a:cubicBezTo>
                  <a:pt x="3497186" y="299398"/>
                  <a:pt x="3628122" y="729369"/>
                  <a:pt x="3690262" y="1078314"/>
                </a:cubicBezTo>
                <a:cubicBezTo>
                  <a:pt x="3835869" y="2019711"/>
                  <a:pt x="3523829" y="2265915"/>
                  <a:pt x="3265555" y="2566773"/>
                </a:cubicBezTo>
                <a:cubicBezTo>
                  <a:pt x="3007280" y="2867632"/>
                  <a:pt x="2480447" y="3192302"/>
                  <a:pt x="2201356" y="3217565"/>
                </a:cubicBezTo>
                <a:cubicBezTo>
                  <a:pt x="2166469" y="3220723"/>
                  <a:pt x="2126999" y="3221871"/>
                  <a:pt x="2084158" y="3221291"/>
                </a:cubicBezTo>
                <a:cubicBezTo>
                  <a:pt x="1784271" y="3217232"/>
                  <a:pt x="1319214" y="3128544"/>
                  <a:pt x="1105045" y="3052450"/>
                </a:cubicBezTo>
                <a:cubicBezTo>
                  <a:pt x="860280" y="2919926"/>
                  <a:pt x="501514" y="2711177"/>
                  <a:pt x="297428" y="2417362"/>
                </a:cubicBezTo>
                <a:cubicBezTo>
                  <a:pt x="145882" y="2221163"/>
                  <a:pt x="-10713" y="1708786"/>
                  <a:pt x="577" y="1326097"/>
                </a:cubicBezTo>
                <a:cubicBezTo>
                  <a:pt x="11868" y="943408"/>
                  <a:pt x="76161" y="432738"/>
                  <a:pt x="365174" y="121229"/>
                </a:cubicBezTo>
                <a:cubicBezTo>
                  <a:pt x="406390" y="71171"/>
                  <a:pt x="438914" y="41398"/>
                  <a:pt x="467813" y="19598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A860FE-1364-3F98-7734-B4D461DE47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8" b="1388"/>
          <a:stretch/>
        </p:blipFill>
        <p:spPr>
          <a:xfrm>
            <a:off x="5198729" y="2540095"/>
            <a:ext cx="3627201" cy="3526487"/>
          </a:xfrm>
          <a:custGeom>
            <a:avLst/>
            <a:gdLst/>
            <a:ahLst/>
            <a:cxnLst/>
            <a:rect l="l" t="t" r="r" b="b"/>
            <a:pathLst>
              <a:path w="3708559" h="3605586">
                <a:moveTo>
                  <a:pt x="1782292" y="92"/>
                </a:moveTo>
                <a:cubicBezTo>
                  <a:pt x="2262354" y="3862"/>
                  <a:pt x="2955269" y="124637"/>
                  <a:pt x="3257987" y="447759"/>
                </a:cubicBezTo>
                <a:cubicBezTo>
                  <a:pt x="3603951" y="817042"/>
                  <a:pt x="3798901" y="1703206"/>
                  <a:pt x="3667127" y="2221085"/>
                </a:cubicBezTo>
                <a:cubicBezTo>
                  <a:pt x="3535353" y="2738963"/>
                  <a:pt x="2979543" y="3398196"/>
                  <a:pt x="2467340" y="3555037"/>
                </a:cubicBezTo>
                <a:cubicBezTo>
                  <a:pt x="1955136" y="3711878"/>
                  <a:pt x="1004893" y="3482207"/>
                  <a:pt x="593901" y="3162127"/>
                </a:cubicBezTo>
                <a:cubicBezTo>
                  <a:pt x="182908" y="2842045"/>
                  <a:pt x="22443" y="2055037"/>
                  <a:pt x="1384" y="1634548"/>
                </a:cubicBezTo>
                <a:cubicBezTo>
                  <a:pt x="-19675" y="1214061"/>
                  <a:pt x="202548" y="910717"/>
                  <a:pt x="467540" y="639191"/>
                </a:cubicBezTo>
                <a:cubicBezTo>
                  <a:pt x="732531" y="367667"/>
                  <a:pt x="1126265" y="37297"/>
                  <a:pt x="1591341" y="5391"/>
                </a:cubicBezTo>
                <a:cubicBezTo>
                  <a:pt x="1649475" y="1403"/>
                  <a:pt x="1713712" y="-447"/>
                  <a:pt x="1782292" y="92"/>
                </a:cubicBezTo>
                <a:close/>
              </a:path>
            </a:pathLst>
          </a:custGeom>
        </p:spPr>
      </p:pic>
      <p:pic>
        <p:nvPicPr>
          <p:cNvPr id="6" name="Picture 5" descr="A person in a blue suit&#10;&#10;Description automatically generated">
            <a:extLst>
              <a:ext uri="{FF2B5EF4-FFF2-40B4-BE49-F238E27FC236}">
                <a16:creationId xmlns:a16="http://schemas.microsoft.com/office/drawing/2014/main" id="{CB53039E-935B-DD66-BC61-B5166183F7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1" r="731"/>
          <a:stretch/>
        </p:blipFill>
        <p:spPr>
          <a:xfrm>
            <a:off x="8824484" y="3318096"/>
            <a:ext cx="3323100" cy="3484800"/>
          </a:xfrm>
          <a:custGeom>
            <a:avLst/>
            <a:gdLst/>
            <a:ahLst/>
            <a:cxnLst/>
            <a:rect l="l" t="t" r="r" b="b"/>
            <a:pathLst>
              <a:path w="3325185" h="3486986">
                <a:moveTo>
                  <a:pt x="2220279" y="1064"/>
                </a:moveTo>
                <a:cubicBezTo>
                  <a:pt x="2729430" y="12819"/>
                  <a:pt x="2867369" y="83031"/>
                  <a:pt x="3114862" y="211090"/>
                </a:cubicBezTo>
                <a:cubicBezTo>
                  <a:pt x="3126108" y="217906"/>
                  <a:pt x="3214180" y="305294"/>
                  <a:pt x="3302251" y="392683"/>
                </a:cubicBezTo>
                <a:lnTo>
                  <a:pt x="3325185" y="415414"/>
                </a:lnTo>
                <a:lnTo>
                  <a:pt x="3325185" y="3486986"/>
                </a:lnTo>
                <a:lnTo>
                  <a:pt x="948021" y="3486986"/>
                </a:lnTo>
                <a:lnTo>
                  <a:pt x="879692" y="3442481"/>
                </a:lnTo>
                <a:cubicBezTo>
                  <a:pt x="668292" y="3295267"/>
                  <a:pt x="465213" y="3102739"/>
                  <a:pt x="170066" y="2752840"/>
                </a:cubicBezTo>
                <a:cubicBezTo>
                  <a:pt x="-136451" y="2151474"/>
                  <a:pt x="-35894" y="1359569"/>
                  <a:pt x="530913" y="448298"/>
                </a:cubicBezTo>
                <a:cubicBezTo>
                  <a:pt x="1086490" y="110341"/>
                  <a:pt x="1515929" y="35409"/>
                  <a:pt x="1999051" y="2120"/>
                </a:cubicBezTo>
                <a:cubicBezTo>
                  <a:pt x="2073657" y="-337"/>
                  <a:pt x="2147543" y="-616"/>
                  <a:pt x="2220279" y="1064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D8D12C-CD9A-5F2F-3676-DDC38EA77D6E}"/>
              </a:ext>
            </a:extLst>
          </p:cNvPr>
          <p:cNvSpPr txBox="1"/>
          <p:nvPr/>
        </p:nvSpPr>
        <p:spPr>
          <a:xfrm>
            <a:off x="444230" y="6386209"/>
            <a:ext cx="36835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https://</a:t>
            </a:r>
            <a:r>
              <a:rPr lang="en-US" err="1">
                <a:solidFill>
                  <a:srgbClr val="FFFFFF"/>
                </a:solidFill>
              </a:rPr>
              <a:t>sites.edgehill.ac.uk</a:t>
            </a:r>
            <a:r>
              <a:rPr lang="en-US">
                <a:solidFill>
                  <a:srgbClr val="FFFFFF"/>
                </a:solidFill>
              </a:rPr>
              <a:t>/</a:t>
            </a:r>
            <a:r>
              <a:rPr lang="en-US" err="1">
                <a:solidFill>
                  <a:srgbClr val="FFFFFF"/>
                </a:solidFill>
              </a:rPr>
              <a:t>rcaw</a:t>
            </a:r>
            <a:r>
              <a:rPr lang="en-US">
                <a:solidFill>
                  <a:srgbClr val="FFFFFF"/>
                </a:solidFill>
              </a:rPr>
              <a:t>/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D4F3283-CE1A-8DFC-2AB4-397A419558D5}"/>
              </a:ext>
            </a:extLst>
          </p:cNvPr>
          <p:cNvSpPr txBox="1"/>
          <p:nvPr/>
        </p:nvSpPr>
        <p:spPr>
          <a:xfrm>
            <a:off x="6094111" y="6370729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lang="en-US" err="1">
                <a:solidFill>
                  <a:srgbClr val="FFFFFF"/>
                </a:solidFill>
                <a:latin typeface="Arial"/>
                <a:cs typeface="Arial"/>
              </a:rPr>
              <a:t>EHUartswellbeing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70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44AFC-76ED-F8CF-96A7-BEB3F3A3A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3130041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>
                <a:latin typeface="Calibri"/>
                <a:ea typeface="Calibri"/>
                <a:cs typeface="Calibri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CEBC7E-AF0A-298C-DF3B-E315D736B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2447" y="4235213"/>
            <a:ext cx="4036333" cy="17098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800">
                <a:cs typeface="Calibri"/>
              </a:rPr>
              <a:t>Research and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ED5F5B-4691-2320-CF11-E3344C9A6F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25" r="24967" b="-1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F1022C-259D-6DE5-4E71-8910760FC95E}"/>
              </a:ext>
            </a:extLst>
          </p:cNvPr>
          <p:cNvSpPr/>
          <p:nvPr/>
        </p:nvSpPr>
        <p:spPr>
          <a:xfrm>
            <a:off x="10837333" y="6321778"/>
            <a:ext cx="1117600" cy="383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771746-2E3B-77CA-6BEC-5E8104183A50}"/>
              </a:ext>
            </a:extLst>
          </p:cNvPr>
          <p:cNvSpPr txBox="1"/>
          <p:nvPr/>
        </p:nvSpPr>
        <p:spPr>
          <a:xfrm>
            <a:off x="444230" y="6386209"/>
            <a:ext cx="36835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https://</a:t>
            </a:r>
            <a:r>
              <a:rPr lang="en-US" err="1">
                <a:solidFill>
                  <a:srgbClr val="FFFFFF"/>
                </a:solidFill>
              </a:rPr>
              <a:t>sites.edgehill.ac.uk</a:t>
            </a:r>
            <a:r>
              <a:rPr lang="en-US">
                <a:solidFill>
                  <a:srgbClr val="FFFFFF"/>
                </a:solidFill>
              </a:rPr>
              <a:t>/</a:t>
            </a:r>
            <a:r>
              <a:rPr lang="en-US" err="1">
                <a:solidFill>
                  <a:srgbClr val="FFFFFF"/>
                </a:solidFill>
              </a:rPr>
              <a:t>rcaw</a:t>
            </a:r>
            <a:r>
              <a:rPr lang="en-US">
                <a:solidFill>
                  <a:srgbClr val="FFFFFF"/>
                </a:solidFill>
              </a:rPr>
              <a:t>/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1719758-10AB-EF43-5135-0651259B54E2}"/>
              </a:ext>
            </a:extLst>
          </p:cNvPr>
          <p:cNvSpPr txBox="1"/>
          <p:nvPr/>
        </p:nvSpPr>
        <p:spPr>
          <a:xfrm>
            <a:off x="6094111" y="6370729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lang="en-US" err="1">
                <a:solidFill>
                  <a:srgbClr val="FFFFFF"/>
                </a:solidFill>
                <a:latin typeface="Arial"/>
                <a:cs typeface="Arial"/>
              </a:rPr>
              <a:t>EHUartswellbeing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2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"/>
          <p:cNvSpPr txBox="1">
            <a:spLocks noGrp="1"/>
          </p:cNvSpPr>
          <p:nvPr>
            <p:ph type="title"/>
          </p:nvPr>
        </p:nvSpPr>
        <p:spPr>
          <a:xfrm>
            <a:off x="588428" y="864700"/>
            <a:ext cx="3876086" cy="1556907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3200" dirty="0">
                <a:latin typeface="Calibri"/>
                <a:ea typeface="Calibri"/>
                <a:cs typeface="Calibri"/>
              </a:rPr>
              <a:t>Arts for the Blues: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Google Shape;253;p6">
            <a:extLst>
              <a:ext uri="{FF2B5EF4-FFF2-40B4-BE49-F238E27FC236}">
                <a16:creationId xmlns:a16="http://schemas.microsoft.com/office/drawing/2014/main" id="{137D5381-FA22-14CB-94C4-945C19DBEE12}"/>
              </a:ext>
            </a:extLst>
          </p:cNvPr>
          <p:cNvSpPr txBox="1">
            <a:spLocks/>
          </p:cNvSpPr>
          <p:nvPr/>
        </p:nvSpPr>
        <p:spPr>
          <a:xfrm>
            <a:off x="4472707" y="864699"/>
            <a:ext cx="5400086" cy="155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4400"/>
            </a:pPr>
            <a:r>
              <a:rPr lang="en-US" sz="3200" kern="0"/>
              <a:t>Development of the model</a:t>
            </a:r>
          </a:p>
        </p:txBody>
      </p:sp>
      <p:grpSp>
        <p:nvGrpSpPr>
          <p:cNvPr id="2" name="Google Shape;242;p6">
            <a:extLst>
              <a:ext uri="{FF2B5EF4-FFF2-40B4-BE49-F238E27FC236}">
                <a16:creationId xmlns:a16="http://schemas.microsoft.com/office/drawing/2014/main" id="{38D5E5AF-7665-D786-1814-A9E17D08FEA9}"/>
              </a:ext>
            </a:extLst>
          </p:cNvPr>
          <p:cNvGrpSpPr/>
          <p:nvPr/>
        </p:nvGrpSpPr>
        <p:grpSpPr>
          <a:xfrm>
            <a:off x="2291706" y="2125306"/>
            <a:ext cx="8529850" cy="3867994"/>
            <a:chOff x="0" y="418538"/>
            <a:chExt cx="11585542" cy="5253644"/>
          </a:xfrm>
          <a:solidFill>
            <a:schemeClr val="tx2">
              <a:lumMod val="75000"/>
              <a:lumOff val="25000"/>
            </a:schemeClr>
          </a:solidFill>
        </p:grpSpPr>
        <p:sp>
          <p:nvSpPr>
            <p:cNvPr id="4" name="Google Shape;243;p6">
              <a:extLst>
                <a:ext uri="{FF2B5EF4-FFF2-40B4-BE49-F238E27FC236}">
                  <a16:creationId xmlns:a16="http://schemas.microsoft.com/office/drawing/2014/main" id="{58D87161-BACE-CF4F-0D00-F86812AF5D3A}"/>
                </a:ext>
              </a:extLst>
            </p:cNvPr>
            <p:cNvSpPr/>
            <p:nvPr/>
          </p:nvSpPr>
          <p:spPr>
            <a:xfrm>
              <a:off x="0" y="418538"/>
              <a:ext cx="11585542" cy="993128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rgbClr val="2F549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44;p6">
              <a:extLst>
                <a:ext uri="{FF2B5EF4-FFF2-40B4-BE49-F238E27FC236}">
                  <a16:creationId xmlns:a16="http://schemas.microsoft.com/office/drawing/2014/main" id="{D16812BE-BD8D-E3A6-7C4D-48546D8EA04E}"/>
                </a:ext>
              </a:extLst>
            </p:cNvPr>
            <p:cNvSpPr txBox="1"/>
            <p:nvPr/>
          </p:nvSpPr>
          <p:spPr>
            <a:xfrm>
              <a:off x="48481" y="467019"/>
              <a:ext cx="11488580" cy="89616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defTabSz="667512">
                <a:spcAft>
                  <a:spcPts val="600"/>
                </a:spcAft>
              </a:pPr>
              <a:r>
                <a:rPr lang="en-US" sz="1825" kern="1200">
                  <a:solidFill>
                    <a:schemeClr val="lt1"/>
                  </a:solidFill>
                  <a:latin typeface="Calibri"/>
                  <a:ea typeface="+mn-ea"/>
                  <a:cs typeface="Calibri"/>
                </a:rPr>
                <a:t>Thematic synthesis of 78 papers on client- and therapist-reported helpful factors and outcome studies (Parsons et al, 2019)</a:t>
              </a:r>
              <a:endParaRPr lang="en-US" sz="2500">
                <a:solidFill>
                  <a:schemeClr val="lt1"/>
                </a:solidFill>
                <a:latin typeface="Calibri"/>
                <a:cs typeface="Calibri"/>
              </a:endParaRPr>
            </a:p>
          </p:txBody>
        </p:sp>
        <p:sp>
          <p:nvSpPr>
            <p:cNvPr id="6" name="Google Shape;245;p6">
              <a:extLst>
                <a:ext uri="{FF2B5EF4-FFF2-40B4-BE49-F238E27FC236}">
                  <a16:creationId xmlns:a16="http://schemas.microsoft.com/office/drawing/2014/main" id="{703C6526-6DF3-0D5A-EEFF-1D4491B6B74B}"/>
                </a:ext>
              </a:extLst>
            </p:cNvPr>
            <p:cNvSpPr/>
            <p:nvPr/>
          </p:nvSpPr>
          <p:spPr>
            <a:xfrm>
              <a:off x="0" y="1483667"/>
              <a:ext cx="11585542" cy="993128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46;p6">
              <a:extLst>
                <a:ext uri="{FF2B5EF4-FFF2-40B4-BE49-F238E27FC236}">
                  <a16:creationId xmlns:a16="http://schemas.microsoft.com/office/drawing/2014/main" id="{481342AC-8E3D-2059-B740-E6E02322AC8E}"/>
                </a:ext>
              </a:extLst>
            </p:cNvPr>
            <p:cNvSpPr txBox="1"/>
            <p:nvPr/>
          </p:nvSpPr>
          <p:spPr>
            <a:xfrm>
              <a:off x="48481" y="1532148"/>
              <a:ext cx="11488580" cy="89616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defTabSz="667512">
                <a:spcAft>
                  <a:spcPts val="600"/>
                </a:spcAft>
              </a:pPr>
              <a:r>
                <a:rPr lang="en-US" sz="1825" kern="1200">
                  <a:solidFill>
                    <a:schemeClr val="lt1"/>
                  </a:solidFill>
                  <a:latin typeface="Calibri"/>
                  <a:ea typeface="+mn-ea"/>
                  <a:cs typeface="Calibri"/>
                </a:rPr>
                <a:t>Workshops and focus groups with the public (Haslam et al, 2019) </a:t>
              </a:r>
              <a:endParaRPr lang="en-US" sz="2500">
                <a:solidFill>
                  <a:schemeClr val="lt1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Google Shape;247;p6">
              <a:extLst>
                <a:ext uri="{FF2B5EF4-FFF2-40B4-BE49-F238E27FC236}">
                  <a16:creationId xmlns:a16="http://schemas.microsoft.com/office/drawing/2014/main" id="{DABAD63B-5412-CCDD-7294-58055C550687}"/>
                </a:ext>
              </a:extLst>
            </p:cNvPr>
            <p:cNvSpPr/>
            <p:nvPr/>
          </p:nvSpPr>
          <p:spPr>
            <a:xfrm>
              <a:off x="0" y="2548796"/>
              <a:ext cx="11585542" cy="993128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48;p6">
              <a:extLst>
                <a:ext uri="{FF2B5EF4-FFF2-40B4-BE49-F238E27FC236}">
                  <a16:creationId xmlns:a16="http://schemas.microsoft.com/office/drawing/2014/main" id="{5572FFC7-C0A7-6A72-56A7-7953DAD0E2CB}"/>
                </a:ext>
              </a:extLst>
            </p:cNvPr>
            <p:cNvSpPr txBox="1"/>
            <p:nvPr/>
          </p:nvSpPr>
          <p:spPr>
            <a:xfrm>
              <a:off x="48481" y="2597277"/>
              <a:ext cx="11488580" cy="89616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defTabSz="667512">
                <a:lnSpc>
                  <a:spcPct val="90000"/>
                </a:lnSpc>
                <a:spcAft>
                  <a:spcPts val="600"/>
                </a:spcAft>
                <a:buClr>
                  <a:schemeClr val="lt1"/>
                </a:buClr>
                <a:buSzPts val="2500"/>
              </a:pPr>
              <a:r>
                <a:rPr lang="en-US" sz="1825" kern="1200">
                  <a:solidFill>
                    <a:schemeClr val="lt1"/>
                  </a:solidFill>
                  <a:latin typeface="Calibri"/>
                  <a:ea typeface="+mn-ea"/>
                  <a:cs typeface="Calibri"/>
                  <a:sym typeface="Calibri"/>
                </a:rPr>
                <a:t>Workshops and focus groups with patients and staff in Improving Access to Psychological Treatment (IAPT) services in the NHS (</a:t>
              </a:r>
              <a:r>
                <a:rPr lang="en-US" sz="1825" kern="1200" err="1">
                  <a:solidFill>
                    <a:schemeClr val="lt1"/>
                  </a:solidFill>
                  <a:latin typeface="Calibri"/>
                  <a:ea typeface="+mn-ea"/>
                  <a:cs typeface="Calibri"/>
                  <a:sym typeface="Calibri"/>
                </a:rPr>
                <a:t>Karkou</a:t>
              </a:r>
              <a:r>
                <a:rPr lang="en-US" sz="1825" kern="1200">
                  <a:solidFill>
                    <a:schemeClr val="lt1"/>
                  </a:solidFill>
                  <a:latin typeface="Calibri"/>
                  <a:ea typeface="+mn-ea"/>
                  <a:cs typeface="Calibri"/>
                  <a:sym typeface="Calibri"/>
                </a:rPr>
                <a:t> et al, 2022)</a:t>
              </a:r>
              <a:endParaRPr lang="en-US">
                <a:solidFill>
                  <a:schemeClr val="lt1"/>
                </a:solidFill>
                <a:latin typeface="Arial"/>
                <a:ea typeface="Calibri"/>
                <a:cs typeface="Arial"/>
              </a:endParaRPr>
            </a:p>
          </p:txBody>
        </p:sp>
        <p:sp>
          <p:nvSpPr>
            <p:cNvPr id="10" name="Google Shape;249;p6">
              <a:extLst>
                <a:ext uri="{FF2B5EF4-FFF2-40B4-BE49-F238E27FC236}">
                  <a16:creationId xmlns:a16="http://schemas.microsoft.com/office/drawing/2014/main" id="{751D4160-9438-46E2-5F3C-FB4E126D4200}"/>
                </a:ext>
              </a:extLst>
            </p:cNvPr>
            <p:cNvSpPr/>
            <p:nvPr/>
          </p:nvSpPr>
          <p:spPr>
            <a:xfrm>
              <a:off x="0" y="3613925"/>
              <a:ext cx="11585542" cy="993128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0;p6">
              <a:extLst>
                <a:ext uri="{FF2B5EF4-FFF2-40B4-BE49-F238E27FC236}">
                  <a16:creationId xmlns:a16="http://schemas.microsoft.com/office/drawing/2014/main" id="{B4C071A8-C744-64DD-1041-C97859B0A7AA}"/>
                </a:ext>
              </a:extLst>
            </p:cNvPr>
            <p:cNvSpPr txBox="1"/>
            <p:nvPr/>
          </p:nvSpPr>
          <p:spPr>
            <a:xfrm>
              <a:off x="48481" y="3662406"/>
              <a:ext cx="11488580" cy="89616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defTabSz="667512">
                <a:lnSpc>
                  <a:spcPct val="90000"/>
                </a:lnSpc>
                <a:spcAft>
                  <a:spcPts val="600"/>
                </a:spcAft>
                <a:buClr>
                  <a:schemeClr val="lt1"/>
                </a:buClr>
                <a:buSzPts val="2500"/>
              </a:pPr>
              <a:r>
                <a:rPr lang="en-US" sz="1825" kern="1200">
                  <a:solidFill>
                    <a:schemeClr val="lt1"/>
                  </a:solidFill>
                  <a:latin typeface="Calibri"/>
                  <a:ea typeface="+mn-ea"/>
                  <a:cs typeface="Calibri"/>
                </a:rPr>
                <a:t>Research in mainstream schools (</a:t>
              </a:r>
              <a:r>
                <a:rPr lang="en-US" sz="1825" kern="1200" err="1">
                  <a:solidFill>
                    <a:schemeClr val="lt1"/>
                  </a:solidFill>
                  <a:latin typeface="Calibri"/>
                  <a:ea typeface="+mn-ea"/>
                  <a:cs typeface="Calibri"/>
                </a:rPr>
                <a:t>Moula</a:t>
              </a:r>
              <a:r>
                <a:rPr lang="en-US" sz="1825" kern="1200">
                  <a:solidFill>
                    <a:schemeClr val="lt1"/>
                  </a:solidFill>
                  <a:latin typeface="Calibri"/>
                  <a:ea typeface="+mn-ea"/>
                  <a:cs typeface="Calibri"/>
                </a:rPr>
                <a:t> et al, 2020a,b, 2022)</a:t>
              </a:r>
              <a:endParaRPr lang="en-US" sz="2500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" name="Google Shape;251;p6">
              <a:extLst>
                <a:ext uri="{FF2B5EF4-FFF2-40B4-BE49-F238E27FC236}">
                  <a16:creationId xmlns:a16="http://schemas.microsoft.com/office/drawing/2014/main" id="{7FDCC2A0-25A4-8177-D747-65F9BF3E4437}"/>
                </a:ext>
              </a:extLst>
            </p:cNvPr>
            <p:cNvSpPr/>
            <p:nvPr/>
          </p:nvSpPr>
          <p:spPr>
            <a:xfrm>
              <a:off x="0" y="4679054"/>
              <a:ext cx="11585542" cy="993128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2;p6">
              <a:extLst>
                <a:ext uri="{FF2B5EF4-FFF2-40B4-BE49-F238E27FC236}">
                  <a16:creationId xmlns:a16="http://schemas.microsoft.com/office/drawing/2014/main" id="{FDF4DDD1-3031-495C-1944-8C3EE178E6B2}"/>
                </a:ext>
              </a:extLst>
            </p:cNvPr>
            <p:cNvSpPr txBox="1"/>
            <p:nvPr/>
          </p:nvSpPr>
          <p:spPr>
            <a:xfrm>
              <a:off x="48481" y="4727535"/>
              <a:ext cx="11488580" cy="89616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defTabSz="667512">
                <a:spcAft>
                  <a:spcPts val="600"/>
                </a:spcAft>
              </a:pPr>
              <a:endParaRPr lang="en-US" sz="1825" kern="1200">
                <a:solidFill>
                  <a:schemeClr val="lt1"/>
                </a:solidFill>
                <a:latin typeface="Calibri"/>
                <a:ea typeface="+mn-ea"/>
                <a:cs typeface="Calibri"/>
              </a:endParaRPr>
            </a:p>
            <a:p>
              <a:pPr defTabSz="667512">
                <a:spcAft>
                  <a:spcPts val="600"/>
                </a:spcAft>
              </a:pPr>
              <a:r>
                <a:rPr lang="en-US" sz="1825" kern="1200">
                  <a:solidFill>
                    <a:schemeClr val="lt1"/>
                  </a:solidFill>
                  <a:latin typeface="Calibri"/>
                  <a:ea typeface="+mn-ea"/>
                  <a:cs typeface="Calibri"/>
                </a:rPr>
                <a:t>Contributions and feedback during training from over 400 counsellors/psychotherapists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buSzPts val="2500"/>
              </a:pPr>
              <a:endParaRPr lang="en-US" sz="2500">
                <a:solidFill>
                  <a:srgbClr val="FFC000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7B7DB3D-5BE0-FE4D-6698-6BDE2F828915}"/>
              </a:ext>
            </a:extLst>
          </p:cNvPr>
          <p:cNvSpPr txBox="1"/>
          <p:nvPr/>
        </p:nvSpPr>
        <p:spPr>
          <a:xfrm>
            <a:off x="444230" y="6386209"/>
            <a:ext cx="36835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https://</a:t>
            </a:r>
            <a:r>
              <a:rPr lang="en-US" err="1">
                <a:solidFill>
                  <a:srgbClr val="FFFFFF"/>
                </a:solidFill>
              </a:rPr>
              <a:t>sites.edgehill.ac.uk</a:t>
            </a:r>
            <a:r>
              <a:rPr lang="en-US">
                <a:solidFill>
                  <a:srgbClr val="FFFFFF"/>
                </a:solidFill>
              </a:rPr>
              <a:t>/</a:t>
            </a:r>
            <a:r>
              <a:rPr lang="en-US" err="1">
                <a:solidFill>
                  <a:srgbClr val="FFFFFF"/>
                </a:solidFill>
              </a:rPr>
              <a:t>rcaw</a:t>
            </a:r>
            <a:r>
              <a:rPr lang="en-US">
                <a:solidFill>
                  <a:srgbClr val="FFFFFF"/>
                </a:solidFill>
              </a:rPr>
              <a:t>/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BD8FA4C9-4D9C-5A65-58D0-5D1ED9C34954}"/>
              </a:ext>
            </a:extLst>
          </p:cNvPr>
          <p:cNvSpPr txBox="1"/>
          <p:nvPr/>
        </p:nvSpPr>
        <p:spPr>
          <a:xfrm>
            <a:off x="6094111" y="6370729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lang="en-US" err="1">
                <a:solidFill>
                  <a:srgbClr val="FFFFFF"/>
                </a:solidFill>
                <a:latin typeface="Arial"/>
                <a:cs typeface="Arial"/>
              </a:rPr>
              <a:t>EHUartswellbeing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AE263-0CDB-30D6-704F-A84593250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532" y="1721963"/>
            <a:ext cx="10429874" cy="3346029"/>
          </a:xfrm>
        </p:spPr>
        <p:txBody>
          <a:bodyPr anchor="ctr">
            <a:normAutofit/>
          </a:bodyPr>
          <a:lstStyle/>
          <a:p>
            <a:pPr algn="l"/>
            <a:r>
              <a:rPr lang="en-US" sz="7200" dirty="0">
                <a:latin typeface="Calibri"/>
                <a:ea typeface="Calibri"/>
                <a:cs typeface="Calibri"/>
              </a:rPr>
              <a:t>The Arts for the Blues</a:t>
            </a:r>
            <a:br>
              <a:rPr lang="en-US" sz="7200" dirty="0">
                <a:latin typeface="Calibri"/>
              </a:rPr>
            </a:br>
            <a:r>
              <a:rPr lang="en-US" sz="7200" dirty="0">
                <a:latin typeface="Calibri"/>
                <a:ea typeface="Calibri"/>
                <a:cs typeface="Calibri"/>
              </a:rPr>
              <a:t>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C86B3B-3DD7-54FA-ACA9-7E38937BC99B}"/>
              </a:ext>
            </a:extLst>
          </p:cNvPr>
          <p:cNvSpPr txBox="1"/>
          <p:nvPr/>
        </p:nvSpPr>
        <p:spPr>
          <a:xfrm>
            <a:off x="444230" y="6386209"/>
            <a:ext cx="36835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https://</a:t>
            </a:r>
            <a:r>
              <a:rPr lang="en-US" err="1">
                <a:solidFill>
                  <a:srgbClr val="FFFFFF"/>
                </a:solidFill>
              </a:rPr>
              <a:t>sites.edgehill.ac.uk</a:t>
            </a:r>
            <a:r>
              <a:rPr lang="en-US">
                <a:solidFill>
                  <a:srgbClr val="FFFFFF"/>
                </a:solidFill>
              </a:rPr>
              <a:t>/</a:t>
            </a:r>
            <a:r>
              <a:rPr lang="en-US" err="1">
                <a:solidFill>
                  <a:srgbClr val="FFFFFF"/>
                </a:solidFill>
              </a:rPr>
              <a:t>rcaw</a:t>
            </a:r>
            <a:r>
              <a:rPr lang="en-US">
                <a:solidFill>
                  <a:srgbClr val="FFFFFF"/>
                </a:solidFill>
              </a:rPr>
              <a:t>/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8DC7C54-20B4-25D9-9C67-2B95A0F59B32}"/>
              </a:ext>
            </a:extLst>
          </p:cNvPr>
          <p:cNvSpPr txBox="1"/>
          <p:nvPr/>
        </p:nvSpPr>
        <p:spPr>
          <a:xfrm>
            <a:off x="6094111" y="6370729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lang="en-US" err="1">
                <a:solidFill>
                  <a:srgbClr val="FFFFFF"/>
                </a:solidFill>
                <a:latin typeface="Arial"/>
                <a:cs typeface="Arial"/>
              </a:rPr>
              <a:t>EHUartswellbeing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15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31E6-0D15-4595-AC75-E47317EEC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1485698"/>
            <a:ext cx="5380330" cy="8001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alibri"/>
                <a:ea typeface="Calibri"/>
                <a:cs typeface="Calibri"/>
              </a:rPr>
              <a:t>Arts for the Blues - overview 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DFAD1-63BF-4410-A2C3-30BC6858C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901243"/>
            <a:ext cx="6732777" cy="3697383"/>
          </a:xfrm>
        </p:spPr>
        <p:txBody>
          <a:bodyPr>
            <a:normAutofit/>
          </a:bodyPr>
          <a:lstStyle/>
          <a:p>
            <a:r>
              <a:rPr lang="en-GB" sz="2400"/>
              <a:t>Groupwork </a:t>
            </a:r>
          </a:p>
          <a:p>
            <a:r>
              <a:rPr lang="en-GB" sz="2400"/>
              <a:t>Pluralistic (humanistic base but use of different therapeutic approaches depending on clients’ goal) </a:t>
            </a:r>
          </a:p>
          <a:p>
            <a:pPr>
              <a:lnSpc>
                <a:spcPct val="90000"/>
              </a:lnSpc>
            </a:pPr>
            <a:r>
              <a:rPr lang="en-GB" sz="2400"/>
              <a:t>Uses a range of creative modalities (e.g. movement, mark making, writing words) as well as talking</a:t>
            </a:r>
          </a:p>
          <a:p>
            <a:pPr>
              <a:lnSpc>
                <a:spcPct val="90000"/>
              </a:lnSpc>
            </a:pPr>
            <a:r>
              <a:rPr lang="en-GB" sz="2400"/>
              <a:t>Structured framework but flexible content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979662-C4BE-40C1-A1A9-61795E670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3879"/>
          <a:stretch/>
        </p:blipFill>
        <p:spPr>
          <a:xfrm>
            <a:off x="20" y="1241778"/>
            <a:ext cx="5394940" cy="5144432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A65D7F-627B-DEAF-F658-65D5AAA8F59C}"/>
              </a:ext>
            </a:extLst>
          </p:cNvPr>
          <p:cNvSpPr txBox="1"/>
          <p:nvPr/>
        </p:nvSpPr>
        <p:spPr>
          <a:xfrm>
            <a:off x="444230" y="6386209"/>
            <a:ext cx="36835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https://</a:t>
            </a:r>
            <a:r>
              <a:rPr lang="en-US" err="1">
                <a:solidFill>
                  <a:srgbClr val="FFFFFF"/>
                </a:solidFill>
              </a:rPr>
              <a:t>sites.edgehill.ac.uk</a:t>
            </a:r>
            <a:r>
              <a:rPr lang="en-US">
                <a:solidFill>
                  <a:srgbClr val="FFFFFF"/>
                </a:solidFill>
              </a:rPr>
              <a:t>/</a:t>
            </a:r>
            <a:r>
              <a:rPr lang="en-US" err="1">
                <a:solidFill>
                  <a:srgbClr val="FFFFFF"/>
                </a:solidFill>
              </a:rPr>
              <a:t>rcaw</a:t>
            </a:r>
            <a:r>
              <a:rPr lang="en-US">
                <a:solidFill>
                  <a:srgbClr val="FFFFFF"/>
                </a:solidFill>
              </a:rPr>
              <a:t>/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77DB402-159F-CE34-9F2B-259E4A2FECBA}"/>
              </a:ext>
            </a:extLst>
          </p:cNvPr>
          <p:cNvSpPr txBox="1"/>
          <p:nvPr/>
        </p:nvSpPr>
        <p:spPr>
          <a:xfrm>
            <a:off x="6094111" y="6370729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lang="en-US" err="1">
                <a:solidFill>
                  <a:srgbClr val="FFFFFF"/>
                </a:solidFill>
                <a:latin typeface="Arial"/>
                <a:cs typeface="Arial"/>
              </a:rPr>
              <a:t>EHUartswellbeing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59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group process&#10;&#10;Description automatically generated">
            <a:extLst>
              <a:ext uri="{FF2B5EF4-FFF2-40B4-BE49-F238E27FC236}">
                <a16:creationId xmlns:a16="http://schemas.microsoft.com/office/drawing/2014/main" id="{C741E887-2C99-593D-FA10-59851F1C67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9" b="1432"/>
          <a:stretch/>
        </p:blipFill>
        <p:spPr>
          <a:xfrm>
            <a:off x="1151113" y="1261140"/>
            <a:ext cx="8962938" cy="50726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9CEF8E-67B1-5015-BB89-3902E49CE45F}"/>
              </a:ext>
            </a:extLst>
          </p:cNvPr>
          <p:cNvSpPr txBox="1"/>
          <p:nvPr/>
        </p:nvSpPr>
        <p:spPr>
          <a:xfrm>
            <a:off x="444230" y="6386209"/>
            <a:ext cx="36835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https://</a:t>
            </a:r>
            <a:r>
              <a:rPr lang="en-US" err="1">
                <a:solidFill>
                  <a:srgbClr val="FFFFFF"/>
                </a:solidFill>
              </a:rPr>
              <a:t>sites.edgehill.ac.uk</a:t>
            </a:r>
            <a:r>
              <a:rPr lang="en-US">
                <a:solidFill>
                  <a:srgbClr val="FFFFFF"/>
                </a:solidFill>
              </a:rPr>
              <a:t>/</a:t>
            </a:r>
            <a:r>
              <a:rPr lang="en-US" err="1">
                <a:solidFill>
                  <a:srgbClr val="FFFFFF"/>
                </a:solidFill>
              </a:rPr>
              <a:t>rcaw</a:t>
            </a:r>
            <a:r>
              <a:rPr lang="en-US">
                <a:solidFill>
                  <a:srgbClr val="FFFFFF"/>
                </a:solidFill>
              </a:rPr>
              <a:t>/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56CDE5CD-A538-FE3F-2C86-DD04739A5025}"/>
              </a:ext>
            </a:extLst>
          </p:cNvPr>
          <p:cNvSpPr txBox="1"/>
          <p:nvPr/>
        </p:nvSpPr>
        <p:spPr>
          <a:xfrm>
            <a:off x="6094111" y="6370729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lang="en-US" err="1">
                <a:solidFill>
                  <a:srgbClr val="FFFFFF"/>
                </a:solidFill>
                <a:latin typeface="Arial"/>
                <a:cs typeface="Arial"/>
              </a:rPr>
              <a:t>EHUartswellbeing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7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F2DB1-DE3C-CE12-A774-D8955B56D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964" y="968432"/>
            <a:ext cx="5597236" cy="49211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latin typeface="Calibri"/>
                <a:ea typeface="Calibri"/>
                <a:cs typeface="Calibri"/>
              </a:rPr>
              <a:t>The eight</a:t>
            </a:r>
            <a:r>
              <a:rPr lang="en-US" dirty="0">
                <a:latin typeface="Calibri"/>
                <a:ea typeface="Calibri"/>
                <a:cs typeface="Calibri"/>
              </a:rPr>
              <a:t> key </a:t>
            </a:r>
            <a:r>
              <a:rPr lang="en-US" kern="1200" dirty="0">
                <a:latin typeface="Calibri"/>
                <a:ea typeface="Calibri"/>
                <a:cs typeface="Calibri"/>
              </a:rPr>
              <a:t>ingredients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65F6EE-D931-7D8F-5450-F543A1F5E46A}"/>
              </a:ext>
            </a:extLst>
          </p:cNvPr>
          <p:cNvSpPr txBox="1"/>
          <p:nvPr/>
        </p:nvSpPr>
        <p:spPr>
          <a:xfrm>
            <a:off x="444230" y="6386209"/>
            <a:ext cx="36835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https://</a:t>
            </a:r>
            <a:r>
              <a:rPr lang="en-US" err="1">
                <a:solidFill>
                  <a:srgbClr val="FFFFFF"/>
                </a:solidFill>
              </a:rPr>
              <a:t>sites.edgehill.ac.uk</a:t>
            </a:r>
            <a:r>
              <a:rPr lang="en-US">
                <a:solidFill>
                  <a:srgbClr val="FFFFFF"/>
                </a:solidFill>
              </a:rPr>
              <a:t>/</a:t>
            </a:r>
            <a:r>
              <a:rPr lang="en-US" err="1">
                <a:solidFill>
                  <a:srgbClr val="FFFFFF"/>
                </a:solidFill>
              </a:rPr>
              <a:t>rcaw</a:t>
            </a:r>
            <a:r>
              <a:rPr lang="en-US">
                <a:solidFill>
                  <a:srgbClr val="FFFFFF"/>
                </a:solidFill>
              </a:rPr>
              <a:t>/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C071622D-0DCF-414B-6F6D-A9FAC1F09075}"/>
              </a:ext>
            </a:extLst>
          </p:cNvPr>
          <p:cNvSpPr txBox="1"/>
          <p:nvPr/>
        </p:nvSpPr>
        <p:spPr>
          <a:xfrm>
            <a:off x="6094111" y="6370729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lang="en-US" err="1">
                <a:solidFill>
                  <a:srgbClr val="FFFFFF"/>
                </a:solidFill>
                <a:latin typeface="Arial"/>
                <a:cs typeface="Arial"/>
              </a:rPr>
              <a:t>EHUartswellbeing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31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CABB7-0573-EB54-3061-2B3F410C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44" y="1012487"/>
            <a:ext cx="4912735" cy="1194064"/>
          </a:xfrm>
        </p:spPr>
        <p:txBody>
          <a:bodyPr anchor="b">
            <a:normAutofit/>
          </a:bodyPr>
          <a:lstStyle/>
          <a:p>
            <a:r>
              <a:rPr lang="en-US" sz="2500" b="1">
                <a:cs typeface="Calibri Light"/>
              </a:rPr>
              <a:t>Key Ingredients 1 and 2: </a:t>
            </a:r>
            <a:br>
              <a:rPr lang="en-US" sz="2500" b="1">
                <a:cs typeface="Calibri Light"/>
              </a:rPr>
            </a:br>
            <a:r>
              <a:rPr lang="en-US" sz="2500" b="1">
                <a:cs typeface="Calibri Light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11750-0161-1E91-1CB7-E9611F507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 b="1">
                <a:cs typeface="Calibri" panose="020F0502020204030204"/>
              </a:rPr>
              <a:t>Encouraging active engagement</a:t>
            </a:r>
            <a:endParaRPr lang="en-US" sz="1800"/>
          </a:p>
          <a:p>
            <a:pPr marL="0" indent="0">
              <a:buNone/>
            </a:pPr>
            <a:r>
              <a:rPr lang="en-US" sz="1800">
                <a:cs typeface="Calibri" panose="020F0502020204030204"/>
              </a:rPr>
              <a:t>e.g. check-ins; mandalas; musical call and response; using objects; drawing</a:t>
            </a:r>
            <a:endParaRPr lang="en-US" sz="18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sz="1800" b="1">
                <a:cs typeface="Calibri" panose="020F0502020204030204"/>
              </a:rPr>
              <a:t>Learning skills</a:t>
            </a:r>
          </a:p>
          <a:p>
            <a:pPr marL="0" indent="0">
              <a:buNone/>
            </a:pPr>
            <a:r>
              <a:rPr lang="en-US" sz="1800">
                <a:cs typeface="Calibri"/>
              </a:rPr>
              <a:t>e.g. mindful movement; playing a tune; Grandma's footsteps; mindful colouring; acrostic poem</a:t>
            </a:r>
          </a:p>
          <a:p>
            <a:pPr marL="0" indent="0">
              <a:buNone/>
            </a:pPr>
            <a:endParaRPr lang="en-US" sz="1800">
              <a:cs typeface="Calibri"/>
            </a:endParaRPr>
          </a:p>
        </p:txBody>
      </p:sp>
      <p:pic>
        <p:nvPicPr>
          <p:cNvPr id="5" name="Picture 8" descr="A child playing with rocks and markers&#10;&#10;Description automatically generated">
            <a:extLst>
              <a:ext uri="{FF2B5EF4-FFF2-40B4-BE49-F238E27FC236}">
                <a16:creationId xmlns:a16="http://schemas.microsoft.com/office/drawing/2014/main" id="{92B48B5A-B71F-B84B-B7D3-959A69F6F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7523" r="11918" b="2"/>
          <a:stretch/>
        </p:blipFill>
        <p:spPr bwMode="auto">
          <a:xfrm>
            <a:off x="5987738" y="650494"/>
            <a:ext cx="5628018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882A49-0BB2-A59B-7A35-FE284CE37789}"/>
              </a:ext>
            </a:extLst>
          </p:cNvPr>
          <p:cNvSpPr txBox="1"/>
          <p:nvPr/>
        </p:nvSpPr>
        <p:spPr>
          <a:xfrm>
            <a:off x="444230" y="6386209"/>
            <a:ext cx="36835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https://</a:t>
            </a:r>
            <a:r>
              <a:rPr lang="en-US" err="1">
                <a:solidFill>
                  <a:srgbClr val="FFFFFF"/>
                </a:solidFill>
              </a:rPr>
              <a:t>sites.edgehill.ac.uk</a:t>
            </a:r>
            <a:r>
              <a:rPr lang="en-US">
                <a:solidFill>
                  <a:srgbClr val="FFFFFF"/>
                </a:solidFill>
              </a:rPr>
              <a:t>/</a:t>
            </a:r>
            <a:r>
              <a:rPr lang="en-US" err="1">
                <a:solidFill>
                  <a:srgbClr val="FFFFFF"/>
                </a:solidFill>
              </a:rPr>
              <a:t>rcaw</a:t>
            </a:r>
            <a:r>
              <a:rPr lang="en-US">
                <a:solidFill>
                  <a:srgbClr val="FFFFFF"/>
                </a:solidFill>
              </a:rPr>
              <a:t>/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A2692E5-9297-4306-08DD-88FAA8E7EAAE}"/>
              </a:ext>
            </a:extLst>
          </p:cNvPr>
          <p:cNvSpPr txBox="1"/>
          <p:nvPr/>
        </p:nvSpPr>
        <p:spPr>
          <a:xfrm>
            <a:off x="6094111" y="6370729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lang="en-US" err="1">
                <a:solidFill>
                  <a:srgbClr val="FFFFFF"/>
                </a:solidFill>
                <a:latin typeface="Arial"/>
                <a:cs typeface="Arial"/>
              </a:rPr>
              <a:t>EHUartswellbeing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1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 EHU Colours">
      <a:dk1>
        <a:srgbClr val="000000"/>
      </a:dk1>
      <a:lt1>
        <a:srgbClr val="FFFFFF"/>
      </a:lt1>
      <a:dk2>
        <a:srgbClr val="011E41"/>
      </a:dk2>
      <a:lt2>
        <a:srgbClr val="F0D283"/>
      </a:lt2>
      <a:accent1>
        <a:srgbClr val="AD8EAB"/>
      </a:accent1>
      <a:accent2>
        <a:srgbClr val="D5C5D3"/>
      </a:accent2>
      <a:accent3>
        <a:srgbClr val="8DAA95"/>
      </a:accent3>
      <a:accent4>
        <a:srgbClr val="C5D3C8"/>
      </a:accent4>
      <a:accent5>
        <a:srgbClr val="FF9E18"/>
      </a:accent5>
      <a:accent6>
        <a:srgbClr val="00BCE1"/>
      </a:accent6>
      <a:hlink>
        <a:srgbClr val="E1241A"/>
      </a:hlink>
      <a:folHlink>
        <a:srgbClr val="00615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slides_Research centre A&amp;W" id="{1B7F2C73-25BA-5D4B-9610-9374EDE33B71}" vid="{0AC91236-BEAF-F748-A813-402ECFC656A0}"/>
    </a:ext>
  </a:extLst>
</a:theme>
</file>

<file path=ppt/theme/theme2.xml><?xml version="1.0" encoding="utf-8"?>
<a:theme xmlns:a="http://schemas.openxmlformats.org/drawingml/2006/main" name="Office Theme">
  <a:themeElements>
    <a:clrScheme name=" EHU Colours">
      <a:dk1>
        <a:srgbClr val="000000"/>
      </a:dk1>
      <a:lt1>
        <a:srgbClr val="FFFFFF"/>
      </a:lt1>
      <a:dk2>
        <a:srgbClr val="011E41"/>
      </a:dk2>
      <a:lt2>
        <a:srgbClr val="F0D283"/>
      </a:lt2>
      <a:accent1>
        <a:srgbClr val="AD8EAB"/>
      </a:accent1>
      <a:accent2>
        <a:srgbClr val="D5C5D3"/>
      </a:accent2>
      <a:accent3>
        <a:srgbClr val="8DAA95"/>
      </a:accent3>
      <a:accent4>
        <a:srgbClr val="C5D3C8"/>
      </a:accent4>
      <a:accent5>
        <a:srgbClr val="FF9E18"/>
      </a:accent5>
      <a:accent6>
        <a:srgbClr val="00BCE1"/>
      </a:accent6>
      <a:hlink>
        <a:srgbClr val="E1241A"/>
      </a:hlink>
      <a:folHlink>
        <a:srgbClr val="00615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CA2FFECB18E6448B789CD9930E2AFC" ma:contentTypeVersion="17" ma:contentTypeDescription="Create a new document." ma:contentTypeScope="" ma:versionID="755e67fb663b1ab16d9e38abf068b9e2">
  <xsd:schema xmlns:xsd="http://www.w3.org/2001/XMLSchema" xmlns:xs="http://www.w3.org/2001/XMLSchema" xmlns:p="http://schemas.microsoft.com/office/2006/metadata/properties" xmlns:ns2="e3cbc38f-3bd0-4c8a-9fca-8dc1c7c662d7" xmlns:ns3="c6ee3ec1-71e2-4c81-aee9-9f72e5770204" targetNamespace="http://schemas.microsoft.com/office/2006/metadata/properties" ma:root="true" ma:fieldsID="cbdce0a5ea780e155a31f8269e91633a" ns2:_="" ns3:_="">
    <xsd:import namespace="e3cbc38f-3bd0-4c8a-9fca-8dc1c7c662d7"/>
    <xsd:import namespace="c6ee3ec1-71e2-4c81-aee9-9f72e57702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bc38f-3bd0-4c8a-9fca-8dc1c7c66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e33c868-91b6-4098-a4a1-cbe5720a53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e3ec1-71e2-4c81-aee9-9f72e57702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fa3bbd3-0c70-482d-bbd6-fd5bb34fb9e6}" ma:internalName="TaxCatchAll" ma:showField="CatchAllData" ma:web="c6ee3ec1-71e2-4c81-aee9-9f72e57702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ee3ec1-71e2-4c81-aee9-9f72e5770204" xsi:nil="true"/>
    <lcf76f155ced4ddcb4097134ff3c332f xmlns="e3cbc38f-3bd0-4c8a-9fca-8dc1c7c662d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D156690-1578-4441-BFEB-97E763103008}"/>
</file>

<file path=customXml/itemProps2.xml><?xml version="1.0" encoding="utf-8"?>
<ds:datastoreItem xmlns:ds="http://schemas.openxmlformats.org/officeDocument/2006/customXml" ds:itemID="{E91C669A-540F-4201-8B08-73A262D050B4}"/>
</file>

<file path=customXml/itemProps3.xml><?xml version="1.0" encoding="utf-8"?>
<ds:datastoreItem xmlns:ds="http://schemas.openxmlformats.org/officeDocument/2006/customXml" ds:itemID="{0472D7C7-A10F-4F6B-8A7E-D8242709CE6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888</Words>
  <Application>Microsoft Office PowerPoint</Application>
  <PresentationFormat>Widescreen</PresentationFormat>
  <Paragraphs>113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Office Theme</vt:lpstr>
      <vt:lpstr>Arts for the Blues: a collaborative partnership</vt:lpstr>
      <vt:lpstr> Professor Vicky Karkou  Arts Psychotherapist, Edge Hill University  Dr Joanna Omylinska-Thurston Counselling Psychologist GMMH, University of Salford  Professor Scott Thurston Poet, University of Salford </vt:lpstr>
      <vt:lpstr>Background</vt:lpstr>
      <vt:lpstr>Arts for the Blues:</vt:lpstr>
      <vt:lpstr>The Arts for the Blues model</vt:lpstr>
      <vt:lpstr>Arts for the Blues - overview </vt:lpstr>
      <vt:lpstr>PowerPoint Presentation</vt:lpstr>
      <vt:lpstr>The eight key ingredients</vt:lpstr>
      <vt:lpstr>Key Ingredients 1 and 2:  Introduction</vt:lpstr>
      <vt:lpstr>Key Ingredients 3 and 4:  Building Strengths</vt:lpstr>
      <vt:lpstr>Key Ingredients 5 and 6:  Addressing challenges</vt:lpstr>
      <vt:lpstr>Key Ingredients 7 and 8:  Closure</vt:lpstr>
      <vt:lpstr>PowerPoint Presentation</vt:lpstr>
      <vt:lpstr>An Arts for the Blues Intervention for the Mental Health and Wellbeing of Children in Mainstream Schools: To Investigate its Effectiveness and Mechanisms of Change  Lydia Pringle  PhD Student</vt:lpstr>
      <vt:lpstr>PowerPoint Presentation</vt:lpstr>
      <vt:lpstr>So far…</vt:lpstr>
      <vt:lpstr>Together Un/Tethered (performance following 6 sessions of A4B) </vt:lpstr>
      <vt:lpstr>Arts for the Blues training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Arts for the Blues: a collaborative partnership</dc:title>
  <dc:creator>EMMA PERRIS</dc:creator>
  <cp:lastModifiedBy>EMMA PERRIS</cp:lastModifiedBy>
  <cp:revision>113</cp:revision>
  <dcterms:created xsi:type="dcterms:W3CDTF">2024-03-27T12:34:31Z</dcterms:created>
  <dcterms:modified xsi:type="dcterms:W3CDTF">2024-04-20T08:48:20Z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0x0101001BCA2FFECB18E6448B789CD9930E2AFC</vt:lpwstr>
  </property>
</Properties>
</file>