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5"/>
  </p:notesMasterIdLst>
  <p:sldIdLst>
    <p:sldId id="256" r:id="rId5"/>
    <p:sldId id="267" r:id="rId6"/>
    <p:sldId id="278" r:id="rId7"/>
    <p:sldId id="263" r:id="rId8"/>
    <p:sldId id="292" r:id="rId9"/>
    <p:sldId id="265" r:id="rId10"/>
    <p:sldId id="295" r:id="rId11"/>
    <p:sldId id="266" r:id="rId12"/>
    <p:sldId id="269" r:id="rId13"/>
    <p:sldId id="281" r:id="rId14"/>
    <p:sldId id="276" r:id="rId15"/>
    <p:sldId id="297" r:id="rId16"/>
    <p:sldId id="282" r:id="rId17"/>
    <p:sldId id="286" r:id="rId18"/>
    <p:sldId id="299" r:id="rId19"/>
    <p:sldId id="270" r:id="rId20"/>
    <p:sldId id="277" r:id="rId21"/>
    <p:sldId id="283" r:id="rId22"/>
    <p:sldId id="296" r:id="rId23"/>
    <p:sldId id="280" r:id="rId24"/>
    <p:sldId id="289" r:id="rId25"/>
    <p:sldId id="284" r:id="rId26"/>
    <p:sldId id="298" r:id="rId27"/>
    <p:sldId id="291" r:id="rId28"/>
    <p:sldId id="279" r:id="rId29"/>
    <p:sldId id="272" r:id="rId30"/>
    <p:sldId id="294" r:id="rId31"/>
    <p:sldId id="287" r:id="rId32"/>
    <p:sldId id="288" r:id="rId33"/>
    <p:sldId id="290" r:id="rId34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E4526"/>
    <a:srgbClr val="E14F01"/>
    <a:srgbClr val="E25B00"/>
    <a:srgbClr val="EDEDED"/>
    <a:srgbClr val="970131"/>
    <a:srgbClr val="FFB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E906FE-9FCA-60D5-829E-F8069CD6C82C}" v="700" dt="2024-04-18T15:11:24.310"/>
    <p1510:client id="{4FAE7024-3B49-14A3-3139-B4362466AFA4}" v="6" dt="2024-04-19T04:07:36.526"/>
    <p1510:client id="{5371EA24-2D85-9E87-F41E-A680C59E1760}" v="281" dt="2024-04-18T15:30:47.659"/>
    <p1510:client id="{54B39540-E21D-65D7-7ACB-B76018762BF0}" v="655" dt="2024-04-17T12:54:56.876"/>
    <p1510:client id="{6CE0E756-2B35-C3FF-AF26-8176B7335CCD}" v="13" dt="2024-04-18T20:14:11.419"/>
    <p1510:client id="{A02873A5-687B-A21D-D23C-EC9DA8CD2A26}" v="674" dt="2024-04-18T21:01:37.559"/>
    <p1510:client id="{AC83E6A9-4AC9-A2DE-AF21-6B75FA54834C}" v="26" dt="2024-04-18T13:24:34.744"/>
    <p1510:client id="{B4D150FB-B07C-1D26-414B-A474A8325F0E}" v="155" dt="2024-04-18T09:27:09.423"/>
    <p1510:client id="{C5A62E46-BD7B-8EFA-F75C-8DA2C72E7F71}" v="187" dt="2024-04-17T10:29:22.891"/>
    <p1510:client id="{FB0B296D-AF5E-A58A-2B1C-A0C7C7EECB85}" v="17" dt="2024-04-18T06:31:42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DCEB9-12AF-402A-A3C8-55AFA4A56141}" type="datetimeFigureOut">
              <a:rPr lang="lv-LV" smtClean="0"/>
              <a:t>18.04.2024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7833-166A-482D-8F89-6510B92B207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57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8167-41D0-423B-BE7F-0F8245B104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1348"/>
            <a:ext cx="7552008" cy="2375554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rgbClr val="E14F0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0E602-B130-477A-8ABD-5A907E826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33912"/>
            <a:ext cx="4211783" cy="461915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0D582C-BA8B-47BB-BF87-A9989BB46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7" y="46500"/>
            <a:ext cx="4663996" cy="1555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8B7967-D996-417F-BF72-54B899A086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08" y="479147"/>
            <a:ext cx="2763929" cy="69025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4C526789-AD04-4331-8368-131E98C664A9}"/>
              </a:ext>
            </a:extLst>
          </p:cNvPr>
          <p:cNvSpPr txBox="1">
            <a:spLocks/>
          </p:cNvSpPr>
          <p:nvPr userDrawn="1"/>
        </p:nvSpPr>
        <p:spPr>
          <a:xfrm>
            <a:off x="1523999" y="5495827"/>
            <a:ext cx="4211783" cy="4619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/>
              <a:t>2024. gada 18. – 20. aprīlis</a:t>
            </a:r>
          </a:p>
        </p:txBody>
      </p:sp>
    </p:spTree>
    <p:extLst>
      <p:ext uri="{BB962C8B-B14F-4D97-AF65-F5344CB8AC3E}">
        <p14:creationId xmlns:p14="http://schemas.microsoft.com/office/powerpoint/2010/main" val="65789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5C932-D553-4DA5-A763-BAF37D90D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E14F0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29DFAC-48F9-4C9A-A5F0-4E285451A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06487"/>
            <a:ext cx="6172200" cy="4354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7DE93-4C80-4BD5-8F4B-2611737D6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BB586-A931-4D0A-9E41-7C082EEC4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2BD54-7F2B-4AA1-9860-8A4B003BE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DC5-8899-4E6A-B107-B636702714C8}" type="slidenum">
              <a:rPr lang="lv-LV" smtClean="0"/>
              <a:t>‹#›</a:t>
            </a:fld>
            <a:endParaRPr lang="lv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317369-F2D9-4E8C-966B-DA3F617DDE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5" y="119978"/>
            <a:ext cx="2557806" cy="853083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89ABC91-BE5E-406C-8F8A-B2AD4F74BD7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18. – 20. aprīlis</a:t>
            </a:r>
          </a:p>
        </p:txBody>
      </p:sp>
    </p:spTree>
    <p:extLst>
      <p:ext uri="{BB962C8B-B14F-4D97-AF65-F5344CB8AC3E}">
        <p14:creationId xmlns:p14="http://schemas.microsoft.com/office/powerpoint/2010/main" val="338793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7E6BD-D632-49A8-A58A-CFB1052C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E14F0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8E3A-EFFE-42AC-9820-615B629EF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119FA-DA01-40AF-9E3F-A14A4205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1D0C3-6F30-46CB-ACDE-8EDD6A1A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DC5-8899-4E6A-B107-B636702714C8}" type="slidenum">
              <a:rPr lang="lv-LV" smtClean="0"/>
              <a:t>‹#›</a:t>
            </a:fld>
            <a:endParaRPr lang="lv-LV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21E0A0-1E21-471F-987F-785F6C35C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5" y="119978"/>
            <a:ext cx="2557806" cy="853083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FE2319F-A0DC-4D99-B32E-C36C6BD03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970131"/>
                </a:solidFill>
              </a:defRPr>
            </a:lvl1pPr>
          </a:lstStyle>
          <a:p>
            <a:r>
              <a:rPr lang="lv-LV"/>
              <a:t>18. – 20. aprīlis</a:t>
            </a:r>
          </a:p>
        </p:txBody>
      </p:sp>
    </p:spTree>
    <p:extLst>
      <p:ext uri="{BB962C8B-B14F-4D97-AF65-F5344CB8AC3E}">
        <p14:creationId xmlns:p14="http://schemas.microsoft.com/office/powerpoint/2010/main" val="51287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11CA9-6E4F-44CE-AAF4-B1B330C3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14F0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47B33-F5FC-42B8-9335-D99A3D6E4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B747E-8230-48F8-831B-19F54C27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BE825-759B-4961-8A50-EFAABF48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DC5-8899-4E6A-B107-B636702714C8}" type="slidenum">
              <a:rPr lang="lv-LV" smtClean="0"/>
              <a:t>‹#›</a:t>
            </a:fld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CBD4CB-5936-4586-B4AE-9894502361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5" y="119978"/>
            <a:ext cx="2557806" cy="85308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0C8CDC-8587-4251-B48C-09BB4B543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18. – 20. aprīlis</a:t>
            </a:r>
          </a:p>
        </p:txBody>
      </p:sp>
    </p:spTree>
    <p:extLst>
      <p:ext uri="{BB962C8B-B14F-4D97-AF65-F5344CB8AC3E}">
        <p14:creationId xmlns:p14="http://schemas.microsoft.com/office/powerpoint/2010/main" val="419280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C63D-3794-4538-B7C7-749071F9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E14F0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213EA-263F-4988-BED9-A243B3D2A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BEC7A-4E42-4C62-988A-1EFF2D15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DCDA5-85D3-4ED4-8CBF-D4BB9BA2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DC5-8899-4E6A-B107-B636702714C8}" type="slidenum">
              <a:rPr lang="lv-LV" smtClean="0"/>
              <a:t>‹#›</a:t>
            </a:fld>
            <a:endParaRPr lang="lv-LV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89F58-668F-46CF-A954-82F17A28F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5" y="119978"/>
            <a:ext cx="2557806" cy="85308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E3AD765-4A22-47B8-8147-DEDB5E940F7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18. – 20. aprīlis</a:t>
            </a:r>
          </a:p>
        </p:txBody>
      </p:sp>
    </p:spTree>
    <p:extLst>
      <p:ext uri="{BB962C8B-B14F-4D97-AF65-F5344CB8AC3E}">
        <p14:creationId xmlns:p14="http://schemas.microsoft.com/office/powerpoint/2010/main" val="196307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C63D-3794-4538-B7C7-749071F9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E14F0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471C9-3891-4DBA-81E4-5C983D794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213EA-263F-4988-BED9-A243B3D2A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BEC7A-4E42-4C62-988A-1EFF2D15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DCDA5-85D3-4ED4-8CBF-D4BB9BA2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DC5-8899-4E6A-B107-B636702714C8}" type="slidenum">
              <a:rPr lang="lv-LV" smtClean="0"/>
              <a:t>‹#›</a:t>
            </a:fld>
            <a:endParaRPr lang="lv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6FCF1B-055B-4BA7-B26D-E4D4B0B73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5" y="119978"/>
            <a:ext cx="2557806" cy="853083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4A03F90-79F1-41D2-9B7A-76577D98EC7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18. – 20. aprīlis</a:t>
            </a:r>
          </a:p>
        </p:txBody>
      </p:sp>
    </p:spTree>
    <p:extLst>
      <p:ext uri="{BB962C8B-B14F-4D97-AF65-F5344CB8AC3E}">
        <p14:creationId xmlns:p14="http://schemas.microsoft.com/office/powerpoint/2010/main" val="259412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CF65B-9C7C-4B19-803D-D627DEA4C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ACBFE-1FA2-4CFB-A2EB-E79489C11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E6DA4D-B8E4-40CC-9C10-5F6305E09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DFED6-96F3-4A1D-BEF7-B93BA178F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C913B4-F725-49BB-994D-37BCC441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5D2D85-6B41-4576-8576-AA8E07CC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DC5-8899-4E6A-B107-B636702714C8}" type="slidenum">
              <a:rPr lang="lv-LV" smtClean="0"/>
              <a:t>‹#›</a:t>
            </a:fld>
            <a:endParaRPr lang="lv-LV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A01A94-E521-4779-8F92-A2B06F17D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E14F0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EAF7F2-6601-42E0-9CF0-58BA0B9C5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5" y="119978"/>
            <a:ext cx="2557806" cy="853083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77A5F6F-60A9-48A7-B04F-B1B17D74A00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18. – 20. aprīlis</a:t>
            </a:r>
          </a:p>
        </p:txBody>
      </p:sp>
    </p:spTree>
    <p:extLst>
      <p:ext uri="{BB962C8B-B14F-4D97-AF65-F5344CB8AC3E}">
        <p14:creationId xmlns:p14="http://schemas.microsoft.com/office/powerpoint/2010/main" val="723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95BA39-D0A7-49BB-B1D5-2445767BC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172FF-B9AC-448E-9795-FE359EB2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DC5-8899-4E6A-B107-B636702714C8}" type="slidenum">
              <a:rPr lang="lv-LV" smtClean="0"/>
              <a:t>‹#›</a:t>
            </a:fld>
            <a:endParaRPr lang="lv-LV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9BAB0D-F287-42E1-962F-0798C0823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E14F0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612159-7D0B-4970-B6F7-3E2E2208D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5" y="119978"/>
            <a:ext cx="2557806" cy="85308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AE5D281-EA8F-4118-A062-C92AF80A1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18. – 20. aprīlis</a:t>
            </a:r>
          </a:p>
        </p:txBody>
      </p:sp>
    </p:spTree>
    <p:extLst>
      <p:ext uri="{BB962C8B-B14F-4D97-AF65-F5344CB8AC3E}">
        <p14:creationId xmlns:p14="http://schemas.microsoft.com/office/powerpoint/2010/main" val="2336548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899F79-DD14-4F13-AB40-01D019B4C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42481-C635-4438-A0E3-3D043F05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DC5-8899-4E6A-B107-B636702714C8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0C117-13A6-4DE9-8C8E-AD84AE514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5" y="119978"/>
            <a:ext cx="2557806" cy="85308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6A9B122-B027-4D70-B5AA-542421F3E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18. – 20. aprīlis</a:t>
            </a:r>
          </a:p>
        </p:txBody>
      </p:sp>
    </p:spTree>
    <p:extLst>
      <p:ext uri="{BB962C8B-B14F-4D97-AF65-F5344CB8AC3E}">
        <p14:creationId xmlns:p14="http://schemas.microsoft.com/office/powerpoint/2010/main" val="251731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43355-B5E2-4ED6-A3D4-1FF37157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E14F0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D7C6C-8434-46EA-95D1-BB495135D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06487"/>
            <a:ext cx="6172200" cy="43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E9647-9D06-4EA6-B199-1E21FBA45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3BD9C-2823-40CF-991B-DEB6DA1D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66378-944E-41BD-A195-499E3E54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0DC5-8899-4E6A-B107-B636702714C8}" type="slidenum">
              <a:rPr lang="lv-LV" smtClean="0"/>
              <a:t>‹#›</a:t>
            </a:fld>
            <a:endParaRPr lang="lv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6538EE-9672-4F17-9CC4-4BD643BA9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5" y="119978"/>
            <a:ext cx="2557806" cy="853083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36DC623-1879-42FA-831E-D47F3681B4E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18. – 20. aprīlis</a:t>
            </a:r>
          </a:p>
        </p:txBody>
      </p:sp>
    </p:spTree>
    <p:extLst>
      <p:ext uri="{BB962C8B-B14F-4D97-AF65-F5344CB8AC3E}">
        <p14:creationId xmlns:p14="http://schemas.microsoft.com/office/powerpoint/2010/main" val="59311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BAFE97-D26C-4017-B0CF-4B6D08CC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0652E-6EE0-493D-B596-C57F4A8D1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3179-D6D1-42E4-B1E7-795766B3F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18. – 20. aprīlis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884F0-B386-4AFC-8D52-78B37BFE2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5E11C-8B81-436F-A122-9E448F450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10DC5-8899-4E6A-B107-B636702714C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475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gif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pn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CE800-6E07-430D-A142-17D0FBB51A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v-LV">
                <a:cs typeface="Times New Roman"/>
              </a:rPr>
              <a:t>Veselības psiholoģijas un pedagoģijas katedras 10 gadi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5568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5984-FC65-4A6B-B4C8-6F659C7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31" y="190680"/>
            <a:ext cx="6956714" cy="1412940"/>
          </a:xfrm>
        </p:spPr>
        <p:txBody>
          <a:bodyPr>
            <a:normAutofit/>
          </a:bodyPr>
          <a:lstStyle/>
          <a:p>
            <a:r>
              <a:rPr lang="lv-LV">
                <a:cs typeface="Times New Roman"/>
              </a:rPr>
              <a:t>Dalība starptautiskās konferencēs</a:t>
            </a:r>
            <a:endParaRPr lang="lv-LV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C3C51-FDFC-15F3-4072-45BCAB4E6A2F}"/>
              </a:ext>
            </a:extLst>
          </p:cNvPr>
          <p:cNvSpPr txBox="1"/>
          <p:nvPr/>
        </p:nvSpPr>
        <p:spPr>
          <a:xfrm>
            <a:off x="775606" y="1714499"/>
            <a:ext cx="10639984" cy="29623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err="1">
                <a:ea typeface="+mn-lt"/>
                <a:cs typeface="+mn-lt"/>
              </a:rPr>
              <a:t>Dalība</a:t>
            </a:r>
            <a:r>
              <a:rPr lang="en-GB" sz="2400">
                <a:ea typeface="+mn-lt"/>
                <a:cs typeface="+mn-lt"/>
              </a:rPr>
              <a:t> </a:t>
            </a:r>
            <a:r>
              <a:rPr lang="en-GB" sz="2400" b="1">
                <a:ea typeface="+mn-lt"/>
                <a:cs typeface="+mn-lt"/>
              </a:rPr>
              <a:t>38</a:t>
            </a:r>
            <a:r>
              <a:rPr lang="en-GB" sz="2400">
                <a:ea typeface="+mn-lt"/>
                <a:cs typeface="+mn-lt"/>
              </a:rPr>
              <a:t> </a:t>
            </a:r>
            <a:r>
              <a:rPr lang="en-GB" sz="2400" err="1">
                <a:ea typeface="+mn-lt"/>
                <a:cs typeface="+mn-lt"/>
              </a:rPr>
              <a:t>konferencēs</a:t>
            </a:r>
            <a:r>
              <a:rPr lang="en-GB" sz="2400">
                <a:ea typeface="+mn-lt"/>
                <a:cs typeface="+mn-lt"/>
              </a:rPr>
              <a:t>, no </a:t>
            </a:r>
            <a:r>
              <a:rPr lang="en-GB" sz="2400" err="1">
                <a:ea typeface="+mn-lt"/>
                <a:cs typeface="+mn-lt"/>
              </a:rPr>
              <a:t>kurām</a:t>
            </a:r>
            <a:r>
              <a:rPr lang="en-GB" sz="2400">
                <a:ea typeface="+mn-lt"/>
                <a:cs typeface="+mn-lt"/>
              </a:rPr>
              <a:t> </a:t>
            </a:r>
            <a:r>
              <a:rPr lang="en-GB" sz="2400" err="1">
                <a:ea typeface="+mn-lt"/>
                <a:cs typeface="+mn-lt"/>
              </a:rPr>
              <a:t>visbiežāk</a:t>
            </a:r>
            <a:r>
              <a:rPr lang="en-GB" sz="2400">
                <a:ea typeface="+mn-lt"/>
                <a:cs typeface="+mn-lt"/>
              </a:rPr>
              <a:t> </a:t>
            </a:r>
            <a:r>
              <a:rPr lang="en-GB" sz="2400" err="1">
                <a:ea typeface="+mn-lt"/>
                <a:cs typeface="+mn-lt"/>
              </a:rPr>
              <a:t>apmeklētas</a:t>
            </a:r>
            <a:r>
              <a:rPr lang="en-GB" sz="2400">
                <a:ea typeface="+mn-lt"/>
                <a:cs typeface="+mn-lt"/>
              </a:rPr>
              <a:t>: </a:t>
            </a:r>
            <a:endParaRPr lang="en-US" sz="24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endParaRPr lang="en-GB" sz="7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000" i="1">
                <a:ea typeface="+mn-lt"/>
                <a:cs typeface="+mn-lt"/>
              </a:rPr>
              <a:t>International Congress of Psychology;</a:t>
            </a:r>
            <a:endParaRPr lang="en-US" sz="2000" i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000" i="1">
                <a:ea typeface="+mn-lt"/>
                <a:cs typeface="+mn-lt"/>
              </a:rPr>
              <a:t>Annual Conference of the European Health Psychology Society;</a:t>
            </a:r>
            <a:endParaRPr lang="en-US" sz="2000" i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000" i="1">
                <a:ea typeface="+mn-lt"/>
                <a:cs typeface="+mn-lt"/>
              </a:rPr>
              <a:t>European Congress of Psychology;</a:t>
            </a:r>
            <a:endParaRPr lang="en-US" sz="2000" i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000" i="1">
                <a:ea typeface="+mn-lt"/>
                <a:cs typeface="+mn-lt"/>
              </a:rPr>
              <a:t>RSU Research Week: </a:t>
            </a:r>
            <a:endParaRPr lang="en-US" sz="2000" i="1">
              <a:ea typeface="+mn-lt"/>
              <a:cs typeface="+mn-lt"/>
            </a:endParaRPr>
          </a:p>
          <a:p>
            <a:pPr marL="742950" lvl="1" indent="-285750">
              <a:buFont typeface="Courier New"/>
              <a:buChar char="o"/>
            </a:pPr>
            <a:r>
              <a:rPr lang="en-GB" sz="2000" i="1">
                <a:ea typeface="+mn-lt"/>
                <a:cs typeface="+mn-lt"/>
              </a:rPr>
              <a:t>International Interdisciplinary Conference PLACES;</a:t>
            </a:r>
            <a:endParaRPr lang="en-US" sz="2000" i="1">
              <a:ea typeface="+mn-lt"/>
              <a:cs typeface="+mn-lt"/>
            </a:endParaRPr>
          </a:p>
          <a:p>
            <a:pPr marL="742950" lvl="1" indent="-285750">
              <a:buFont typeface="Courier New"/>
              <a:buChar char="o"/>
            </a:pPr>
            <a:r>
              <a:rPr lang="en-GB" sz="2000" i="1">
                <a:ea typeface="+mn-lt"/>
                <a:cs typeface="+mn-lt"/>
              </a:rPr>
              <a:t>Society. Health. Welfare. International Multidisciplinary Research Conference;</a:t>
            </a:r>
            <a:endParaRPr lang="en-US" sz="2000" i="1">
              <a:ea typeface="+mn-lt"/>
              <a:cs typeface="+mn-lt"/>
            </a:endParaRPr>
          </a:p>
          <a:p>
            <a:pPr marL="742950" lvl="1" indent="-285750">
              <a:buFont typeface="Courier New"/>
              <a:buChar char="o"/>
            </a:pPr>
            <a:r>
              <a:rPr lang="en-GB" sz="2000" i="1">
                <a:ea typeface="+mn-lt"/>
                <a:cs typeface="+mn-lt"/>
              </a:rPr>
              <a:t>Knowledge for Use in Practice</a:t>
            </a:r>
            <a:r>
              <a:rPr lang="en-GB" sz="2000">
                <a:ea typeface="+mn-lt"/>
                <a:cs typeface="+mn-lt"/>
              </a:rPr>
              <a:t>.</a:t>
            </a:r>
            <a:endParaRPr lang="en-US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320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in a auditorium&#10;&#10;Description automatically generated">
            <a:extLst>
              <a:ext uri="{FF2B5EF4-FFF2-40B4-BE49-F238E27FC236}">
                <a16:creationId xmlns:a16="http://schemas.microsoft.com/office/drawing/2014/main" id="{0E488F88-7135-4122-7162-8C4D2E298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5" b="3309"/>
          <a:stretch/>
        </p:blipFill>
        <p:spPr>
          <a:xfrm>
            <a:off x="7616291" y="186832"/>
            <a:ext cx="4304907" cy="2678548"/>
          </a:xfrm>
          <a:prstGeom prst="rect">
            <a:avLst/>
          </a:prstGeom>
        </p:spPr>
      </p:pic>
      <p:pic>
        <p:nvPicPr>
          <p:cNvPr id="3" name="Picture 2" descr="A group of women standing in front of a yellow sign&#10;&#10;Description automatically generated">
            <a:extLst>
              <a:ext uri="{FF2B5EF4-FFF2-40B4-BE49-F238E27FC236}">
                <a16:creationId xmlns:a16="http://schemas.microsoft.com/office/drawing/2014/main" id="{FC372A02-743D-562B-98D5-DCDD9BC20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962" y="3410269"/>
            <a:ext cx="4282249" cy="3111713"/>
          </a:xfrm>
          <a:prstGeom prst="rect">
            <a:avLst/>
          </a:prstGeom>
        </p:spPr>
      </p:pic>
      <p:pic>
        <p:nvPicPr>
          <p:cNvPr id="5" name="Picture 4" descr="Two women standing next to a poster&#10;&#10;Description automatically generated">
            <a:extLst>
              <a:ext uri="{FF2B5EF4-FFF2-40B4-BE49-F238E27FC236}">
                <a16:creationId xmlns:a16="http://schemas.microsoft.com/office/drawing/2014/main" id="{C9B9D000-42F0-E5EB-7B2D-D6B165917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5" t="-2607" r="-1030" b="-228"/>
          <a:stretch/>
        </p:blipFill>
        <p:spPr>
          <a:xfrm rot="5400000">
            <a:off x="3151044" y="2376288"/>
            <a:ext cx="4960748" cy="3133493"/>
          </a:xfrm>
          <a:prstGeom prst="rect">
            <a:avLst/>
          </a:prstGeom>
        </p:spPr>
      </p:pic>
      <p:pic>
        <p:nvPicPr>
          <p:cNvPr id="6" name="Picture 5" descr="A person standing in front of a poster&#10;&#10;Description automatically generated">
            <a:extLst>
              <a:ext uri="{FF2B5EF4-FFF2-40B4-BE49-F238E27FC236}">
                <a16:creationId xmlns:a16="http://schemas.microsoft.com/office/drawing/2014/main" id="{9FDAD650-AC7E-80C9-473B-8320DC4CD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67729" y="2442280"/>
            <a:ext cx="4869117" cy="290624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D996B4-C093-096A-D762-6249C5CB34F0}"/>
              </a:ext>
            </a:extLst>
          </p:cNvPr>
          <p:cNvSpPr txBox="1">
            <a:spLocks/>
          </p:cNvSpPr>
          <p:nvPr/>
        </p:nvSpPr>
        <p:spPr>
          <a:xfrm>
            <a:off x="749994" y="6360677"/>
            <a:ext cx="6499496" cy="320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1400" i="1" err="1">
                <a:cs typeface="Arial"/>
              </a:rPr>
              <a:t>European</a:t>
            </a:r>
            <a:r>
              <a:rPr lang="lv-LV" sz="1400" i="1">
                <a:cs typeface="Arial"/>
              </a:rPr>
              <a:t> Health </a:t>
            </a:r>
            <a:r>
              <a:rPr lang="lv-LV" sz="1400" i="1" err="1">
                <a:cs typeface="Arial"/>
              </a:rPr>
              <a:t>Psychology</a:t>
            </a:r>
            <a:r>
              <a:rPr lang="lv-LV" sz="1400" i="1">
                <a:cs typeface="Arial"/>
              </a:rPr>
              <a:t> </a:t>
            </a:r>
            <a:r>
              <a:rPr lang="lv-LV" sz="1400" i="1" err="1">
                <a:cs typeface="Arial"/>
              </a:rPr>
              <a:t>Society</a:t>
            </a:r>
            <a:r>
              <a:rPr lang="lv-LV" sz="1400" i="1">
                <a:cs typeface="Arial"/>
              </a:rPr>
              <a:t> 31. konference, 2017. gads, Itālija</a:t>
            </a:r>
          </a:p>
        </p:txBody>
      </p:sp>
    </p:spTree>
    <p:extLst>
      <p:ext uri="{BB962C8B-B14F-4D97-AF65-F5344CB8AC3E}">
        <p14:creationId xmlns:p14="http://schemas.microsoft.com/office/powerpoint/2010/main" val="1385250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473F-B726-FEF4-66C8-A9E9F6923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57" y="2245262"/>
            <a:ext cx="7552008" cy="2375554"/>
          </a:xfrm>
        </p:spPr>
        <p:txBody>
          <a:bodyPr/>
          <a:lstStyle/>
          <a:p>
            <a:pPr algn="ctr"/>
            <a:r>
              <a:rPr lang="en-GB" sz="4800">
                <a:cs typeface="Times New Roman"/>
              </a:rPr>
              <a:t>   </a:t>
            </a:r>
            <a:r>
              <a:rPr lang="en-GB" sz="4800">
                <a:cs typeface="Arial"/>
              </a:rPr>
              <a:t>   </a:t>
            </a:r>
            <a:r>
              <a:rPr lang="en-GB" sz="4800" err="1">
                <a:cs typeface="Arial"/>
              </a:rPr>
              <a:t>Izglītība</a:t>
            </a:r>
            <a:r>
              <a:rPr lang="en-GB" sz="4800">
                <a:cs typeface="Arial"/>
              </a:rPr>
              <a:t>:  </a:t>
            </a:r>
            <a:br>
              <a:rPr lang="en-GB" sz="4800">
                <a:cs typeface="Arial"/>
              </a:rPr>
            </a:br>
            <a:r>
              <a:rPr lang="en-GB" sz="4800" err="1">
                <a:cs typeface="Times New Roman"/>
              </a:rPr>
              <a:t>mācību</a:t>
            </a:r>
            <a:r>
              <a:rPr lang="en-GB" sz="4800">
                <a:cs typeface="Times New Roman"/>
              </a:rPr>
              <a:t> </a:t>
            </a:r>
            <a:r>
              <a:rPr lang="en-GB" sz="4800" err="1">
                <a:cs typeface="Times New Roman"/>
              </a:rPr>
              <a:t>darbs</a:t>
            </a:r>
            <a:br>
              <a:rPr lang="en-GB" sz="4800">
                <a:cs typeface="Times New Roman"/>
              </a:rPr>
            </a:br>
            <a:r>
              <a:rPr lang="en-GB" sz="4800">
                <a:cs typeface="Times New Roman"/>
              </a:rPr>
              <a:t> </a:t>
            </a:r>
            <a:endParaRPr lang="en-GB" sz="4800"/>
          </a:p>
        </p:txBody>
      </p:sp>
    </p:spTree>
    <p:extLst>
      <p:ext uri="{BB962C8B-B14F-4D97-AF65-F5344CB8AC3E}">
        <p14:creationId xmlns:p14="http://schemas.microsoft.com/office/powerpoint/2010/main" val="1239236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D42449-65E1-FE71-0F36-EC552A4A55F4}"/>
              </a:ext>
            </a:extLst>
          </p:cNvPr>
          <p:cNvSpPr/>
          <p:nvPr/>
        </p:nvSpPr>
        <p:spPr>
          <a:xfrm>
            <a:off x="5628154" y="1983441"/>
            <a:ext cx="1030942" cy="3137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905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38C5A7-9213-802C-A661-E1D71A889E32}"/>
              </a:ext>
            </a:extLst>
          </p:cNvPr>
          <p:cNvSpPr/>
          <p:nvPr/>
        </p:nvSpPr>
        <p:spPr>
          <a:xfrm>
            <a:off x="5056654" y="3014382"/>
            <a:ext cx="2756646" cy="313764"/>
          </a:xfrm>
          <a:prstGeom prst="rect">
            <a:avLst/>
          </a:prstGeom>
          <a:solidFill>
            <a:srgbClr val="FE4526"/>
          </a:solidFill>
          <a:ln>
            <a:solidFill>
              <a:srgbClr val="FE45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E25B00"/>
              </a:solidFill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E9DEC-90A1-96C0-190A-D58FF24CD5A2}"/>
              </a:ext>
            </a:extLst>
          </p:cNvPr>
          <p:cNvSpPr/>
          <p:nvPr/>
        </p:nvSpPr>
        <p:spPr>
          <a:xfrm>
            <a:off x="3891243" y="4045323"/>
            <a:ext cx="4639234" cy="313765"/>
          </a:xfrm>
          <a:prstGeom prst="rect">
            <a:avLst/>
          </a:prstGeom>
          <a:solidFill>
            <a:srgbClr val="E14F01"/>
          </a:solidFill>
          <a:ln>
            <a:solidFill>
              <a:srgbClr val="E14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CD1E6E-04B4-8AEB-4ECE-132CAB08EAF7}"/>
              </a:ext>
            </a:extLst>
          </p:cNvPr>
          <p:cNvSpPr/>
          <p:nvPr/>
        </p:nvSpPr>
        <p:spPr>
          <a:xfrm>
            <a:off x="2568949" y="5076264"/>
            <a:ext cx="8079439" cy="32497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909C35-343D-94C1-7398-181EF667A712}"/>
              </a:ext>
            </a:extLst>
          </p:cNvPr>
          <p:cNvSpPr txBox="1"/>
          <p:nvPr/>
        </p:nvSpPr>
        <p:spPr>
          <a:xfrm>
            <a:off x="2008754" y="5404116"/>
            <a:ext cx="8174689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err="1">
                <a:cs typeface="Arial"/>
              </a:rPr>
              <a:t>Katedras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kopējais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slodzes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apjoms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padarīto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darbu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vienībās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56159D-BFA3-CC87-68CD-55FC84873D7D}"/>
              </a:ext>
            </a:extLst>
          </p:cNvPr>
          <p:cNvCxnSpPr/>
          <p:nvPr/>
        </p:nvCxnSpPr>
        <p:spPr>
          <a:xfrm>
            <a:off x="6143066" y="1430107"/>
            <a:ext cx="16748" cy="4036121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5D3DC4-0EAD-3E6E-ED91-5A1951C519C6}"/>
              </a:ext>
            </a:extLst>
          </p:cNvPr>
          <p:cNvSpPr txBox="1"/>
          <p:nvPr/>
        </p:nvSpPr>
        <p:spPr>
          <a:xfrm>
            <a:off x="4675757" y="2300087"/>
            <a:ext cx="2829484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err="1">
                <a:cs typeface="Arial"/>
              </a:rPr>
              <a:t>Studiju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virzienu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skaits</a:t>
            </a:r>
            <a:endParaRPr lang="en-US" err="1">
              <a:cs typeface="Arial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0DCE7-8DF2-88B3-EA2B-83727DC51906}"/>
              </a:ext>
            </a:extLst>
          </p:cNvPr>
          <p:cNvSpPr txBox="1"/>
          <p:nvPr/>
        </p:nvSpPr>
        <p:spPr>
          <a:xfrm>
            <a:off x="4675756" y="3331028"/>
            <a:ext cx="2829484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err="1">
                <a:cs typeface="Arial"/>
              </a:rPr>
              <a:t>Studiju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programmu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skaits</a:t>
            </a:r>
            <a:endParaRPr lang="en-US" err="1">
              <a:cs typeface="Arial" panose="020B06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0926D9-C985-C77E-C672-9B5BFE241844}"/>
              </a:ext>
            </a:extLst>
          </p:cNvPr>
          <p:cNvSpPr txBox="1"/>
          <p:nvPr/>
        </p:nvSpPr>
        <p:spPr>
          <a:xfrm>
            <a:off x="4675755" y="4361969"/>
            <a:ext cx="2829484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err="1">
                <a:cs typeface="Arial"/>
              </a:rPr>
              <a:t>Studiju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kursu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skaits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7C2E6C-96CC-9B4E-6B80-B8EFCC84D98C}"/>
              </a:ext>
            </a:extLst>
          </p:cNvPr>
          <p:cNvSpPr txBox="1"/>
          <p:nvPr/>
        </p:nvSpPr>
        <p:spPr>
          <a:xfrm>
            <a:off x="5572225" y="1907880"/>
            <a:ext cx="352984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rgbClr val="FFFFFF"/>
                </a:solidFill>
                <a:cs typeface="Arial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2CD2F-18F0-CDB1-6C05-4FF7FEB957E5}"/>
              </a:ext>
            </a:extLst>
          </p:cNvPr>
          <p:cNvSpPr txBox="1"/>
          <p:nvPr/>
        </p:nvSpPr>
        <p:spPr>
          <a:xfrm>
            <a:off x="6345431" y="1907880"/>
            <a:ext cx="352984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rgbClr val="FFFFFF"/>
                </a:solidFill>
                <a:cs typeface="Arial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708FC7-99B4-D8D3-A846-A09BEBD1FE96}"/>
              </a:ext>
            </a:extLst>
          </p:cNvPr>
          <p:cNvSpPr txBox="1"/>
          <p:nvPr/>
        </p:nvSpPr>
        <p:spPr>
          <a:xfrm>
            <a:off x="5045548" y="2938820"/>
            <a:ext cx="465042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rgbClr val="FFFFFF"/>
                </a:solidFill>
                <a:cs typeface="Arial"/>
              </a:rPr>
              <a:t>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869BAB-70BD-1782-F83A-00938B991C87}"/>
              </a:ext>
            </a:extLst>
          </p:cNvPr>
          <p:cNvSpPr txBox="1"/>
          <p:nvPr/>
        </p:nvSpPr>
        <p:spPr>
          <a:xfrm>
            <a:off x="7342753" y="2938820"/>
            <a:ext cx="465042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rgbClr val="FFFFFF"/>
                </a:solidFill>
                <a:cs typeface="Arial"/>
              </a:rPr>
              <a:t>28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1ED6CC-92DF-1394-6622-BEA4C5C971E1}"/>
              </a:ext>
            </a:extLst>
          </p:cNvPr>
          <p:cNvSpPr txBox="1"/>
          <p:nvPr/>
        </p:nvSpPr>
        <p:spPr>
          <a:xfrm>
            <a:off x="3891341" y="3969761"/>
            <a:ext cx="465042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rgbClr val="FFFFFF"/>
                </a:solidFill>
                <a:cs typeface="Arial"/>
              </a:rPr>
              <a:t>97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300DC2-9364-516C-2A0A-982280E66914}"/>
              </a:ext>
            </a:extLst>
          </p:cNvPr>
          <p:cNvSpPr txBox="1"/>
          <p:nvPr/>
        </p:nvSpPr>
        <p:spPr>
          <a:xfrm>
            <a:off x="8059929" y="3969761"/>
            <a:ext cx="465042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rgbClr val="FFFFFF"/>
                </a:solidFill>
                <a:cs typeface="Arial"/>
              </a:rPr>
              <a:t>96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80F2C2-249A-D15D-4BCE-5DCFA3F8A7CE}"/>
              </a:ext>
            </a:extLst>
          </p:cNvPr>
          <p:cNvSpPr txBox="1"/>
          <p:nvPr/>
        </p:nvSpPr>
        <p:spPr>
          <a:xfrm>
            <a:off x="2501811" y="5011907"/>
            <a:ext cx="1159806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rgbClr val="FFFFFF"/>
                </a:solidFill>
                <a:cs typeface="Arial"/>
              </a:rPr>
              <a:t>8221,50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2C8FF0-ADA6-01E5-BDC5-FC7438B27F3D}"/>
              </a:ext>
            </a:extLst>
          </p:cNvPr>
          <p:cNvSpPr txBox="1"/>
          <p:nvPr/>
        </p:nvSpPr>
        <p:spPr>
          <a:xfrm>
            <a:off x="9752016" y="5011908"/>
            <a:ext cx="890866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rgbClr val="FFFFFF"/>
                </a:solidFill>
                <a:cs typeface="Arial"/>
              </a:rPr>
              <a:t>12708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BE8576-5CE6-B383-75DB-D85D59D0B981}"/>
              </a:ext>
            </a:extLst>
          </p:cNvPr>
          <p:cNvSpPr txBox="1"/>
          <p:nvPr/>
        </p:nvSpPr>
        <p:spPr>
          <a:xfrm>
            <a:off x="4048226" y="1426029"/>
            <a:ext cx="20898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cs typeface="Arial"/>
              </a:rPr>
              <a:t>2014./2015. </a:t>
            </a:r>
            <a:r>
              <a:rPr lang="en-GB" b="1" err="1">
                <a:cs typeface="Arial"/>
              </a:rPr>
              <a:t>ak.g</a:t>
            </a:r>
            <a:r>
              <a:rPr lang="en-GB" b="1">
                <a:cs typeface="Arial"/>
              </a:rPr>
              <a:t>.</a:t>
            </a:r>
            <a:endParaRPr lang="en-US" b="1">
              <a:cs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DA9FE9-24F5-459D-674D-E100D4B31704}"/>
              </a:ext>
            </a:extLst>
          </p:cNvPr>
          <p:cNvSpPr txBox="1"/>
          <p:nvPr/>
        </p:nvSpPr>
        <p:spPr>
          <a:xfrm>
            <a:off x="6199755" y="1426029"/>
            <a:ext cx="20898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cs typeface="Arial"/>
              </a:rPr>
              <a:t>2023./2024. </a:t>
            </a:r>
            <a:r>
              <a:rPr lang="en-GB" b="1" err="1">
                <a:cs typeface="Arial"/>
              </a:rPr>
              <a:t>ak.g</a:t>
            </a:r>
            <a:r>
              <a:rPr lang="en-GB" b="1">
                <a:cs typeface="Arial"/>
              </a:rPr>
              <a:t>.</a:t>
            </a:r>
            <a:endParaRPr lang="en-US" b="1">
              <a:cs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D1505-FB0D-EDE3-07F4-67AA0668508C}"/>
              </a:ext>
            </a:extLst>
          </p:cNvPr>
          <p:cNvSpPr txBox="1"/>
          <p:nvPr/>
        </p:nvSpPr>
        <p:spPr>
          <a:xfrm>
            <a:off x="8925138" y="2069275"/>
            <a:ext cx="298129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cs typeface="Arial"/>
              </a:rPr>
              <a:t> </a:t>
            </a:r>
            <a:r>
              <a:rPr lang="en-GB" sz="1600" err="1">
                <a:cs typeface="Arial"/>
              </a:rPr>
              <a:t>Docētāju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dalība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tālākizglītībā</a:t>
            </a:r>
            <a:r>
              <a:rPr lang="en-GB" sz="1600">
                <a:cs typeface="Arial"/>
              </a:rPr>
              <a:t> (2014 – 2024)</a:t>
            </a:r>
          </a:p>
          <a:p>
            <a:pPr algn="ctr"/>
            <a:r>
              <a:rPr lang="en-GB" sz="4000" b="1">
                <a:cs typeface="Arial"/>
              </a:rPr>
              <a:t>3755 </a:t>
            </a:r>
            <a:endParaRPr lang="en-GB" sz="4000">
              <a:cs typeface="Arial"/>
            </a:endParaRPr>
          </a:p>
          <a:p>
            <a:pPr algn="ctr"/>
            <a:r>
              <a:rPr lang="en-GB" b="1">
                <a:cs typeface="Arial"/>
              </a:rPr>
              <a:t>ak.st.</a:t>
            </a:r>
            <a:endParaRPr lang="en-GB"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CD96AA-76B9-E232-817E-B15A89282AA2}"/>
              </a:ext>
            </a:extLst>
          </p:cNvPr>
          <p:cNvSpPr/>
          <p:nvPr/>
        </p:nvSpPr>
        <p:spPr>
          <a:xfrm>
            <a:off x="8922326" y="1912915"/>
            <a:ext cx="2985654" cy="166056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3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5984-FC65-4A6B-B4C8-6F659C7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69" y="292554"/>
            <a:ext cx="10515600" cy="1325563"/>
          </a:xfrm>
        </p:spPr>
        <p:txBody>
          <a:bodyPr/>
          <a:lstStyle/>
          <a:p>
            <a:r>
              <a:rPr lang="lv-LV">
                <a:cs typeface="Times New Roman"/>
              </a:rPr>
              <a:t>Dalība projektos studiju kvalitātei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D3D2-56A3-43D6-95A8-9AC523BE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6279" y="2717185"/>
            <a:ext cx="1537080" cy="85228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lv-LV" sz="4200" b="1">
                <a:solidFill>
                  <a:srgbClr val="69696B"/>
                </a:solidFill>
                <a:cs typeface="Arial"/>
              </a:rPr>
              <a:t>projekti</a:t>
            </a:r>
            <a:r>
              <a:rPr lang="lv-LV" sz="6000" b="1">
                <a:solidFill>
                  <a:srgbClr val="69696B"/>
                </a:solidFill>
                <a:cs typeface="Arial"/>
              </a:rPr>
              <a:t> </a:t>
            </a:r>
            <a:endParaRPr lang="lv-LV">
              <a:cs typeface="Arial" panose="020B0604020202020204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4000" b="1"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6100" b="1">
              <a:solidFill>
                <a:srgbClr val="69696B"/>
              </a:solidFill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4600" b="1">
              <a:solidFill>
                <a:srgbClr val="69696B"/>
              </a:solidFill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FA80EC-2B6C-D257-6815-E44976640CAA}"/>
              </a:ext>
            </a:extLst>
          </p:cNvPr>
          <p:cNvSpPr txBox="1">
            <a:spLocks/>
          </p:cNvSpPr>
          <p:nvPr/>
        </p:nvSpPr>
        <p:spPr>
          <a:xfrm>
            <a:off x="9400178" y="5160282"/>
            <a:ext cx="1307012" cy="640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lv-LV" sz="2400" b="1">
                <a:cs typeface="Arial"/>
              </a:rPr>
              <a:t>UN CITI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E2F2FC-8ADC-DF9F-8D2A-0B24226DDDAD}"/>
              </a:ext>
            </a:extLst>
          </p:cNvPr>
          <p:cNvSpPr txBox="1">
            <a:spLocks/>
          </p:cNvSpPr>
          <p:nvPr/>
        </p:nvSpPr>
        <p:spPr>
          <a:xfrm>
            <a:off x="9524046" y="1710257"/>
            <a:ext cx="1266372" cy="13134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lv-LV" sz="6000" b="1">
                <a:solidFill>
                  <a:srgbClr val="69696B"/>
                </a:solidFill>
                <a:cs typeface="Arial"/>
              </a:rPr>
              <a:t>14 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lv-LV" sz="4000" b="1">
              <a:cs typeface="Arial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lv-LV" sz="6100" b="1">
              <a:solidFill>
                <a:srgbClr val="69696B"/>
              </a:solidFill>
              <a:cs typeface="Arial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lv-LV" sz="4600" b="1">
              <a:solidFill>
                <a:srgbClr val="69696B"/>
              </a:solidFill>
              <a:cs typeface="Arial"/>
            </a:endParaRP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20F3FC18-2514-DB74-DA4E-63C0B4BB5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008" y="3365417"/>
            <a:ext cx="1790700" cy="80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logo with colorful squares and black text&#10;&#10;Description automatically generated">
            <a:extLst>
              <a:ext uri="{FF2B5EF4-FFF2-40B4-BE49-F238E27FC236}">
                <a16:creationId xmlns:a16="http://schemas.microsoft.com/office/drawing/2014/main" id="{02F3F425-1E45-042B-F59A-76B1EECF5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423" y="4337338"/>
            <a:ext cx="1173431" cy="855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ADD2D2-8CBA-14A9-84D5-4B749CAAE71F}"/>
              </a:ext>
            </a:extLst>
          </p:cNvPr>
          <p:cNvSpPr/>
          <p:nvPr/>
        </p:nvSpPr>
        <p:spPr>
          <a:xfrm>
            <a:off x="8805551" y="1989117"/>
            <a:ext cx="2503715" cy="38099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sitting in chairs with a notepad and a person sitting in chairs&#10;&#10;Description automatically generated">
            <a:extLst>
              <a:ext uri="{FF2B5EF4-FFF2-40B4-BE49-F238E27FC236}">
                <a16:creationId xmlns:a16="http://schemas.microsoft.com/office/drawing/2014/main" id="{921F9095-DF5B-F3A0-CD4B-B3D6CB207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12" y="1711373"/>
            <a:ext cx="6858001" cy="38212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85D145-9298-DD3C-E5C8-A1BF209B9590}"/>
              </a:ext>
            </a:extLst>
          </p:cNvPr>
          <p:cNvSpPr txBox="1">
            <a:spLocks/>
          </p:cNvSpPr>
          <p:nvPr/>
        </p:nvSpPr>
        <p:spPr>
          <a:xfrm>
            <a:off x="884143" y="5643734"/>
            <a:ext cx="6850489" cy="760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1400" b="1" i="1">
                <a:cs typeface="Arial"/>
              </a:rPr>
              <a:t>Prasmju demonstrācija</a:t>
            </a:r>
            <a:r>
              <a:rPr lang="lv-LV" sz="1400" i="1">
                <a:cs typeface="Arial"/>
              </a:rPr>
              <a:t> (video ieraksts). Pārvaldības procesu pilnveide un studiju programmu satura modernizācija Rīgas Stradiņa universitātē (ESF SAM projekts), 2022. gads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24602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to a person in a room&#10;&#10;Description automatically generated">
            <a:extLst>
              <a:ext uri="{FF2B5EF4-FFF2-40B4-BE49-F238E27FC236}">
                <a16:creationId xmlns:a16="http://schemas.microsoft.com/office/drawing/2014/main" id="{879ECB76-07E2-0CA3-CCD2-44C83F116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284" y="2268712"/>
            <a:ext cx="4819403" cy="321293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4FD736-CDAE-9E39-84B8-31A85E98FD06}"/>
              </a:ext>
            </a:extLst>
          </p:cNvPr>
          <p:cNvSpPr txBox="1">
            <a:spLocks/>
          </p:cNvSpPr>
          <p:nvPr/>
        </p:nvSpPr>
        <p:spPr>
          <a:xfrm>
            <a:off x="2709714" y="841780"/>
            <a:ext cx="7192162" cy="2302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3200" b="1">
                <a:cs typeface="Arial"/>
              </a:rPr>
              <a:t>&gt;50</a:t>
            </a:r>
            <a:r>
              <a:rPr lang="lv-LV" sz="1400">
                <a:cs typeface="Arial"/>
              </a:rPr>
              <a:t>  </a:t>
            </a:r>
            <a:r>
              <a:rPr lang="lv-LV" sz="1800">
                <a:cs typeface="Arial"/>
              </a:rPr>
              <a:t>prakšu vietas studentiem</a:t>
            </a:r>
            <a:endParaRPr lang="en-US" sz="1800"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867924-5716-8253-3CA2-59BDBABC35E7}"/>
              </a:ext>
            </a:extLst>
          </p:cNvPr>
          <p:cNvSpPr txBox="1">
            <a:spLocks/>
          </p:cNvSpPr>
          <p:nvPr/>
        </p:nvSpPr>
        <p:spPr>
          <a:xfrm>
            <a:off x="2708389" y="5500060"/>
            <a:ext cx="9298390" cy="1374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1400" i="1">
                <a:ea typeface="+mn-lt"/>
                <a:cs typeface="+mn-lt"/>
              </a:rPr>
              <a:t>Psiholoģiskās konsultēšana, 2019. gads</a:t>
            </a:r>
            <a:endParaRPr lang="en-US" i="1" err="1"/>
          </a:p>
        </p:txBody>
      </p:sp>
    </p:spTree>
    <p:extLst>
      <p:ext uri="{BB962C8B-B14F-4D97-AF65-F5344CB8AC3E}">
        <p14:creationId xmlns:p14="http://schemas.microsoft.com/office/powerpoint/2010/main" val="20871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5984-FC65-4A6B-B4C8-6F659C7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38554"/>
            <a:ext cx="10515600" cy="1325563"/>
          </a:xfrm>
        </p:spPr>
        <p:txBody>
          <a:bodyPr/>
          <a:lstStyle/>
          <a:p>
            <a:r>
              <a:rPr lang="lv-LV">
                <a:cs typeface="Times New Roman"/>
              </a:rPr>
              <a:t>Zinātne mācību darbā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01F442-CCE0-A814-065A-30231CB2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38" y="1248518"/>
            <a:ext cx="884282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err="1">
                <a:cs typeface="Arial" panose="020B0604020202020204"/>
              </a:rPr>
              <a:t>Veselības</a:t>
            </a:r>
            <a:r>
              <a:rPr lang="en-US" sz="2000" b="1">
                <a:cs typeface="Arial" panose="020B0604020202020204"/>
              </a:rPr>
              <a:t> un </a:t>
            </a:r>
            <a:r>
              <a:rPr lang="en-US" sz="2000" b="1" err="1">
                <a:cs typeface="Arial" panose="020B0604020202020204"/>
              </a:rPr>
              <a:t>personības</a:t>
            </a:r>
            <a:r>
              <a:rPr lang="en-US" sz="2000" b="1">
                <a:cs typeface="Arial" panose="020B0604020202020204"/>
              </a:rPr>
              <a:t> </a:t>
            </a:r>
            <a:r>
              <a:rPr lang="en-US" sz="2000" b="1" err="1">
                <a:cs typeface="Arial" panose="020B0604020202020204"/>
              </a:rPr>
              <a:t>attīstība</a:t>
            </a:r>
            <a:r>
              <a:rPr lang="en-US" sz="2000" b="1">
                <a:cs typeface="Arial" panose="020B0604020202020204"/>
              </a:rPr>
              <a:t>: </a:t>
            </a:r>
            <a:r>
              <a:rPr lang="en-US" sz="2000" b="1" err="1">
                <a:cs typeface="Arial" panose="020B0604020202020204"/>
              </a:rPr>
              <a:t>starpdisciplinārā</a:t>
            </a:r>
            <a:r>
              <a:rPr lang="en-US" sz="2000" b="1">
                <a:cs typeface="Arial" panose="020B0604020202020204"/>
              </a:rPr>
              <a:t> pieeja </a:t>
            </a:r>
            <a:r>
              <a:rPr lang="en-US" sz="2000">
                <a:cs typeface="Arial" panose="020B0604020202020204"/>
              </a:rPr>
              <a:t>(2015 - 2024)</a:t>
            </a:r>
          </a:p>
          <a:p>
            <a:pPr marL="0" indent="0">
              <a:buNone/>
            </a:pPr>
            <a:endParaRPr lang="en-US" sz="2000">
              <a:cs typeface="Arial" panose="020B0604020202020204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C3C21FB-B087-D6C9-8A40-6A77F97C92F5}"/>
              </a:ext>
            </a:extLst>
          </p:cNvPr>
          <p:cNvSpPr txBox="1">
            <a:spLocks/>
          </p:cNvSpPr>
          <p:nvPr/>
        </p:nvSpPr>
        <p:spPr>
          <a:xfrm>
            <a:off x="10107728" y="2401962"/>
            <a:ext cx="1552304" cy="10526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25B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&gt;8000</a:t>
            </a:r>
            <a:endParaRPr lang="en-US" sz="2400">
              <a:solidFill>
                <a:schemeClr val="tx1">
                  <a:lumMod val="50000"/>
                </a:schemeClr>
              </a:solidFill>
              <a:cs typeface="Arial" panose="020B0604020202020204"/>
            </a:endParaRPr>
          </a:p>
          <a:p>
            <a:pPr marL="0" indent="0" algn="ctr">
              <a:buNone/>
            </a:pPr>
            <a:r>
              <a:rPr lang="en-US" sz="1200" b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 </a:t>
            </a:r>
            <a:r>
              <a:rPr lang="en-US" sz="1400" err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reģistrētu</a:t>
            </a:r>
            <a:r>
              <a:rPr lang="en-US" sz="1400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 </a:t>
            </a:r>
            <a:r>
              <a:rPr lang="en-US" sz="1400" err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apmeklētāju</a:t>
            </a:r>
            <a:endParaRPr lang="en-US" sz="1400">
              <a:solidFill>
                <a:schemeClr val="tx1">
                  <a:lumMod val="50000"/>
                </a:schemeClr>
              </a:solidFill>
              <a:cs typeface="Arial" panose="020B0604020202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8189FF3A-CE1E-F199-419D-962398F7F107}"/>
              </a:ext>
            </a:extLst>
          </p:cNvPr>
          <p:cNvSpPr txBox="1">
            <a:spLocks/>
          </p:cNvSpPr>
          <p:nvPr/>
        </p:nvSpPr>
        <p:spPr>
          <a:xfrm>
            <a:off x="10092433" y="3579949"/>
            <a:ext cx="1553393" cy="76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25B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586</a:t>
            </a:r>
            <a:endParaRPr lang="en-US" sz="2000">
              <a:solidFill>
                <a:schemeClr val="tx1">
                  <a:lumMod val="50000"/>
                </a:schemeClr>
              </a:solidFill>
              <a:cs typeface="Arial"/>
            </a:endParaRPr>
          </a:p>
          <a:p>
            <a:pPr marL="0" indent="0" algn="ctr">
              <a:buNone/>
            </a:pPr>
            <a:r>
              <a:rPr lang="en-US" sz="1400" err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prezentācija</a:t>
            </a:r>
            <a:endParaRPr lang="en-US" sz="1400">
              <a:solidFill>
                <a:schemeClr val="tx1">
                  <a:lumMod val="50000"/>
                </a:schemeClr>
              </a:solidFill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63591F1-0CD4-D284-5E07-E455251A7006}"/>
              </a:ext>
            </a:extLst>
          </p:cNvPr>
          <p:cNvSpPr txBox="1">
            <a:spLocks/>
          </p:cNvSpPr>
          <p:nvPr/>
        </p:nvSpPr>
        <p:spPr>
          <a:xfrm>
            <a:off x="10093699" y="4470063"/>
            <a:ext cx="1553029" cy="7597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25B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72</a:t>
            </a:r>
            <a:endParaRPr lang="en-US" sz="2000">
              <a:solidFill>
                <a:schemeClr val="tx1">
                  <a:lumMod val="50000"/>
                </a:schemeClr>
              </a:solidFill>
              <a:cs typeface="Arial"/>
            </a:endParaRPr>
          </a:p>
          <a:p>
            <a:pPr marL="0" indent="0" algn="ctr">
              <a:buNone/>
            </a:pPr>
            <a:r>
              <a:rPr lang="en-US" sz="1400" err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vieslektori</a:t>
            </a:r>
            <a:endParaRPr lang="en-US" sz="1400">
              <a:solidFill>
                <a:schemeClr val="tx1">
                  <a:lumMod val="50000"/>
                </a:schemeClr>
              </a:solidFill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8DC2400-7BCD-2758-8D51-B7F5102EFE8A}"/>
              </a:ext>
            </a:extLst>
          </p:cNvPr>
          <p:cNvSpPr txBox="1">
            <a:spLocks/>
          </p:cNvSpPr>
          <p:nvPr/>
        </p:nvSpPr>
        <p:spPr>
          <a:xfrm>
            <a:off x="10089003" y="5362756"/>
            <a:ext cx="1555932" cy="3842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25B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no</a:t>
            </a:r>
            <a:r>
              <a:rPr lang="en-US" sz="1100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 </a:t>
            </a:r>
            <a:r>
              <a:rPr lang="en-US" sz="1600" b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19</a:t>
            </a:r>
            <a:r>
              <a:rPr lang="en-US" b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 </a:t>
            </a:r>
            <a:r>
              <a:rPr lang="en-US" sz="1200" err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valstīm</a:t>
            </a:r>
            <a:endParaRPr lang="en-US" sz="1200">
              <a:solidFill>
                <a:schemeClr val="tx1">
                  <a:lumMod val="50000"/>
                </a:schemeClr>
              </a:solidFill>
              <a:cs typeface="Arial" panose="020B0604020202020204"/>
            </a:endParaRPr>
          </a:p>
          <a:p>
            <a:pPr marL="0" indent="0" algn="ctr">
              <a:buNone/>
            </a:pPr>
            <a:endParaRPr lang="en-US" sz="1400">
              <a:solidFill>
                <a:schemeClr val="tx1">
                  <a:lumMod val="50000"/>
                </a:schemeClr>
              </a:solidFill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</p:txBody>
      </p:sp>
      <p:pic>
        <p:nvPicPr>
          <p:cNvPr id="7" name="Picture 6" descr="A group of people sitting in a lecture hall&#10;&#10;Description automatically generated">
            <a:extLst>
              <a:ext uri="{FF2B5EF4-FFF2-40B4-BE49-F238E27FC236}">
                <a16:creationId xmlns:a16="http://schemas.microsoft.com/office/drawing/2014/main" id="{D43063E0-821F-256F-5F08-C3F614446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698" y="2518406"/>
            <a:ext cx="4587240" cy="3108960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3B890553-E252-EE42-39F1-868BDA99963C}"/>
              </a:ext>
            </a:extLst>
          </p:cNvPr>
          <p:cNvSpPr txBox="1">
            <a:spLocks/>
          </p:cNvSpPr>
          <p:nvPr/>
        </p:nvSpPr>
        <p:spPr>
          <a:xfrm>
            <a:off x="5311131" y="5606075"/>
            <a:ext cx="3290090" cy="379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>
                <a:cs typeface="Arial" panose="020B0604020202020204"/>
              </a:rPr>
              <a:t>2019. gada </a:t>
            </a:r>
            <a:r>
              <a:rPr lang="en-US" sz="1600" i="1" err="1">
                <a:cs typeface="Arial" panose="020B0604020202020204"/>
              </a:rPr>
              <a:t>konference</a:t>
            </a:r>
            <a:endParaRPr lang="en-US" sz="1600" err="1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6276D3C-04D2-27A5-6940-628A7C682323}"/>
              </a:ext>
            </a:extLst>
          </p:cNvPr>
          <p:cNvSpPr txBox="1">
            <a:spLocks/>
          </p:cNvSpPr>
          <p:nvPr/>
        </p:nvSpPr>
        <p:spPr>
          <a:xfrm>
            <a:off x="498440" y="5171169"/>
            <a:ext cx="4592105" cy="3878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>
                <a:cs typeface="Arial" panose="020B0604020202020204"/>
              </a:rPr>
              <a:t>2017. gada konference, prof. Efrat </a:t>
            </a:r>
            <a:r>
              <a:rPr lang="en-US" sz="1600" i="1" err="1">
                <a:cs typeface="Arial" panose="020B0604020202020204"/>
              </a:rPr>
              <a:t>Neter</a:t>
            </a:r>
            <a:endParaRPr lang="en-US" sz="1600" i="1">
              <a:cs typeface="Arial" panose="020B0604020202020204"/>
            </a:endParaRPr>
          </a:p>
        </p:txBody>
      </p:sp>
      <p:pic>
        <p:nvPicPr>
          <p:cNvPr id="12" name="Picture 11" descr="A person standing at a podium&#10;&#10;Description automatically generated">
            <a:extLst>
              <a:ext uri="{FF2B5EF4-FFF2-40B4-BE49-F238E27FC236}">
                <a16:creationId xmlns:a16="http://schemas.microsoft.com/office/drawing/2014/main" id="{77802883-025E-1625-98D8-30565231C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09" y="2025723"/>
            <a:ext cx="4583206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71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5984-FC65-4A6B-B4C8-6F659C7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38554"/>
            <a:ext cx="10515600" cy="1325563"/>
          </a:xfrm>
        </p:spPr>
        <p:txBody>
          <a:bodyPr/>
          <a:lstStyle/>
          <a:p>
            <a:r>
              <a:rPr lang="lv-LV">
                <a:cs typeface="Times New Roman"/>
              </a:rPr>
              <a:t>Zinātne mācību darbā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01F442-CCE0-A814-065A-30231CB2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40" y="1249672"/>
            <a:ext cx="884282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cs typeface="Arial" panose="020B0604020202020204"/>
              </a:rPr>
              <a:t>VIP </a:t>
            </a:r>
            <a:r>
              <a:rPr lang="en-US" sz="2000" b="1" err="1">
                <a:cs typeface="Arial" panose="020B0604020202020204"/>
              </a:rPr>
              <a:t>Psiholoģiskā</a:t>
            </a:r>
            <a:r>
              <a:rPr lang="en-US" sz="2000" b="1">
                <a:cs typeface="Arial" panose="020B0604020202020204"/>
              </a:rPr>
              <a:t> </a:t>
            </a:r>
            <a:r>
              <a:rPr lang="en-US" sz="2000" b="1" err="1">
                <a:cs typeface="Arial" panose="020B0604020202020204"/>
              </a:rPr>
              <a:t>palīdzība</a:t>
            </a:r>
            <a:r>
              <a:rPr lang="en-US" sz="2000" b="1">
                <a:cs typeface="Arial" panose="020B0604020202020204"/>
              </a:rPr>
              <a:t> un </a:t>
            </a:r>
            <a:r>
              <a:rPr lang="en-US" sz="2000" b="1" err="1">
                <a:cs typeface="Arial" panose="020B0604020202020204"/>
              </a:rPr>
              <a:t>pašpalīdzība</a:t>
            </a:r>
            <a:endParaRPr lang="en-US" err="1"/>
          </a:p>
          <a:p>
            <a:pPr marL="0" indent="0">
              <a:buNone/>
            </a:pPr>
            <a:endParaRPr lang="en-US" sz="2000">
              <a:cs typeface="Arial" panose="020B0604020202020204"/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2D56F477-ECC7-B4C8-F781-D93679D6AE75}"/>
              </a:ext>
            </a:extLst>
          </p:cNvPr>
          <p:cNvSpPr txBox="1">
            <a:spLocks/>
          </p:cNvSpPr>
          <p:nvPr/>
        </p:nvSpPr>
        <p:spPr>
          <a:xfrm>
            <a:off x="8377889" y="2391396"/>
            <a:ext cx="1721673" cy="895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25B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b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271</a:t>
            </a:r>
            <a:endParaRPr lang="en-US">
              <a:solidFill>
                <a:schemeClr val="tx1">
                  <a:lumMod val="50000"/>
                </a:schemeClr>
              </a:solidFill>
              <a:cs typeface="Arial" panose="020B0604020202020204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students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7693ED0-5901-FBFC-42B0-8469C00E5890}"/>
              </a:ext>
            </a:extLst>
          </p:cNvPr>
          <p:cNvSpPr txBox="1">
            <a:spLocks/>
          </p:cNvSpPr>
          <p:nvPr/>
        </p:nvSpPr>
        <p:spPr>
          <a:xfrm>
            <a:off x="8377888" y="3424734"/>
            <a:ext cx="1721673" cy="8771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25B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19</a:t>
            </a:r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600" err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publikācijas</a:t>
            </a:r>
            <a:endParaRPr lang="en-US" sz="1600">
              <a:solidFill>
                <a:schemeClr val="tx1">
                  <a:lumMod val="50000"/>
                </a:schemeClr>
              </a:solidFill>
              <a:cs typeface="Arial" panose="020B0604020202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31560831-8D92-F19B-E1A6-460EED97C2BA}"/>
              </a:ext>
            </a:extLst>
          </p:cNvPr>
          <p:cNvSpPr txBox="1">
            <a:spLocks/>
          </p:cNvSpPr>
          <p:nvPr/>
        </p:nvSpPr>
        <p:spPr>
          <a:xfrm>
            <a:off x="8377889" y="4475418"/>
            <a:ext cx="1721673" cy="14080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25B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91</a:t>
            </a:r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 </a:t>
            </a:r>
            <a:r>
              <a:rPr lang="en-US" sz="1600" err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Ziņojums</a:t>
            </a:r>
            <a:r>
              <a:rPr lang="en-US" sz="1600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 </a:t>
            </a:r>
            <a:r>
              <a:rPr lang="en-US" sz="1600" err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starptautiskās</a:t>
            </a:r>
            <a:r>
              <a:rPr lang="en-US" sz="1600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 </a:t>
            </a:r>
            <a:r>
              <a:rPr lang="en-US" sz="1600" err="1">
                <a:solidFill>
                  <a:schemeClr val="tx1">
                    <a:lumMod val="50000"/>
                  </a:schemeClr>
                </a:solidFill>
                <a:cs typeface="Arial" panose="020B0604020202020204"/>
              </a:rPr>
              <a:t>konferencēs</a:t>
            </a:r>
            <a:endParaRPr lang="en-US" sz="1600">
              <a:solidFill>
                <a:schemeClr val="tx1">
                  <a:lumMod val="50000"/>
                </a:schemeClr>
              </a:solidFill>
              <a:cs typeface="Arial" panose="020B0604020202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</p:txBody>
      </p:sp>
      <p:pic>
        <p:nvPicPr>
          <p:cNvPr id="3" name="Picture 2" descr="A red and white logo with a ladder&#10;&#10;Description automatically generated">
            <a:extLst>
              <a:ext uri="{FF2B5EF4-FFF2-40B4-BE49-F238E27FC236}">
                <a16:creationId xmlns:a16="http://schemas.microsoft.com/office/drawing/2014/main" id="{F9052F9C-4DC6-5303-B881-96FAB6F72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217" y="1097414"/>
            <a:ext cx="1349829" cy="755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A77AE-DC6F-95D0-AF04-E9CDBE79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01" y="1850572"/>
            <a:ext cx="7484426" cy="4365172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C4B4AC16-9B16-CC0E-550F-139F8CECBF62}"/>
              </a:ext>
            </a:extLst>
          </p:cNvPr>
          <p:cNvSpPr txBox="1">
            <a:spLocks/>
          </p:cNvSpPr>
          <p:nvPr/>
        </p:nvSpPr>
        <p:spPr>
          <a:xfrm>
            <a:off x="728245" y="6248332"/>
            <a:ext cx="7491975" cy="4008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i="1">
                <a:cs typeface="Arial" panose="020B0604020202020204"/>
              </a:rPr>
              <a:t>2020./2021. </a:t>
            </a:r>
            <a:r>
              <a:rPr lang="en-US" sz="1700" i="1" err="1">
                <a:cs typeface="Arial" panose="020B0604020202020204"/>
              </a:rPr>
              <a:t>ak</a:t>
            </a:r>
            <a:r>
              <a:rPr lang="en-US" sz="1700" i="1">
                <a:cs typeface="Arial" panose="020B0604020202020204"/>
              </a:rPr>
              <a:t>. gada </a:t>
            </a:r>
            <a:r>
              <a:rPr lang="en-US" sz="1700" i="1" err="1">
                <a:cs typeface="Arial" panose="020B0604020202020204"/>
              </a:rPr>
              <a:t>rudens</a:t>
            </a:r>
            <a:r>
              <a:rPr lang="en-US" sz="1700" i="1">
                <a:cs typeface="Arial" panose="020B0604020202020204"/>
              </a:rPr>
              <a:t> </a:t>
            </a:r>
            <a:r>
              <a:rPr lang="en-US" sz="1700" i="1" err="1">
                <a:cs typeface="Arial" panose="020B0604020202020204"/>
              </a:rPr>
              <a:t>semestra</a:t>
            </a:r>
            <a:r>
              <a:rPr lang="en-US" sz="1700" i="1">
                <a:cs typeface="Arial" panose="020B0604020202020204"/>
              </a:rPr>
              <a:t> </a:t>
            </a:r>
            <a:r>
              <a:rPr lang="en-US" sz="1700" i="1" err="1">
                <a:cs typeface="Arial" panose="020B0604020202020204"/>
              </a:rPr>
              <a:t>ieskaite</a:t>
            </a:r>
            <a:r>
              <a:rPr lang="en-US" sz="1700" i="1">
                <a:cs typeface="Arial" panose="020B0604020202020204"/>
              </a:rPr>
              <a:t> VIP </a:t>
            </a:r>
            <a:r>
              <a:rPr lang="en-US" sz="1700" i="1" err="1">
                <a:cs typeface="Arial" panose="020B0604020202020204"/>
              </a:rPr>
              <a:t>kursā</a:t>
            </a:r>
          </a:p>
        </p:txBody>
      </p:sp>
    </p:spTree>
    <p:extLst>
      <p:ext uri="{BB962C8B-B14F-4D97-AF65-F5344CB8AC3E}">
        <p14:creationId xmlns:p14="http://schemas.microsoft.com/office/powerpoint/2010/main" val="54041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graduation gowns and caps holding signs&#10;&#10;Description automatically generated">
            <a:extLst>
              <a:ext uri="{FF2B5EF4-FFF2-40B4-BE49-F238E27FC236}">
                <a16:creationId xmlns:a16="http://schemas.microsoft.com/office/drawing/2014/main" id="{1EAD2259-75F1-A539-2F9F-FD47AB397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05" y="872952"/>
            <a:ext cx="5507162" cy="362909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A97B4DB-9E71-4812-C0EF-F2A3D46539ED}"/>
              </a:ext>
            </a:extLst>
          </p:cNvPr>
          <p:cNvSpPr txBox="1">
            <a:spLocks/>
          </p:cNvSpPr>
          <p:nvPr/>
        </p:nvSpPr>
        <p:spPr>
          <a:xfrm>
            <a:off x="434860" y="4289948"/>
            <a:ext cx="5660660" cy="1404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lv-LV" sz="1400" i="1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lv-LV" sz="1400" i="1">
                <a:cs typeface="Arial"/>
              </a:rPr>
              <a:t>Veselības psiholoģijas maģistra programmas izlaidums 2015. gads</a:t>
            </a:r>
            <a:endParaRPr lang="en-US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5D3DC4-0EAD-3E6E-ED91-5A1951C519C6}"/>
              </a:ext>
            </a:extLst>
          </p:cNvPr>
          <p:cNvSpPr txBox="1"/>
          <p:nvPr/>
        </p:nvSpPr>
        <p:spPr>
          <a:xfrm>
            <a:off x="6272908" y="536835"/>
            <a:ext cx="4621664" cy="29495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en-GB">
              <a:cs typeface="Arial"/>
            </a:endParaRPr>
          </a:p>
          <a:p>
            <a:pPr>
              <a:lnSpc>
                <a:spcPct val="150000"/>
              </a:lnSpc>
            </a:pPr>
            <a:endParaRPr lang="en-GB">
              <a:cs typeface="Arial"/>
            </a:endParaRPr>
          </a:p>
          <a:p>
            <a:pPr>
              <a:lnSpc>
                <a:spcPct val="150000"/>
              </a:lnSpc>
            </a:pPr>
            <a:endParaRPr lang="en-GB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err="1">
                <a:cs typeface="Arial"/>
              </a:rPr>
              <a:t>Aizstāvētie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maģistra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darbi</a:t>
            </a:r>
            <a:r>
              <a:rPr lang="en-GB">
                <a:cs typeface="Arial"/>
              </a:rPr>
              <a:t>:</a:t>
            </a:r>
            <a:endParaRPr lang="en-GB"/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GB" b="1">
                <a:cs typeface="Arial"/>
              </a:rPr>
              <a:t>120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veselības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psiholoģijā</a:t>
            </a:r>
            <a:endParaRPr lang="en-GB"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GB" b="1">
                <a:cs typeface="Arial"/>
              </a:rPr>
              <a:t>140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māksla</a:t>
            </a:r>
            <a:r>
              <a:rPr lang="en-GB" i="1" err="1">
                <a:cs typeface="Arial"/>
              </a:rPr>
              <a:t>s</a:t>
            </a:r>
            <a:r>
              <a:rPr lang="en-GB" i="1">
                <a:cs typeface="Arial"/>
              </a:rPr>
              <a:t> </a:t>
            </a:r>
            <a:r>
              <a:rPr lang="en-GB" i="1" err="1">
                <a:cs typeface="Arial"/>
              </a:rPr>
              <a:t>terapijā</a:t>
            </a:r>
            <a:endParaRPr lang="en-GB" i="1"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GB" b="1" i="1">
                <a:cs typeface="Arial"/>
              </a:rPr>
              <a:t>46</a:t>
            </a:r>
            <a:r>
              <a:rPr lang="en-GB" i="1">
                <a:cs typeface="Arial"/>
              </a:rPr>
              <a:t> </a:t>
            </a:r>
            <a:r>
              <a:rPr lang="en-GB" i="1" err="1">
                <a:cs typeface="Arial"/>
              </a:rPr>
              <a:t>supervīzijā</a:t>
            </a:r>
            <a:endParaRPr lang="en-GB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273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38E9-9CC4-B3A4-2B0B-D177CD33DA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4800" err="1">
                <a:cs typeface="Times New Roman"/>
              </a:rPr>
              <a:t>Sadarbība</a:t>
            </a:r>
            <a:r>
              <a:rPr lang="en-GB" sz="4800">
                <a:cs typeface="Times New Roman"/>
              </a:rPr>
              <a:t> un tīklošanās  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02876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5984-FC65-4A6B-B4C8-6F659C7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44" y="389398"/>
            <a:ext cx="10515600" cy="1325563"/>
          </a:xfrm>
        </p:spPr>
        <p:txBody>
          <a:bodyPr/>
          <a:lstStyle/>
          <a:p>
            <a:r>
              <a:rPr lang="lv-LV" sz="2800">
                <a:cs typeface="Arial"/>
              </a:rPr>
              <a:t>Katedra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D3D2-56A3-43D6-95A8-9AC523BE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87" y="1553896"/>
            <a:ext cx="6204927" cy="492755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lv-LV" sz="1900" b="1">
                <a:ea typeface="+mn-lt"/>
                <a:cs typeface="+mn-lt"/>
              </a:rPr>
              <a:t>Efektīva, profesionāla un radoša komanda</a:t>
            </a:r>
            <a:r>
              <a:rPr lang="lv-LV" sz="1900">
                <a:ea typeface="+mn-lt"/>
                <a:cs typeface="+mn-lt"/>
              </a:rPr>
              <a:t>, kas kopīgi strādā, lai sagatavotu augsti kvalificētus konkurētspējīgus speciālistus ar psiholoģisko, pedagoģisko un radošo kompetenci, kas attīsta </a:t>
            </a:r>
            <a:r>
              <a:rPr lang="lv-LV" sz="1900" err="1">
                <a:ea typeface="+mn-lt"/>
                <a:cs typeface="+mn-lt"/>
              </a:rPr>
              <a:t>starpprofesionālu</a:t>
            </a:r>
            <a:r>
              <a:rPr lang="lv-LV" sz="1900">
                <a:ea typeface="+mn-lt"/>
                <a:cs typeface="+mn-lt"/>
              </a:rPr>
              <a:t> sadarbību un darbojas pētniecībā, lai sekmētu uz pierādījumiem balstītu praksi</a:t>
            </a:r>
            <a:endParaRPr lang="lv-LV"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190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1500"/>
              </a:spcBef>
              <a:buNone/>
            </a:pPr>
            <a:r>
              <a:rPr lang="lv-LV" sz="1900" b="1">
                <a:ea typeface="+mn-lt"/>
                <a:cs typeface="+mn-lt"/>
              </a:rPr>
              <a:t>Katedras darbība ir vērsta </a:t>
            </a:r>
            <a:r>
              <a:rPr lang="lv-LV" sz="1900">
                <a:ea typeface="+mn-lt"/>
                <a:cs typeface="+mn-lt"/>
              </a:rPr>
              <a:t>uz mūsdienīgas, augstas kvalitātes pētniecības un izglītības īstenošanu psiholoģiskajā palīdzībā (tostarp psiholoģijā, mākslas terapijā) un pedagoģijā veselības aprūpes kontekstā, bagātinot šo saturu ar starptautiskajos kontaktos un sadarbībā gūtajiem rezultātiem un pieredzi. </a:t>
            </a:r>
            <a:endParaRPr lang="lv-LV">
              <a:ea typeface="+mj-ea"/>
              <a:cs typeface="Arial" panose="020B0604020202020204"/>
            </a:endParaRPr>
          </a:p>
          <a:p>
            <a:pPr marL="0" indent="0">
              <a:buNone/>
            </a:pPr>
            <a:endParaRPr lang="lv-LV" sz="3200" b="1">
              <a:solidFill>
                <a:srgbClr val="E14F01"/>
              </a:solidFill>
              <a:latin typeface="+mj-lt"/>
              <a:ea typeface="+mj-ea"/>
              <a:cs typeface="Times New Roman"/>
            </a:endParaRPr>
          </a:p>
          <a:p>
            <a:pPr marL="0" indent="0">
              <a:buNone/>
            </a:pPr>
            <a:endParaRPr lang="lv-LV" sz="1800">
              <a:ea typeface="+mj-ea"/>
              <a:cs typeface="Arial"/>
            </a:endParaRPr>
          </a:p>
        </p:txBody>
      </p:sp>
      <p:pic>
        <p:nvPicPr>
          <p:cNvPr id="12" name="Picture 11" descr="A diagram of different colors&#10;&#10;Description automatically generated">
            <a:extLst>
              <a:ext uri="{FF2B5EF4-FFF2-40B4-BE49-F238E27FC236}">
                <a16:creationId xmlns:a16="http://schemas.microsoft.com/office/drawing/2014/main" id="{42C64E18-18E3-7609-749C-4356B265A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771" y="1376363"/>
            <a:ext cx="4557032" cy="410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33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D3D2-56A3-43D6-95A8-9AC523BE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3398" y="3049642"/>
            <a:ext cx="1266372" cy="131349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lv-LV" sz="6000" b="1">
                <a:solidFill>
                  <a:srgbClr val="69696B"/>
                </a:solidFill>
                <a:cs typeface="Arial"/>
              </a:rPr>
              <a:t>11 </a:t>
            </a:r>
          </a:p>
          <a:p>
            <a:pPr marL="0" indent="0">
              <a:lnSpc>
                <a:spcPct val="150000"/>
              </a:lnSpc>
              <a:buNone/>
            </a:pPr>
            <a:endParaRPr lang="lv-LV" sz="4000" b="1"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6100" b="1">
              <a:solidFill>
                <a:srgbClr val="69696B"/>
              </a:solidFill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4600" b="1">
              <a:solidFill>
                <a:srgbClr val="69696B"/>
              </a:solidFill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FA80EC-2B6C-D257-6815-E44976640CAA}"/>
              </a:ext>
            </a:extLst>
          </p:cNvPr>
          <p:cNvSpPr txBox="1">
            <a:spLocks/>
          </p:cNvSpPr>
          <p:nvPr/>
        </p:nvSpPr>
        <p:spPr>
          <a:xfrm>
            <a:off x="9120118" y="5888636"/>
            <a:ext cx="1307012" cy="640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lv-LV" sz="1800" b="1">
                <a:cs typeface="Arial"/>
              </a:rPr>
              <a:t>UN CITI</a:t>
            </a:r>
          </a:p>
        </p:txBody>
      </p:sp>
      <p:pic>
        <p:nvPicPr>
          <p:cNvPr id="8" name="Picture 7" descr="COST EUROPE - MCST">
            <a:extLst>
              <a:ext uri="{FF2B5EF4-FFF2-40B4-BE49-F238E27FC236}">
                <a16:creationId xmlns:a16="http://schemas.microsoft.com/office/drawing/2014/main" id="{C17DDEE5-F5A7-D323-2415-66881D4A5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140" y="4291355"/>
            <a:ext cx="2220685" cy="635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The Project | EuRiCA - European ritual cuisine">
            <a:extLst>
              <a:ext uri="{FF2B5EF4-FFF2-40B4-BE49-F238E27FC236}">
                <a16:creationId xmlns:a16="http://schemas.microsoft.com/office/drawing/2014/main" id="{CEA10FFC-D4F1-D557-D1A9-F65B4DEEB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711" y="5128162"/>
            <a:ext cx="2351314" cy="823356"/>
          </a:xfrm>
          <a:prstGeom prst="rect">
            <a:avLst/>
          </a:prstGeom>
        </p:spPr>
      </p:pic>
      <p:pic>
        <p:nvPicPr>
          <p:cNvPr id="10" name="Picture 9" descr="Two women taking a selfie&#10;&#10;Description automatically generated">
            <a:extLst>
              <a:ext uri="{FF2B5EF4-FFF2-40B4-BE49-F238E27FC236}">
                <a16:creationId xmlns:a16="http://schemas.microsoft.com/office/drawing/2014/main" id="{34DB4CBF-B86F-4E41-5C71-6C78A7E2B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126" y="3092"/>
            <a:ext cx="3574597" cy="276769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9144FED-BD12-8EA4-7B62-D12A0821FB52}"/>
              </a:ext>
            </a:extLst>
          </p:cNvPr>
          <p:cNvSpPr txBox="1">
            <a:spLocks/>
          </p:cNvSpPr>
          <p:nvPr/>
        </p:nvSpPr>
        <p:spPr>
          <a:xfrm>
            <a:off x="9544661" y="3515550"/>
            <a:ext cx="1307012" cy="640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lv-LV" sz="2400">
                <a:cs typeface="Arial"/>
              </a:rPr>
              <a:t>projekti</a:t>
            </a: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0576CB8-83F6-F3A5-2C99-92E085070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058" y="3221923"/>
            <a:ext cx="4136572" cy="3124201"/>
          </a:xfrm>
          <a:prstGeom prst="rect">
            <a:avLst/>
          </a:prstGeom>
        </p:spPr>
      </p:pic>
      <p:pic>
        <p:nvPicPr>
          <p:cNvPr id="4" name="Picture 3" descr="Two women standing in front of a sign&#10;&#10;Description automatically generated">
            <a:extLst>
              <a:ext uri="{FF2B5EF4-FFF2-40B4-BE49-F238E27FC236}">
                <a16:creationId xmlns:a16="http://schemas.microsoft.com/office/drawing/2014/main" id="{457B9B6D-2A35-1F10-FE76-039FF118E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30" y="2083129"/>
            <a:ext cx="2948950" cy="37120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798656-6423-F148-9761-003FA412F1B3}"/>
              </a:ext>
            </a:extLst>
          </p:cNvPr>
          <p:cNvSpPr/>
          <p:nvPr/>
        </p:nvSpPr>
        <p:spPr>
          <a:xfrm>
            <a:off x="8356269" y="3306287"/>
            <a:ext cx="2691740" cy="331519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77F132-539E-2091-B029-D906B24908A6}"/>
              </a:ext>
            </a:extLst>
          </p:cNvPr>
          <p:cNvSpPr txBox="1">
            <a:spLocks/>
          </p:cNvSpPr>
          <p:nvPr/>
        </p:nvSpPr>
        <p:spPr>
          <a:xfrm>
            <a:off x="347223" y="5794620"/>
            <a:ext cx="3168468" cy="11692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1400" i="1" err="1">
                <a:solidFill>
                  <a:srgbClr val="69696B"/>
                </a:solidFill>
                <a:latin typeface="Arial"/>
                <a:cs typeface="Arial"/>
              </a:rPr>
              <a:t>Erasmus</a:t>
            </a:r>
            <a:r>
              <a:rPr lang="lv-LV" sz="1400" i="1">
                <a:solidFill>
                  <a:srgbClr val="69696B"/>
                </a:solidFill>
                <a:latin typeface="Arial"/>
                <a:cs typeface="Arial"/>
              </a:rPr>
              <a:t>+ </a:t>
            </a:r>
            <a:r>
              <a:rPr lang="lv-LV" sz="1400" i="1" err="1">
                <a:solidFill>
                  <a:srgbClr val="69696B"/>
                </a:solidFill>
                <a:latin typeface="Arial"/>
                <a:cs typeface="Arial"/>
              </a:rPr>
              <a:t>viesdocešānas</a:t>
            </a:r>
            <a:r>
              <a:rPr lang="lv-LV" sz="1400" i="1">
                <a:solidFill>
                  <a:srgbClr val="69696B"/>
                </a:solidFill>
                <a:latin typeface="Arial"/>
                <a:cs typeface="Arial"/>
              </a:rPr>
              <a:t> brauciens uz Tallinas Universitāti</a:t>
            </a:r>
            <a:endParaRPr lang="en-US" i="1">
              <a:cs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A5ECBC0-BD94-4C73-4015-1F6D9BD96CB8}"/>
              </a:ext>
            </a:extLst>
          </p:cNvPr>
          <p:cNvSpPr txBox="1">
            <a:spLocks/>
          </p:cNvSpPr>
          <p:nvPr/>
        </p:nvSpPr>
        <p:spPr>
          <a:xfrm>
            <a:off x="3406109" y="2746620"/>
            <a:ext cx="3418839" cy="11692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1400" i="1" err="1">
                <a:cs typeface="Arial"/>
              </a:rPr>
              <a:t>Horizon</a:t>
            </a:r>
            <a:r>
              <a:rPr lang="lv-LV" sz="1400" i="1">
                <a:cs typeface="Arial"/>
              </a:rPr>
              <a:t> </a:t>
            </a:r>
            <a:r>
              <a:rPr lang="lv-LV" sz="1400" i="1" err="1">
                <a:cs typeface="Arial"/>
              </a:rPr>
              <a:t>brokerēšanas</a:t>
            </a:r>
            <a:r>
              <a:rPr lang="lv-LV" sz="1400" i="1">
                <a:cs typeface="Arial"/>
              </a:rPr>
              <a:t> pasākums Parīzē 2023. gadā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3FE599-9818-52C8-B4DB-C6BBAC86326C}"/>
              </a:ext>
            </a:extLst>
          </p:cNvPr>
          <p:cNvSpPr txBox="1">
            <a:spLocks/>
          </p:cNvSpPr>
          <p:nvPr/>
        </p:nvSpPr>
        <p:spPr>
          <a:xfrm>
            <a:off x="9578308" y="2550677"/>
            <a:ext cx="2515325" cy="11365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1400" i="1" err="1">
                <a:cs typeface="Arial"/>
              </a:rPr>
              <a:t>International</a:t>
            </a:r>
            <a:r>
              <a:rPr lang="lv-LV" sz="1400" i="1">
                <a:cs typeface="Arial"/>
              </a:rPr>
              <a:t> </a:t>
            </a:r>
            <a:r>
              <a:rPr lang="lv-LV" sz="1400" i="1" err="1">
                <a:cs typeface="Arial"/>
              </a:rPr>
              <a:t>Research</a:t>
            </a:r>
            <a:r>
              <a:rPr lang="lv-LV" sz="1400" i="1">
                <a:cs typeface="Arial"/>
              </a:rPr>
              <a:t> </a:t>
            </a:r>
            <a:r>
              <a:rPr lang="lv-LV" sz="1400" i="1" err="1">
                <a:cs typeface="Arial"/>
              </a:rPr>
              <a:t>WeekParīzē</a:t>
            </a:r>
            <a:r>
              <a:rPr lang="lv-LV" sz="1400" i="1">
                <a:cs typeface="Arial"/>
              </a:rPr>
              <a:t> 2023. gadā.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3175B6-1A5D-83DD-84C1-F062238550E8}"/>
              </a:ext>
            </a:extLst>
          </p:cNvPr>
          <p:cNvSpPr txBox="1">
            <a:spLocks/>
          </p:cNvSpPr>
          <p:nvPr/>
        </p:nvSpPr>
        <p:spPr>
          <a:xfrm>
            <a:off x="3514967" y="6349792"/>
            <a:ext cx="4333236" cy="516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1400" i="1">
                <a:cs typeface="Arial"/>
              </a:rPr>
              <a:t>CAJAL organizētā mācību skola </a:t>
            </a:r>
            <a:r>
              <a:rPr lang="lv-LV" sz="1400" i="1" err="1">
                <a:cs typeface="Arial"/>
              </a:rPr>
              <a:t>Aging</a:t>
            </a:r>
            <a:r>
              <a:rPr lang="lv-LV" sz="1400" i="1">
                <a:cs typeface="Arial"/>
              </a:rPr>
              <a:t> </a:t>
            </a:r>
            <a:r>
              <a:rPr lang="lv-LV" sz="1400" i="1" err="1">
                <a:cs typeface="Arial"/>
              </a:rPr>
              <a:t>Neuroscience</a:t>
            </a:r>
            <a:r>
              <a:rPr lang="lv-LV" sz="1400" i="1">
                <a:cs typeface="Arial"/>
              </a:rPr>
              <a:t> 2021. gadā</a:t>
            </a:r>
          </a:p>
        </p:txBody>
      </p:sp>
      <p:pic>
        <p:nvPicPr>
          <p:cNvPr id="6" name="Picture 5" descr="Two women standing next to a sign&#10;&#10;Description automatically generated">
            <a:extLst>
              <a:ext uri="{FF2B5EF4-FFF2-40B4-BE49-F238E27FC236}">
                <a16:creationId xmlns:a16="http://schemas.microsoft.com/office/drawing/2014/main" id="{2BCD9D21-7BCF-0347-010F-CAF4B045F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208" y="231321"/>
            <a:ext cx="2095500" cy="2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78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BC35-7AC3-A94A-24C1-8D4FEFC1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cs typeface="Times New Roman"/>
              </a:rPr>
              <a:t>Dalība</a:t>
            </a:r>
            <a:r>
              <a:rPr lang="en-GB">
                <a:cs typeface="Times New Roman"/>
              </a:rPr>
              <a:t> </a:t>
            </a:r>
            <a:r>
              <a:rPr lang="en-GB" err="1">
                <a:cs typeface="Times New Roman"/>
              </a:rPr>
              <a:t>starptautiskajās</a:t>
            </a:r>
            <a:r>
              <a:rPr lang="en-GB">
                <a:cs typeface="Times New Roman"/>
              </a:rPr>
              <a:t> </a:t>
            </a:r>
            <a:r>
              <a:rPr lang="en-GB" err="1">
                <a:cs typeface="Times New Roman"/>
              </a:rPr>
              <a:t>organizācijās</a:t>
            </a:r>
            <a:endParaRPr lang="en-GB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DD678-C83A-BCDD-0F6A-BAF646110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16768"/>
            <a:ext cx="10515600" cy="46670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400" err="1">
                <a:ea typeface="+mn-lt"/>
                <a:cs typeface="+mn-lt"/>
              </a:rPr>
              <a:t>Katedras</a:t>
            </a:r>
            <a:r>
              <a:rPr lang="en-GB" sz="2400">
                <a:ea typeface="+mn-lt"/>
                <a:cs typeface="+mn-lt"/>
              </a:rPr>
              <a:t> </a:t>
            </a:r>
            <a:r>
              <a:rPr lang="en-GB" sz="2400" err="1">
                <a:ea typeface="+mn-lt"/>
                <a:cs typeface="+mn-lt"/>
              </a:rPr>
              <a:t>docētāji</a:t>
            </a:r>
            <a:r>
              <a:rPr lang="en-GB" sz="2400">
                <a:ea typeface="+mn-lt"/>
                <a:cs typeface="+mn-lt"/>
              </a:rPr>
              <a:t> </a:t>
            </a:r>
            <a:r>
              <a:rPr lang="en-GB" sz="2400" err="1">
                <a:ea typeface="+mn-lt"/>
                <a:cs typeface="+mn-lt"/>
              </a:rPr>
              <a:t>darbojas</a:t>
            </a:r>
            <a:r>
              <a:rPr lang="en-GB" sz="2400">
                <a:ea typeface="+mn-lt"/>
                <a:cs typeface="+mn-lt"/>
              </a:rPr>
              <a:t> </a:t>
            </a:r>
            <a:r>
              <a:rPr lang="en-GB" sz="2400" b="1">
                <a:ea typeface="+mn-lt"/>
                <a:cs typeface="+mn-lt"/>
              </a:rPr>
              <a:t>8</a:t>
            </a:r>
            <a:r>
              <a:rPr lang="en-GB" sz="2400">
                <a:ea typeface="+mn-lt"/>
                <a:cs typeface="+mn-lt"/>
              </a:rPr>
              <a:t> </a:t>
            </a:r>
            <a:r>
              <a:rPr lang="en-GB" sz="2400" err="1">
                <a:ea typeface="+mn-lt"/>
                <a:cs typeface="+mn-lt"/>
              </a:rPr>
              <a:t>organizāciju</a:t>
            </a:r>
            <a:r>
              <a:rPr lang="en-GB" sz="2400">
                <a:ea typeface="+mn-lt"/>
                <a:cs typeface="+mn-lt"/>
              </a:rPr>
              <a:t> </a:t>
            </a:r>
            <a:r>
              <a:rPr lang="en-GB" sz="2400" err="1">
                <a:ea typeface="+mn-lt"/>
                <a:cs typeface="+mn-lt"/>
              </a:rPr>
              <a:t>valdēs</a:t>
            </a:r>
            <a:endParaRPr lang="en-GB" sz="2300" err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GB" sz="2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300" err="1">
                <a:ea typeface="+mn-lt"/>
                <a:cs typeface="+mn-lt"/>
              </a:rPr>
              <a:t>Eiropas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veselības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psiholoģijas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savienība</a:t>
            </a:r>
            <a:endParaRPr lang="en-US" sz="2300" err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300" err="1">
                <a:ea typeface="+mn-lt"/>
                <a:cs typeface="+mn-lt"/>
              </a:rPr>
              <a:t>Eiropas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drāmas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terapijas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federācija</a:t>
            </a:r>
            <a:r>
              <a:rPr lang="en-GB" sz="2300">
                <a:ea typeface="+mn-lt"/>
                <a:cs typeface="+mn-lt"/>
              </a:rPr>
              <a:t> </a:t>
            </a:r>
            <a:endParaRPr lang="en-US" sz="23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300" err="1">
                <a:ea typeface="+mn-lt"/>
                <a:cs typeface="+mn-lt"/>
              </a:rPr>
              <a:t>Eiropas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deju</a:t>
            </a:r>
            <a:r>
              <a:rPr lang="en-GB" sz="2300">
                <a:ea typeface="+mn-lt"/>
                <a:cs typeface="+mn-lt"/>
              </a:rPr>
              <a:t> un </a:t>
            </a:r>
            <a:r>
              <a:rPr lang="en-GB" sz="2300" err="1">
                <a:ea typeface="+mn-lt"/>
                <a:cs typeface="+mn-lt"/>
              </a:rPr>
              <a:t>kustību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terapijas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asociācija</a:t>
            </a:r>
            <a:r>
              <a:rPr lang="en-GB" sz="2300">
                <a:ea typeface="+mn-lt"/>
                <a:cs typeface="+mn-lt"/>
              </a:rPr>
              <a:t> </a:t>
            </a:r>
            <a:endParaRPr lang="en-US" sz="230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2300" err="1">
                <a:ea typeface="+mn-lt"/>
                <a:cs typeface="+mn-lt"/>
              </a:rPr>
              <a:t>Eiropas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mākslu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terapijas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izglītības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konsorcijs</a:t>
            </a:r>
            <a:r>
              <a:rPr lang="en-GB" sz="2300">
                <a:ea typeface="+mn-lt"/>
                <a:cs typeface="+mn-lt"/>
              </a:rPr>
              <a:t> </a:t>
            </a:r>
            <a:endParaRPr lang="en-US" sz="230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2300" err="1">
                <a:ea typeface="+mn-lt"/>
                <a:cs typeface="+mn-lt"/>
              </a:rPr>
              <a:t>Eiropas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mākslas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terapijas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federācija</a:t>
            </a:r>
            <a:r>
              <a:rPr lang="en-GB" sz="2300">
                <a:ea typeface="+mn-lt"/>
                <a:cs typeface="+mn-lt"/>
              </a:rPr>
              <a:t> </a:t>
            </a:r>
            <a:endParaRPr lang="en-US" sz="230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2300" err="1">
                <a:ea typeface="+mn-lt"/>
                <a:cs typeface="+mn-lt"/>
              </a:rPr>
              <a:t>Eiropas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mūzikas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terapijas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konfederācija</a:t>
            </a:r>
            <a:r>
              <a:rPr lang="en-GB" sz="2300">
                <a:ea typeface="+mn-lt"/>
                <a:cs typeface="+mn-lt"/>
              </a:rPr>
              <a:t> </a:t>
            </a:r>
            <a:endParaRPr lang="en-US" sz="230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2300" err="1">
                <a:ea typeface="+mn-lt"/>
                <a:cs typeface="+mn-lt"/>
              </a:rPr>
              <a:t>Eiropas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nacionālo</a:t>
            </a:r>
            <a:r>
              <a:rPr lang="en-GB" sz="2300">
                <a:ea typeface="+mn-lt"/>
                <a:cs typeface="+mn-lt"/>
              </a:rPr>
              <a:t> </a:t>
            </a:r>
            <a:r>
              <a:rPr lang="en-GB" sz="2300" err="1">
                <a:ea typeface="+mn-lt"/>
                <a:cs typeface="+mn-lt"/>
              </a:rPr>
              <a:t>supervizoru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organizāciju</a:t>
            </a:r>
            <a:r>
              <a:rPr lang="en-GB" sz="2300">
                <a:ea typeface="+mn-lt"/>
                <a:cs typeface="+mn-lt"/>
              </a:rPr>
              <a:t> </a:t>
            </a:r>
            <a:r>
              <a:rPr lang="en-GB" sz="2300" err="1">
                <a:ea typeface="+mn-lt"/>
                <a:cs typeface="+mn-lt"/>
              </a:rPr>
              <a:t>apvienība</a:t>
            </a:r>
            <a:r>
              <a:rPr lang="en-GB" sz="2300">
                <a:ea typeface="+mn-lt"/>
                <a:cs typeface="+mn-lt"/>
              </a:rPr>
              <a:t> </a:t>
            </a:r>
            <a:endParaRPr lang="en-US" sz="23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300" err="1">
                <a:ea typeface="+mn-lt"/>
                <a:cs typeface="+mn-lt"/>
              </a:rPr>
              <a:t>Starptautiskā</a:t>
            </a:r>
            <a:r>
              <a:rPr lang="en-GB" sz="2300">
                <a:ea typeface="+mn-lt"/>
                <a:cs typeface="+mn-lt"/>
              </a:rPr>
              <a:t> </a:t>
            </a:r>
            <a:r>
              <a:rPr lang="en-GB" sz="2300" err="1">
                <a:ea typeface="+mn-lt"/>
                <a:cs typeface="+mn-lt"/>
              </a:rPr>
              <a:t>novecošanās</a:t>
            </a:r>
            <a:r>
              <a:rPr lang="en-GB" sz="2300">
                <a:ea typeface="+mn-lt"/>
                <a:cs typeface="+mn-lt"/>
              </a:rPr>
              <a:t> </a:t>
            </a:r>
            <a:r>
              <a:rPr lang="en-GB" sz="2300" err="1">
                <a:ea typeface="+mn-lt"/>
                <a:cs typeface="+mn-lt"/>
              </a:rPr>
              <a:t>federācija</a:t>
            </a:r>
            <a:r>
              <a:rPr lang="en-GB" sz="2100">
                <a:ea typeface="+mn-lt"/>
                <a:cs typeface="+mn-lt"/>
              </a:rPr>
              <a:t> </a:t>
            </a:r>
          </a:p>
          <a:p>
            <a:pPr marL="285750" indent="-285750">
              <a:buFont typeface="Arial"/>
              <a:buChar char="•"/>
            </a:pPr>
            <a:endParaRPr lang="en-GB" sz="2100">
              <a:cs typeface="Arial"/>
            </a:endParaRPr>
          </a:p>
          <a:p>
            <a:pPr marL="0" indent="0">
              <a:buNone/>
            </a:pPr>
            <a:endParaRPr lang="en-GB" sz="2400">
              <a:cs typeface="Arial"/>
            </a:endParaRPr>
          </a:p>
        </p:txBody>
      </p:sp>
      <p:pic>
        <p:nvPicPr>
          <p:cNvPr id="4" name="Picture 3" descr="A green and blue letters&#10;&#10;Description automatically generated">
            <a:extLst>
              <a:ext uri="{FF2B5EF4-FFF2-40B4-BE49-F238E27FC236}">
                <a16:creationId xmlns:a16="http://schemas.microsoft.com/office/drawing/2014/main" id="{AA0B1BDD-4ABD-7F1B-6D7E-267C390DF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920" y="5206093"/>
            <a:ext cx="1719944" cy="924198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8C3E9D25-17FB-C27F-ADB6-E7D221F92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479" y="2827563"/>
            <a:ext cx="1077686" cy="1077686"/>
          </a:xfrm>
          <a:prstGeom prst="rect">
            <a:avLst/>
          </a:prstGeom>
        </p:spPr>
      </p:pic>
      <p:pic>
        <p:nvPicPr>
          <p:cNvPr id="6" name="Picture 5" descr="A logo with a circle of paint&#10;&#10;Description automatically generated">
            <a:extLst>
              <a:ext uri="{FF2B5EF4-FFF2-40B4-BE49-F238E27FC236}">
                <a16:creationId xmlns:a16="http://schemas.microsoft.com/office/drawing/2014/main" id="{7B28489F-0151-FC23-0EFE-BB35F5938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550" y="4084864"/>
            <a:ext cx="2177143" cy="924110"/>
          </a:xfrm>
          <a:prstGeom prst="rect">
            <a:avLst/>
          </a:prstGeom>
        </p:spPr>
      </p:pic>
      <p:pic>
        <p:nvPicPr>
          <p:cNvPr id="7" name="Picture 6" descr="A white tree with yellow text&#10;&#10;Description automatically generated">
            <a:extLst>
              <a:ext uri="{FF2B5EF4-FFF2-40B4-BE49-F238E27FC236}">
                <a16:creationId xmlns:a16="http://schemas.microsoft.com/office/drawing/2014/main" id="{2732194A-8542-86BB-0CF0-803FBCFF7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793" y="2827564"/>
            <a:ext cx="1095375" cy="1083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E0974-B757-D42F-232D-D04C1F059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0493" y="1820635"/>
            <a:ext cx="1747158" cy="862693"/>
          </a:xfrm>
          <a:prstGeom prst="rect">
            <a:avLst/>
          </a:prstGeom>
        </p:spPr>
      </p:pic>
      <p:pic>
        <p:nvPicPr>
          <p:cNvPr id="9" name="Picture 8" descr="A black background with grey and orange text&#10;&#10;Description automatically generated">
            <a:extLst>
              <a:ext uri="{FF2B5EF4-FFF2-40B4-BE49-F238E27FC236}">
                <a16:creationId xmlns:a16="http://schemas.microsoft.com/office/drawing/2014/main" id="{0D153C59-A6D9-5193-AA6C-F132695CF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4422" y="585107"/>
            <a:ext cx="2024743" cy="16709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CD88C1-0E2D-A6A3-0B37-3A30717B902F}"/>
              </a:ext>
            </a:extLst>
          </p:cNvPr>
          <p:cNvSpPr/>
          <p:nvPr/>
        </p:nvSpPr>
        <p:spPr>
          <a:xfrm>
            <a:off x="9499268" y="976745"/>
            <a:ext cx="2528455" cy="53617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25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5984-FC65-4A6B-B4C8-6F659C7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8" y="-191366"/>
            <a:ext cx="10515600" cy="1325563"/>
          </a:xfrm>
        </p:spPr>
        <p:txBody>
          <a:bodyPr/>
          <a:lstStyle/>
          <a:p>
            <a:r>
              <a:rPr lang="lv-LV">
                <a:cs typeface="Times New Roman"/>
              </a:rPr>
              <a:t>Sadarbības pasākumi Latvijā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FA80EC-2B6C-D257-6815-E44976640CAA}"/>
              </a:ext>
            </a:extLst>
          </p:cNvPr>
          <p:cNvSpPr txBox="1">
            <a:spLocks/>
          </p:cNvSpPr>
          <p:nvPr/>
        </p:nvSpPr>
        <p:spPr>
          <a:xfrm>
            <a:off x="9213142" y="1448254"/>
            <a:ext cx="3098206" cy="1264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1800">
                <a:cs typeface="Arial"/>
              </a:rPr>
              <a:t>Psiholoģijas dienas</a:t>
            </a:r>
            <a:endParaRPr lang="en-US" sz="180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lv-LV" sz="1800">
                <a:cs typeface="Arial"/>
              </a:rPr>
              <a:t>Mākslu terapijas dienas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1800" err="1">
                <a:cs typeface="Arial"/>
              </a:rPr>
              <a:t>Supervīzijas</a:t>
            </a:r>
            <a:r>
              <a:rPr lang="lv-LV" sz="1800">
                <a:cs typeface="Arial"/>
              </a:rPr>
              <a:t> dienas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1800">
                <a:cs typeface="Arial"/>
              </a:rPr>
              <a:t>Konferences</a:t>
            </a:r>
          </a:p>
          <a:p>
            <a:pPr marL="0" indent="0">
              <a:lnSpc>
                <a:spcPct val="100000"/>
              </a:lnSpc>
              <a:buNone/>
            </a:pPr>
            <a:endParaRPr lang="lv-LV" sz="180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lv-LV" sz="180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lv-LV" sz="180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lv-LV" sz="1600">
                <a:cs typeface="Arial"/>
              </a:rPr>
              <a:t>  Veselības ekspresis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1600">
                <a:cs typeface="Arial"/>
              </a:rPr>
              <a:t>  Zinātnieku brokastis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1600">
                <a:cs typeface="Arial"/>
              </a:rPr>
              <a:t>  Zinātnieku nakts</a:t>
            </a:r>
            <a:endParaRPr lang="lv-LV"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lang="lv-LV" sz="1600">
              <a:cs typeface="Arial"/>
            </a:endParaRPr>
          </a:p>
        </p:txBody>
      </p:sp>
      <p:pic>
        <p:nvPicPr>
          <p:cNvPr id="8" name="Picture 7" descr="A pen next to a piece of paper&#10;&#10;Description automatically generated">
            <a:extLst>
              <a:ext uri="{FF2B5EF4-FFF2-40B4-BE49-F238E27FC236}">
                <a16:creationId xmlns:a16="http://schemas.microsoft.com/office/drawing/2014/main" id="{0A7FC194-350C-0783-B6F4-64F4A924E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714" y="4020785"/>
            <a:ext cx="3759240" cy="2338452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704D363-0A39-54E1-6662-4C67F99B8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516" y="1135744"/>
            <a:ext cx="3750624" cy="252020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185101-828E-93CE-C49D-D0BEB7E7F3ED}"/>
              </a:ext>
            </a:extLst>
          </p:cNvPr>
          <p:cNvSpPr txBox="1">
            <a:spLocks/>
          </p:cNvSpPr>
          <p:nvPr/>
        </p:nvSpPr>
        <p:spPr>
          <a:xfrm>
            <a:off x="5148813" y="6363647"/>
            <a:ext cx="4638040" cy="1245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1400" i="1">
                <a:cs typeface="Arial"/>
              </a:rPr>
              <a:t>Kognitīvo procesu stafete, Zinātnieku nakts 2019. gads</a:t>
            </a:r>
            <a:endParaRPr lang="en-US" sz="1400" i="1">
              <a:cs typeface="Arial" panose="020B060402020202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70346C-7CFB-8616-E6E9-24158F5F2CF1}"/>
              </a:ext>
            </a:extLst>
          </p:cNvPr>
          <p:cNvSpPr txBox="1">
            <a:spLocks/>
          </p:cNvSpPr>
          <p:nvPr/>
        </p:nvSpPr>
        <p:spPr>
          <a:xfrm>
            <a:off x="4997403" y="3547216"/>
            <a:ext cx="4790439" cy="1234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lv-LV" sz="1400" i="1">
                <a:cs typeface="Arial"/>
              </a:rPr>
              <a:t>Psiholoģijas dienas 2014. gads</a:t>
            </a:r>
            <a:endParaRPr lang="en-US" sz="1400" i="1">
              <a:cs typeface="Arial" panose="020B0604020202020204"/>
            </a:endParaRPr>
          </a:p>
        </p:txBody>
      </p:sp>
      <p:pic>
        <p:nvPicPr>
          <p:cNvPr id="3" name="Picture 2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C8892799-8023-BF4B-BD70-D4956367A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29144"/>
            <a:ext cx="3594265" cy="253142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464C41-5E4A-1B78-9B85-0F0E9B6F7CE8}"/>
              </a:ext>
            </a:extLst>
          </p:cNvPr>
          <p:cNvSpPr txBox="1">
            <a:spLocks/>
          </p:cNvSpPr>
          <p:nvPr/>
        </p:nvSpPr>
        <p:spPr>
          <a:xfrm>
            <a:off x="817288" y="3656073"/>
            <a:ext cx="4169953" cy="1234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v-LV" sz="1400" i="1">
                <a:cs typeface="Arial"/>
              </a:rPr>
              <a:t>COST </a:t>
            </a:r>
            <a:r>
              <a:rPr lang="lv-LV" sz="1400" i="1" err="1">
                <a:cs typeface="Arial" panose="020B0604020202020204"/>
              </a:rPr>
              <a:t>Action</a:t>
            </a:r>
            <a:r>
              <a:rPr lang="lv-LV" sz="1400" i="1">
                <a:cs typeface="Arial"/>
              </a:rPr>
              <a:t> konference: </a:t>
            </a:r>
            <a:r>
              <a:rPr lang="lv-LV" sz="1400" i="1" err="1">
                <a:cs typeface="Arial" panose="020B0604020202020204"/>
              </a:rPr>
              <a:t>Network</a:t>
            </a:r>
            <a:r>
              <a:rPr lang="lv-LV" sz="1400" i="1">
                <a:cs typeface="Arial"/>
              </a:rPr>
              <a:t> </a:t>
            </a:r>
            <a:r>
              <a:rPr lang="lv-LV" sz="1400" i="1" err="1">
                <a:cs typeface="Arial" panose="020B0604020202020204"/>
              </a:rPr>
              <a:t>on</a:t>
            </a:r>
            <a:r>
              <a:rPr lang="lv-LV" sz="1400" i="1">
                <a:cs typeface="Arial"/>
              </a:rPr>
              <a:t> </a:t>
            </a:r>
            <a:r>
              <a:rPr lang="lv-LV" sz="1400" i="1" err="1">
                <a:cs typeface="Arial" panose="020B0604020202020204"/>
              </a:rPr>
              <a:t>Evidence-Based</a:t>
            </a:r>
            <a:r>
              <a:rPr lang="lv-LV" sz="1400" i="1">
                <a:cs typeface="Arial"/>
              </a:rPr>
              <a:t> </a:t>
            </a:r>
            <a:r>
              <a:rPr lang="lv-LV" sz="1400" i="1" err="1">
                <a:cs typeface="Arial" panose="020B0604020202020204"/>
              </a:rPr>
              <a:t>Physical</a:t>
            </a:r>
            <a:r>
              <a:rPr lang="lv-LV" sz="1400" i="1">
                <a:cs typeface="Arial"/>
              </a:rPr>
              <a:t> </a:t>
            </a:r>
            <a:r>
              <a:rPr lang="lv-LV" sz="1400" i="1" err="1">
                <a:cs typeface="Arial" panose="020B0604020202020204"/>
              </a:rPr>
              <a:t>Activity</a:t>
            </a:r>
            <a:r>
              <a:rPr lang="lv-LV" sz="1400" i="1">
                <a:cs typeface="Arial"/>
              </a:rPr>
              <a:t> </a:t>
            </a:r>
            <a:r>
              <a:rPr lang="lv-LV" sz="1400" i="1" err="1">
                <a:cs typeface="Arial" panose="020B0604020202020204"/>
              </a:rPr>
              <a:t>in</a:t>
            </a:r>
            <a:r>
              <a:rPr lang="lv-LV" sz="1400" i="1">
                <a:cs typeface="Arial"/>
              </a:rPr>
              <a:t> Old </a:t>
            </a:r>
            <a:r>
              <a:rPr lang="lv-LV" sz="1400" i="1" err="1">
                <a:cs typeface="Arial" panose="020B0604020202020204"/>
              </a:rPr>
              <a:t>Age</a:t>
            </a:r>
            <a:r>
              <a:rPr lang="lv-LV" sz="1400" i="1">
                <a:cs typeface="Arial"/>
              </a:rPr>
              <a:t> 2023. gads</a:t>
            </a:r>
            <a:endParaRPr lang="en-US">
              <a:cs typeface="Arial" panose="020B0604020202020204"/>
            </a:endParaRPr>
          </a:p>
          <a:p>
            <a:pPr marL="0" indent="0">
              <a:lnSpc>
                <a:spcPct val="100000"/>
              </a:lnSpc>
              <a:buNone/>
            </a:pPr>
            <a:endParaRPr lang="lv-LV" sz="1400" i="1">
              <a:cs typeface="Arial" panose="020B0604020202020204"/>
            </a:endParaRPr>
          </a:p>
        </p:txBody>
      </p:sp>
      <p:pic>
        <p:nvPicPr>
          <p:cNvPr id="5" name="Picture 4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6291149E-26FB-07B0-3D9B-0766718DE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" t="8676" b="4109"/>
          <a:stretch/>
        </p:blipFill>
        <p:spPr>
          <a:xfrm>
            <a:off x="913857" y="4162124"/>
            <a:ext cx="3764417" cy="219886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528638-6624-B376-428D-EADB95E08A84}"/>
              </a:ext>
            </a:extLst>
          </p:cNvPr>
          <p:cNvSpPr txBox="1">
            <a:spLocks/>
          </p:cNvSpPr>
          <p:nvPr/>
        </p:nvSpPr>
        <p:spPr>
          <a:xfrm>
            <a:off x="817289" y="6268644"/>
            <a:ext cx="4779554" cy="4180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lv-LV" sz="1400" i="1">
                <a:cs typeface="Arial"/>
              </a:rPr>
              <a:t>Zinātnieku brokastis 2019. gads</a:t>
            </a:r>
            <a:endParaRPr lang="en-US" sz="1400" i="1">
              <a:cs typeface="Arial" panose="020B0604020202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9B06A7-3D0B-BB40-3B16-BD8015220FAE}"/>
              </a:ext>
            </a:extLst>
          </p:cNvPr>
          <p:cNvSpPr/>
          <p:nvPr/>
        </p:nvSpPr>
        <p:spPr>
          <a:xfrm>
            <a:off x="9085612" y="1292430"/>
            <a:ext cx="2942111" cy="183473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2EB6F-0B5B-D2FF-9F00-6703F18EE8E0}"/>
              </a:ext>
            </a:extLst>
          </p:cNvPr>
          <p:cNvSpPr/>
          <p:nvPr/>
        </p:nvSpPr>
        <p:spPr>
          <a:xfrm>
            <a:off x="9412183" y="4024744"/>
            <a:ext cx="2452254" cy="152993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90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96EF8-A249-E63C-509D-793521A7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57" y="2245262"/>
            <a:ext cx="7552008" cy="2375554"/>
          </a:xfrm>
        </p:spPr>
        <p:txBody>
          <a:bodyPr/>
          <a:lstStyle/>
          <a:p>
            <a:pPr algn="ctr"/>
            <a:r>
              <a:rPr lang="en-GB" sz="4400" err="1">
                <a:cs typeface="Times New Roman"/>
              </a:rPr>
              <a:t>Lepojamies</a:t>
            </a:r>
            <a:r>
              <a:rPr lang="en-GB" sz="4400">
                <a:cs typeface="Times New Roman"/>
              </a:rPr>
              <a:t>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503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3B890553-E252-EE42-39F1-868BDA99963C}"/>
              </a:ext>
            </a:extLst>
          </p:cNvPr>
          <p:cNvSpPr txBox="1">
            <a:spLocks/>
          </p:cNvSpPr>
          <p:nvPr/>
        </p:nvSpPr>
        <p:spPr>
          <a:xfrm>
            <a:off x="205730" y="1545704"/>
            <a:ext cx="3094147" cy="585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700" i="1">
                <a:cs typeface="Arial" panose="020B0604020202020204"/>
              </a:rPr>
              <a:t>2020. gada 27. - 29. </a:t>
            </a:r>
            <a:r>
              <a:rPr lang="en-US" sz="1700" i="1" err="1">
                <a:cs typeface="Arial" panose="020B0604020202020204"/>
              </a:rPr>
              <a:t>aprīlis</a:t>
            </a:r>
            <a:r>
              <a:rPr lang="en-US" sz="1700" i="1">
                <a:cs typeface="Arial" panose="020B0604020202020204"/>
              </a:rPr>
              <a:t>, </a:t>
            </a:r>
            <a:r>
              <a:rPr lang="en-US" sz="1700" i="1" err="1">
                <a:cs typeface="Arial" panose="020B0604020202020204"/>
              </a:rPr>
              <a:t>pirmā</a:t>
            </a:r>
            <a:r>
              <a:rPr lang="en-US" sz="1700" i="1">
                <a:cs typeface="Arial" panose="020B0604020202020204"/>
              </a:rPr>
              <a:t> </a:t>
            </a:r>
            <a:r>
              <a:rPr lang="en-US" sz="1700" i="1" err="1">
                <a:cs typeface="Arial" panose="020B0604020202020204"/>
              </a:rPr>
              <a:t>konference</a:t>
            </a:r>
            <a:r>
              <a:rPr lang="en-US" sz="1700" i="1">
                <a:cs typeface="Arial" panose="020B0604020202020204"/>
              </a:rPr>
              <a:t> Zoom platformā</a:t>
            </a:r>
            <a:endParaRPr lang="en-US" sz="1700" i="1" err="1">
              <a:cs typeface="Arial" panose="020B0604020202020204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sz="2000">
              <a:cs typeface="Arial" panose="020B0604020202020204"/>
            </a:endParaRPr>
          </a:p>
        </p:txBody>
      </p:sp>
      <p:pic>
        <p:nvPicPr>
          <p:cNvPr id="9" name="Picture 8" descr="A computer screen with a picture of people&#10;&#10;Description automatically generated">
            <a:extLst>
              <a:ext uri="{FF2B5EF4-FFF2-40B4-BE49-F238E27FC236}">
                <a16:creationId xmlns:a16="http://schemas.microsoft.com/office/drawing/2014/main" id="{13612E5B-D96D-D90C-349F-12B7BE1CA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946" y="1545773"/>
            <a:ext cx="5497285" cy="4038600"/>
          </a:xfrm>
          <a:prstGeom prst="rect">
            <a:avLst/>
          </a:prstGeom>
        </p:spPr>
      </p:pic>
      <p:pic>
        <p:nvPicPr>
          <p:cNvPr id="15" name="Picture 14" descr="A group of women sitting at a computer&#10;&#10;Description automatically generated">
            <a:extLst>
              <a:ext uri="{FF2B5EF4-FFF2-40B4-BE49-F238E27FC236}">
                <a16:creationId xmlns:a16="http://schemas.microsoft.com/office/drawing/2014/main" id="{45175BE0-EC8E-B8EA-EA0D-AFCB27BC3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931" y="214994"/>
            <a:ext cx="2797629" cy="2024742"/>
          </a:xfrm>
          <a:prstGeom prst="rect">
            <a:avLst/>
          </a:prstGeom>
        </p:spPr>
      </p:pic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E5414C0A-BAC5-330F-0A97-8B8808FA3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95" y="2375806"/>
            <a:ext cx="5497285" cy="4016828"/>
          </a:xfrm>
          <a:prstGeom prst="rect">
            <a:avLst/>
          </a:prstGeo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BA2C0F6-5BB2-9B35-D72A-211A1EA885C2}"/>
              </a:ext>
            </a:extLst>
          </p:cNvPr>
          <p:cNvSpPr txBox="1">
            <a:spLocks/>
          </p:cNvSpPr>
          <p:nvPr/>
        </p:nvSpPr>
        <p:spPr>
          <a:xfrm>
            <a:off x="532302" y="6444275"/>
            <a:ext cx="4433089" cy="444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i="1">
                <a:cs typeface="Arial" panose="020B0604020202020204"/>
              </a:rPr>
              <a:t>Prof. Efrat </a:t>
            </a:r>
            <a:r>
              <a:rPr lang="en-US" sz="1700" i="1" err="1">
                <a:cs typeface="Arial" panose="020B0604020202020204"/>
              </a:rPr>
              <a:t>Neter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714194B4-E0EF-BE9B-89AF-945B2A8F7B5D}"/>
              </a:ext>
            </a:extLst>
          </p:cNvPr>
          <p:cNvSpPr txBox="1">
            <a:spLocks/>
          </p:cNvSpPr>
          <p:nvPr/>
        </p:nvSpPr>
        <p:spPr>
          <a:xfrm>
            <a:off x="6214644" y="5627846"/>
            <a:ext cx="4433089" cy="444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i="1">
                <a:cs typeface="Arial" panose="020B0604020202020204"/>
              </a:rPr>
              <a:t>Prof. Vicky </a:t>
            </a:r>
            <a:r>
              <a:rPr lang="en-US" sz="1700" i="1" err="1">
                <a:cs typeface="Arial" panose="020B0604020202020204"/>
              </a:rPr>
              <a:t>Karkou</a:t>
            </a:r>
          </a:p>
        </p:txBody>
      </p:sp>
    </p:spTree>
    <p:extLst>
      <p:ext uri="{BB962C8B-B14F-4D97-AF65-F5344CB8AC3E}">
        <p14:creationId xmlns:p14="http://schemas.microsoft.com/office/powerpoint/2010/main" val="1967115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ook cover with white and yellow circles&#10;&#10;Description automatically generated">
            <a:extLst>
              <a:ext uri="{FF2B5EF4-FFF2-40B4-BE49-F238E27FC236}">
                <a16:creationId xmlns:a16="http://schemas.microsoft.com/office/drawing/2014/main" id="{D5E6BB4E-5247-3F6D-F801-2F718A465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581" y="4652961"/>
            <a:ext cx="1420868" cy="2021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FF1DF-5CB5-2E55-6F91-22551CA054AD}"/>
              </a:ext>
            </a:extLst>
          </p:cNvPr>
          <p:cNvSpPr txBox="1"/>
          <p:nvPr/>
        </p:nvSpPr>
        <p:spPr>
          <a:xfrm>
            <a:off x="1046136" y="1909451"/>
            <a:ext cx="1891392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600" b="1">
                <a:solidFill>
                  <a:schemeClr val="bg2">
                    <a:lumMod val="75000"/>
                  </a:schemeClr>
                </a:solidFill>
                <a:cs typeface="Arial"/>
              </a:rPr>
              <a:t>34</a:t>
            </a:r>
            <a:endParaRPr lang="en-US"/>
          </a:p>
          <a:p>
            <a:pPr algn="ctr"/>
            <a:r>
              <a:rPr lang="en-GB" sz="2800" b="1">
                <a:solidFill>
                  <a:schemeClr val="bg2">
                    <a:lumMod val="75000"/>
                  </a:schemeClr>
                </a:solidFill>
                <a:cs typeface="Arial"/>
              </a:rPr>
              <a:t>IZDEVUMI</a:t>
            </a:r>
          </a:p>
        </p:txBody>
      </p:sp>
      <p:pic>
        <p:nvPicPr>
          <p:cNvPr id="16" name="Picture 15" descr="A close-up of a watercolor&#10;&#10;Description automatically generated">
            <a:extLst>
              <a:ext uri="{FF2B5EF4-FFF2-40B4-BE49-F238E27FC236}">
                <a16:creationId xmlns:a16="http://schemas.microsoft.com/office/drawing/2014/main" id="{21EDB9F2-5D1A-02DB-BDC8-781AAB0E4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788" y="4650390"/>
            <a:ext cx="1427174" cy="2064125"/>
          </a:xfrm>
          <a:prstGeom prst="rect">
            <a:avLst/>
          </a:prstGeom>
        </p:spPr>
      </p:pic>
      <p:pic>
        <p:nvPicPr>
          <p:cNvPr id="17" name="Picture 16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FB451A1B-A7DE-701B-4D9F-4CCD08FCA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878" y="2252687"/>
            <a:ext cx="1391027" cy="2020676"/>
          </a:xfrm>
          <a:prstGeom prst="rect">
            <a:avLst/>
          </a:prstGeom>
        </p:spPr>
      </p:pic>
      <p:pic>
        <p:nvPicPr>
          <p:cNvPr id="18" name="Picture 17" descr="A colorful background with white lines&#10;&#10;Description automatically generated">
            <a:extLst>
              <a:ext uri="{FF2B5EF4-FFF2-40B4-BE49-F238E27FC236}">
                <a16:creationId xmlns:a16="http://schemas.microsoft.com/office/drawing/2014/main" id="{33AF0255-4754-EC67-00B9-0302DD330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031" y="2257601"/>
            <a:ext cx="1392167" cy="2018121"/>
          </a:xfrm>
          <a:prstGeom prst="rect">
            <a:avLst/>
          </a:prstGeom>
        </p:spPr>
      </p:pic>
      <p:pic>
        <p:nvPicPr>
          <p:cNvPr id="19" name="Picture 18" descr="A book cover with text and a spider web&#10;&#10;Description automatically generated">
            <a:extLst>
              <a:ext uri="{FF2B5EF4-FFF2-40B4-BE49-F238E27FC236}">
                <a16:creationId xmlns:a16="http://schemas.microsoft.com/office/drawing/2014/main" id="{D4149BCE-17FE-F69C-B6A4-E57BE2EE1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630" y="4593534"/>
            <a:ext cx="1487601" cy="2019299"/>
          </a:xfrm>
          <a:prstGeom prst="rect">
            <a:avLst/>
          </a:prstGeom>
        </p:spPr>
      </p:pic>
      <p:pic>
        <p:nvPicPr>
          <p:cNvPr id="21" name="Picture 20" descr="A white surface with blue text&#10;&#10;Description automatically generated">
            <a:extLst>
              <a:ext uri="{FF2B5EF4-FFF2-40B4-BE49-F238E27FC236}">
                <a16:creationId xmlns:a16="http://schemas.microsoft.com/office/drawing/2014/main" id="{A97EC8BA-2F2B-1710-91B6-E2CEC7569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106" y="4664507"/>
            <a:ext cx="1441203" cy="2025280"/>
          </a:xfrm>
          <a:prstGeom prst="rect">
            <a:avLst/>
          </a:prstGeom>
        </p:spPr>
      </p:pic>
      <p:pic>
        <p:nvPicPr>
          <p:cNvPr id="22" name="Picture 21" descr="A colorful striped background with black letters&#10;&#10;Description automatically generated">
            <a:extLst>
              <a:ext uri="{FF2B5EF4-FFF2-40B4-BE49-F238E27FC236}">
                <a16:creationId xmlns:a16="http://schemas.microsoft.com/office/drawing/2014/main" id="{42BB0FD5-FF36-A829-2BCE-F8F5758DA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953" y="2258011"/>
            <a:ext cx="1435213" cy="2025000"/>
          </a:xfrm>
          <a:prstGeom prst="rect">
            <a:avLst/>
          </a:prstGeom>
        </p:spPr>
      </p:pic>
      <p:pic>
        <p:nvPicPr>
          <p:cNvPr id="23" name="Picture 22" descr="A stack of rocks on top of each other&#10;&#10;Description automatically generated">
            <a:extLst>
              <a:ext uri="{FF2B5EF4-FFF2-40B4-BE49-F238E27FC236}">
                <a16:creationId xmlns:a16="http://schemas.microsoft.com/office/drawing/2014/main" id="{C95A7BAB-E1E1-CA79-D608-24D71B3BF5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7969" y="4651467"/>
            <a:ext cx="1436940" cy="1996890"/>
          </a:xfrm>
          <a:prstGeom prst="rect">
            <a:avLst/>
          </a:prstGeom>
        </p:spPr>
      </p:pic>
      <p:pic>
        <p:nvPicPr>
          <p:cNvPr id="24" name="Picture 23" descr="A cover of a book&#10;&#10;Description automatically generated">
            <a:extLst>
              <a:ext uri="{FF2B5EF4-FFF2-40B4-BE49-F238E27FC236}">
                <a16:creationId xmlns:a16="http://schemas.microsoft.com/office/drawing/2014/main" id="{58E5D8D8-0B73-52BD-623F-B241B8AFC7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5047" y="2258520"/>
            <a:ext cx="1385925" cy="2023784"/>
          </a:xfrm>
          <a:prstGeom prst="rect">
            <a:avLst/>
          </a:prstGeom>
        </p:spPr>
      </p:pic>
      <p:pic>
        <p:nvPicPr>
          <p:cNvPr id="25" name="Picture 24" descr="A logo of an apple&#10;&#10;Description automatically generated">
            <a:extLst>
              <a:ext uri="{FF2B5EF4-FFF2-40B4-BE49-F238E27FC236}">
                <a16:creationId xmlns:a16="http://schemas.microsoft.com/office/drawing/2014/main" id="{4E19C03B-8CCB-DBD0-F73A-10650A656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6969" y="4635032"/>
            <a:ext cx="1474940" cy="2041713"/>
          </a:xfrm>
          <a:prstGeom prst="rect">
            <a:avLst/>
          </a:prstGeom>
        </p:spPr>
      </p:pic>
      <p:pic>
        <p:nvPicPr>
          <p:cNvPr id="27" name="Picture 26" descr="A blue and green striped book cover&#10;&#10;Description automatically generated">
            <a:extLst>
              <a:ext uri="{FF2B5EF4-FFF2-40B4-BE49-F238E27FC236}">
                <a16:creationId xmlns:a16="http://schemas.microsoft.com/office/drawing/2014/main" id="{5AE0AA9A-D42C-BA19-6807-EAB593E64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29223" y="2270788"/>
            <a:ext cx="1351132" cy="2026772"/>
          </a:xfrm>
          <a:prstGeom prst="rect">
            <a:avLst/>
          </a:prstGeom>
        </p:spPr>
      </p:pic>
      <p:pic>
        <p:nvPicPr>
          <p:cNvPr id="29" name="Picture 28" descr="A book cover with a circular pattern&#10;&#10;Description automatically generated">
            <a:extLst>
              <a:ext uri="{FF2B5EF4-FFF2-40B4-BE49-F238E27FC236}">
                <a16:creationId xmlns:a16="http://schemas.microsoft.com/office/drawing/2014/main" id="{668476CC-3976-BCF5-5BF0-5C47BB9A7A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382" y="4623826"/>
            <a:ext cx="1442529" cy="1985685"/>
          </a:xfrm>
          <a:prstGeom prst="rect">
            <a:avLst/>
          </a:prstGeom>
        </p:spPr>
      </p:pic>
      <p:pic>
        <p:nvPicPr>
          <p:cNvPr id="20" name="Picture 19" descr="A cover of a book&#10;&#10;Description automatically generated">
            <a:extLst>
              <a:ext uri="{FF2B5EF4-FFF2-40B4-BE49-F238E27FC236}">
                <a16:creationId xmlns:a16="http://schemas.microsoft.com/office/drawing/2014/main" id="{2F917551-851B-BAD3-4E6F-7937891096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4509" y="167213"/>
            <a:ext cx="1303683" cy="1817595"/>
          </a:xfrm>
          <a:prstGeom prst="rect">
            <a:avLst/>
          </a:prstGeom>
        </p:spPr>
      </p:pic>
      <p:pic>
        <p:nvPicPr>
          <p:cNvPr id="2" name="Picture 1" descr="A cover of a book&#10;&#10;Description automatically generated">
            <a:extLst>
              <a:ext uri="{FF2B5EF4-FFF2-40B4-BE49-F238E27FC236}">
                <a16:creationId xmlns:a16="http://schemas.microsoft.com/office/drawing/2014/main" id="{BCE532FB-8509-EFDC-2FB9-485F8B1B5B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4834" y="164166"/>
            <a:ext cx="1401242" cy="1817595"/>
          </a:xfrm>
          <a:prstGeom prst="rect">
            <a:avLst/>
          </a:prstGeom>
        </p:spPr>
      </p:pic>
      <p:pic>
        <p:nvPicPr>
          <p:cNvPr id="4" name="Picture 3" descr="A blue and white cover with text&#10;&#10;Description automatically generated">
            <a:extLst>
              <a:ext uri="{FF2B5EF4-FFF2-40B4-BE49-F238E27FC236}">
                <a16:creationId xmlns:a16="http://schemas.microsoft.com/office/drawing/2014/main" id="{6C88A8BD-E3C0-59A9-2D7B-754741A07D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5918" y="162485"/>
            <a:ext cx="1330450" cy="1806390"/>
          </a:xfrm>
          <a:prstGeom prst="rect">
            <a:avLst/>
          </a:prstGeom>
        </p:spPr>
      </p:pic>
      <p:pic>
        <p:nvPicPr>
          <p:cNvPr id="5" name="Picture 4" descr="An orange and white book with a letter s&#10;&#10;Description automatically generated">
            <a:extLst>
              <a:ext uri="{FF2B5EF4-FFF2-40B4-BE49-F238E27FC236}">
                <a16:creationId xmlns:a16="http://schemas.microsoft.com/office/drawing/2014/main" id="{846A9066-5125-5AC6-A9BE-5BF0094D27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1537" y="162485"/>
            <a:ext cx="1249186" cy="180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24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7C4FD583-E39D-F244-03EB-9B44451B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15" b="11477"/>
          <a:stretch/>
        </p:blipFill>
        <p:spPr>
          <a:xfrm>
            <a:off x="842598" y="208351"/>
            <a:ext cx="5474958" cy="3153051"/>
          </a:xfrm>
        </p:spPr>
      </p:pic>
      <p:pic>
        <p:nvPicPr>
          <p:cNvPr id="5" name="Picture 4" descr="A person standing in front of 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40E9E99-EED6-8708-BC7A-B170A7887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4" r="1998" b="10724"/>
          <a:stretch/>
        </p:blipFill>
        <p:spPr>
          <a:xfrm>
            <a:off x="6741223" y="3497153"/>
            <a:ext cx="5040877" cy="3149250"/>
          </a:xfrm>
          <a:prstGeom prst="rect">
            <a:avLst/>
          </a:prstGeom>
        </p:spPr>
      </p:pic>
      <p:pic>
        <p:nvPicPr>
          <p:cNvPr id="6" name="Picture 5" descr="Two women standing next to each other holding books&#10;&#10;Description automatically generated">
            <a:extLst>
              <a:ext uri="{FF2B5EF4-FFF2-40B4-BE49-F238E27FC236}">
                <a16:creationId xmlns:a16="http://schemas.microsoft.com/office/drawing/2014/main" id="{CA141246-81A6-FCA2-3E6E-FBA8C19BE7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13" b="1103"/>
          <a:stretch/>
        </p:blipFill>
        <p:spPr>
          <a:xfrm>
            <a:off x="6740506" y="212839"/>
            <a:ext cx="4952999" cy="3160636"/>
          </a:xfrm>
          <a:prstGeom prst="rect">
            <a:avLst/>
          </a:prstGeom>
        </p:spPr>
      </p:pic>
      <p:pic>
        <p:nvPicPr>
          <p:cNvPr id="9" name="Picture 8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60879C6F-0D41-AB44-5211-DA013A69D9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419"/>
          <a:stretch/>
        </p:blipFill>
        <p:spPr>
          <a:xfrm>
            <a:off x="840228" y="3497423"/>
            <a:ext cx="5475528" cy="315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42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0029D-26EC-F96A-4206-E0433FE5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81237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err="1">
                <a:cs typeface="Arial"/>
              </a:rPr>
              <a:t>Katedras</a:t>
            </a:r>
            <a:r>
              <a:rPr lang="en-GB" sz="2400">
                <a:cs typeface="Arial"/>
              </a:rPr>
              <a:t> </a:t>
            </a:r>
            <a:r>
              <a:rPr lang="en-GB" sz="2400" err="1">
                <a:cs typeface="Arial"/>
              </a:rPr>
              <a:t>docētājas</a:t>
            </a:r>
            <a:r>
              <a:rPr lang="en-GB" sz="2400">
                <a:cs typeface="Arial"/>
              </a:rPr>
              <a:t> </a:t>
            </a:r>
            <a:r>
              <a:rPr lang="en-GB" sz="2400" err="1">
                <a:cs typeface="Arial"/>
              </a:rPr>
              <a:t>ir</a:t>
            </a:r>
            <a:r>
              <a:rPr lang="en-GB" sz="2400">
                <a:cs typeface="Arial"/>
              </a:rPr>
              <a:t> </a:t>
            </a:r>
            <a:r>
              <a:rPr lang="en-GB" sz="2400" b="1" err="1">
                <a:cs typeface="Arial"/>
              </a:rPr>
              <a:t>goda</a:t>
            </a:r>
            <a:r>
              <a:rPr lang="en-GB" sz="2400" b="1">
                <a:cs typeface="Arial"/>
              </a:rPr>
              <a:t> </a:t>
            </a:r>
            <a:r>
              <a:rPr lang="en-GB" sz="2400" b="1" err="1">
                <a:cs typeface="Arial"/>
              </a:rPr>
              <a:t>biedres</a:t>
            </a:r>
            <a:r>
              <a:rPr lang="en-GB" sz="2400">
                <a:cs typeface="Arial"/>
              </a:rPr>
              <a:t> 5 </a:t>
            </a:r>
            <a:r>
              <a:rPr lang="en-GB" sz="2400" err="1">
                <a:cs typeface="Arial"/>
              </a:rPr>
              <a:t>profesionālajās</a:t>
            </a:r>
            <a:r>
              <a:rPr lang="en-GB" sz="2400">
                <a:cs typeface="Arial"/>
              </a:rPr>
              <a:t> </a:t>
            </a:r>
            <a:r>
              <a:rPr lang="en-GB" sz="2400" err="1">
                <a:cs typeface="Arial"/>
              </a:rPr>
              <a:t>organizācijās</a:t>
            </a:r>
            <a:r>
              <a:rPr lang="en-GB" sz="2400">
                <a:cs typeface="Arial"/>
              </a:rPr>
              <a:t>.</a:t>
            </a:r>
          </a:p>
          <a:p>
            <a:endParaRPr lang="en-GB" sz="1800">
              <a:cs typeface="Arial"/>
            </a:endParaRPr>
          </a:p>
          <a:p>
            <a:endParaRPr lang="en-GB" sz="1800">
              <a:cs typeface="Arial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b="1">
                <a:cs typeface="Arial"/>
              </a:rPr>
              <a:t>7</a:t>
            </a:r>
            <a:r>
              <a:rPr lang="en-GB" sz="2400">
                <a:cs typeface="Arial"/>
              </a:rPr>
              <a:t> </a:t>
            </a:r>
            <a:r>
              <a:rPr lang="en-GB" sz="2400" err="1">
                <a:cs typeface="Arial"/>
              </a:rPr>
              <a:t>profesionālo</a:t>
            </a:r>
            <a:r>
              <a:rPr lang="en-GB" sz="2400">
                <a:cs typeface="Arial"/>
              </a:rPr>
              <a:t> </a:t>
            </a:r>
            <a:r>
              <a:rPr lang="en-GB" sz="2400" err="1">
                <a:cs typeface="Arial"/>
              </a:rPr>
              <a:t>apvienību</a:t>
            </a:r>
            <a:r>
              <a:rPr lang="en-GB" sz="2400">
                <a:cs typeface="Arial"/>
              </a:rPr>
              <a:t> </a:t>
            </a:r>
            <a:r>
              <a:rPr lang="en-GB" sz="2400" err="1">
                <a:cs typeface="Arial"/>
              </a:rPr>
              <a:t>atzinības</a:t>
            </a:r>
            <a:r>
              <a:rPr lang="en-GB" sz="2400">
                <a:cs typeface="Arial"/>
              </a:rPr>
              <a:t>: </a:t>
            </a:r>
            <a:endParaRPr lang="en-US" sz="2400">
              <a:cs typeface="Arial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GB" b="1">
                <a:cs typeface="Arial"/>
              </a:rPr>
              <a:t>2 </a:t>
            </a:r>
            <a:r>
              <a:rPr lang="en-GB">
                <a:cs typeface="Arial"/>
              </a:rPr>
              <a:t>Latvijas </a:t>
            </a:r>
            <a:r>
              <a:rPr lang="en-GB" err="1">
                <a:cs typeface="Arial"/>
              </a:rPr>
              <a:t>Psihologu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biedrības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balvas</a:t>
            </a:r>
            <a:r>
              <a:rPr lang="en-GB">
                <a:cs typeface="Arial"/>
              </a:rPr>
              <a:t> “Gada </a:t>
            </a:r>
            <a:r>
              <a:rPr lang="en-GB" err="1">
                <a:cs typeface="Arial"/>
              </a:rPr>
              <a:t>psihologs</a:t>
            </a:r>
            <a:r>
              <a:rPr lang="en-GB">
                <a:cs typeface="Arial"/>
              </a:rPr>
              <a:t>” par </a:t>
            </a:r>
            <a:r>
              <a:rPr lang="en-GB" err="1">
                <a:cs typeface="Arial"/>
              </a:rPr>
              <a:t>ieguldījumju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psihologa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profesijas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attīstībā</a:t>
            </a:r>
            <a:r>
              <a:rPr lang="en-GB">
                <a:cs typeface="Arial"/>
              </a:rPr>
              <a:t>;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GB" b="1">
                <a:cs typeface="Arial"/>
              </a:rPr>
              <a:t>2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balvas</a:t>
            </a:r>
            <a:r>
              <a:rPr lang="en-GB">
                <a:cs typeface="Arial"/>
              </a:rPr>
              <a:t> “Gada </a:t>
            </a:r>
            <a:r>
              <a:rPr lang="en-GB" err="1">
                <a:cs typeface="Arial"/>
              </a:rPr>
              <a:t>jaunais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zinātnieks</a:t>
            </a:r>
            <a:r>
              <a:rPr lang="en-GB">
                <a:cs typeface="Arial"/>
              </a:rPr>
              <a:t>”;</a:t>
            </a:r>
            <a:endParaRPr lang="en-US">
              <a:cs typeface="Arial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GB" b="1">
                <a:cs typeface="Arial"/>
              </a:rPr>
              <a:t>1</a:t>
            </a:r>
            <a:r>
              <a:rPr lang="en-GB">
                <a:cs typeface="Arial"/>
              </a:rPr>
              <a:t> Latvijas </a:t>
            </a:r>
            <a:r>
              <a:rPr lang="en-GB" err="1">
                <a:cs typeface="Arial"/>
              </a:rPr>
              <a:t>Mūzikas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terapijas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asociācijas</a:t>
            </a:r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balva</a:t>
            </a:r>
            <a:r>
              <a:rPr lang="en-GB">
                <a:cs typeface="Arial"/>
              </a:rPr>
              <a:t> “Gada </a:t>
            </a:r>
            <a:r>
              <a:rPr lang="en-GB" err="1">
                <a:cs typeface="Arial"/>
              </a:rPr>
              <a:t>mūzikas</a:t>
            </a:r>
            <a:r>
              <a:rPr lang="en-GB">
                <a:cs typeface="Arial"/>
              </a:rPr>
              <a:t> terapeits”.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16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C38F8EED-E640-1115-F433-8652E33836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32012" y="1972254"/>
            <a:ext cx="2359622" cy="31456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0E21D4-E0D0-4A78-C453-5A8C5ED15DDF}"/>
              </a:ext>
            </a:extLst>
          </p:cNvPr>
          <p:cNvSpPr txBox="1"/>
          <p:nvPr/>
        </p:nvSpPr>
        <p:spPr>
          <a:xfrm>
            <a:off x="946829" y="1970049"/>
            <a:ext cx="625942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err="1">
                <a:ea typeface="+mn-lt"/>
                <a:cs typeface="+mn-lt"/>
              </a:rPr>
              <a:t>Atzinības</a:t>
            </a:r>
            <a:r>
              <a:rPr lang="en-GB" sz="2400">
                <a:ea typeface="+mn-lt"/>
                <a:cs typeface="+mn-lt"/>
              </a:rPr>
              <a:t> </a:t>
            </a:r>
            <a:r>
              <a:rPr lang="en-GB" sz="2400" err="1">
                <a:ea typeface="+mn-lt"/>
                <a:cs typeface="+mn-lt"/>
              </a:rPr>
              <a:t>krusts</a:t>
            </a:r>
            <a:r>
              <a:rPr lang="en-GB" sz="2400">
                <a:ea typeface="+mn-lt"/>
                <a:cs typeface="+mn-lt"/>
              </a:rPr>
              <a:t> par </a:t>
            </a:r>
            <a:r>
              <a:rPr lang="en-GB" sz="2400" err="1">
                <a:ea typeface="+mn-lt"/>
                <a:cs typeface="+mn-lt"/>
              </a:rPr>
              <a:t>sevišķiem</a:t>
            </a:r>
            <a:r>
              <a:rPr lang="en-GB" sz="2400">
                <a:ea typeface="+mn-lt"/>
                <a:cs typeface="+mn-lt"/>
              </a:rPr>
              <a:t> </a:t>
            </a:r>
            <a:r>
              <a:rPr lang="en-GB" sz="2400" err="1">
                <a:ea typeface="+mn-lt"/>
                <a:cs typeface="+mn-lt"/>
              </a:rPr>
              <a:t>nopelniem</a:t>
            </a:r>
            <a:r>
              <a:rPr lang="en-GB" sz="2400">
                <a:ea typeface="+mn-lt"/>
                <a:cs typeface="+mn-lt"/>
              </a:rPr>
              <a:t> Latvijas </a:t>
            </a:r>
            <a:r>
              <a:rPr lang="en-GB" sz="2400" err="1">
                <a:ea typeface="+mn-lt"/>
                <a:cs typeface="+mn-lt"/>
              </a:rPr>
              <a:t>valsts</a:t>
            </a:r>
            <a:r>
              <a:rPr lang="en-GB" sz="2400">
                <a:ea typeface="+mn-lt"/>
                <a:cs typeface="+mn-lt"/>
              </a:rPr>
              <a:t> </a:t>
            </a:r>
            <a:r>
              <a:rPr lang="en-GB" sz="2400" err="1">
                <a:ea typeface="+mn-lt"/>
                <a:cs typeface="+mn-lt"/>
              </a:rPr>
              <a:t>labā</a:t>
            </a:r>
            <a:r>
              <a:rPr lang="en-GB" sz="2400">
                <a:ea typeface="+mn-lt"/>
                <a:cs typeface="+mn-lt"/>
              </a:rPr>
              <a:t>  (2021. </a:t>
            </a:r>
            <a:r>
              <a:rPr lang="en-GB" sz="2400" err="1">
                <a:ea typeface="+mn-lt"/>
                <a:cs typeface="+mn-lt"/>
              </a:rPr>
              <a:t>gadā</a:t>
            </a:r>
            <a:r>
              <a:rPr lang="en-GB" sz="2400">
                <a:ea typeface="+mn-lt"/>
                <a:cs typeface="+mn-lt"/>
              </a:rPr>
              <a:t>)</a:t>
            </a:r>
            <a:endParaRPr lang="en-US" sz="2400">
              <a:ea typeface="+mn-lt"/>
              <a:cs typeface="+mn-lt"/>
            </a:endParaRPr>
          </a:p>
          <a:p>
            <a:pPr marL="742950" lvl="1" indent="-285750">
              <a:buFont typeface="Courier New"/>
              <a:buChar char="o"/>
            </a:pPr>
            <a:endParaRPr lang="en-GB">
              <a:ea typeface="+mn-lt"/>
              <a:cs typeface="+mn-lt"/>
            </a:endParaRPr>
          </a:p>
          <a:p>
            <a:pPr marL="0" lvl="1"/>
            <a:endParaRPr lang="en-GB">
              <a:cs typeface="Arial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5DA0D860-7797-689A-718C-09EBF803CEB9}"/>
              </a:ext>
            </a:extLst>
          </p:cNvPr>
          <p:cNvSpPr txBox="1">
            <a:spLocks/>
          </p:cNvSpPr>
          <p:nvPr/>
        </p:nvSpPr>
        <p:spPr>
          <a:xfrm>
            <a:off x="8262819" y="5109109"/>
            <a:ext cx="3667966" cy="3878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err="1">
                <a:cs typeface="Arial" panose="020B0604020202020204"/>
              </a:rPr>
              <a:t>Atzinības</a:t>
            </a:r>
            <a:r>
              <a:rPr lang="en-US" sz="1600" i="1">
                <a:cs typeface="Arial" panose="020B0604020202020204"/>
              </a:rPr>
              <a:t> </a:t>
            </a:r>
            <a:r>
              <a:rPr lang="en-US" sz="1600" i="1" err="1">
                <a:cs typeface="Arial" panose="020B0604020202020204"/>
              </a:rPr>
              <a:t>krusta</a:t>
            </a:r>
            <a:r>
              <a:rPr lang="en-US" sz="1600" i="1">
                <a:cs typeface="Arial" panose="020B0604020202020204"/>
              </a:rPr>
              <a:t> </a:t>
            </a:r>
            <a:r>
              <a:rPr lang="en-US" sz="1600" i="1" err="1">
                <a:cs typeface="Arial" panose="020B0604020202020204"/>
              </a:rPr>
              <a:t>saņemšana</a:t>
            </a:r>
            <a:endParaRPr lang="en-US" sz="1600" i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54124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680F-F907-B07E-FFEE-9B5B645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07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err="1">
                <a:cs typeface="Times New Roman"/>
              </a:rPr>
              <a:t>Paldies</a:t>
            </a:r>
            <a:r>
              <a:rPr lang="en-GB" sz="5400">
                <a:cs typeface="Times New Roman"/>
              </a:rPr>
              <a:t> par </a:t>
            </a:r>
            <a:r>
              <a:rPr lang="en-GB" sz="5400" err="1">
                <a:cs typeface="Times New Roman"/>
              </a:rPr>
              <a:t>sadarbību</a:t>
            </a:r>
            <a:r>
              <a:rPr lang="en-GB" sz="5400">
                <a:cs typeface="Times New Roman"/>
              </a:rPr>
              <a:t>!</a:t>
            </a:r>
            <a:endParaRPr lang="en-GB" sz="5400"/>
          </a:p>
        </p:txBody>
      </p:sp>
    </p:spTree>
    <p:extLst>
      <p:ext uri="{BB962C8B-B14F-4D97-AF65-F5344CB8AC3E}">
        <p14:creationId xmlns:p14="http://schemas.microsoft.com/office/powerpoint/2010/main" val="141687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D7ABA6-E042-78A4-39D9-4DCF8F1CA7A9}"/>
              </a:ext>
            </a:extLst>
          </p:cNvPr>
          <p:cNvSpPr txBox="1">
            <a:spLocks/>
          </p:cNvSpPr>
          <p:nvPr/>
        </p:nvSpPr>
        <p:spPr>
          <a:xfrm>
            <a:off x="838200" y="726072"/>
            <a:ext cx="10515600" cy="98466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>
                <a:solidFill>
                  <a:srgbClr val="E14F01"/>
                </a:solidFill>
                <a:cs typeface="Times New Roman"/>
              </a:rPr>
              <a:t>Laika līnija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EC07FB-3883-C6E8-CC4A-3D1E6AA77D5C}"/>
              </a:ext>
            </a:extLst>
          </p:cNvPr>
          <p:cNvSpPr txBox="1"/>
          <p:nvPr/>
        </p:nvSpPr>
        <p:spPr>
          <a:xfrm>
            <a:off x="2974072" y="1115824"/>
            <a:ext cx="223267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cs typeface="Arial"/>
              </a:rPr>
              <a:t> </a:t>
            </a:r>
            <a:r>
              <a:rPr lang="en-GB" err="1">
                <a:cs typeface="Arial"/>
              </a:rPr>
              <a:t>Veselības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psiholoģijas</a:t>
            </a:r>
            <a:r>
              <a:rPr lang="en-GB">
                <a:cs typeface="Arial"/>
              </a:rPr>
              <a:t> un </a:t>
            </a:r>
            <a:r>
              <a:rPr lang="en-GB" err="1">
                <a:cs typeface="Arial"/>
              </a:rPr>
              <a:t>pedagoģijas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katedra</a:t>
            </a:r>
            <a:r>
              <a:rPr lang="en-GB">
                <a:cs typeface="Arial"/>
              </a:rPr>
              <a:t> (VPUPK)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4732E-6D2F-6059-FF15-D11DF4B17C5C}"/>
              </a:ext>
            </a:extLst>
          </p:cNvPr>
          <p:cNvSpPr txBox="1"/>
          <p:nvPr/>
        </p:nvSpPr>
        <p:spPr>
          <a:xfrm>
            <a:off x="5054024" y="2238968"/>
            <a:ext cx="257275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>
                <a:cs typeface="Arial"/>
              </a:rPr>
              <a:t>VPUPK </a:t>
            </a:r>
            <a:r>
              <a:rPr lang="en-GB" sz="1600" err="1">
                <a:cs typeface="Arial"/>
              </a:rPr>
              <a:t>mācību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telpu</a:t>
            </a:r>
            <a:r>
              <a:rPr lang="en-GB" sz="1600">
                <a:cs typeface="Arial"/>
              </a:rPr>
              <a:t> </a:t>
            </a:r>
            <a:r>
              <a:rPr lang="en-GB" sz="1600" err="1">
                <a:cs typeface="Arial"/>
              </a:rPr>
              <a:t>atklāšana</a:t>
            </a:r>
            <a:r>
              <a:rPr lang="en-GB" sz="1600">
                <a:cs typeface="Arial"/>
              </a:rPr>
              <a:t> J. </a:t>
            </a:r>
            <a:r>
              <a:rPr lang="en-GB" sz="1600" err="1">
                <a:cs typeface="Arial"/>
              </a:rPr>
              <a:t>Asara</a:t>
            </a:r>
            <a:r>
              <a:rPr lang="en-GB" sz="1600">
                <a:cs typeface="Arial"/>
              </a:rPr>
              <a:t> </a:t>
            </a:r>
            <a:r>
              <a:rPr lang="en-GB" sz="1600" err="1">
                <a:cs typeface="Arial"/>
              </a:rPr>
              <a:t>ielā</a:t>
            </a:r>
            <a:r>
              <a:rPr lang="en-GB" sz="1600">
                <a:cs typeface="Arial"/>
              </a:rPr>
              <a:t> 5</a:t>
            </a:r>
          </a:p>
        </p:txBody>
      </p:sp>
      <p:pic>
        <p:nvPicPr>
          <p:cNvPr id="49" name="Picture 48" descr="A group of people cutting a red ribbon&#10;&#10;Description automatically generated">
            <a:extLst>
              <a:ext uri="{FF2B5EF4-FFF2-40B4-BE49-F238E27FC236}">
                <a16:creationId xmlns:a16="http://schemas.microsoft.com/office/drawing/2014/main" id="{64F4BC81-4200-83CC-47E3-73208FF40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346" y="449758"/>
            <a:ext cx="2562863" cy="17102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ABF3A3C-494B-0175-D1FE-F7AA4530F5BB}"/>
              </a:ext>
            </a:extLst>
          </p:cNvPr>
          <p:cNvSpPr txBox="1"/>
          <p:nvPr/>
        </p:nvSpPr>
        <p:spPr>
          <a:xfrm>
            <a:off x="6733132" y="4294070"/>
            <a:ext cx="234629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err="1">
                <a:cs typeface="Arial"/>
              </a:rPr>
              <a:t>Pirmā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lekcija</a:t>
            </a:r>
            <a:r>
              <a:rPr lang="en-GB" sz="1600">
                <a:cs typeface="Arial"/>
              </a:rPr>
              <a:t> Zoom, </a:t>
            </a:r>
            <a:r>
              <a:rPr lang="en-GB" sz="1600" err="1">
                <a:cs typeface="Arial"/>
              </a:rPr>
              <a:t>pirmā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konference</a:t>
            </a:r>
            <a:r>
              <a:rPr lang="en-GB" sz="1600">
                <a:cs typeface="Arial"/>
              </a:rPr>
              <a:t> Zoom</a:t>
            </a:r>
            <a:endParaRPr lang="en-US" sz="1600">
              <a:cs typeface="Arial"/>
            </a:endParaRPr>
          </a:p>
        </p:txBody>
      </p:sp>
      <p:pic>
        <p:nvPicPr>
          <p:cNvPr id="56" name="Picture 55" descr="A person sitting at a desk with a computer and a camera&#10;&#10;Description automatically generated">
            <a:extLst>
              <a:ext uri="{FF2B5EF4-FFF2-40B4-BE49-F238E27FC236}">
                <a16:creationId xmlns:a16="http://schemas.microsoft.com/office/drawing/2014/main" id="{4BD24492-EEC5-1C7E-0096-81E8F85B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447" y="4909909"/>
            <a:ext cx="2343093" cy="1764797"/>
          </a:xfrm>
          <a:prstGeom prst="rect">
            <a:avLst/>
          </a:prstGeom>
        </p:spPr>
      </p:pic>
      <p:pic>
        <p:nvPicPr>
          <p:cNvPr id="57" name="Picture 56" descr="A screenshot of a computer&#10;&#10;Description automatically generated">
            <a:extLst>
              <a:ext uri="{FF2B5EF4-FFF2-40B4-BE49-F238E27FC236}">
                <a16:creationId xmlns:a16="http://schemas.microsoft.com/office/drawing/2014/main" id="{8D52755D-09CC-003C-14E4-E85FAF404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116" y="4918127"/>
            <a:ext cx="2346491" cy="17658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DC09E8-FF9A-9C63-23D6-B69040912E9A}"/>
              </a:ext>
            </a:extLst>
          </p:cNvPr>
          <p:cNvSpPr txBox="1"/>
          <p:nvPr/>
        </p:nvSpPr>
        <p:spPr>
          <a:xfrm>
            <a:off x="24701" y="1708099"/>
            <a:ext cx="202880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err="1">
                <a:cs typeface="Arial"/>
              </a:rPr>
              <a:t>Māszinību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fakultāte</a:t>
            </a:r>
            <a:r>
              <a:rPr lang="en-GB" sz="1600">
                <a:cs typeface="Arial"/>
              </a:rPr>
              <a:t>, </a:t>
            </a:r>
            <a:r>
              <a:rPr lang="en-GB" sz="1600" err="1">
                <a:cs typeface="Arial"/>
              </a:rPr>
              <a:t>Mākslas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terapijas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akadēmiskā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skola</a:t>
            </a:r>
          </a:p>
        </p:txBody>
      </p:sp>
      <p:pic>
        <p:nvPicPr>
          <p:cNvPr id="30" name="Picture 29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85B54B9B-8BAA-6098-8755-0F6598CD0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578" y="5257847"/>
            <a:ext cx="2043461" cy="1426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979B79-88FC-66E2-9989-04C73D3C1FCC}"/>
              </a:ext>
            </a:extLst>
          </p:cNvPr>
          <p:cNvSpPr txBox="1"/>
          <p:nvPr/>
        </p:nvSpPr>
        <p:spPr>
          <a:xfrm>
            <a:off x="7462328" y="2242810"/>
            <a:ext cx="22506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err="1">
                <a:cs typeface="Arial"/>
              </a:rPr>
              <a:t>Psiholoģiskā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palīdzība</a:t>
            </a:r>
            <a:r>
              <a:rPr lang="en-GB" sz="1600">
                <a:cs typeface="Arial"/>
              </a:rPr>
              <a:t> / </a:t>
            </a:r>
            <a:r>
              <a:rPr lang="en-GB" sz="1600" err="1">
                <a:cs typeface="Arial"/>
              </a:rPr>
              <a:t>pētniecība</a:t>
            </a:r>
            <a:r>
              <a:rPr lang="en-GB" sz="1600">
                <a:cs typeface="Arial"/>
              </a:rPr>
              <a:t> </a:t>
            </a:r>
            <a:endParaRPr lang="en-US" err="1">
              <a:cs typeface="Arial"/>
            </a:endParaRPr>
          </a:p>
          <a:p>
            <a:pPr algn="ctr"/>
            <a:r>
              <a:rPr lang="en-GB" sz="1600">
                <a:cs typeface="Arial"/>
              </a:rPr>
              <a:t>Covid-19 </a:t>
            </a:r>
            <a:r>
              <a:rPr lang="en-GB" sz="1600" err="1">
                <a:cs typeface="Arial"/>
              </a:rPr>
              <a:t>laikā</a:t>
            </a:r>
            <a:endParaRPr lang="en-US">
              <a:cs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0EA5AE-BF29-99F7-C61E-9CB229B09D8F}"/>
              </a:ext>
            </a:extLst>
          </p:cNvPr>
          <p:cNvGrpSpPr/>
          <p:nvPr/>
        </p:nvGrpSpPr>
        <p:grpSpPr>
          <a:xfrm rot="10800000">
            <a:off x="4104299" y="4352109"/>
            <a:ext cx="95250" cy="802710"/>
            <a:chOff x="2344160" y="5076664"/>
            <a:chExt cx="95250" cy="80271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9A3502D-9EA9-2639-83DF-F20F627C775E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84570" y="5089483"/>
              <a:ext cx="15818" cy="789891"/>
            </a:xfrm>
            <a:prstGeom prst="straightConnector1">
              <a:avLst/>
            </a:prstGeom>
            <a:solidFill>
              <a:srgbClr val="FE4526"/>
            </a:solidFill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E77F448-60E8-05C1-E80E-47970C936811}"/>
                </a:ext>
              </a:extLst>
            </p:cNvPr>
            <p:cNvSpPr/>
            <p:nvPr/>
          </p:nvSpPr>
          <p:spPr>
            <a:xfrm>
              <a:off x="2344160" y="5076664"/>
              <a:ext cx="95250" cy="95250"/>
            </a:xfrm>
            <a:prstGeom prst="ellipse">
              <a:avLst/>
            </a:prstGeom>
            <a:solidFill>
              <a:srgbClr val="FE452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5712774-FFF5-9C95-DA5D-539CF78240D3}"/>
              </a:ext>
            </a:extLst>
          </p:cNvPr>
          <p:cNvSpPr txBox="1"/>
          <p:nvPr/>
        </p:nvSpPr>
        <p:spPr>
          <a:xfrm>
            <a:off x="867807" y="4366306"/>
            <a:ext cx="256986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err="1">
                <a:cs typeface="Arial"/>
              </a:rPr>
              <a:t>Rehabilitācijas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fakultāte</a:t>
            </a:r>
            <a:r>
              <a:rPr lang="en-GB" sz="1600">
                <a:cs typeface="Arial"/>
              </a:rPr>
              <a:t>, </a:t>
            </a:r>
            <a:r>
              <a:rPr lang="en-GB" sz="1600" err="1">
                <a:cs typeface="Arial"/>
              </a:rPr>
              <a:t>Sporta</a:t>
            </a:r>
            <a:r>
              <a:rPr lang="en-GB" sz="1600">
                <a:cs typeface="Arial"/>
              </a:rPr>
              <a:t>, </a:t>
            </a:r>
            <a:r>
              <a:rPr lang="en-GB" sz="1600" err="1">
                <a:cs typeface="Arial"/>
              </a:rPr>
              <a:t>uztura</a:t>
            </a:r>
            <a:r>
              <a:rPr lang="en-GB" sz="1600">
                <a:cs typeface="Arial"/>
              </a:rPr>
              <a:t> un </a:t>
            </a:r>
            <a:r>
              <a:rPr lang="en-GB" sz="1600" err="1">
                <a:cs typeface="Arial"/>
              </a:rPr>
              <a:t>pedagoģijas</a:t>
            </a:r>
            <a:r>
              <a:rPr lang="en-GB" sz="1600">
                <a:cs typeface="Arial"/>
              </a:rPr>
              <a:t> </a:t>
            </a:r>
            <a:r>
              <a:rPr lang="en-GB" sz="1600" err="1">
                <a:cs typeface="Arial"/>
              </a:rPr>
              <a:t>katedra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8ECFF-CE3C-CD85-E4FC-3DCA69100801}"/>
              </a:ext>
            </a:extLst>
          </p:cNvPr>
          <p:cNvSpPr txBox="1"/>
          <p:nvPr/>
        </p:nvSpPr>
        <p:spPr>
          <a:xfrm>
            <a:off x="1749548" y="2483077"/>
            <a:ext cx="24501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err="1">
                <a:ea typeface="+mn-lt"/>
                <a:cs typeface="+mn-lt"/>
              </a:rPr>
              <a:t>Psiholoģijas</a:t>
            </a:r>
            <a:r>
              <a:rPr lang="en-GB" sz="1600">
                <a:ea typeface="+mn-lt"/>
                <a:cs typeface="+mn-lt"/>
              </a:rPr>
              <a:t> un </a:t>
            </a:r>
            <a:r>
              <a:rPr lang="en-GB" sz="1600" err="1">
                <a:ea typeface="+mn-lt"/>
                <a:cs typeface="+mn-lt"/>
              </a:rPr>
              <a:t>mākslu</a:t>
            </a:r>
            <a:r>
              <a:rPr lang="en-GB" sz="1600">
                <a:ea typeface="+mn-lt"/>
                <a:cs typeface="+mn-lt"/>
              </a:rPr>
              <a:t> </a:t>
            </a:r>
            <a:r>
              <a:rPr lang="en-GB" sz="1600" err="1">
                <a:ea typeface="+mn-lt"/>
                <a:cs typeface="+mn-lt"/>
              </a:rPr>
              <a:t>terapijas</a:t>
            </a:r>
            <a:r>
              <a:rPr lang="en-GB" sz="1600">
                <a:ea typeface="+mn-lt"/>
                <a:cs typeface="+mn-lt"/>
              </a:rPr>
              <a:t> </a:t>
            </a:r>
            <a:r>
              <a:rPr lang="en-GB" sz="1600" err="1">
                <a:ea typeface="+mn-lt"/>
                <a:cs typeface="+mn-lt"/>
              </a:rPr>
              <a:t>docētāju</a:t>
            </a:r>
            <a:r>
              <a:rPr lang="en-GB" sz="1600">
                <a:ea typeface="+mn-lt"/>
                <a:cs typeface="+mn-lt"/>
              </a:rPr>
              <a:t> </a:t>
            </a:r>
            <a:r>
              <a:rPr lang="en-GB" sz="1600" err="1">
                <a:ea typeface="+mn-lt"/>
                <a:cs typeface="+mn-lt"/>
              </a:rPr>
              <a:t>grupa</a:t>
            </a:r>
            <a:endParaRPr lang="en-US" err="1">
              <a:ea typeface="+mn-lt"/>
              <a:cs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31AAF7-2025-418F-C7F1-5C60DD0D22A2}"/>
              </a:ext>
            </a:extLst>
          </p:cNvPr>
          <p:cNvGrpSpPr/>
          <p:nvPr/>
        </p:nvGrpSpPr>
        <p:grpSpPr>
          <a:xfrm>
            <a:off x="303043" y="2278773"/>
            <a:ext cx="11477078" cy="2081682"/>
            <a:chOff x="303043" y="2278773"/>
            <a:chExt cx="11477078" cy="208168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60CFE0-C2D9-A415-FB7A-F3B19142B067}"/>
                </a:ext>
              </a:extLst>
            </p:cNvPr>
            <p:cNvSpPr/>
            <p:nvPr/>
          </p:nvSpPr>
          <p:spPr>
            <a:xfrm>
              <a:off x="3705621" y="3435470"/>
              <a:ext cx="953790" cy="910166"/>
            </a:xfrm>
            <a:prstGeom prst="ellipse">
              <a:avLst/>
            </a:prstGeom>
            <a:noFill/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700">
                  <a:solidFill>
                    <a:schemeClr val="tx1"/>
                  </a:solidFill>
                  <a:cs typeface="Arial"/>
                </a:rPr>
                <a:t>2014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FEEF99-47F8-E4E8-C400-9D7A978D76BD}"/>
                </a:ext>
              </a:extLst>
            </p:cNvPr>
            <p:cNvSpPr/>
            <p:nvPr/>
          </p:nvSpPr>
          <p:spPr>
            <a:xfrm>
              <a:off x="9534146" y="3429061"/>
              <a:ext cx="963083" cy="910166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700">
                  <a:solidFill>
                    <a:schemeClr val="tx1"/>
                  </a:solidFill>
                  <a:cs typeface="Arial"/>
                </a:rPr>
                <a:t>2024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0E72D5E-39D3-3E87-90BE-775441277AA0}"/>
                </a:ext>
              </a:extLst>
            </p:cNvPr>
            <p:cNvCxnSpPr/>
            <p:nvPr/>
          </p:nvCxnSpPr>
          <p:spPr>
            <a:xfrm>
              <a:off x="303043" y="3884615"/>
              <a:ext cx="3372514" cy="1107"/>
            </a:xfrm>
            <a:prstGeom prst="straightConnector1">
              <a:avLst/>
            </a:prstGeom>
            <a:ln w="57150">
              <a:solidFill>
                <a:srgbClr val="FF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8A6BFB-85FE-2C82-DEF3-A7197832B0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7212" y="3884397"/>
              <a:ext cx="2861733" cy="6350"/>
            </a:xfrm>
            <a:prstGeom prst="straightConnector1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7C5468A-3342-7DFC-87A4-21F817813D5F}"/>
                </a:ext>
              </a:extLst>
            </p:cNvPr>
            <p:cNvCxnSpPr>
              <a:cxnSpLocks/>
            </p:cNvCxnSpPr>
            <p:nvPr/>
          </p:nvCxnSpPr>
          <p:spPr>
            <a:xfrm>
              <a:off x="4677467" y="3882631"/>
              <a:ext cx="2056191" cy="4234"/>
            </a:xfrm>
            <a:prstGeom prst="straightConnector1">
              <a:avLst/>
            </a:prstGeom>
            <a:ln w="57150">
              <a:solidFill>
                <a:srgbClr val="E25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A5FD07C-7249-FADE-14D9-D7B8B623D735}"/>
                </a:ext>
              </a:extLst>
            </p:cNvPr>
            <p:cNvGrpSpPr/>
            <p:nvPr/>
          </p:nvGrpSpPr>
          <p:grpSpPr>
            <a:xfrm>
              <a:off x="4103599" y="2278773"/>
              <a:ext cx="95250" cy="1163721"/>
              <a:chOff x="1539827" y="2653081"/>
              <a:chExt cx="95250" cy="1163721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25ECE582-B120-04BE-B73A-6253CEFD65B9}"/>
                  </a:ext>
                </a:extLst>
              </p:cNvPr>
              <p:cNvCxnSpPr/>
              <p:nvPr/>
            </p:nvCxnSpPr>
            <p:spPr>
              <a:xfrm>
                <a:off x="1590674" y="2691040"/>
                <a:ext cx="4234" cy="1125762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70D5273-BBDB-20AA-2A63-27D54B2C9F48}"/>
                  </a:ext>
                </a:extLst>
              </p:cNvPr>
              <p:cNvSpPr/>
              <p:nvPr/>
            </p:nvSpPr>
            <p:spPr>
              <a:xfrm>
                <a:off x="1539827" y="2653081"/>
                <a:ext cx="95250" cy="9525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CC99002-8FE2-08EB-EDA1-E5A848C2FC3E}"/>
                </a:ext>
              </a:extLst>
            </p:cNvPr>
            <p:cNvGrpSpPr/>
            <p:nvPr/>
          </p:nvGrpSpPr>
          <p:grpSpPr>
            <a:xfrm>
              <a:off x="5919817" y="3108447"/>
              <a:ext cx="95250" cy="804493"/>
              <a:chOff x="1539827" y="2653081"/>
              <a:chExt cx="95250" cy="804493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C87147C-D885-334F-4164-2DECC6AF9D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674" y="2701925"/>
                <a:ext cx="4234" cy="755649"/>
              </a:xfrm>
              <a:prstGeom prst="straightConnector1">
                <a:avLst/>
              </a:prstGeom>
              <a:solidFill>
                <a:srgbClr val="E25B00"/>
              </a:solidFill>
              <a:ln w="28575">
                <a:solidFill>
                  <a:srgbClr val="E14F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0E80B47-FD4F-ED0E-3842-05B338E46A55}"/>
                  </a:ext>
                </a:extLst>
              </p:cNvPr>
              <p:cNvSpPr/>
              <p:nvPr/>
            </p:nvSpPr>
            <p:spPr>
              <a:xfrm>
                <a:off x="1539827" y="2653081"/>
                <a:ext cx="95250" cy="95250"/>
              </a:xfrm>
              <a:prstGeom prst="ellipse">
                <a:avLst/>
              </a:prstGeom>
              <a:solidFill>
                <a:srgbClr val="E25B00"/>
              </a:solidFill>
              <a:ln>
                <a:solidFill>
                  <a:srgbClr val="E25B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DD6A8F-5F26-31BB-7CC2-C03C631FBCA7}"/>
                </a:ext>
              </a:extLst>
            </p:cNvPr>
            <p:cNvSpPr txBox="1"/>
            <p:nvPr/>
          </p:nvSpPr>
          <p:spPr>
            <a:xfrm>
              <a:off x="5536100" y="3998818"/>
              <a:ext cx="961164" cy="3616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750">
                  <a:cs typeface="Arial"/>
                </a:rPr>
                <a:t>2019</a:t>
              </a:r>
              <a:endParaRPr lang="en-US" sz="1750">
                <a:cs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CFA443-01C0-ED4F-BB89-1A97DDAA585A}"/>
                </a:ext>
              </a:extLst>
            </p:cNvPr>
            <p:cNvSpPr txBox="1"/>
            <p:nvPr/>
          </p:nvSpPr>
          <p:spPr>
            <a:xfrm>
              <a:off x="7382070" y="3428994"/>
              <a:ext cx="961164" cy="3616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750">
                  <a:cs typeface="Arial"/>
                </a:rPr>
                <a:t>2020</a:t>
              </a:r>
              <a:endParaRPr lang="en-US" sz="1750"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53EF2A-4096-9E70-A8D6-42230496ADB2}"/>
                </a:ext>
              </a:extLst>
            </p:cNvPr>
            <p:cNvSpPr txBox="1"/>
            <p:nvPr/>
          </p:nvSpPr>
          <p:spPr>
            <a:xfrm>
              <a:off x="482884" y="3955344"/>
              <a:ext cx="961164" cy="3616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750">
                  <a:cs typeface="Arial"/>
                </a:rPr>
                <a:t>2006</a:t>
              </a:r>
              <a:endParaRPr lang="en-US" sz="1750">
                <a:cs typeface="Arial"/>
              </a:endParaRP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2D0EAFCB-0D0A-29A0-7AEA-D383E5ABC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98417" y="3896782"/>
              <a:ext cx="1281704" cy="6350"/>
            </a:xfrm>
            <a:prstGeom prst="straightConnector1">
              <a:avLst/>
            </a:prstGeom>
            <a:ln w="571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E9FD6450-D2A0-331F-0E62-7BCD64A29092}"/>
                </a:ext>
              </a:extLst>
            </p:cNvPr>
            <p:cNvSpPr/>
            <p:nvPr/>
          </p:nvSpPr>
          <p:spPr>
            <a:xfrm rot="16200000">
              <a:off x="8319887" y="2648748"/>
              <a:ext cx="380999" cy="1177578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CCB550-DCC5-C2CB-8675-A42048D06408}"/>
                </a:ext>
              </a:extLst>
            </p:cNvPr>
            <p:cNvGrpSpPr/>
            <p:nvPr/>
          </p:nvGrpSpPr>
          <p:grpSpPr>
            <a:xfrm rot="10800000">
              <a:off x="7787401" y="3871944"/>
              <a:ext cx="95250" cy="395615"/>
              <a:chOff x="2344160" y="5076664"/>
              <a:chExt cx="95250" cy="395615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4EF1C89-4C10-D30C-E237-C92BADF69BA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389950" y="5079045"/>
                <a:ext cx="5058" cy="393234"/>
              </a:xfrm>
              <a:prstGeom prst="straightConnector1">
                <a:avLst/>
              </a:prstGeom>
              <a:solidFill>
                <a:srgbClr val="E14F01"/>
              </a:solidFill>
              <a:ln w="28575">
                <a:solidFill>
                  <a:srgbClr val="E14F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E643FAC-27B3-47B2-BA02-7A5B4C824582}"/>
                  </a:ext>
                </a:extLst>
              </p:cNvPr>
              <p:cNvSpPr/>
              <p:nvPr/>
            </p:nvSpPr>
            <p:spPr>
              <a:xfrm>
                <a:off x="2344160" y="5076664"/>
                <a:ext cx="95250" cy="95250"/>
              </a:xfrm>
              <a:prstGeom prst="ellipse">
                <a:avLst/>
              </a:prstGeom>
              <a:solidFill>
                <a:srgbClr val="E14F01"/>
              </a:solidFill>
              <a:ln>
                <a:solidFill>
                  <a:srgbClr val="E25B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B8C289-4ADB-A6A5-D0A2-0E5A1B911530}"/>
                </a:ext>
              </a:extLst>
            </p:cNvPr>
            <p:cNvSpPr txBox="1"/>
            <p:nvPr/>
          </p:nvSpPr>
          <p:spPr>
            <a:xfrm>
              <a:off x="1647804" y="3429251"/>
              <a:ext cx="961164" cy="3616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750">
                  <a:cs typeface="Arial"/>
                </a:rPr>
                <a:t>2009</a:t>
              </a:r>
              <a:endParaRPr lang="en-US" sz="1750">
                <a:cs typeface="Arial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EEAE41E-D86A-6B56-D55C-C299FDCB8E70}"/>
                </a:ext>
              </a:extLst>
            </p:cNvPr>
            <p:cNvGrpSpPr/>
            <p:nvPr/>
          </p:nvGrpSpPr>
          <p:grpSpPr>
            <a:xfrm rot="10800000">
              <a:off x="2056594" y="3871944"/>
              <a:ext cx="95250" cy="395615"/>
              <a:chOff x="2344160" y="5076664"/>
              <a:chExt cx="95250" cy="395615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A70684C-8670-8EED-8C97-828E310B36E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389950" y="5079045"/>
                <a:ext cx="5058" cy="393234"/>
              </a:xfrm>
              <a:prstGeom prst="straightConnector1">
                <a:avLst/>
              </a:prstGeom>
              <a:solidFill>
                <a:srgbClr val="FE4526"/>
              </a:solidFill>
              <a:ln w="2857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34DE5B6-89B1-5AAC-EE36-CE793926ED3B}"/>
                  </a:ext>
                </a:extLst>
              </p:cNvPr>
              <p:cNvSpPr/>
              <p:nvPr/>
            </p:nvSpPr>
            <p:spPr>
              <a:xfrm>
                <a:off x="2344160" y="5076664"/>
                <a:ext cx="95250" cy="95250"/>
              </a:xfrm>
              <a:prstGeom prst="ellipse">
                <a:avLst/>
              </a:prstGeom>
              <a:solidFill>
                <a:srgbClr val="FE4526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BDF8192E-4D3D-2209-3DBB-DD61337AEEB5}"/>
                </a:ext>
              </a:extLst>
            </p:cNvPr>
            <p:cNvSpPr/>
            <p:nvPr/>
          </p:nvSpPr>
          <p:spPr>
            <a:xfrm rot="16200000">
              <a:off x="2909684" y="2322176"/>
              <a:ext cx="315686" cy="1917807"/>
            </a:xfrm>
            <a:prstGeom prst="rightBrace">
              <a:avLst/>
            </a:prstGeom>
            <a:noFill/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A50F4D-5672-73B8-0C94-49C844B8A0E8}"/>
                </a:ext>
              </a:extLst>
            </p:cNvPr>
            <p:cNvGrpSpPr/>
            <p:nvPr/>
          </p:nvGrpSpPr>
          <p:grpSpPr>
            <a:xfrm>
              <a:off x="772571" y="2703316"/>
              <a:ext cx="95250" cy="1163721"/>
              <a:chOff x="1539827" y="2653081"/>
              <a:chExt cx="95250" cy="1163721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C3C1439-2BBF-B93B-29B5-8EB82953E3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674" y="2691040"/>
                <a:ext cx="4234" cy="1125762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542D963-4820-CB9F-09AF-8254CB25668A}"/>
                  </a:ext>
                </a:extLst>
              </p:cNvPr>
              <p:cNvSpPr/>
              <p:nvPr/>
            </p:nvSpPr>
            <p:spPr>
              <a:xfrm>
                <a:off x="1539827" y="2653081"/>
                <a:ext cx="95250" cy="9525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2604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ver of a book&#10;&#10;Description automatically generated">
            <a:extLst>
              <a:ext uri="{FF2B5EF4-FFF2-40B4-BE49-F238E27FC236}">
                <a16:creationId xmlns:a16="http://schemas.microsoft.com/office/drawing/2014/main" id="{BABC2A95-A4AD-3C97-D766-72941ED7B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487" y="-342899"/>
            <a:ext cx="5320468" cy="754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D3D2-56A3-43D6-95A8-9AC523BE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73" y="-5674"/>
            <a:ext cx="11299793" cy="625982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lv-LV" sz="180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1800">
              <a:solidFill>
                <a:srgbClr val="69696B"/>
              </a:solidFill>
              <a:latin typeface="+mj-lt"/>
              <a:ea typeface="+mj-ea"/>
              <a:cs typeface="Arial"/>
            </a:endParaRPr>
          </a:p>
          <a:p>
            <a:pPr marL="0" indent="0">
              <a:buNone/>
            </a:pPr>
            <a:r>
              <a:rPr lang="lv-LV" sz="3200" b="1">
                <a:solidFill>
                  <a:srgbClr val="E14F01"/>
                </a:solidFill>
                <a:latin typeface="+mj-lt"/>
                <a:ea typeface="+mj-ea"/>
                <a:cs typeface="Times New Roman"/>
              </a:rPr>
              <a:t>Katedras mērķi</a:t>
            </a:r>
          </a:p>
          <a:p>
            <a:pPr marL="0" indent="0">
              <a:buNone/>
            </a:pPr>
            <a:endParaRPr lang="lv-LV" sz="2400" b="1">
              <a:solidFill>
                <a:srgbClr val="E14F01"/>
              </a:solidFill>
              <a:ea typeface="+mn-lt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lv-LV" sz="2200">
                <a:ea typeface="+mn-lt"/>
                <a:cs typeface="+mn-lt"/>
              </a:rPr>
              <a:t>nodrošināt kvalitatīvu studiju kursu īstenošanu, kas atbilst aktuālajām psiholoģijas, veselības aprūpes un pedagoģijas nozares prasībām un veicina studējošo profesionālo un personisko attīstību; </a:t>
            </a:r>
            <a:endParaRPr lang="lv-LV" sz="24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lv-LV" sz="2200">
                <a:ea typeface="+mn-lt"/>
                <a:cs typeface="+mn-lt"/>
              </a:rPr>
              <a:t>attīstīt un uzturēt izcilību zinātniski pētnieciskajā darbā,  iesaistot studējošos, personālu, zinātniekus un nozares speciālistus, nodrošinot kvalitatīvu un ilgtspējīgu zināšanu apmaiņu, kā arī studiju un pētniecības vienotību;</a:t>
            </a:r>
            <a:endParaRPr lang="lv-LV" sz="2200">
              <a:cs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lv-LV" sz="2200">
                <a:ea typeface="+mn-lt"/>
                <a:cs typeface="+mn-lt"/>
              </a:rPr>
              <a:t>pildīt Universitātes kopīgos uzdevumus, lai nodrošinātu rezultatīvo kritēriju sasniegšanu.</a:t>
            </a:r>
            <a:endParaRPr lang="lv-LV" sz="2200">
              <a:cs typeface="Arial" panose="020B0604020202020204"/>
            </a:endParaRPr>
          </a:p>
          <a:p>
            <a:pPr marL="514350" indent="-514350"/>
            <a:endParaRPr lang="lv-LV" sz="2400">
              <a:cs typeface="Arial" panose="020B0604020202020204"/>
            </a:endParaRPr>
          </a:p>
          <a:p>
            <a:pPr marL="514350" indent="-514350"/>
            <a:endParaRPr lang="lv-LV" sz="20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1460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D3D2-56A3-43D6-95A8-9AC523BE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73" y="-67500"/>
            <a:ext cx="10515600" cy="66155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lv-LV" sz="180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1800">
              <a:solidFill>
                <a:srgbClr val="69696B"/>
              </a:solidFill>
              <a:latin typeface="+mj-lt"/>
              <a:ea typeface="+mj-ea"/>
              <a:cs typeface="Arial"/>
            </a:endParaRPr>
          </a:p>
          <a:p>
            <a:pPr marL="0" indent="0">
              <a:buNone/>
            </a:pPr>
            <a:r>
              <a:rPr lang="lv-LV" sz="3200" b="1">
                <a:solidFill>
                  <a:srgbClr val="E14F01"/>
                </a:solidFill>
                <a:latin typeface="+mj-lt"/>
                <a:ea typeface="+mj-ea"/>
                <a:cs typeface="Times New Roman"/>
              </a:rPr>
              <a:t>Katedras uzdevumi</a:t>
            </a:r>
          </a:p>
          <a:p>
            <a:pPr marL="0" indent="0">
              <a:buNone/>
            </a:pPr>
            <a:endParaRPr lang="lv-LV" sz="2400" b="1">
              <a:solidFill>
                <a:srgbClr val="E14F01"/>
              </a:solidFill>
              <a:ea typeface="+mn-lt"/>
              <a:cs typeface="Times New Roman"/>
            </a:endParaRPr>
          </a:p>
          <a:p>
            <a:pPr marL="514350" indent="-514350"/>
            <a:r>
              <a:rPr lang="lv-LV" sz="2400">
                <a:ea typeface="+mn-lt"/>
                <a:cs typeface="+mn-lt"/>
              </a:rPr>
              <a:t>īstenot zinātniski pētniecisko darbību;</a:t>
            </a:r>
            <a:endParaRPr lang="lv-LV" sz="2400">
              <a:cs typeface="Arial"/>
            </a:endParaRPr>
          </a:p>
          <a:p>
            <a:pPr marL="514350" indent="-514350"/>
            <a:r>
              <a:rPr lang="lv-LV" sz="2400">
                <a:ea typeface="+mn-lt"/>
                <a:cs typeface="+mn-lt"/>
              </a:rPr>
              <a:t>īstenot mācību metodisko darbu psiholoģiskajā palīdzībā (psiholoģija, mākslas terapija) un pedagoģijā;</a:t>
            </a:r>
          </a:p>
          <a:p>
            <a:pPr marL="514350" indent="-514350"/>
            <a:r>
              <a:rPr lang="lv-LV" sz="2400">
                <a:ea typeface="+mn-lt"/>
                <a:cs typeface="+mn-lt"/>
              </a:rPr>
              <a:t>attīstīt un uzturēt starptautisko un vietējo sadarbību ar citām augstskolām, darba devējiem un sociālajiem partneriem;</a:t>
            </a:r>
            <a:endParaRPr lang="lv-LV" sz="2400">
              <a:cs typeface="Arial" panose="020B0604020202020204"/>
            </a:endParaRPr>
          </a:p>
          <a:p>
            <a:pPr marL="514350" indent="-514350"/>
            <a:r>
              <a:rPr lang="lv-LV" sz="2400">
                <a:ea typeface="+mn-lt"/>
                <a:cs typeface="+mn-lt"/>
              </a:rPr>
              <a:t>sniegt konsultācijas un ekspertīzi par psiholoģiskās palīdzības un pedagoģijas jautājumiem;</a:t>
            </a:r>
            <a:endParaRPr lang="lv-LV" sz="2400">
              <a:cs typeface="Arial" panose="020B0604020202020204"/>
            </a:endParaRPr>
          </a:p>
          <a:p>
            <a:pPr marL="514350" indent="-514350"/>
            <a:r>
              <a:rPr lang="lv-LV" sz="2400">
                <a:ea typeface="+mn-lt"/>
                <a:cs typeface="+mn-lt"/>
              </a:rPr>
              <a:t>sekmēt katedras personāla kvalifikācijas paaugstināšanu.</a:t>
            </a:r>
            <a:endParaRPr lang="lv-LV" sz="2400">
              <a:cs typeface="Arial" panose="020B0604020202020204"/>
            </a:endParaRPr>
          </a:p>
          <a:p>
            <a:pPr marL="514350" indent="-514350"/>
            <a:endParaRPr lang="lv-LV" sz="20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9069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5984-FC65-4A6B-B4C8-6F659C7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9"/>
            <a:ext cx="10515600" cy="1325563"/>
          </a:xfrm>
        </p:spPr>
        <p:txBody>
          <a:bodyPr/>
          <a:lstStyle/>
          <a:p>
            <a:r>
              <a:rPr lang="lv-LV">
                <a:cs typeface="Times New Roman"/>
              </a:rPr>
              <a:t>Personāls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D3D2-56A3-43D6-95A8-9AC523BE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906"/>
            <a:ext cx="4994695" cy="69948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514350" indent="-514350"/>
            <a:endParaRPr lang="lv-LV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lv-LV" sz="8000">
                <a:ea typeface="+mn-lt"/>
                <a:cs typeface="+mn-lt"/>
              </a:rPr>
              <a:t>2023./2024. ak. gadā</a:t>
            </a:r>
          </a:p>
          <a:p>
            <a:pPr marL="0" indent="0">
              <a:buNone/>
            </a:pPr>
            <a:endParaRPr lang="lv-LV" sz="1800" b="1">
              <a:ea typeface="+mn-lt"/>
              <a:cs typeface="+mn-lt"/>
            </a:endParaRPr>
          </a:p>
          <a:p>
            <a:pPr marL="0" indent="0">
              <a:buNone/>
            </a:pPr>
            <a:endParaRPr lang="lv-LV" sz="1800" b="1">
              <a:ea typeface="+mn-lt"/>
              <a:cs typeface="+mn-lt"/>
            </a:endParaRPr>
          </a:p>
          <a:p>
            <a:pPr marL="0" indent="0">
              <a:buNone/>
            </a:pPr>
            <a:endParaRPr lang="lv-LV" sz="1800" b="1">
              <a:ea typeface="+mn-lt"/>
              <a:cs typeface="+mn-lt"/>
            </a:endParaRPr>
          </a:p>
          <a:p>
            <a:pPr marL="0" indent="0">
              <a:buNone/>
            </a:pPr>
            <a:endParaRPr lang="lv-LV" sz="1800" b="1">
              <a:ea typeface="+mn-lt"/>
              <a:cs typeface="+mn-lt"/>
            </a:endParaRPr>
          </a:p>
          <a:p>
            <a:pPr marL="0" indent="0">
              <a:buNone/>
            </a:pPr>
            <a:endParaRPr lang="lv-LV" sz="1800">
              <a:cs typeface="Arial" panose="020B0604020202020204"/>
            </a:endParaRPr>
          </a:p>
          <a:p>
            <a:pPr marL="0" indent="0">
              <a:buNone/>
            </a:pPr>
            <a:endParaRPr lang="lv-LV" sz="1800">
              <a:cs typeface="Arial" panose="020B0604020202020204"/>
            </a:endParaRPr>
          </a:p>
          <a:p>
            <a:pPr marL="0" indent="0">
              <a:buNone/>
            </a:pPr>
            <a:endParaRPr lang="lv-LV" sz="1800">
              <a:cs typeface="Arial" panose="020B0604020202020204"/>
            </a:endParaRPr>
          </a:p>
          <a:p>
            <a:pPr marL="0" indent="0">
              <a:buNone/>
            </a:pPr>
            <a:endParaRPr lang="lv-LV" sz="1800">
              <a:cs typeface="Arial" panose="020B0604020202020204"/>
            </a:endParaRPr>
          </a:p>
          <a:p>
            <a:pPr marL="3257550" lvl="6"/>
            <a:endParaRPr lang="lv-LV">
              <a:cs typeface="Arial" panose="020B0604020202020204"/>
            </a:endParaRPr>
          </a:p>
          <a:p>
            <a:pPr marL="3028950" lvl="6" indent="0">
              <a:buNone/>
            </a:pPr>
            <a:endParaRPr lang="lv-LV">
              <a:cs typeface="Arial" panose="020B0604020202020204"/>
            </a:endParaRPr>
          </a:p>
          <a:p>
            <a:pPr marL="0" indent="0">
              <a:buNone/>
            </a:pPr>
            <a:r>
              <a:rPr lang="lv-LV" sz="1800">
                <a:cs typeface="Arial" panose="020B0604020202020204"/>
              </a:rPr>
              <a:t>  </a:t>
            </a:r>
            <a:endParaRPr lang="lv-LV" sz="1800">
              <a:solidFill>
                <a:srgbClr val="000000"/>
              </a:solidFill>
              <a:cs typeface="Arial" panose="020B0604020202020204"/>
            </a:endParaRPr>
          </a:p>
          <a:p>
            <a:pPr marL="514350" indent="-514350"/>
            <a:endParaRPr lang="lv-LV">
              <a:cs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FCAB0-BB2A-91E6-E31B-D4EFB7440CDC}"/>
              </a:ext>
            </a:extLst>
          </p:cNvPr>
          <p:cNvSpPr/>
          <p:nvPr/>
        </p:nvSpPr>
        <p:spPr>
          <a:xfrm>
            <a:off x="375415" y="3277385"/>
            <a:ext cx="2127849" cy="992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400" b="1">
                <a:solidFill>
                  <a:schemeClr val="bg2">
                    <a:lumMod val="10000"/>
                  </a:schemeClr>
                </a:solidFill>
                <a:cs typeface="Arial"/>
              </a:rPr>
              <a:t>Profesori</a:t>
            </a:r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8A7067-A211-303B-E11C-888E75C2E75B}"/>
              </a:ext>
            </a:extLst>
          </p:cNvPr>
          <p:cNvSpPr/>
          <p:nvPr/>
        </p:nvSpPr>
        <p:spPr>
          <a:xfrm>
            <a:off x="4609905" y="3269581"/>
            <a:ext cx="2127849" cy="9920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400" b="1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Lektori, asistenti</a:t>
            </a:r>
            <a:endParaRPr lang="en-US" b="1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11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F448C038-5816-FDE7-584D-6BFA80674757}"/>
              </a:ext>
            </a:extLst>
          </p:cNvPr>
          <p:cNvSpPr/>
          <p:nvPr/>
        </p:nvSpPr>
        <p:spPr>
          <a:xfrm>
            <a:off x="2506548" y="4531089"/>
            <a:ext cx="2128465" cy="9840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200" b="1">
                <a:solidFill>
                  <a:schemeClr val="bg2">
                    <a:lumMod val="10000"/>
                  </a:schemeClr>
                </a:solidFill>
                <a:cs typeface="Arial"/>
              </a:rPr>
              <a:t>Doktora grāda pretendenti</a:t>
            </a:r>
            <a:endParaRPr lang="en-US" sz="1200" b="1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4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44E21458-1BC0-BBA6-7486-B7FC67CD574E}"/>
              </a:ext>
            </a:extLst>
          </p:cNvPr>
          <p:cNvSpPr/>
          <p:nvPr/>
        </p:nvSpPr>
        <p:spPr>
          <a:xfrm>
            <a:off x="4618377" y="4526365"/>
            <a:ext cx="2117579" cy="9949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200" b="1">
                <a:solidFill>
                  <a:schemeClr val="bg2">
                    <a:lumMod val="10000"/>
                  </a:schemeClr>
                </a:solidFill>
                <a:cs typeface="Arial"/>
              </a:rPr>
              <a:t>Doktoranti</a:t>
            </a:r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2</a:t>
            </a:r>
            <a:endParaRPr lang="en-US">
              <a:solidFill>
                <a:srgbClr val="181717"/>
              </a:solidFill>
              <a:cs typeface="Arial"/>
            </a:endParaRP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6D09FC64-A70C-D1B0-6584-BFB13E4E1AC4}"/>
              </a:ext>
            </a:extLst>
          </p:cNvPr>
          <p:cNvSpPr/>
          <p:nvPr/>
        </p:nvSpPr>
        <p:spPr>
          <a:xfrm>
            <a:off x="383836" y="4528625"/>
            <a:ext cx="2117579" cy="9949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200" b="1">
                <a:solidFill>
                  <a:schemeClr val="bg2">
                    <a:lumMod val="10000"/>
                  </a:schemeClr>
                </a:solidFill>
                <a:cs typeface="Arial"/>
              </a:rPr>
              <a:t>Vadošie pētnieki</a:t>
            </a:r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3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82FE5B88-5C2D-B4E9-AA36-D1808B3A1E02}"/>
              </a:ext>
            </a:extLst>
          </p:cNvPr>
          <p:cNvSpPr/>
          <p:nvPr/>
        </p:nvSpPr>
        <p:spPr>
          <a:xfrm>
            <a:off x="6751976" y="4523902"/>
            <a:ext cx="2117580" cy="9949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200" b="1">
                <a:solidFill>
                  <a:schemeClr val="bg2">
                    <a:lumMod val="10000"/>
                  </a:schemeClr>
                </a:solidFill>
                <a:cs typeface="Arial"/>
              </a:rPr>
              <a:t>LZP eksperta statusi</a:t>
            </a:r>
            <a:endParaRPr lang="en-US" sz="1200" b="1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11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EFFF6D4-6473-6710-3FD1-48AE72BCEE3A}"/>
              </a:ext>
            </a:extLst>
          </p:cNvPr>
          <p:cNvSpPr/>
          <p:nvPr/>
        </p:nvSpPr>
        <p:spPr>
          <a:xfrm>
            <a:off x="2509015" y="2069070"/>
            <a:ext cx="2127849" cy="992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400" b="1">
                <a:solidFill>
                  <a:schemeClr val="bg2">
                    <a:lumMod val="10000"/>
                  </a:schemeClr>
                </a:solidFill>
                <a:cs typeface="Arial"/>
              </a:rPr>
              <a:t>Štata docētāji</a:t>
            </a:r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18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3B17615-665F-D765-DE84-896A06CFDDF9}"/>
              </a:ext>
            </a:extLst>
          </p:cNvPr>
          <p:cNvSpPr/>
          <p:nvPr/>
        </p:nvSpPr>
        <p:spPr>
          <a:xfrm>
            <a:off x="6091405" y="1935473"/>
            <a:ext cx="1791382" cy="7545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400" b="1">
                <a:solidFill>
                  <a:schemeClr val="bg2">
                    <a:lumMod val="10000"/>
                  </a:schemeClr>
                </a:solidFill>
                <a:cs typeface="Arial"/>
              </a:rPr>
              <a:t>Viesprofesori</a:t>
            </a:r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F9215A8-E99D-7AF7-D133-2508905FC4A6}"/>
              </a:ext>
            </a:extLst>
          </p:cNvPr>
          <p:cNvSpPr/>
          <p:nvPr/>
        </p:nvSpPr>
        <p:spPr>
          <a:xfrm>
            <a:off x="8099324" y="1935472"/>
            <a:ext cx="1791382" cy="7545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400" b="1">
                <a:solidFill>
                  <a:schemeClr val="bg2">
                    <a:lumMod val="10000"/>
                  </a:schemeClr>
                </a:solidFill>
                <a:cs typeface="Arial"/>
              </a:rPr>
              <a:t>Pieaicinātie docētāji</a:t>
            </a:r>
            <a:endParaRPr lang="en-US"/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30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EE667DE-2752-EE47-6047-3E240DC202B1}"/>
              </a:ext>
            </a:extLst>
          </p:cNvPr>
          <p:cNvSpPr/>
          <p:nvPr/>
        </p:nvSpPr>
        <p:spPr>
          <a:xfrm>
            <a:off x="10077554" y="1935472"/>
            <a:ext cx="1791382" cy="7545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400" b="1">
                <a:solidFill>
                  <a:schemeClr val="bg2">
                    <a:lumMod val="10000"/>
                  </a:schemeClr>
                </a:solidFill>
                <a:cs typeface="Arial"/>
              </a:rPr>
              <a:t>Atbalsta personāls</a:t>
            </a:r>
            <a:endParaRPr lang="en-US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DEE28-E17C-3C4D-623B-B7EB30C9D5F8}"/>
              </a:ext>
            </a:extLst>
          </p:cNvPr>
          <p:cNvSpPr txBox="1"/>
          <p:nvPr/>
        </p:nvSpPr>
        <p:spPr>
          <a:xfrm>
            <a:off x="6749143" y="5595256"/>
            <a:ext cx="486591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1200">
                <a:cs typeface="Arial"/>
              </a:rPr>
              <a:t>8 LZP eksperti </a:t>
            </a:r>
            <a:r>
              <a:rPr lang="lv-LV" sz="1200" b="1">
                <a:cs typeface="Arial"/>
              </a:rPr>
              <a:t>psiholoģijā</a:t>
            </a:r>
            <a:r>
              <a:rPr lang="en-US" sz="1200" b="1">
                <a:cs typeface="Arial"/>
              </a:rPr>
              <a:t>​</a:t>
            </a:r>
            <a:endParaRPr lang="en-US" b="1"/>
          </a:p>
          <a:p>
            <a:r>
              <a:rPr lang="lv-LV" sz="1200">
                <a:cs typeface="Arial"/>
              </a:rPr>
              <a:t>1 LZP eksperts  v</a:t>
            </a:r>
            <a:r>
              <a:rPr lang="lv-LV" sz="1200" b="1">
                <a:cs typeface="Arial"/>
              </a:rPr>
              <a:t>eselības un sporta zinātnēs</a:t>
            </a:r>
            <a:r>
              <a:rPr lang="en-US" sz="1200" b="1">
                <a:cs typeface="Arial"/>
              </a:rPr>
              <a:t>​</a:t>
            </a:r>
          </a:p>
          <a:p>
            <a:r>
              <a:rPr lang="lv-LV" sz="1200">
                <a:cs typeface="Arial"/>
              </a:rPr>
              <a:t>1 LZP eksperts  </a:t>
            </a:r>
            <a:r>
              <a:rPr lang="lv-LV" sz="1200" b="1">
                <a:cs typeface="Arial"/>
              </a:rPr>
              <a:t>izglītības zinātnēs</a:t>
            </a:r>
            <a:r>
              <a:rPr lang="en-US" sz="1200" b="1">
                <a:cs typeface="Arial"/>
              </a:rPr>
              <a:t>​</a:t>
            </a:r>
          </a:p>
          <a:p>
            <a:r>
              <a:rPr lang="lv-LV" sz="1200">
                <a:cs typeface="Arial"/>
              </a:rPr>
              <a:t>1 LZP eksperts  </a:t>
            </a:r>
            <a:r>
              <a:rPr lang="lv-LV" sz="1200" b="1">
                <a:cs typeface="Arial"/>
              </a:rPr>
              <a:t>humanitārajās un mākslas zinātnēs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59E47AC-421B-B167-2FEE-6332444C1F5B}"/>
              </a:ext>
            </a:extLst>
          </p:cNvPr>
          <p:cNvSpPr/>
          <p:nvPr/>
        </p:nvSpPr>
        <p:spPr>
          <a:xfrm>
            <a:off x="2493181" y="3277384"/>
            <a:ext cx="2127849" cy="992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400" b="1">
                <a:solidFill>
                  <a:schemeClr val="bg2">
                    <a:lumMod val="10000"/>
                  </a:schemeClr>
                </a:solidFill>
                <a:cs typeface="Arial"/>
              </a:rPr>
              <a:t>Docenti</a:t>
            </a:r>
          </a:p>
          <a:p>
            <a:pPr algn="ctr"/>
            <a:r>
              <a:rPr lang="en-US" b="1">
                <a:solidFill>
                  <a:srgbClr val="E25B00"/>
                </a:solidFill>
                <a:cs typeface="Arial"/>
              </a:rPr>
              <a:t>5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B57D983-5BBE-65E9-CF5E-54048706788A}"/>
              </a:ext>
            </a:extLst>
          </p:cNvPr>
          <p:cNvSpPr/>
          <p:nvPr/>
        </p:nvSpPr>
        <p:spPr>
          <a:xfrm>
            <a:off x="3539433" y="3049358"/>
            <a:ext cx="97971" cy="2286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2C868-CDD0-6AFD-7486-A3F480D4ECEE}"/>
              </a:ext>
            </a:extLst>
          </p:cNvPr>
          <p:cNvSpPr txBox="1"/>
          <p:nvPr/>
        </p:nvSpPr>
        <p:spPr>
          <a:xfrm>
            <a:off x="381001" y="5835314"/>
            <a:ext cx="45720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1400">
                <a:cs typeface="Arial"/>
              </a:rPr>
              <a:t>10 gadu laikā katedrā pamatdarbā strādājuši kopumā </a:t>
            </a:r>
            <a:r>
              <a:rPr lang="lv-LV" sz="1400" b="1">
                <a:cs typeface="Arial"/>
              </a:rPr>
              <a:t>31 docētājs</a:t>
            </a:r>
            <a:r>
              <a:rPr lang="lv-LV" sz="1400">
                <a:cs typeface="Arial"/>
              </a:rPr>
              <a:t> un </a:t>
            </a:r>
            <a:r>
              <a:rPr lang="lv-LV" sz="1400" b="1">
                <a:cs typeface="Arial"/>
              </a:rPr>
              <a:t>3 viesprofesori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55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6059-3962-9E29-8F4A-5E90E00E4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57" y="2245262"/>
            <a:ext cx="7552008" cy="2375554"/>
          </a:xfrm>
        </p:spPr>
        <p:txBody>
          <a:bodyPr/>
          <a:lstStyle/>
          <a:p>
            <a:pPr algn="ctr"/>
            <a:r>
              <a:rPr lang="en-GB" sz="4800" err="1">
                <a:cs typeface="Times New Roman"/>
              </a:rPr>
              <a:t>Pētniecība</a:t>
            </a:r>
            <a:r>
              <a:rPr lang="en-GB" sz="4800">
                <a:cs typeface="Times New Roman"/>
              </a:rPr>
              <a:t> </a:t>
            </a:r>
            <a:endParaRPr lang="en-GB" sz="4800"/>
          </a:p>
        </p:txBody>
      </p:sp>
    </p:spTree>
    <p:extLst>
      <p:ext uri="{BB962C8B-B14F-4D97-AF65-F5344CB8AC3E}">
        <p14:creationId xmlns:p14="http://schemas.microsoft.com/office/powerpoint/2010/main" val="330782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5984-FC65-4A6B-B4C8-6F659C7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69" y="292554"/>
            <a:ext cx="10515600" cy="1325563"/>
          </a:xfrm>
        </p:spPr>
        <p:txBody>
          <a:bodyPr/>
          <a:lstStyle/>
          <a:p>
            <a:r>
              <a:rPr lang="lv-LV">
                <a:cs typeface="Times New Roman"/>
              </a:rPr>
              <a:t>Zinātnes projekti 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D3D2-56A3-43D6-95A8-9AC523BE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3479" y="2064042"/>
            <a:ext cx="1537080" cy="85228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lv-LV" sz="4200" b="1">
                <a:solidFill>
                  <a:srgbClr val="69696B"/>
                </a:solidFill>
                <a:cs typeface="Arial"/>
              </a:rPr>
              <a:t>projekti</a:t>
            </a:r>
            <a:r>
              <a:rPr lang="lv-LV" sz="6000" b="1">
                <a:solidFill>
                  <a:srgbClr val="69696B"/>
                </a:solidFill>
                <a:cs typeface="Arial"/>
              </a:rPr>
              <a:t> </a:t>
            </a:r>
            <a:endParaRPr lang="lv-LV">
              <a:cs typeface="Arial" panose="020B0604020202020204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4000" b="1"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6100" b="1">
              <a:solidFill>
                <a:srgbClr val="69696B"/>
              </a:solidFill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endParaRPr lang="lv-LV" sz="4600" b="1">
              <a:solidFill>
                <a:srgbClr val="69696B"/>
              </a:solidFill>
              <a:cs typeface="Arial"/>
            </a:endParaRPr>
          </a:p>
        </p:txBody>
      </p:sp>
      <p:pic>
        <p:nvPicPr>
          <p:cNvPr id="4" name="Picture 3" descr="A logo with grey and red triangles&#10;&#10;Description automatically generated">
            <a:extLst>
              <a:ext uri="{FF2B5EF4-FFF2-40B4-BE49-F238E27FC236}">
                <a16:creationId xmlns:a16="http://schemas.microsoft.com/office/drawing/2014/main" id="{48EEFC08-0F81-4F74-C907-FA25A4EA0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071" y="2717482"/>
            <a:ext cx="1529625" cy="656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D5B5C6C9-CA5F-5397-E00C-FD0414EE2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933" y="3566659"/>
            <a:ext cx="1527901" cy="837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FA80EC-2B6C-D257-6815-E44976640CAA}"/>
              </a:ext>
            </a:extLst>
          </p:cNvPr>
          <p:cNvSpPr txBox="1">
            <a:spLocks/>
          </p:cNvSpPr>
          <p:nvPr/>
        </p:nvSpPr>
        <p:spPr>
          <a:xfrm>
            <a:off x="9857378" y="4507139"/>
            <a:ext cx="1307012" cy="640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lv-LV" sz="2400" b="1">
                <a:cs typeface="Arial"/>
              </a:rPr>
              <a:t>UN CITI</a:t>
            </a:r>
          </a:p>
        </p:txBody>
      </p:sp>
      <p:pic>
        <p:nvPicPr>
          <p:cNvPr id="6" name="Picture 5" descr="A person combing a person&amp;#39;s head&#10;&#10;Description automatically generated">
            <a:extLst>
              <a:ext uri="{FF2B5EF4-FFF2-40B4-BE49-F238E27FC236}">
                <a16:creationId xmlns:a16="http://schemas.microsoft.com/office/drawing/2014/main" id="{5E1BCCAF-9A96-0BE6-51A8-6C6D6E07D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4" y="1422102"/>
            <a:ext cx="4287983" cy="280350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E2F2FC-8ADC-DF9F-8D2A-0B24226DDDAD}"/>
              </a:ext>
            </a:extLst>
          </p:cNvPr>
          <p:cNvSpPr txBox="1">
            <a:spLocks/>
          </p:cNvSpPr>
          <p:nvPr/>
        </p:nvSpPr>
        <p:spPr>
          <a:xfrm>
            <a:off x="9981246" y="1057114"/>
            <a:ext cx="1266372" cy="13134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lv-LV" sz="6000" b="1">
                <a:solidFill>
                  <a:srgbClr val="69696B"/>
                </a:solidFill>
                <a:cs typeface="Arial"/>
              </a:rPr>
              <a:t>18 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lv-LV" sz="4000" b="1">
              <a:cs typeface="Arial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lv-LV" sz="6100" b="1">
              <a:solidFill>
                <a:srgbClr val="69696B"/>
              </a:solidFill>
              <a:cs typeface="Arial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lv-LV" sz="4600" b="1">
              <a:solidFill>
                <a:srgbClr val="69696B"/>
              </a:solidFill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3F5A11-AF65-7CF7-F208-D0E2E278E825}"/>
              </a:ext>
            </a:extLst>
          </p:cNvPr>
          <p:cNvSpPr txBox="1">
            <a:spLocks/>
          </p:cNvSpPr>
          <p:nvPr/>
        </p:nvSpPr>
        <p:spPr>
          <a:xfrm>
            <a:off x="804422" y="4270619"/>
            <a:ext cx="4768668" cy="4616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lv-LV" sz="1400" i="1" err="1">
                <a:cs typeface="Arial"/>
              </a:rPr>
              <a:t>Elektroencefalogrāfijas</a:t>
            </a:r>
            <a:r>
              <a:rPr lang="lv-LV" sz="1400" i="1">
                <a:cs typeface="Arial"/>
              </a:rPr>
              <a:t> process </a:t>
            </a:r>
            <a:endParaRPr lang="en-US" i="1" err="1">
              <a:cs typeface="Arial" panose="020B06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6A3FD-FAD1-CF04-912C-07376E97FEC2}"/>
              </a:ext>
            </a:extLst>
          </p:cNvPr>
          <p:cNvSpPr/>
          <p:nvPr/>
        </p:nvSpPr>
        <p:spPr>
          <a:xfrm>
            <a:off x="9163791" y="1316181"/>
            <a:ext cx="2691740" cy="382979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0D11D85-078F-75B5-61D7-2DE4D86509A5}"/>
              </a:ext>
            </a:extLst>
          </p:cNvPr>
          <p:cNvSpPr txBox="1">
            <a:spLocks/>
          </p:cNvSpPr>
          <p:nvPr/>
        </p:nvSpPr>
        <p:spPr>
          <a:xfrm>
            <a:off x="5304357" y="6089566"/>
            <a:ext cx="3297755" cy="541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lv-LV" sz="1400" i="1">
                <a:cs typeface="Arial" panose="020B0604020202020204"/>
              </a:rPr>
              <a:t>LKPT izstrāde un adaptācija</a:t>
            </a:r>
          </a:p>
        </p:txBody>
      </p:sp>
      <p:pic>
        <p:nvPicPr>
          <p:cNvPr id="8" name="Picture 7" descr="A blue and white cover with text&#10;&#10;Description automatically generated">
            <a:extLst>
              <a:ext uri="{FF2B5EF4-FFF2-40B4-BE49-F238E27FC236}">
                <a16:creationId xmlns:a16="http://schemas.microsoft.com/office/drawing/2014/main" id="{36CC6210-7DA0-3ED8-637F-DD3BC486D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633" y="2712467"/>
            <a:ext cx="3292154" cy="33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4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5984-FC65-4A6B-B4C8-6F659C7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89" y="211274"/>
            <a:ext cx="5344160" cy="1345883"/>
          </a:xfrm>
        </p:spPr>
        <p:txBody>
          <a:bodyPr>
            <a:normAutofit/>
          </a:bodyPr>
          <a:lstStyle/>
          <a:p>
            <a:r>
              <a:rPr lang="lv-LV">
                <a:cs typeface="Times New Roman"/>
              </a:rPr>
              <a:t>Publikācijas 27 žurnālos</a:t>
            </a:r>
            <a:endParaRPr lang="lv-LV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01F442-CCE0-A814-065A-30231CB2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1978" y="1939299"/>
            <a:ext cx="3010989" cy="20754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300" b="1">
                <a:ea typeface="+mn-lt"/>
                <a:cs typeface="+mn-lt"/>
              </a:rPr>
              <a:t> 52 </a:t>
            </a:r>
            <a:endParaRPr lang="en-US" sz="1400" b="1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2000" b="1">
                <a:ea typeface="+mn-lt"/>
                <a:cs typeface="+mn-lt"/>
              </a:rPr>
              <a:t>32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i="1">
                <a:ea typeface="+mn-lt"/>
                <a:cs typeface="+mn-lt"/>
              </a:rPr>
              <a:t>SCOPUS </a:t>
            </a:r>
            <a:endParaRPr lang="en-US" sz="2600" b="1" i="1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2000" b="1">
                <a:ea typeface="+mn-lt"/>
                <a:cs typeface="+mn-lt"/>
              </a:rPr>
              <a:t>41</a:t>
            </a:r>
            <a:r>
              <a:rPr lang="en-US" sz="2000" b="1">
                <a:cs typeface="Arial" panose="020B0604020202020204"/>
              </a:rPr>
              <a:t> </a:t>
            </a:r>
            <a:r>
              <a:rPr lang="en-US" sz="2000" i="1">
                <a:cs typeface="Arial" panose="020B0604020202020204"/>
              </a:rPr>
              <a:t>Web of Science</a:t>
            </a:r>
            <a:endParaRPr lang="en-US" sz="2600" b="1" u="sng">
              <a:cs typeface="Arial" panose="020B0604020202020204"/>
            </a:endParaRPr>
          </a:p>
          <a:p>
            <a:pPr marL="0" indent="0">
              <a:buNone/>
            </a:pPr>
            <a:endParaRPr lang="en-US" sz="2000">
              <a:cs typeface="Arial" panose="020B0604020202020204"/>
            </a:endParaRPr>
          </a:p>
        </p:txBody>
      </p:sp>
      <p:pic>
        <p:nvPicPr>
          <p:cNvPr id="3" name="Picture 2" descr="PHOTON">
            <a:extLst>
              <a:ext uri="{FF2B5EF4-FFF2-40B4-BE49-F238E27FC236}">
                <a16:creationId xmlns:a16="http://schemas.microsoft.com/office/drawing/2014/main" id="{BD9CD28A-201E-9F82-2419-3AD2306BD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283" y="4510181"/>
            <a:ext cx="1906628" cy="195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ealth Psychology and Behavioral Medicine: The Role of Psychology and ...">
            <a:extLst>
              <a:ext uri="{FF2B5EF4-FFF2-40B4-BE49-F238E27FC236}">
                <a16:creationId xmlns:a16="http://schemas.microsoft.com/office/drawing/2014/main" id="{16E3C5F5-A0E1-F343-3DE8-CEB5CFAF4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4" y="3845826"/>
            <a:ext cx="1894114" cy="261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2020 Social Sciences Young Investigator Award">
            <a:extLst>
              <a:ext uri="{FF2B5EF4-FFF2-40B4-BE49-F238E27FC236}">
                <a16:creationId xmlns:a16="http://schemas.microsoft.com/office/drawing/2014/main" id="{D51C8E46-AAAB-98B5-9A3F-20797D854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744" y="5366097"/>
            <a:ext cx="2209798" cy="110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Explore our Public Health Journals">
            <a:extLst>
              <a:ext uri="{FF2B5EF4-FFF2-40B4-BE49-F238E27FC236}">
                <a16:creationId xmlns:a16="http://schemas.microsoft.com/office/drawing/2014/main" id="{3BC5ECCB-E7A1-308E-9FAF-07608E131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143" y="1646637"/>
            <a:ext cx="1905000" cy="259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tream Glenda Model Sets 59 To 67 by Gavin | Listen online for free on ...">
            <a:extLst>
              <a:ext uri="{FF2B5EF4-FFF2-40B4-BE49-F238E27FC236}">
                <a16:creationId xmlns:a16="http://schemas.microsoft.com/office/drawing/2014/main" id="{65D5EDEA-C8EF-FC63-07FD-51E6A95DA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86" y="1556657"/>
            <a:ext cx="1872343" cy="187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Precognition as a Form of Prospection: A Review of the Evidence – IONS">
            <a:extLst>
              <a:ext uri="{FF2B5EF4-FFF2-40B4-BE49-F238E27FC236}">
                <a16:creationId xmlns:a16="http://schemas.microsoft.com/office/drawing/2014/main" id="{A722F9EF-EB02-9D6E-6391-AFCFFC1A56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229" y="4278085"/>
            <a:ext cx="2111829" cy="218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CHAOS - Human Research">
            <a:extLst>
              <a:ext uri="{FF2B5EF4-FFF2-40B4-BE49-F238E27FC236}">
                <a16:creationId xmlns:a16="http://schemas.microsoft.com/office/drawing/2014/main" id="{6589BC83-EBDB-FEA1-5BED-7A13CE68F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2229" y="1406852"/>
            <a:ext cx="1883229" cy="260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5E42C6-5AFB-F78E-9F49-A9CDB9C6D2B0}"/>
              </a:ext>
            </a:extLst>
          </p:cNvPr>
          <p:cNvSpPr/>
          <p:nvPr/>
        </p:nvSpPr>
        <p:spPr>
          <a:xfrm>
            <a:off x="8359237" y="1934689"/>
            <a:ext cx="2471058" cy="165462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85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69696B"/>
      </a:dk1>
      <a:lt1>
        <a:sysClr val="window" lastClr="FFFFFF"/>
      </a:lt1>
      <a:dk2>
        <a:srgbClr val="92012F"/>
      </a:dk2>
      <a:lt2>
        <a:srgbClr val="E7E6E6"/>
      </a:lt2>
      <a:accent1>
        <a:srgbClr val="E14F0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9696B"/>
      </a:hlink>
      <a:folHlink>
        <a:srgbClr val="EF4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2E481EE-1B24-40A2-AB48-058996030B18}" vid="{A6CFF80A-732F-49CD-8165-399A60791E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ee3ec1-71e2-4c81-aee9-9f72e5770204" xsi:nil="true"/>
    <lcf76f155ced4ddcb4097134ff3c332f xmlns="e3cbc38f-3bd0-4c8a-9fca-8dc1c7c662d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CA2FFECB18E6448B789CD9930E2AFC" ma:contentTypeVersion="17" ma:contentTypeDescription="Create a new document." ma:contentTypeScope="" ma:versionID="755e67fb663b1ab16d9e38abf068b9e2">
  <xsd:schema xmlns:xsd="http://www.w3.org/2001/XMLSchema" xmlns:xs="http://www.w3.org/2001/XMLSchema" xmlns:p="http://schemas.microsoft.com/office/2006/metadata/properties" xmlns:ns2="e3cbc38f-3bd0-4c8a-9fca-8dc1c7c662d7" xmlns:ns3="c6ee3ec1-71e2-4c81-aee9-9f72e5770204" targetNamespace="http://schemas.microsoft.com/office/2006/metadata/properties" ma:root="true" ma:fieldsID="cbdce0a5ea780e155a31f8269e91633a" ns2:_="" ns3:_="">
    <xsd:import namespace="e3cbc38f-3bd0-4c8a-9fca-8dc1c7c662d7"/>
    <xsd:import namespace="c6ee3ec1-71e2-4c81-aee9-9f72e57702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bc38f-3bd0-4c8a-9fca-8dc1c7c662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e33c868-91b6-4098-a4a1-cbe5720a5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e3ec1-71e2-4c81-aee9-9f72e577020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fa3bbd3-0c70-482d-bbd6-fd5bb34fb9e6}" ma:internalName="TaxCatchAll" ma:showField="CatchAllData" ma:web="c6ee3ec1-71e2-4c81-aee9-9f72e57702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4BEFCB-E54D-4239-B33E-7D0C07F771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E0249A-261B-469C-B560-1FC050D8BF74}">
  <ds:schemaRefs>
    <ds:schemaRef ds:uri="c6ee3ec1-71e2-4c81-aee9-9f72e5770204"/>
    <ds:schemaRef ds:uri="e3cbc38f-3bd0-4c8a-9fca-8dc1c7c662d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33B092D-AB3B-468B-B781-98BC9700B974}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Veselības psiholoģijas un pedagoģijas katedras 10 gadi</vt:lpstr>
      <vt:lpstr>Katedra</vt:lpstr>
      <vt:lpstr>PowerPoint Presentation</vt:lpstr>
      <vt:lpstr>PowerPoint Presentation</vt:lpstr>
      <vt:lpstr>PowerPoint Presentation</vt:lpstr>
      <vt:lpstr>Personāls</vt:lpstr>
      <vt:lpstr>Pētniecība </vt:lpstr>
      <vt:lpstr>Zinātnes projekti </vt:lpstr>
      <vt:lpstr>Publikācijas 27 žurnālos</vt:lpstr>
      <vt:lpstr>Dalība starptautiskās konferencēs</vt:lpstr>
      <vt:lpstr>PowerPoint Presentation</vt:lpstr>
      <vt:lpstr>      Izglītība:   mācību darbs  </vt:lpstr>
      <vt:lpstr>PowerPoint Presentation</vt:lpstr>
      <vt:lpstr>Dalība projektos studiju kvalitātei</vt:lpstr>
      <vt:lpstr>PowerPoint Presentation</vt:lpstr>
      <vt:lpstr>Zinātne mācību darbā</vt:lpstr>
      <vt:lpstr>Zinātne mācību darbā</vt:lpstr>
      <vt:lpstr>PowerPoint Presentation</vt:lpstr>
      <vt:lpstr>Sadarbība un tīklošanās  </vt:lpstr>
      <vt:lpstr>PowerPoint Presentation</vt:lpstr>
      <vt:lpstr>Dalība starptautiskajās organizācijās</vt:lpstr>
      <vt:lpstr>Sadarbības pasākumi Latvijā</vt:lpstr>
      <vt:lpstr>Lepojamies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Paldies par sadarbību!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Priekšlaicīgi dzimušu bērnu māšu un tēvu ar traumu saistītas pārliecības pēc dzemdībām</dc:title>
  <dc:creator>Laima Dance</dc:creator>
  <cp:revision>8</cp:revision>
  <dcterms:created xsi:type="dcterms:W3CDTF">2024-03-26T08:03:57Z</dcterms:created>
  <dcterms:modified xsi:type="dcterms:W3CDTF">2024-04-19T04:07:55Z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0x0101001BCA2FFECB18E6448B789CD9930E2AFC</vt:lpwstr>
  </property>
  <property fmtid="{D5CDD505-2E9C-101B-9397-08002B2CF9AE}" pid="3" name="MediaServiceImageTags">
    <vt:lpwstr/>
  </property>
</Properties>
</file>