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3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854" r:id="rId1"/>
  </p:sldMasterIdLst>
  <p:notesMasterIdLst>
    <p:notesMasterId r:id="rId44"/>
  </p:notesMasterIdLst>
  <p:handoutMasterIdLst>
    <p:handoutMasterId r:id="rId45"/>
  </p:handoutMasterIdLst>
  <p:sldIdLst>
    <p:sldId id="379" r:id="rId2"/>
    <p:sldId id="359" r:id="rId3"/>
    <p:sldId id="362" r:id="rId4"/>
    <p:sldId id="258" r:id="rId5"/>
    <p:sldId id="318" r:id="rId6"/>
    <p:sldId id="357" r:id="rId7"/>
    <p:sldId id="366" r:id="rId8"/>
    <p:sldId id="364" r:id="rId9"/>
    <p:sldId id="367" r:id="rId10"/>
    <p:sldId id="368" r:id="rId11"/>
    <p:sldId id="369" r:id="rId12"/>
    <p:sldId id="370" r:id="rId13"/>
    <p:sldId id="350" r:id="rId14"/>
    <p:sldId id="371" r:id="rId15"/>
    <p:sldId id="305" r:id="rId16"/>
    <p:sldId id="307" r:id="rId17"/>
    <p:sldId id="331" r:id="rId18"/>
    <p:sldId id="332" r:id="rId19"/>
    <p:sldId id="309" r:id="rId20"/>
    <p:sldId id="333" r:id="rId21"/>
    <p:sldId id="310" r:id="rId22"/>
    <p:sldId id="334" r:id="rId23"/>
    <p:sldId id="344" r:id="rId24"/>
    <p:sldId id="335" r:id="rId25"/>
    <p:sldId id="380" r:id="rId26"/>
    <p:sldId id="314" r:id="rId27"/>
    <p:sldId id="321" r:id="rId28"/>
    <p:sldId id="319" r:id="rId29"/>
    <p:sldId id="268" r:id="rId30"/>
    <p:sldId id="294" r:id="rId31"/>
    <p:sldId id="363" r:id="rId32"/>
    <p:sldId id="343" r:id="rId33"/>
    <p:sldId id="338" r:id="rId34"/>
    <p:sldId id="339" r:id="rId35"/>
    <p:sldId id="340" r:id="rId36"/>
    <p:sldId id="341" r:id="rId37"/>
    <p:sldId id="342" r:id="rId38"/>
    <p:sldId id="324" r:id="rId39"/>
    <p:sldId id="349" r:id="rId40"/>
    <p:sldId id="312" r:id="rId41"/>
    <p:sldId id="356" r:id="rId42"/>
    <p:sldId id="358" r:id="rId43"/>
  </p:sldIdLst>
  <p:sldSz cx="12192000" cy="6858000"/>
  <p:notesSz cx="7102475" cy="938847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596"/>
    <a:srgbClr val="7FACAC"/>
    <a:srgbClr val="E7E200"/>
    <a:srgbClr val="FFFF66"/>
    <a:srgbClr val="FFFF99"/>
    <a:srgbClr val="FFFFCC"/>
    <a:srgbClr val="A6C1C1"/>
    <a:srgbClr val="8AB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6832" autoAdjust="0"/>
  </p:normalViewPr>
  <p:slideViewPr>
    <p:cSldViewPr snapToGrid="0">
      <p:cViewPr varScale="1">
        <p:scale>
          <a:sx n="35" d="100"/>
          <a:sy n="35" d="100"/>
        </p:scale>
        <p:origin x="9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C3CA5-E995-47D9-A0F5-A49C17ECC265}" type="doc">
      <dgm:prSet loTypeId="urn:microsoft.com/office/officeart/2008/layout/RadialCluster" loCatId="relationship" qsTypeId="urn:microsoft.com/office/officeart/2005/8/quickstyle/simple1" qsCatId="simple" csTypeId="urn:microsoft.com/office/officeart/2005/8/colors/colorful3" csCatId="colorful" phldr="1"/>
      <dgm:spPr/>
      <dgm:t>
        <a:bodyPr/>
        <a:lstStyle/>
        <a:p>
          <a:endParaRPr lang="en-US"/>
        </a:p>
      </dgm:t>
    </dgm:pt>
    <dgm:pt modelId="{4987379D-D359-4A2D-8E6B-4AEFBF88B4B7}">
      <dgm:prSet phldrT="[Text]" custT="1"/>
      <dgm:spPr>
        <a:solidFill>
          <a:srgbClr val="5A9596"/>
        </a:solidFill>
      </dgm:spPr>
      <dgm:t>
        <a:bodyPr lIns="0" tIns="0" rIns="0" bIns="0"/>
        <a:lstStyle/>
        <a:p>
          <a:r>
            <a:rPr lang="lv-LV" sz="1600" noProof="0" dirty="0">
              <a:latin typeface="+mn-lt"/>
              <a:ea typeface="Calibri Light" panose="020F0302020204030204" pitchFamily="34" charset="0"/>
              <a:cs typeface="Calibri Light" panose="020F0302020204030204" pitchFamily="34" charset="0"/>
            </a:rPr>
            <a:t>Atbilstība MT </a:t>
          </a:r>
          <a:r>
            <a:rPr lang="lv-LV" sz="1600" noProof="0" dirty="0" err="1">
              <a:latin typeface="+mn-lt"/>
              <a:ea typeface="Calibri Light" panose="020F0302020204030204" pitchFamily="34" charset="0"/>
              <a:cs typeface="Calibri Light" panose="020F0302020204030204" pitchFamily="34" charset="0"/>
            </a:rPr>
            <a:t>iz(no)vērtē-šanas</a:t>
          </a:r>
          <a:r>
            <a:rPr lang="lv-LV" sz="1600" noProof="0" dirty="0">
              <a:latin typeface="+mn-lt"/>
              <a:ea typeface="Calibri Light" panose="020F0302020204030204" pitchFamily="34" charset="0"/>
              <a:cs typeface="Calibri Light" panose="020F0302020204030204" pitchFamily="34" charset="0"/>
            </a:rPr>
            <a:t> praksei Latvijā</a:t>
          </a:r>
        </a:p>
      </dgm:t>
    </dgm:pt>
    <dgm:pt modelId="{28C95757-05FC-4D16-A28D-E3482188D92C}" type="parTrans" cxnId="{CE504761-4BB6-4CAA-9E53-27CA35FA650E}">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143E2B5B-A176-421C-B2C3-803E7A6C8B01}" type="sibTrans" cxnId="{CE504761-4BB6-4CAA-9E53-27CA35FA650E}">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8CE96824-9806-41DE-B797-F250306FF50C}">
      <dgm:prSet phldrT="[Text]" custT="1"/>
      <dgm:spPr>
        <a:solidFill>
          <a:srgbClr val="5A9596">
            <a:alpha val="75000"/>
          </a:srgbClr>
        </a:solidFill>
      </dgm:spPr>
      <dgm:t>
        <a:bodyPr lIns="0" tIns="0" rIns="0" bIns="0"/>
        <a:lstStyle/>
        <a:p>
          <a:r>
            <a:rPr lang="lv-LV" sz="1400" noProof="0" dirty="0">
              <a:latin typeface="+mn-lt"/>
              <a:ea typeface="Calibri Light" panose="020F0302020204030204" pitchFamily="34" charset="0"/>
              <a:cs typeface="Calibri Light" panose="020F0302020204030204" pitchFamily="34" charset="0"/>
            </a:rPr>
            <a:t>Konceptuālas izmaiņas</a:t>
          </a:r>
        </a:p>
      </dgm:t>
    </dgm:pt>
    <dgm:pt modelId="{0BF53DF8-2C03-43D9-8CE6-306FEB8896CB}" type="parTrans" cxnId="{D8CCA557-EB46-499D-A39E-E1E3F7801D89}">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D049265E-E145-4FAA-864B-F49F0E160F76}" type="sibTrans" cxnId="{D8CCA557-EB46-499D-A39E-E1E3F7801D89}">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C92E1452-791E-49A8-AD50-8DACE7B44F3D}">
      <dgm:prSet phldrT="[Text]" custT="1"/>
      <dgm:spPr>
        <a:solidFill>
          <a:srgbClr val="5A9596">
            <a:alpha val="75000"/>
          </a:srgbClr>
        </a:solidFill>
      </dgm:spPr>
      <dgm:t>
        <a:bodyPr lIns="0" tIns="0" rIns="0" bIns="0"/>
        <a:lstStyle/>
        <a:p>
          <a:r>
            <a:rPr lang="lv-LV" sz="1400" noProof="0" dirty="0">
              <a:latin typeface="+mn-lt"/>
              <a:ea typeface="Calibri Light" panose="020F0302020204030204" pitchFamily="34" charset="0"/>
              <a:cs typeface="Calibri Light" panose="020F0302020204030204" pitchFamily="34" charset="0"/>
            </a:rPr>
            <a:t>Valoda</a:t>
          </a:r>
        </a:p>
      </dgm:t>
    </dgm:pt>
    <dgm:pt modelId="{F2B706F3-34CA-4814-B39D-6CBAD3F7490A}" type="parTrans" cxnId="{ED78E16F-EDD6-41C0-AF9D-FE022847D4C1}">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11E637FC-1334-4C4C-964F-BF63576FECBF}" type="sibTrans" cxnId="{ED78E16F-EDD6-41C0-AF9D-FE022847D4C1}">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327EA31E-992E-437D-B6ED-995E0C0189EA}">
      <dgm:prSet phldrT="[Text]" custT="1"/>
      <dgm:spPr>
        <a:solidFill>
          <a:srgbClr val="5A9596">
            <a:alpha val="75000"/>
          </a:srgbClr>
        </a:solidFill>
      </dgm:spPr>
      <dgm:t>
        <a:bodyPr lIns="0" tIns="0" rIns="0" bIns="0"/>
        <a:lstStyle/>
        <a:p>
          <a:r>
            <a:rPr lang="lv-LV" sz="1400" noProof="0" dirty="0">
              <a:latin typeface="+mn-lt"/>
              <a:ea typeface="Calibri Light" panose="020F0302020204030204" pitchFamily="34" charset="0"/>
              <a:cs typeface="Calibri Light" panose="020F0302020204030204" pitchFamily="34" charset="0"/>
            </a:rPr>
            <a:t>Tehniski uzlabojumi</a:t>
          </a:r>
        </a:p>
      </dgm:t>
    </dgm:pt>
    <dgm:pt modelId="{5B4B6A76-AA16-4672-BA60-75A59527FBFD}" type="parTrans" cxnId="{1757AB0D-E451-4196-AC23-23F928132CB5}">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0B24E2DB-1E8C-4945-AAA9-217535512C68}" type="sibTrans" cxnId="{1757AB0D-E451-4196-AC23-23F928132CB5}">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394B580D-D614-4CF6-92CB-00C4785C70C3}">
      <dgm:prSet phldrT="[Text]" custT="1"/>
      <dgm:spPr>
        <a:solidFill>
          <a:srgbClr val="5A9596">
            <a:alpha val="75000"/>
          </a:srgbClr>
        </a:solidFill>
      </dgm:spPr>
      <dgm:t>
        <a:bodyPr lIns="0" tIns="0" rIns="0" bIns="0"/>
        <a:lstStyle/>
        <a:p>
          <a:r>
            <a:rPr lang="lv-LV" sz="1400" noProof="0" dirty="0">
              <a:latin typeface="+mn-lt"/>
              <a:ea typeface="Calibri Light" panose="020F0302020204030204" pitchFamily="34" charset="0"/>
              <a:cs typeface="Calibri Light" panose="020F0302020204030204" pitchFamily="34" charset="0"/>
            </a:rPr>
            <a:t>Struktūra</a:t>
          </a:r>
        </a:p>
      </dgm:t>
    </dgm:pt>
    <dgm:pt modelId="{78292940-DDB4-48D1-BC99-0C0CE88BFA39}" type="parTrans" cxnId="{E20CE6AC-2593-47F5-8664-5E6A6C3CC376}">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EBE47FDD-8B2F-455A-A11E-22C4BBE64CC3}" type="sibTrans" cxnId="{E20CE6AC-2593-47F5-8664-5E6A6C3CC376}">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E35D73A6-FD3A-4E66-9896-3422DDEBEFCE}">
      <dgm:prSe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Terminoloģija</a:t>
          </a:r>
        </a:p>
      </dgm:t>
    </dgm:pt>
    <dgm:pt modelId="{8306BB40-54F5-4167-A810-5C81AA45CC0A}" type="parTrans" cxnId="{099DCC37-BD38-466E-BFBD-A7C2118C4316}">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8E747A81-9FAA-429D-9325-E9EBFA3B57A9}" type="sibTrans" cxnId="{099DCC37-BD38-466E-BFBD-A7C2118C4316}">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CAB5D871-4937-4B02-AC8A-F2C59D0208C8}">
      <dgm:prSe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Precizitāte un atbilstība</a:t>
          </a:r>
        </a:p>
      </dgm:t>
    </dgm:pt>
    <dgm:pt modelId="{C2474D15-7318-4DE8-AA35-8DF6EAB3D498}" type="parTrans" cxnId="{E65FF28B-0EDC-4B32-839D-DF791E5D1FCB}">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CC71AA83-745A-4968-BAFC-585516957CCD}" type="sibTrans" cxnId="{E65FF28B-0EDC-4B32-839D-DF791E5D1FCB}">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4642CE93-C6F1-4D1D-A359-B4147D484715}">
      <dgm:prSe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Atbilstība praksei</a:t>
          </a:r>
        </a:p>
      </dgm:t>
    </dgm:pt>
    <dgm:pt modelId="{31750071-C9EC-4C45-9864-64A7EEA97CC0}" type="parTrans" cxnId="{1BE57DA5-01EA-4E93-BDEC-8C79EE9805DC}">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965BE1AD-5F3E-43EF-B3D8-D486FF2D4B59}" type="sibTrans" cxnId="{1BE57DA5-01EA-4E93-BDEC-8C79EE9805DC}">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4AE5EE46-ACCA-45FD-9C08-17497FB9C3FE}">
      <dgm:prSe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Tulkojums</a:t>
          </a:r>
        </a:p>
      </dgm:t>
    </dgm:pt>
    <dgm:pt modelId="{5C59D153-642F-4BEB-A950-D0756C15CD57}" type="parTrans" cxnId="{E291E4A5-3913-4D36-A8C6-4B86A29C3CAB}">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5AED80BB-B545-4DD0-992D-D487F706C85B}" type="sibTrans" cxnId="{E291E4A5-3913-4D36-A8C6-4B86A29C3CAB}">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2482723C-3D1F-4E2C-9662-5A3FAA48ACC0}">
      <dgm:prSe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Labskanība</a:t>
          </a:r>
        </a:p>
      </dgm:t>
    </dgm:pt>
    <dgm:pt modelId="{D55CC905-94EB-4CC6-8594-B92ADFF38D4E}" type="parTrans" cxnId="{58977954-54C8-44EE-8427-9C407382B4EE}">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0B63FFAD-BA80-4F49-B9DA-8590D022DBA3}" type="sibTrans" cxnId="{58977954-54C8-44EE-8427-9C407382B4EE}">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8B999B1D-2B0D-4119-9750-436A171293DB}">
      <dgm:prSet phldrT="[Tex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Struktūras maiņa</a:t>
          </a:r>
        </a:p>
      </dgm:t>
    </dgm:pt>
    <dgm:pt modelId="{2B10C9F2-E4FE-4C5C-A0AE-2FD300E4B506}" type="parTrans" cxnId="{0906E412-D61E-43BC-BF9E-2D9C976F8ECB}">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16DFB392-5853-453A-86DF-BD05CA119DBD}" type="sibTrans" cxnId="{0906E412-D61E-43BC-BF9E-2D9C976F8ECB}">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7D0C3E0A-BBAB-4906-951B-C8A7A94BA079}">
      <dgm:prSet phldrT="[Tex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Atbilstība specializācijai</a:t>
          </a:r>
        </a:p>
      </dgm:t>
    </dgm:pt>
    <dgm:pt modelId="{B67B3884-3F23-4CB7-AF0D-8C312A4AA0C6}" type="parTrans" cxnId="{C7C5D679-2CB9-4441-A652-3E1883E8367A}">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B4279091-14F5-44F7-B6D4-472FCB8AE99A}" type="sibTrans" cxnId="{C7C5D679-2CB9-4441-A652-3E1883E8367A}">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86D74F75-D0CF-4C7C-B4D3-309508D98114}">
      <dgm:prSet phldrT="[Tex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Skalas maiņa</a:t>
          </a:r>
        </a:p>
      </dgm:t>
    </dgm:pt>
    <dgm:pt modelId="{47224D30-F19D-4C96-B39F-9EB0ED59B022}" type="parTrans" cxnId="{3CCED1B5-BB5A-4B0E-AE0D-691C3DE4FE55}">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D04F5077-1DBF-4118-87EA-0A1CAFD3B78E}" type="sibTrans" cxnId="{3CCED1B5-BB5A-4B0E-AE0D-691C3DE4FE55}">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D2C874E8-6157-40F9-83BD-9E926E82F773}">
      <dgm:prSet phldrT="[Tex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Vērtēšanas skaidrība</a:t>
          </a:r>
        </a:p>
      </dgm:t>
    </dgm:pt>
    <dgm:pt modelId="{C0EF890D-68F9-45D2-A9F0-F9ABA39980DB}" type="parTrans" cxnId="{D325CD69-BA4A-4223-9A18-65AD801FEE31}">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5E618F5C-A779-4D12-960C-B4C9C1FC188B}" type="sibTrans" cxnId="{D325CD69-BA4A-4223-9A18-65AD801FEE31}">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6468A579-D150-4D57-9A53-BD0F1ECB0664}">
      <dgm:prSet phldrT="[Text]" custT="1"/>
      <dgm:spPr>
        <a:solidFill>
          <a:srgbClr val="5A9596">
            <a:alpha val="50000"/>
          </a:srgbClr>
        </a:solidFill>
      </dgm:spPr>
      <dgm:t>
        <a:bodyPr/>
        <a:lstStyle/>
        <a:p>
          <a:r>
            <a:rPr lang="lv-LV" sz="1200" noProof="0" dirty="0">
              <a:latin typeface="+mn-lt"/>
              <a:ea typeface="Calibri Light" panose="020F0302020204030204" pitchFamily="34" charset="0"/>
              <a:cs typeface="Calibri Light" panose="020F0302020204030204" pitchFamily="34" charset="0"/>
            </a:rPr>
            <a:t>Dzēšana</a:t>
          </a:r>
        </a:p>
      </dgm:t>
    </dgm:pt>
    <dgm:pt modelId="{E9BDCE65-27B9-499C-9121-CF72C7C27A4A}" type="parTrans" cxnId="{6A3131EE-5A06-4786-B478-B9F48CF2A198}">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2C4DBBBA-005A-4CB5-A6E4-9942DCDB8E87}" type="sibTrans" cxnId="{6A3131EE-5A06-4786-B478-B9F48CF2A198}">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C0C1C5D3-BCD9-4C2A-953A-ACFD8C212507}">
      <dgm:prSet phldrT="[Text]" custT="1"/>
      <dgm:spPr>
        <a:solidFill>
          <a:srgbClr val="5A9596">
            <a:alpha val="50000"/>
          </a:srgbClr>
        </a:solidFill>
      </dgm:spPr>
      <dgm:t>
        <a:bodyPr/>
        <a:lstStyle/>
        <a:p>
          <a:r>
            <a:rPr lang="lv-LV" sz="1200" noProof="0" dirty="0">
              <a:latin typeface="+mn-lt"/>
              <a:ea typeface="Calibri Light" panose="020F0302020204030204" pitchFamily="34" charset="0"/>
              <a:cs typeface="Calibri Light" panose="020F0302020204030204" pitchFamily="34" charset="0"/>
            </a:rPr>
            <a:t>Secības maiņa</a:t>
          </a:r>
        </a:p>
      </dgm:t>
    </dgm:pt>
    <dgm:pt modelId="{9469B320-B91D-463A-AB55-12B8CB9B7B57}" type="parTrans" cxnId="{E3D63EC7-57EC-4938-9946-EA48A33038FF}">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E43EE1D7-B05B-4379-9898-BBB7525E9E5E}" type="sibTrans" cxnId="{E3D63EC7-57EC-4938-9946-EA48A33038FF}">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31E6B3DF-B7B2-4EAE-B209-3FA3585FD39A}">
      <dgm:prSet phldrT="[Tex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Sašaurināšana, precizēšana</a:t>
          </a:r>
        </a:p>
      </dgm:t>
    </dgm:pt>
    <dgm:pt modelId="{72508271-3B21-42B8-9F01-93370408461C}" type="parTrans" cxnId="{F2076D16-1546-4DC5-A4CA-1455E4FB499D}">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0890948B-A115-428E-BBE6-FD075A77AFC6}" type="sibTrans" cxnId="{F2076D16-1546-4DC5-A4CA-1455E4FB499D}">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9C1E8866-34FB-413F-8C0E-FACB6E649DE0}">
      <dgm:prSet phldrT="[Text]" custT="1"/>
      <dgm:spPr>
        <a:solidFill>
          <a:srgbClr val="5A9596">
            <a:alpha val="50000"/>
          </a:srgbClr>
        </a:solidFill>
      </dgm:spPr>
      <dgm:t>
        <a:bodyPr lIns="0" tIns="0" rIns="0" bIns="0"/>
        <a:lstStyle/>
        <a:p>
          <a:r>
            <a:rPr lang="lv-LV" sz="1200" noProof="0" dirty="0">
              <a:latin typeface="+mn-lt"/>
              <a:ea typeface="Calibri Light" panose="020F0302020204030204" pitchFamily="34" charset="0"/>
              <a:cs typeface="Calibri Light" panose="020F0302020204030204" pitchFamily="34" charset="0"/>
            </a:rPr>
            <a:t>Papildināšana, paplašināšana</a:t>
          </a:r>
        </a:p>
      </dgm:t>
    </dgm:pt>
    <dgm:pt modelId="{6EA307C5-5F67-4306-BDE5-38EB4FB47445}" type="parTrans" cxnId="{24887AFD-5C78-408C-8F48-6A3490DC428D}">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106D7E7A-6B2C-4179-8F7D-511ACE8FB785}" type="sibTrans" cxnId="{24887AFD-5C78-408C-8F48-6A3490DC428D}">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972E0A00-9535-4A7A-8279-EEFCFC26598E}">
      <dgm:prSet phldrT="[Text]" custT="1"/>
      <dgm:spPr>
        <a:solidFill>
          <a:srgbClr val="5A9596">
            <a:alpha val="50000"/>
          </a:srgbClr>
        </a:solidFill>
      </dgm:spPr>
      <dgm:t>
        <a:bodyPr/>
        <a:lstStyle/>
        <a:p>
          <a:r>
            <a:rPr lang="lv-LV" sz="1200" noProof="0" dirty="0">
              <a:latin typeface="+mn-lt"/>
              <a:ea typeface="Calibri Light" panose="020F0302020204030204" pitchFamily="34" charset="0"/>
              <a:cs typeface="Calibri Light" panose="020F0302020204030204" pitchFamily="34" charset="0"/>
            </a:rPr>
            <a:t>Datu drošība</a:t>
          </a:r>
        </a:p>
      </dgm:t>
    </dgm:pt>
    <dgm:pt modelId="{227662F3-134F-44C6-86B9-4645241CD32A}" type="parTrans" cxnId="{3C84DBF4-787C-4B53-B2B3-35FF439F0E2A}">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BB24D024-4BE0-47A0-BB7E-DA9AE6FAE661}" type="sibTrans" cxnId="{3C84DBF4-787C-4B53-B2B3-35FF439F0E2A}">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0D3B47C1-ED92-412B-81D2-2EFCC8DA7914}">
      <dgm:prSet phldrT="[Text]" custT="1"/>
      <dgm:spPr>
        <a:solidFill>
          <a:srgbClr val="5A9596">
            <a:alpha val="50000"/>
          </a:srgbClr>
        </a:solidFill>
      </dgm:spPr>
      <dgm:t>
        <a:bodyPr/>
        <a:lstStyle/>
        <a:p>
          <a:r>
            <a:rPr lang="lv-LV" sz="1200" noProof="0" dirty="0">
              <a:latin typeface="+mn-lt"/>
              <a:ea typeface="Calibri Light" panose="020F0302020204030204" pitchFamily="34" charset="0"/>
              <a:cs typeface="Calibri Light" panose="020F0302020204030204" pitchFamily="34" charset="0"/>
            </a:rPr>
            <a:t>Papildus instrukcijas</a:t>
          </a:r>
        </a:p>
      </dgm:t>
    </dgm:pt>
    <dgm:pt modelId="{53336346-D5F8-4609-B0F5-3A907FAF8386}" type="parTrans" cxnId="{16A0470F-A06A-44DF-98A0-F903B0C60D72}">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71D2EB6F-019C-4C64-8418-4AE7B1AAE1A3}" type="sibTrans" cxnId="{16A0470F-A06A-44DF-98A0-F903B0C60D72}">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5D2A4231-821C-4757-AE9D-B48E7AD7F2AB}">
      <dgm:prSet phldrT="[Text]" custT="1"/>
      <dgm:spPr>
        <a:solidFill>
          <a:srgbClr val="5A9596">
            <a:alpha val="50000"/>
          </a:srgbClr>
        </a:solidFill>
      </dgm:spPr>
      <dgm:t>
        <a:bodyPr/>
        <a:lstStyle/>
        <a:p>
          <a:r>
            <a:rPr lang="lv-LV" sz="1200" i="1" noProof="0" dirty="0">
              <a:latin typeface="+mn-lt"/>
              <a:ea typeface="Calibri Light" panose="020F0302020204030204" pitchFamily="34" charset="0"/>
              <a:cs typeface="Calibri Light" panose="020F0302020204030204" pitchFamily="34" charset="0"/>
            </a:rPr>
            <a:t>Excel</a:t>
          </a:r>
          <a:r>
            <a:rPr lang="lv-LV" sz="1200" noProof="0" dirty="0">
              <a:latin typeface="+mn-lt"/>
              <a:ea typeface="Calibri Light" panose="020F0302020204030204" pitchFamily="34" charset="0"/>
              <a:cs typeface="Calibri Light" panose="020F0302020204030204" pitchFamily="34" charset="0"/>
            </a:rPr>
            <a:t> funkciju izmantošana</a:t>
          </a:r>
        </a:p>
      </dgm:t>
    </dgm:pt>
    <dgm:pt modelId="{787AD131-B7A7-42A0-83F9-233356EE99B1}" type="parTrans" cxnId="{3C97EDF6-4D8D-4E01-80A6-B04FEAA51C4A}">
      <dgm:prSet/>
      <dgm:spPr>
        <a:ln>
          <a:solidFill>
            <a:srgbClr val="5A9596"/>
          </a:solidFill>
        </a:ln>
      </dgm:spPr>
      <dgm:t>
        <a:bodyPr/>
        <a:lstStyle/>
        <a:p>
          <a:endParaRPr lang="lv-LV" sz="1200" noProof="0" dirty="0">
            <a:latin typeface="+mn-lt"/>
            <a:ea typeface="Calibri Light" panose="020F0302020204030204" pitchFamily="34" charset="0"/>
            <a:cs typeface="Calibri Light" panose="020F0302020204030204" pitchFamily="34" charset="0"/>
          </a:endParaRPr>
        </a:p>
      </dgm:t>
    </dgm:pt>
    <dgm:pt modelId="{51CFB4BC-7690-4FF3-900C-A341486E580B}" type="sibTrans" cxnId="{3C97EDF6-4D8D-4E01-80A6-B04FEAA51C4A}">
      <dgm:prSet/>
      <dgm:spPr/>
      <dgm:t>
        <a:bodyPr/>
        <a:lstStyle/>
        <a:p>
          <a:endParaRPr lang="lv-LV" sz="12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FF4B4A90-326B-46C5-AF86-C6DCEDB3415D}" type="pres">
      <dgm:prSet presAssocID="{220C3CA5-E995-47D9-A0F5-A49C17ECC265}" presName="Name0" presStyleCnt="0">
        <dgm:presLayoutVars>
          <dgm:chMax val="1"/>
          <dgm:chPref val="1"/>
          <dgm:dir/>
          <dgm:animOne val="branch"/>
          <dgm:animLvl val="lvl"/>
        </dgm:presLayoutVars>
      </dgm:prSet>
      <dgm:spPr/>
    </dgm:pt>
    <dgm:pt modelId="{566F8904-84F9-4F78-A61D-E62E0AE58471}" type="pres">
      <dgm:prSet presAssocID="{4987379D-D359-4A2D-8E6B-4AEFBF88B4B7}" presName="textCenter" presStyleLbl="node1" presStyleIdx="0" presStyleCnt="21" custScaleX="104442" custScaleY="100187"/>
      <dgm:spPr/>
    </dgm:pt>
    <dgm:pt modelId="{8EBA7A26-17D4-4CA1-9E5A-4D5ED63D1425}" type="pres">
      <dgm:prSet presAssocID="{4987379D-D359-4A2D-8E6B-4AEFBF88B4B7}" presName="cycle_1" presStyleCnt="0"/>
      <dgm:spPr/>
    </dgm:pt>
    <dgm:pt modelId="{04DAD7B6-8CD7-4004-B6D1-A9DF44990306}" type="pres">
      <dgm:prSet presAssocID="{8CE96824-9806-41DE-B797-F250306FF50C}" presName="childCenter1" presStyleLbl="node1" presStyleIdx="1" presStyleCnt="21" custScaleX="186296" custScaleY="89422"/>
      <dgm:spPr/>
    </dgm:pt>
    <dgm:pt modelId="{FC7133D2-2773-44E9-8380-EC95528164B7}" type="pres">
      <dgm:prSet presAssocID="{2B10C9F2-E4FE-4C5C-A0AE-2FD300E4B506}" presName="Name141" presStyleLbl="parChTrans1D3" presStyleIdx="0" presStyleCnt="16"/>
      <dgm:spPr/>
    </dgm:pt>
    <dgm:pt modelId="{FAB4AB58-B6DD-4F99-9786-6868B0C4ED25}" type="pres">
      <dgm:prSet presAssocID="{8B999B1D-2B0D-4119-9750-436A171293DB}" presName="text1" presStyleLbl="node1" presStyleIdx="2" presStyleCnt="21" custScaleX="172901" custScaleY="82334">
        <dgm:presLayoutVars>
          <dgm:bulletEnabled val="1"/>
        </dgm:presLayoutVars>
      </dgm:prSet>
      <dgm:spPr/>
    </dgm:pt>
    <dgm:pt modelId="{57BB084C-EE0B-4227-A6C3-8786B0AB252C}" type="pres">
      <dgm:prSet presAssocID="{B67B3884-3F23-4CB7-AF0D-8C312A4AA0C6}" presName="Name141" presStyleLbl="parChTrans1D3" presStyleIdx="1" presStyleCnt="16"/>
      <dgm:spPr/>
    </dgm:pt>
    <dgm:pt modelId="{80084ACD-4DD8-4E85-99FE-6CB3FC34D33D}" type="pres">
      <dgm:prSet presAssocID="{7D0C3E0A-BBAB-4906-951B-C8A7A94BA079}" presName="text1" presStyleLbl="node1" presStyleIdx="3" presStyleCnt="21" custScaleX="172901" custScaleY="82334">
        <dgm:presLayoutVars>
          <dgm:bulletEnabled val="1"/>
        </dgm:presLayoutVars>
      </dgm:prSet>
      <dgm:spPr/>
    </dgm:pt>
    <dgm:pt modelId="{CEE8DDD1-C546-4D5F-9138-18ADCB5763DC}" type="pres">
      <dgm:prSet presAssocID="{47224D30-F19D-4C96-B39F-9EB0ED59B022}" presName="Name141" presStyleLbl="parChTrans1D3" presStyleIdx="2" presStyleCnt="16"/>
      <dgm:spPr/>
    </dgm:pt>
    <dgm:pt modelId="{03A07D78-493A-40B0-A83C-7A23F1843542}" type="pres">
      <dgm:prSet presAssocID="{86D74F75-D0CF-4C7C-B4D3-309508D98114}" presName="text1" presStyleLbl="node1" presStyleIdx="4" presStyleCnt="21" custScaleX="172901" custScaleY="82334">
        <dgm:presLayoutVars>
          <dgm:bulletEnabled val="1"/>
        </dgm:presLayoutVars>
      </dgm:prSet>
      <dgm:spPr/>
    </dgm:pt>
    <dgm:pt modelId="{999A7330-9D9A-4E2C-BFC6-06C13F02D08C}" type="pres">
      <dgm:prSet presAssocID="{C0EF890D-68F9-45D2-A9F0-F9ABA39980DB}" presName="Name141" presStyleLbl="parChTrans1D3" presStyleIdx="3" presStyleCnt="16"/>
      <dgm:spPr/>
    </dgm:pt>
    <dgm:pt modelId="{55417BFE-B255-4185-8B32-B28C15B87E6C}" type="pres">
      <dgm:prSet presAssocID="{D2C874E8-6157-40F9-83BD-9E926E82F773}" presName="text1" presStyleLbl="node1" presStyleIdx="5" presStyleCnt="21" custScaleX="172901" custScaleY="82334">
        <dgm:presLayoutVars>
          <dgm:bulletEnabled val="1"/>
        </dgm:presLayoutVars>
      </dgm:prSet>
      <dgm:spPr/>
    </dgm:pt>
    <dgm:pt modelId="{50D2307C-837F-4D8C-AEA8-580394B012A5}" type="pres">
      <dgm:prSet presAssocID="{0BF53DF8-2C03-43D9-8CE6-306FEB8896CB}" presName="Name144" presStyleLbl="parChTrans1D2" presStyleIdx="0" presStyleCnt="4"/>
      <dgm:spPr/>
    </dgm:pt>
    <dgm:pt modelId="{42955120-EBEE-49F5-A4E8-9A4CCACE342B}" type="pres">
      <dgm:prSet presAssocID="{4987379D-D359-4A2D-8E6B-4AEFBF88B4B7}" presName="cycle_2" presStyleCnt="0"/>
      <dgm:spPr/>
    </dgm:pt>
    <dgm:pt modelId="{CDD89161-C3BF-4119-854F-A41C5CFA8E6B}" type="pres">
      <dgm:prSet presAssocID="{C92E1452-791E-49A8-AD50-8DACE7B44F3D}" presName="childCenter2" presStyleLbl="node1" presStyleIdx="6" presStyleCnt="21" custScaleX="147673" custScaleY="100089"/>
      <dgm:spPr/>
    </dgm:pt>
    <dgm:pt modelId="{22898868-8894-41F5-A6E8-59F94FB5E557}" type="pres">
      <dgm:prSet presAssocID="{8306BB40-54F5-4167-A810-5C81AA45CC0A}" presName="Name218" presStyleLbl="parChTrans1D3" presStyleIdx="4" presStyleCnt="16"/>
      <dgm:spPr/>
    </dgm:pt>
    <dgm:pt modelId="{33179F56-A818-446B-82B4-AE3C8B34AB81}" type="pres">
      <dgm:prSet presAssocID="{E35D73A6-FD3A-4E66-9896-3422DDEBEFCE}" presName="text2" presStyleLbl="node1" presStyleIdx="7" presStyleCnt="21" custScaleX="192172" custScaleY="91510">
        <dgm:presLayoutVars>
          <dgm:bulletEnabled val="1"/>
        </dgm:presLayoutVars>
      </dgm:prSet>
      <dgm:spPr/>
    </dgm:pt>
    <dgm:pt modelId="{FEF77D80-792A-4FE7-8115-544D7919C915}" type="pres">
      <dgm:prSet presAssocID="{C2474D15-7318-4DE8-AA35-8DF6EAB3D498}" presName="Name218" presStyleLbl="parChTrans1D3" presStyleIdx="5" presStyleCnt="16"/>
      <dgm:spPr/>
    </dgm:pt>
    <dgm:pt modelId="{41492FE3-EB47-4536-AD9F-A188A09C8E6C}" type="pres">
      <dgm:prSet presAssocID="{CAB5D871-4937-4B02-AC8A-F2C59D0208C8}" presName="text2" presStyleLbl="node1" presStyleIdx="8" presStyleCnt="21" custScaleX="192188" custScaleY="91518" custRadScaleRad="96471" custRadScaleInc="9110">
        <dgm:presLayoutVars>
          <dgm:bulletEnabled val="1"/>
        </dgm:presLayoutVars>
      </dgm:prSet>
      <dgm:spPr/>
    </dgm:pt>
    <dgm:pt modelId="{A5678541-704D-407D-BF6D-86FF3A57A729}" type="pres">
      <dgm:prSet presAssocID="{31750071-C9EC-4C45-9864-64A7EEA97CC0}" presName="Name218" presStyleLbl="parChTrans1D3" presStyleIdx="6" presStyleCnt="16"/>
      <dgm:spPr/>
    </dgm:pt>
    <dgm:pt modelId="{BFBADB89-DCA4-47BA-9951-8BDFE7B5C194}" type="pres">
      <dgm:prSet presAssocID="{4642CE93-C6F1-4D1D-A359-B4147D484715}" presName="text2" presStyleLbl="node1" presStyleIdx="9" presStyleCnt="21" custScaleX="192188" custScaleY="91510">
        <dgm:presLayoutVars>
          <dgm:bulletEnabled val="1"/>
        </dgm:presLayoutVars>
      </dgm:prSet>
      <dgm:spPr/>
    </dgm:pt>
    <dgm:pt modelId="{9A76F5BA-950F-475B-9649-E0442D7A8A31}" type="pres">
      <dgm:prSet presAssocID="{D55CC905-94EB-4CC6-8594-B92ADFF38D4E}" presName="Name218" presStyleLbl="parChTrans1D3" presStyleIdx="7" presStyleCnt="16"/>
      <dgm:spPr/>
    </dgm:pt>
    <dgm:pt modelId="{C0822D0B-1730-4B81-9447-7EDAE3B38147}" type="pres">
      <dgm:prSet presAssocID="{2482723C-3D1F-4E2C-9662-5A3FAA48ACC0}" presName="text2" presStyleLbl="node1" presStyleIdx="10" presStyleCnt="21" custScaleX="192172" custScaleY="91510" custRadScaleRad="96778" custRadScaleInc="-8255">
        <dgm:presLayoutVars>
          <dgm:bulletEnabled val="1"/>
        </dgm:presLayoutVars>
      </dgm:prSet>
      <dgm:spPr/>
    </dgm:pt>
    <dgm:pt modelId="{8907BCEC-9152-410F-BFFD-FC70B0E50C39}" type="pres">
      <dgm:prSet presAssocID="{5C59D153-642F-4BEB-A950-D0756C15CD57}" presName="Name218" presStyleLbl="parChTrans1D3" presStyleIdx="8" presStyleCnt="16"/>
      <dgm:spPr/>
    </dgm:pt>
    <dgm:pt modelId="{71162D61-3501-4ACE-BA68-5EBCECD79180}" type="pres">
      <dgm:prSet presAssocID="{4AE5EE46-ACCA-45FD-9C08-17497FB9C3FE}" presName="text2" presStyleLbl="node1" presStyleIdx="11" presStyleCnt="21" custScaleX="192172" custScaleY="91510">
        <dgm:presLayoutVars>
          <dgm:bulletEnabled val="1"/>
        </dgm:presLayoutVars>
      </dgm:prSet>
      <dgm:spPr/>
    </dgm:pt>
    <dgm:pt modelId="{3373DD4C-0F2A-4949-B13A-20240169A3C3}" type="pres">
      <dgm:prSet presAssocID="{F2B706F3-34CA-4814-B39D-6CBAD3F7490A}" presName="Name221" presStyleLbl="parChTrans1D2" presStyleIdx="1" presStyleCnt="4"/>
      <dgm:spPr/>
    </dgm:pt>
    <dgm:pt modelId="{C58B749A-7A40-4D13-BA2D-FD9D52B3ADD7}" type="pres">
      <dgm:prSet presAssocID="{4987379D-D359-4A2D-8E6B-4AEFBF88B4B7}" presName="cycle_3" presStyleCnt="0"/>
      <dgm:spPr/>
    </dgm:pt>
    <dgm:pt modelId="{30969877-1996-46D9-9A42-BC61DE9541E8}" type="pres">
      <dgm:prSet presAssocID="{327EA31E-992E-437D-B6ED-995E0C0189EA}" presName="childCenter3" presStyleLbl="node1" presStyleIdx="12" presStyleCnt="21" custScaleX="129390" custScaleY="62107"/>
      <dgm:spPr/>
    </dgm:pt>
    <dgm:pt modelId="{8E015312-E07D-405B-B82F-957DFF36E5A7}" type="pres">
      <dgm:prSet presAssocID="{227662F3-134F-44C6-86B9-4645241CD32A}" presName="Name285" presStyleLbl="parChTrans1D3" presStyleIdx="9" presStyleCnt="16"/>
      <dgm:spPr/>
    </dgm:pt>
    <dgm:pt modelId="{3D107CD9-A01A-45D5-BA72-BE1CB4B938E8}" type="pres">
      <dgm:prSet presAssocID="{972E0A00-9535-4A7A-8279-EEFCFC26598E}" presName="text3" presStyleLbl="node1" presStyleIdx="13" presStyleCnt="21" custScaleX="121233" custScaleY="57730">
        <dgm:presLayoutVars>
          <dgm:bulletEnabled val="1"/>
        </dgm:presLayoutVars>
      </dgm:prSet>
      <dgm:spPr/>
    </dgm:pt>
    <dgm:pt modelId="{7C9AC51F-421B-4858-A325-BDD838F11C94}" type="pres">
      <dgm:prSet presAssocID="{53336346-D5F8-4609-B0F5-3A907FAF8386}" presName="Name285" presStyleLbl="parChTrans1D3" presStyleIdx="10" presStyleCnt="16"/>
      <dgm:spPr/>
    </dgm:pt>
    <dgm:pt modelId="{503C8945-8527-45E7-BCF2-E38162D3D4CD}" type="pres">
      <dgm:prSet presAssocID="{0D3B47C1-ED92-412B-81D2-2EFCC8DA7914}" presName="text3" presStyleLbl="node1" presStyleIdx="14" presStyleCnt="21" custScaleX="121233" custScaleY="69276">
        <dgm:presLayoutVars>
          <dgm:bulletEnabled val="1"/>
        </dgm:presLayoutVars>
      </dgm:prSet>
      <dgm:spPr/>
    </dgm:pt>
    <dgm:pt modelId="{940C78A5-70F2-42EC-88A4-76105FCAC1B1}" type="pres">
      <dgm:prSet presAssocID="{787AD131-B7A7-42A0-83F9-233356EE99B1}" presName="Name285" presStyleLbl="parChTrans1D3" presStyleIdx="11" presStyleCnt="16"/>
      <dgm:spPr/>
    </dgm:pt>
    <dgm:pt modelId="{1F32224F-4CA7-43B8-9454-A1EC0DADFFB7}" type="pres">
      <dgm:prSet presAssocID="{5D2A4231-821C-4757-AE9D-B48E7AD7F2AB}" presName="text3" presStyleLbl="node1" presStyleIdx="15" presStyleCnt="21" custScaleX="121233" custScaleY="57730">
        <dgm:presLayoutVars>
          <dgm:bulletEnabled val="1"/>
        </dgm:presLayoutVars>
      </dgm:prSet>
      <dgm:spPr/>
    </dgm:pt>
    <dgm:pt modelId="{E283594C-77F1-4532-8498-A10A83A12CFA}" type="pres">
      <dgm:prSet presAssocID="{5B4B6A76-AA16-4672-BA60-75A59527FBFD}" presName="Name288" presStyleLbl="parChTrans1D2" presStyleIdx="2" presStyleCnt="4"/>
      <dgm:spPr/>
    </dgm:pt>
    <dgm:pt modelId="{87FF53A7-D6CC-4958-BC26-31D0E4334486}" type="pres">
      <dgm:prSet presAssocID="{4987379D-D359-4A2D-8E6B-4AEFBF88B4B7}" presName="cycle_4" presStyleCnt="0"/>
      <dgm:spPr/>
    </dgm:pt>
    <dgm:pt modelId="{3F011844-2852-4C33-B621-DB64EBA03CBE}" type="pres">
      <dgm:prSet presAssocID="{394B580D-D614-4CF6-92CB-00C4785C70C3}" presName="childCenter4" presStyleLbl="node1" presStyleIdx="16" presStyleCnt="21" custScaleX="125192" custScaleY="84157"/>
      <dgm:spPr/>
    </dgm:pt>
    <dgm:pt modelId="{9165948C-A53E-4747-8BB3-EEFA1DC786DF}" type="pres">
      <dgm:prSet presAssocID="{E9BDCE65-27B9-499C-9121-CF72C7C27A4A}" presName="Name342" presStyleLbl="parChTrans1D3" presStyleIdx="12" presStyleCnt="16"/>
      <dgm:spPr/>
    </dgm:pt>
    <dgm:pt modelId="{58F9541D-018A-42C1-A7BE-01ED9B90BB14}" type="pres">
      <dgm:prSet presAssocID="{6468A579-D150-4D57-9A53-BD0F1ECB0664}" presName="text4" presStyleLbl="node1" presStyleIdx="17" presStyleCnt="21" custScaleX="162917" custScaleY="77580">
        <dgm:presLayoutVars>
          <dgm:bulletEnabled val="1"/>
        </dgm:presLayoutVars>
      </dgm:prSet>
      <dgm:spPr/>
    </dgm:pt>
    <dgm:pt modelId="{1AEEF46C-49FB-4B88-9286-11FCD6B587A7}" type="pres">
      <dgm:prSet presAssocID="{9469B320-B91D-463A-AB55-12B8CB9B7B57}" presName="Name342" presStyleLbl="parChTrans1D3" presStyleIdx="13" presStyleCnt="16"/>
      <dgm:spPr/>
    </dgm:pt>
    <dgm:pt modelId="{F8DE08E7-0319-400D-AB18-A6C50D682DE8}" type="pres">
      <dgm:prSet presAssocID="{C0C1C5D3-BCD9-4C2A-953A-ACFD8C212507}" presName="text4" presStyleLbl="node1" presStyleIdx="18" presStyleCnt="21" custScaleX="162917" custScaleY="77580" custRadScaleRad="98845" custRadScaleInc="3724">
        <dgm:presLayoutVars>
          <dgm:bulletEnabled val="1"/>
        </dgm:presLayoutVars>
      </dgm:prSet>
      <dgm:spPr/>
    </dgm:pt>
    <dgm:pt modelId="{B8F06042-7DB4-45B0-9DC4-96C32FA4ACB8}" type="pres">
      <dgm:prSet presAssocID="{72508271-3B21-42B8-9F01-93370408461C}" presName="Name342" presStyleLbl="parChTrans1D3" presStyleIdx="14" presStyleCnt="16"/>
      <dgm:spPr/>
    </dgm:pt>
    <dgm:pt modelId="{1E28E568-4A7E-4DE7-A4B8-EF607192F66B}" type="pres">
      <dgm:prSet presAssocID="{31E6B3DF-B7B2-4EAE-B209-3FA3585FD39A}" presName="text4" presStyleLbl="node1" presStyleIdx="19" presStyleCnt="21" custScaleX="169896" custScaleY="77580" custRadScaleRad="98845" custRadScaleInc="-3724">
        <dgm:presLayoutVars>
          <dgm:bulletEnabled val="1"/>
        </dgm:presLayoutVars>
      </dgm:prSet>
      <dgm:spPr/>
    </dgm:pt>
    <dgm:pt modelId="{E7ED0A4A-3D65-4F80-8C56-9896F53039E8}" type="pres">
      <dgm:prSet presAssocID="{6EA307C5-5F67-4306-BDE5-38EB4FB47445}" presName="Name342" presStyleLbl="parChTrans1D3" presStyleIdx="15" presStyleCnt="16"/>
      <dgm:spPr/>
    </dgm:pt>
    <dgm:pt modelId="{D032E4BA-AB24-4CF4-B0EA-41EAAA9926A7}" type="pres">
      <dgm:prSet presAssocID="{9C1E8866-34FB-413F-8C0E-FACB6E649DE0}" presName="text4" presStyleLbl="node1" presStyleIdx="20" presStyleCnt="21" custScaleX="162917" custScaleY="77580">
        <dgm:presLayoutVars>
          <dgm:bulletEnabled val="1"/>
        </dgm:presLayoutVars>
      </dgm:prSet>
      <dgm:spPr/>
    </dgm:pt>
    <dgm:pt modelId="{24A48F92-EA56-4FB5-ADEC-0E774404D48B}" type="pres">
      <dgm:prSet presAssocID="{78292940-DDB4-48D1-BC99-0C0CE88BFA39}" presName="Name345" presStyleLbl="parChTrans1D2" presStyleIdx="3" presStyleCnt="4"/>
      <dgm:spPr/>
    </dgm:pt>
  </dgm:ptLst>
  <dgm:cxnLst>
    <dgm:cxn modelId="{2420CA0A-CAA3-4F9D-8AE2-1E47777E97D6}" type="presOf" srcId="{31E6B3DF-B7B2-4EAE-B209-3FA3585FD39A}" destId="{1E28E568-4A7E-4DE7-A4B8-EF607192F66B}" srcOrd="0" destOrd="0" presId="urn:microsoft.com/office/officeart/2008/layout/RadialCluster"/>
    <dgm:cxn modelId="{1757AB0D-E451-4196-AC23-23F928132CB5}" srcId="{4987379D-D359-4A2D-8E6B-4AEFBF88B4B7}" destId="{327EA31E-992E-437D-B6ED-995E0C0189EA}" srcOrd="2" destOrd="0" parTransId="{5B4B6A76-AA16-4672-BA60-75A59527FBFD}" sibTransId="{0B24E2DB-1E8C-4945-AAA9-217535512C68}"/>
    <dgm:cxn modelId="{16A0470F-A06A-44DF-98A0-F903B0C60D72}" srcId="{327EA31E-992E-437D-B6ED-995E0C0189EA}" destId="{0D3B47C1-ED92-412B-81D2-2EFCC8DA7914}" srcOrd="1" destOrd="0" parTransId="{53336346-D5F8-4609-B0F5-3A907FAF8386}" sibTransId="{71D2EB6F-019C-4C64-8418-4AE7B1AAE1A3}"/>
    <dgm:cxn modelId="{0906E412-D61E-43BC-BF9E-2D9C976F8ECB}" srcId="{8CE96824-9806-41DE-B797-F250306FF50C}" destId="{8B999B1D-2B0D-4119-9750-436A171293DB}" srcOrd="0" destOrd="0" parTransId="{2B10C9F2-E4FE-4C5C-A0AE-2FD300E4B506}" sibTransId="{16DFB392-5853-453A-86DF-BD05CA119DBD}"/>
    <dgm:cxn modelId="{F2076D16-1546-4DC5-A4CA-1455E4FB499D}" srcId="{394B580D-D614-4CF6-92CB-00C4785C70C3}" destId="{31E6B3DF-B7B2-4EAE-B209-3FA3585FD39A}" srcOrd="2" destOrd="0" parTransId="{72508271-3B21-42B8-9F01-93370408461C}" sibTransId="{0890948B-A115-428E-BBE6-FD075A77AFC6}"/>
    <dgm:cxn modelId="{73FC241E-A93A-47F6-8F79-31BD4758085B}" type="presOf" srcId="{86D74F75-D0CF-4C7C-B4D3-309508D98114}" destId="{03A07D78-493A-40B0-A83C-7A23F1843542}" srcOrd="0" destOrd="0" presId="urn:microsoft.com/office/officeart/2008/layout/RadialCluster"/>
    <dgm:cxn modelId="{AE8FA31F-F693-412A-953A-0A46F37C2336}" type="presOf" srcId="{4AE5EE46-ACCA-45FD-9C08-17497FB9C3FE}" destId="{71162D61-3501-4ACE-BA68-5EBCECD79180}" srcOrd="0" destOrd="0" presId="urn:microsoft.com/office/officeart/2008/layout/RadialCluster"/>
    <dgm:cxn modelId="{D02A3920-B2AF-41CB-890D-3B0998A54582}" type="presOf" srcId="{C92E1452-791E-49A8-AD50-8DACE7B44F3D}" destId="{CDD89161-C3BF-4119-854F-A41C5CFA8E6B}" srcOrd="0" destOrd="0" presId="urn:microsoft.com/office/officeart/2008/layout/RadialCluster"/>
    <dgm:cxn modelId="{1BC01126-D781-4174-BED4-9AA500FCD1F6}" type="presOf" srcId="{72508271-3B21-42B8-9F01-93370408461C}" destId="{B8F06042-7DB4-45B0-9DC4-96C32FA4ACB8}" srcOrd="0" destOrd="0" presId="urn:microsoft.com/office/officeart/2008/layout/RadialCluster"/>
    <dgm:cxn modelId="{1A938C26-4068-42C7-8FED-02466E4CEBFD}" type="presOf" srcId="{394B580D-D614-4CF6-92CB-00C4785C70C3}" destId="{3F011844-2852-4C33-B621-DB64EBA03CBE}" srcOrd="0" destOrd="0" presId="urn:microsoft.com/office/officeart/2008/layout/RadialCluster"/>
    <dgm:cxn modelId="{099DCC37-BD38-466E-BFBD-A7C2118C4316}" srcId="{C92E1452-791E-49A8-AD50-8DACE7B44F3D}" destId="{E35D73A6-FD3A-4E66-9896-3422DDEBEFCE}" srcOrd="0" destOrd="0" parTransId="{8306BB40-54F5-4167-A810-5C81AA45CC0A}" sibTransId="{8E747A81-9FAA-429D-9325-E9EBFA3B57A9}"/>
    <dgm:cxn modelId="{C2960D5F-65A9-4C9C-B58C-D8D38311EBE7}" type="presOf" srcId="{D2C874E8-6157-40F9-83BD-9E926E82F773}" destId="{55417BFE-B255-4185-8B32-B28C15B87E6C}" srcOrd="0" destOrd="0" presId="urn:microsoft.com/office/officeart/2008/layout/RadialCluster"/>
    <dgm:cxn modelId="{CE504761-4BB6-4CAA-9E53-27CA35FA650E}" srcId="{220C3CA5-E995-47D9-A0F5-A49C17ECC265}" destId="{4987379D-D359-4A2D-8E6B-4AEFBF88B4B7}" srcOrd="0" destOrd="0" parTransId="{28C95757-05FC-4D16-A28D-E3482188D92C}" sibTransId="{143E2B5B-A176-421C-B2C3-803E7A6C8B01}"/>
    <dgm:cxn modelId="{AF118763-1AA6-49D4-8E4C-0C610EC7EE5E}" type="presOf" srcId="{0BF53DF8-2C03-43D9-8CE6-306FEB8896CB}" destId="{50D2307C-837F-4D8C-AEA8-580394B012A5}" srcOrd="0" destOrd="0" presId="urn:microsoft.com/office/officeart/2008/layout/RadialCluster"/>
    <dgm:cxn modelId="{92105647-4BD3-43C0-A787-AC4B022452BC}" type="presOf" srcId="{31750071-C9EC-4C45-9864-64A7EEA97CC0}" destId="{A5678541-704D-407D-BF6D-86FF3A57A729}" srcOrd="0" destOrd="0" presId="urn:microsoft.com/office/officeart/2008/layout/RadialCluster"/>
    <dgm:cxn modelId="{D325CD69-BA4A-4223-9A18-65AD801FEE31}" srcId="{8CE96824-9806-41DE-B797-F250306FF50C}" destId="{D2C874E8-6157-40F9-83BD-9E926E82F773}" srcOrd="3" destOrd="0" parTransId="{C0EF890D-68F9-45D2-A9F0-F9ABA39980DB}" sibTransId="{5E618F5C-A779-4D12-960C-B4C9C1FC188B}"/>
    <dgm:cxn modelId="{1EE8936B-2E55-4C90-BCAA-5027A9177CA2}" type="presOf" srcId="{C2474D15-7318-4DE8-AA35-8DF6EAB3D498}" destId="{FEF77D80-792A-4FE7-8115-544D7919C915}" srcOrd="0" destOrd="0" presId="urn:microsoft.com/office/officeart/2008/layout/RadialCluster"/>
    <dgm:cxn modelId="{ED78E16F-EDD6-41C0-AF9D-FE022847D4C1}" srcId="{4987379D-D359-4A2D-8E6B-4AEFBF88B4B7}" destId="{C92E1452-791E-49A8-AD50-8DACE7B44F3D}" srcOrd="1" destOrd="0" parTransId="{F2B706F3-34CA-4814-B39D-6CBAD3F7490A}" sibTransId="{11E637FC-1334-4C4C-964F-BF63576FECBF}"/>
    <dgm:cxn modelId="{F08BC350-85B5-4129-8B7F-7E9653244151}" type="presOf" srcId="{5C59D153-642F-4BEB-A950-D0756C15CD57}" destId="{8907BCEC-9152-410F-BFFD-FC70B0E50C39}" srcOrd="0" destOrd="0" presId="urn:microsoft.com/office/officeart/2008/layout/RadialCluster"/>
    <dgm:cxn modelId="{8ECA7572-4B39-443B-AF5A-DD87F0F9F0C0}" type="presOf" srcId="{8CE96824-9806-41DE-B797-F250306FF50C}" destId="{04DAD7B6-8CD7-4004-B6D1-A9DF44990306}" srcOrd="0" destOrd="0" presId="urn:microsoft.com/office/officeart/2008/layout/RadialCluster"/>
    <dgm:cxn modelId="{6D723274-4B8E-497C-9FCC-251E675352B2}" type="presOf" srcId="{327EA31E-992E-437D-B6ED-995E0C0189EA}" destId="{30969877-1996-46D9-9A42-BC61DE9541E8}" srcOrd="0" destOrd="0" presId="urn:microsoft.com/office/officeart/2008/layout/RadialCluster"/>
    <dgm:cxn modelId="{58977954-54C8-44EE-8427-9C407382B4EE}" srcId="{C92E1452-791E-49A8-AD50-8DACE7B44F3D}" destId="{2482723C-3D1F-4E2C-9662-5A3FAA48ACC0}" srcOrd="3" destOrd="0" parTransId="{D55CC905-94EB-4CC6-8594-B92ADFF38D4E}" sibTransId="{0B63FFAD-BA80-4F49-B9DA-8590D022DBA3}"/>
    <dgm:cxn modelId="{04688674-49A3-44C1-9518-4B99F4B96E77}" type="presOf" srcId="{4642CE93-C6F1-4D1D-A359-B4147D484715}" destId="{BFBADB89-DCA4-47BA-9951-8BDFE7B5C194}" srcOrd="0" destOrd="0" presId="urn:microsoft.com/office/officeart/2008/layout/RadialCluster"/>
    <dgm:cxn modelId="{E657D174-37D2-40D4-8A4B-2591F9CC5460}" type="presOf" srcId="{47224D30-F19D-4C96-B39F-9EB0ED59B022}" destId="{CEE8DDD1-C546-4D5F-9138-18ADCB5763DC}" srcOrd="0" destOrd="0" presId="urn:microsoft.com/office/officeart/2008/layout/RadialCluster"/>
    <dgm:cxn modelId="{D8CCA557-EB46-499D-A39E-E1E3F7801D89}" srcId="{4987379D-D359-4A2D-8E6B-4AEFBF88B4B7}" destId="{8CE96824-9806-41DE-B797-F250306FF50C}" srcOrd="0" destOrd="0" parTransId="{0BF53DF8-2C03-43D9-8CE6-306FEB8896CB}" sibTransId="{D049265E-E145-4FAA-864B-F49F0E160F76}"/>
    <dgm:cxn modelId="{4EE5DB77-12D8-491C-BF8D-9B1B89D357D4}" type="presOf" srcId="{0D3B47C1-ED92-412B-81D2-2EFCC8DA7914}" destId="{503C8945-8527-45E7-BCF2-E38162D3D4CD}" srcOrd="0" destOrd="0" presId="urn:microsoft.com/office/officeart/2008/layout/RadialCluster"/>
    <dgm:cxn modelId="{D3AA9358-4E60-41AE-92E0-0EFC6C29C293}" type="presOf" srcId="{8B999B1D-2B0D-4119-9750-436A171293DB}" destId="{FAB4AB58-B6DD-4F99-9786-6868B0C4ED25}" srcOrd="0" destOrd="0" presId="urn:microsoft.com/office/officeart/2008/layout/RadialCluster"/>
    <dgm:cxn modelId="{C7C5D679-2CB9-4441-A652-3E1883E8367A}" srcId="{8CE96824-9806-41DE-B797-F250306FF50C}" destId="{7D0C3E0A-BBAB-4906-951B-C8A7A94BA079}" srcOrd="1" destOrd="0" parTransId="{B67B3884-3F23-4CB7-AF0D-8C312A4AA0C6}" sibTransId="{B4279091-14F5-44F7-B6D4-472FCB8AE99A}"/>
    <dgm:cxn modelId="{5B14AA7F-EAC2-4B02-9270-3800B3C109A7}" type="presOf" srcId="{C0C1C5D3-BCD9-4C2A-953A-ACFD8C212507}" destId="{F8DE08E7-0319-400D-AB18-A6C50D682DE8}" srcOrd="0" destOrd="0" presId="urn:microsoft.com/office/officeart/2008/layout/RadialCluster"/>
    <dgm:cxn modelId="{93A37F82-DF40-4FEB-BCA1-6020D50A03AF}" type="presOf" srcId="{6468A579-D150-4D57-9A53-BD0F1ECB0664}" destId="{58F9541D-018A-42C1-A7BE-01ED9B90BB14}" srcOrd="0" destOrd="0" presId="urn:microsoft.com/office/officeart/2008/layout/RadialCluster"/>
    <dgm:cxn modelId="{EA4BF684-A798-4ACB-B2B3-2AC81196B3E7}" type="presOf" srcId="{E9BDCE65-27B9-499C-9121-CF72C7C27A4A}" destId="{9165948C-A53E-4747-8BB3-EEFA1DC786DF}" srcOrd="0" destOrd="0" presId="urn:microsoft.com/office/officeart/2008/layout/RadialCluster"/>
    <dgm:cxn modelId="{53A3D086-9F92-447B-8A80-FB6317C83E38}" type="presOf" srcId="{F2B706F3-34CA-4814-B39D-6CBAD3F7490A}" destId="{3373DD4C-0F2A-4949-B13A-20240169A3C3}" srcOrd="0" destOrd="0" presId="urn:microsoft.com/office/officeart/2008/layout/RadialCluster"/>
    <dgm:cxn modelId="{E444BC88-997D-408A-B09E-0B62C1B6173F}" type="presOf" srcId="{78292940-DDB4-48D1-BC99-0C0CE88BFA39}" destId="{24A48F92-EA56-4FB5-ADEC-0E774404D48B}" srcOrd="0" destOrd="0" presId="urn:microsoft.com/office/officeart/2008/layout/RadialCluster"/>
    <dgm:cxn modelId="{E65FF28B-0EDC-4B32-839D-DF791E5D1FCB}" srcId="{C92E1452-791E-49A8-AD50-8DACE7B44F3D}" destId="{CAB5D871-4937-4B02-AC8A-F2C59D0208C8}" srcOrd="1" destOrd="0" parTransId="{C2474D15-7318-4DE8-AA35-8DF6EAB3D498}" sibTransId="{CC71AA83-745A-4968-BAFC-585516957CCD}"/>
    <dgm:cxn modelId="{05197A91-2EBD-4DD6-B155-0292C05CCFE3}" type="presOf" srcId="{9C1E8866-34FB-413F-8C0E-FACB6E649DE0}" destId="{D032E4BA-AB24-4CF4-B0EA-41EAAA9926A7}" srcOrd="0" destOrd="0" presId="urn:microsoft.com/office/officeart/2008/layout/RadialCluster"/>
    <dgm:cxn modelId="{6685B695-2352-458C-95AF-CF6775160828}" type="presOf" srcId="{9469B320-B91D-463A-AB55-12B8CB9B7B57}" destId="{1AEEF46C-49FB-4B88-9286-11FCD6B587A7}" srcOrd="0" destOrd="0" presId="urn:microsoft.com/office/officeart/2008/layout/RadialCluster"/>
    <dgm:cxn modelId="{12D5E298-F34C-4E58-992C-BA501E170A85}" type="presOf" srcId="{2B10C9F2-E4FE-4C5C-A0AE-2FD300E4B506}" destId="{FC7133D2-2773-44E9-8380-EC95528164B7}" srcOrd="0" destOrd="0" presId="urn:microsoft.com/office/officeart/2008/layout/RadialCluster"/>
    <dgm:cxn modelId="{A9FF179C-E716-4B99-86FF-B5CA2919A53D}" type="presOf" srcId="{8306BB40-54F5-4167-A810-5C81AA45CC0A}" destId="{22898868-8894-41F5-A6E8-59F94FB5E557}" srcOrd="0" destOrd="0" presId="urn:microsoft.com/office/officeart/2008/layout/RadialCluster"/>
    <dgm:cxn modelId="{D762279D-4B0B-49EC-8F76-B9B62E8D31DE}" type="presOf" srcId="{4987379D-D359-4A2D-8E6B-4AEFBF88B4B7}" destId="{566F8904-84F9-4F78-A61D-E62E0AE58471}" srcOrd="0" destOrd="0" presId="urn:microsoft.com/office/officeart/2008/layout/RadialCluster"/>
    <dgm:cxn modelId="{2EB5A0A1-B542-477A-92D8-6AB70D15B29A}" type="presOf" srcId="{6EA307C5-5F67-4306-BDE5-38EB4FB47445}" destId="{E7ED0A4A-3D65-4F80-8C56-9896F53039E8}" srcOrd="0" destOrd="0" presId="urn:microsoft.com/office/officeart/2008/layout/RadialCluster"/>
    <dgm:cxn modelId="{87FEEDA1-4EE9-48C8-AD06-01644455D8CC}" type="presOf" srcId="{7D0C3E0A-BBAB-4906-951B-C8A7A94BA079}" destId="{80084ACD-4DD8-4E85-99FE-6CB3FC34D33D}" srcOrd="0" destOrd="0" presId="urn:microsoft.com/office/officeart/2008/layout/RadialCluster"/>
    <dgm:cxn modelId="{1BE57DA5-01EA-4E93-BDEC-8C79EE9805DC}" srcId="{C92E1452-791E-49A8-AD50-8DACE7B44F3D}" destId="{4642CE93-C6F1-4D1D-A359-B4147D484715}" srcOrd="2" destOrd="0" parTransId="{31750071-C9EC-4C45-9864-64A7EEA97CC0}" sibTransId="{965BE1AD-5F3E-43EF-B3D8-D486FF2D4B59}"/>
    <dgm:cxn modelId="{CEA7BBA5-6562-471C-BC88-E6AA4BFB7A9F}" type="presOf" srcId="{E35D73A6-FD3A-4E66-9896-3422DDEBEFCE}" destId="{33179F56-A818-446B-82B4-AE3C8B34AB81}" srcOrd="0" destOrd="0" presId="urn:microsoft.com/office/officeart/2008/layout/RadialCluster"/>
    <dgm:cxn modelId="{E291E4A5-3913-4D36-A8C6-4B86A29C3CAB}" srcId="{C92E1452-791E-49A8-AD50-8DACE7B44F3D}" destId="{4AE5EE46-ACCA-45FD-9C08-17497FB9C3FE}" srcOrd="4" destOrd="0" parTransId="{5C59D153-642F-4BEB-A950-D0756C15CD57}" sibTransId="{5AED80BB-B545-4DD0-992D-D487F706C85B}"/>
    <dgm:cxn modelId="{E20CE6AC-2593-47F5-8664-5E6A6C3CC376}" srcId="{4987379D-D359-4A2D-8E6B-4AEFBF88B4B7}" destId="{394B580D-D614-4CF6-92CB-00C4785C70C3}" srcOrd="3" destOrd="0" parTransId="{78292940-DDB4-48D1-BC99-0C0CE88BFA39}" sibTransId="{EBE47FDD-8B2F-455A-A11E-22C4BBE64CC3}"/>
    <dgm:cxn modelId="{3CCED1B5-BB5A-4B0E-AE0D-691C3DE4FE55}" srcId="{8CE96824-9806-41DE-B797-F250306FF50C}" destId="{86D74F75-D0CF-4C7C-B4D3-309508D98114}" srcOrd="2" destOrd="0" parTransId="{47224D30-F19D-4C96-B39F-9EB0ED59B022}" sibTransId="{D04F5077-1DBF-4118-87EA-0A1CAFD3B78E}"/>
    <dgm:cxn modelId="{BF81BBC2-C2A2-4666-8524-3327E8CD89F9}" type="presOf" srcId="{CAB5D871-4937-4B02-AC8A-F2C59D0208C8}" destId="{41492FE3-EB47-4536-AD9F-A188A09C8E6C}" srcOrd="0" destOrd="0" presId="urn:microsoft.com/office/officeart/2008/layout/RadialCluster"/>
    <dgm:cxn modelId="{5319AFC3-75FA-4024-B007-BF60AD718811}" type="presOf" srcId="{787AD131-B7A7-42A0-83F9-233356EE99B1}" destId="{940C78A5-70F2-42EC-88A4-76105FCAC1B1}" srcOrd="0" destOrd="0" presId="urn:microsoft.com/office/officeart/2008/layout/RadialCluster"/>
    <dgm:cxn modelId="{1F5623C5-7223-44F7-A334-83C9F72FB2CA}" type="presOf" srcId="{5B4B6A76-AA16-4672-BA60-75A59527FBFD}" destId="{E283594C-77F1-4532-8498-A10A83A12CFA}" srcOrd="0" destOrd="0" presId="urn:microsoft.com/office/officeart/2008/layout/RadialCluster"/>
    <dgm:cxn modelId="{6BC977C6-7CE3-421E-AD74-583D12296C0C}" type="presOf" srcId="{972E0A00-9535-4A7A-8279-EEFCFC26598E}" destId="{3D107CD9-A01A-45D5-BA72-BE1CB4B938E8}" srcOrd="0" destOrd="0" presId="urn:microsoft.com/office/officeart/2008/layout/RadialCluster"/>
    <dgm:cxn modelId="{E3D63EC7-57EC-4938-9946-EA48A33038FF}" srcId="{394B580D-D614-4CF6-92CB-00C4785C70C3}" destId="{C0C1C5D3-BCD9-4C2A-953A-ACFD8C212507}" srcOrd="1" destOrd="0" parTransId="{9469B320-B91D-463A-AB55-12B8CB9B7B57}" sibTransId="{E43EE1D7-B05B-4379-9898-BBB7525E9E5E}"/>
    <dgm:cxn modelId="{8A2C21C8-ECB7-4D41-B612-96ECA7E21293}" type="presOf" srcId="{227662F3-134F-44C6-86B9-4645241CD32A}" destId="{8E015312-E07D-405B-B82F-957DFF36E5A7}" srcOrd="0" destOrd="0" presId="urn:microsoft.com/office/officeart/2008/layout/RadialCluster"/>
    <dgm:cxn modelId="{B5C13CCA-F5C4-4D0D-953B-DB0BB47089F9}" type="presOf" srcId="{D55CC905-94EB-4CC6-8594-B92ADFF38D4E}" destId="{9A76F5BA-950F-475B-9649-E0442D7A8A31}" srcOrd="0" destOrd="0" presId="urn:microsoft.com/office/officeart/2008/layout/RadialCluster"/>
    <dgm:cxn modelId="{AE7DCCD2-CFDB-4387-AE4D-B287E9BA57EC}" type="presOf" srcId="{C0EF890D-68F9-45D2-A9F0-F9ABA39980DB}" destId="{999A7330-9D9A-4E2C-BFC6-06C13F02D08C}" srcOrd="0" destOrd="0" presId="urn:microsoft.com/office/officeart/2008/layout/RadialCluster"/>
    <dgm:cxn modelId="{2BC1C7D8-4421-4713-85F7-E6CCCD22E94D}" type="presOf" srcId="{B67B3884-3F23-4CB7-AF0D-8C312A4AA0C6}" destId="{57BB084C-EE0B-4227-A6C3-8786B0AB252C}" srcOrd="0" destOrd="0" presId="urn:microsoft.com/office/officeart/2008/layout/RadialCluster"/>
    <dgm:cxn modelId="{79D385E3-2A08-4D19-A973-BD66A9127B99}" type="presOf" srcId="{2482723C-3D1F-4E2C-9662-5A3FAA48ACC0}" destId="{C0822D0B-1730-4B81-9447-7EDAE3B38147}" srcOrd="0" destOrd="0" presId="urn:microsoft.com/office/officeart/2008/layout/RadialCluster"/>
    <dgm:cxn modelId="{B5CE78E9-CE1F-41EC-BB9B-1BE618044AFC}" type="presOf" srcId="{5D2A4231-821C-4757-AE9D-B48E7AD7F2AB}" destId="{1F32224F-4CA7-43B8-9454-A1EC0DADFFB7}" srcOrd="0" destOrd="0" presId="urn:microsoft.com/office/officeart/2008/layout/RadialCluster"/>
    <dgm:cxn modelId="{6A3131EE-5A06-4786-B478-B9F48CF2A198}" srcId="{394B580D-D614-4CF6-92CB-00C4785C70C3}" destId="{6468A579-D150-4D57-9A53-BD0F1ECB0664}" srcOrd="0" destOrd="0" parTransId="{E9BDCE65-27B9-499C-9121-CF72C7C27A4A}" sibTransId="{2C4DBBBA-005A-4CB5-A6E4-9942DCDB8E87}"/>
    <dgm:cxn modelId="{599D7FF1-ED41-4F95-969D-82A0EEA971BD}" type="presOf" srcId="{220C3CA5-E995-47D9-A0F5-A49C17ECC265}" destId="{FF4B4A90-326B-46C5-AF86-C6DCEDB3415D}" srcOrd="0" destOrd="0" presId="urn:microsoft.com/office/officeart/2008/layout/RadialCluster"/>
    <dgm:cxn modelId="{3C84DBF4-787C-4B53-B2B3-35FF439F0E2A}" srcId="{327EA31E-992E-437D-B6ED-995E0C0189EA}" destId="{972E0A00-9535-4A7A-8279-EEFCFC26598E}" srcOrd="0" destOrd="0" parTransId="{227662F3-134F-44C6-86B9-4645241CD32A}" sibTransId="{BB24D024-4BE0-47A0-BB7E-DA9AE6FAE661}"/>
    <dgm:cxn modelId="{3C97EDF6-4D8D-4E01-80A6-B04FEAA51C4A}" srcId="{327EA31E-992E-437D-B6ED-995E0C0189EA}" destId="{5D2A4231-821C-4757-AE9D-B48E7AD7F2AB}" srcOrd="2" destOrd="0" parTransId="{787AD131-B7A7-42A0-83F9-233356EE99B1}" sibTransId="{51CFB4BC-7690-4FF3-900C-A341486E580B}"/>
    <dgm:cxn modelId="{24887AFD-5C78-408C-8F48-6A3490DC428D}" srcId="{394B580D-D614-4CF6-92CB-00C4785C70C3}" destId="{9C1E8866-34FB-413F-8C0E-FACB6E649DE0}" srcOrd="3" destOrd="0" parTransId="{6EA307C5-5F67-4306-BDE5-38EB4FB47445}" sibTransId="{106D7E7A-6B2C-4179-8F7D-511ACE8FB785}"/>
    <dgm:cxn modelId="{7436A7FD-4419-46FA-83D3-D056A856B39A}" type="presOf" srcId="{53336346-D5F8-4609-B0F5-3A907FAF8386}" destId="{7C9AC51F-421B-4858-A325-BDD838F11C94}" srcOrd="0" destOrd="0" presId="urn:microsoft.com/office/officeart/2008/layout/RadialCluster"/>
    <dgm:cxn modelId="{9C58C92A-7780-47D0-A0C7-93DD3F4E15D4}" type="presParOf" srcId="{FF4B4A90-326B-46C5-AF86-C6DCEDB3415D}" destId="{566F8904-84F9-4F78-A61D-E62E0AE58471}" srcOrd="0" destOrd="0" presId="urn:microsoft.com/office/officeart/2008/layout/RadialCluster"/>
    <dgm:cxn modelId="{2145C59D-2824-4559-9027-F935D8147C03}" type="presParOf" srcId="{FF4B4A90-326B-46C5-AF86-C6DCEDB3415D}" destId="{8EBA7A26-17D4-4CA1-9E5A-4D5ED63D1425}" srcOrd="1" destOrd="0" presId="urn:microsoft.com/office/officeart/2008/layout/RadialCluster"/>
    <dgm:cxn modelId="{19CD13BA-D685-40FF-AA3A-840BE2206060}" type="presParOf" srcId="{8EBA7A26-17D4-4CA1-9E5A-4D5ED63D1425}" destId="{04DAD7B6-8CD7-4004-B6D1-A9DF44990306}" srcOrd="0" destOrd="0" presId="urn:microsoft.com/office/officeart/2008/layout/RadialCluster"/>
    <dgm:cxn modelId="{3E9DDCB8-7714-4612-919B-51B7828AE73D}" type="presParOf" srcId="{8EBA7A26-17D4-4CA1-9E5A-4D5ED63D1425}" destId="{FC7133D2-2773-44E9-8380-EC95528164B7}" srcOrd="1" destOrd="0" presId="urn:microsoft.com/office/officeart/2008/layout/RadialCluster"/>
    <dgm:cxn modelId="{47AE0256-9D0B-4AC3-95AB-1654E181271B}" type="presParOf" srcId="{8EBA7A26-17D4-4CA1-9E5A-4D5ED63D1425}" destId="{FAB4AB58-B6DD-4F99-9786-6868B0C4ED25}" srcOrd="2" destOrd="0" presId="urn:microsoft.com/office/officeart/2008/layout/RadialCluster"/>
    <dgm:cxn modelId="{37CE50EA-5C19-4009-A606-63792D0B88CA}" type="presParOf" srcId="{8EBA7A26-17D4-4CA1-9E5A-4D5ED63D1425}" destId="{57BB084C-EE0B-4227-A6C3-8786B0AB252C}" srcOrd="3" destOrd="0" presId="urn:microsoft.com/office/officeart/2008/layout/RadialCluster"/>
    <dgm:cxn modelId="{BB11B1F0-534E-40D4-94DC-2BBEE03FAB39}" type="presParOf" srcId="{8EBA7A26-17D4-4CA1-9E5A-4D5ED63D1425}" destId="{80084ACD-4DD8-4E85-99FE-6CB3FC34D33D}" srcOrd="4" destOrd="0" presId="urn:microsoft.com/office/officeart/2008/layout/RadialCluster"/>
    <dgm:cxn modelId="{23C60AE3-52C1-4707-BE90-482BE3047F10}" type="presParOf" srcId="{8EBA7A26-17D4-4CA1-9E5A-4D5ED63D1425}" destId="{CEE8DDD1-C546-4D5F-9138-18ADCB5763DC}" srcOrd="5" destOrd="0" presId="urn:microsoft.com/office/officeart/2008/layout/RadialCluster"/>
    <dgm:cxn modelId="{B628D444-86D1-42A3-986A-60EAE6D132A2}" type="presParOf" srcId="{8EBA7A26-17D4-4CA1-9E5A-4D5ED63D1425}" destId="{03A07D78-493A-40B0-A83C-7A23F1843542}" srcOrd="6" destOrd="0" presId="urn:microsoft.com/office/officeart/2008/layout/RadialCluster"/>
    <dgm:cxn modelId="{2945AD37-4C7B-491F-B3A1-5669F04C85FB}" type="presParOf" srcId="{8EBA7A26-17D4-4CA1-9E5A-4D5ED63D1425}" destId="{999A7330-9D9A-4E2C-BFC6-06C13F02D08C}" srcOrd="7" destOrd="0" presId="urn:microsoft.com/office/officeart/2008/layout/RadialCluster"/>
    <dgm:cxn modelId="{3F782FE0-82A2-440A-9D55-BBE5C4C80D8C}" type="presParOf" srcId="{8EBA7A26-17D4-4CA1-9E5A-4D5ED63D1425}" destId="{55417BFE-B255-4185-8B32-B28C15B87E6C}" srcOrd="8" destOrd="0" presId="urn:microsoft.com/office/officeart/2008/layout/RadialCluster"/>
    <dgm:cxn modelId="{E0086746-8412-4EEA-A53E-8960408E6425}" type="presParOf" srcId="{FF4B4A90-326B-46C5-AF86-C6DCEDB3415D}" destId="{50D2307C-837F-4D8C-AEA8-580394B012A5}" srcOrd="2" destOrd="0" presId="urn:microsoft.com/office/officeart/2008/layout/RadialCluster"/>
    <dgm:cxn modelId="{B5986598-FE34-450F-BB70-4A02C1575DDF}" type="presParOf" srcId="{FF4B4A90-326B-46C5-AF86-C6DCEDB3415D}" destId="{42955120-EBEE-49F5-A4E8-9A4CCACE342B}" srcOrd="3" destOrd="0" presId="urn:microsoft.com/office/officeart/2008/layout/RadialCluster"/>
    <dgm:cxn modelId="{DE4BBD27-99C4-42A3-9588-281244759076}" type="presParOf" srcId="{42955120-EBEE-49F5-A4E8-9A4CCACE342B}" destId="{CDD89161-C3BF-4119-854F-A41C5CFA8E6B}" srcOrd="0" destOrd="0" presId="urn:microsoft.com/office/officeart/2008/layout/RadialCluster"/>
    <dgm:cxn modelId="{9CE4D811-270D-4DB6-82AF-9F38CECC9C2C}" type="presParOf" srcId="{42955120-EBEE-49F5-A4E8-9A4CCACE342B}" destId="{22898868-8894-41F5-A6E8-59F94FB5E557}" srcOrd="1" destOrd="0" presId="urn:microsoft.com/office/officeart/2008/layout/RadialCluster"/>
    <dgm:cxn modelId="{6D1EBE25-D939-49A7-A853-64C2B59B4AA2}" type="presParOf" srcId="{42955120-EBEE-49F5-A4E8-9A4CCACE342B}" destId="{33179F56-A818-446B-82B4-AE3C8B34AB81}" srcOrd="2" destOrd="0" presId="urn:microsoft.com/office/officeart/2008/layout/RadialCluster"/>
    <dgm:cxn modelId="{476B5E4A-9930-4682-A640-32E0EA76E976}" type="presParOf" srcId="{42955120-EBEE-49F5-A4E8-9A4CCACE342B}" destId="{FEF77D80-792A-4FE7-8115-544D7919C915}" srcOrd="3" destOrd="0" presId="urn:microsoft.com/office/officeart/2008/layout/RadialCluster"/>
    <dgm:cxn modelId="{5F6ED48B-F3E5-4497-8DA9-4A369484E6E3}" type="presParOf" srcId="{42955120-EBEE-49F5-A4E8-9A4CCACE342B}" destId="{41492FE3-EB47-4536-AD9F-A188A09C8E6C}" srcOrd="4" destOrd="0" presId="urn:microsoft.com/office/officeart/2008/layout/RadialCluster"/>
    <dgm:cxn modelId="{90DC83B0-87BD-4876-9FE7-9BF9239E6601}" type="presParOf" srcId="{42955120-EBEE-49F5-A4E8-9A4CCACE342B}" destId="{A5678541-704D-407D-BF6D-86FF3A57A729}" srcOrd="5" destOrd="0" presId="urn:microsoft.com/office/officeart/2008/layout/RadialCluster"/>
    <dgm:cxn modelId="{1396601E-2537-4D2F-BBD8-7F67DBAA7AC4}" type="presParOf" srcId="{42955120-EBEE-49F5-A4E8-9A4CCACE342B}" destId="{BFBADB89-DCA4-47BA-9951-8BDFE7B5C194}" srcOrd="6" destOrd="0" presId="urn:microsoft.com/office/officeart/2008/layout/RadialCluster"/>
    <dgm:cxn modelId="{794641BE-99F2-4A47-9FEA-3F266949755A}" type="presParOf" srcId="{42955120-EBEE-49F5-A4E8-9A4CCACE342B}" destId="{9A76F5BA-950F-475B-9649-E0442D7A8A31}" srcOrd="7" destOrd="0" presId="urn:microsoft.com/office/officeart/2008/layout/RadialCluster"/>
    <dgm:cxn modelId="{737A5CD6-9A98-4E1D-A55D-FFBA6988B79A}" type="presParOf" srcId="{42955120-EBEE-49F5-A4E8-9A4CCACE342B}" destId="{C0822D0B-1730-4B81-9447-7EDAE3B38147}" srcOrd="8" destOrd="0" presId="urn:microsoft.com/office/officeart/2008/layout/RadialCluster"/>
    <dgm:cxn modelId="{511EAF0C-D3BB-4DD2-BC19-67CA7D7B14F6}" type="presParOf" srcId="{42955120-EBEE-49F5-A4E8-9A4CCACE342B}" destId="{8907BCEC-9152-410F-BFFD-FC70B0E50C39}" srcOrd="9" destOrd="0" presId="urn:microsoft.com/office/officeart/2008/layout/RadialCluster"/>
    <dgm:cxn modelId="{0B8E967C-0A1A-4159-A21A-4AC039716E4C}" type="presParOf" srcId="{42955120-EBEE-49F5-A4E8-9A4CCACE342B}" destId="{71162D61-3501-4ACE-BA68-5EBCECD79180}" srcOrd="10" destOrd="0" presId="urn:microsoft.com/office/officeart/2008/layout/RadialCluster"/>
    <dgm:cxn modelId="{6AA06042-96D9-499B-974B-1B5AC1CC8148}" type="presParOf" srcId="{FF4B4A90-326B-46C5-AF86-C6DCEDB3415D}" destId="{3373DD4C-0F2A-4949-B13A-20240169A3C3}" srcOrd="4" destOrd="0" presId="urn:microsoft.com/office/officeart/2008/layout/RadialCluster"/>
    <dgm:cxn modelId="{C9363E58-8301-4305-8C51-39BA3CA79128}" type="presParOf" srcId="{FF4B4A90-326B-46C5-AF86-C6DCEDB3415D}" destId="{C58B749A-7A40-4D13-BA2D-FD9D52B3ADD7}" srcOrd="5" destOrd="0" presId="urn:microsoft.com/office/officeart/2008/layout/RadialCluster"/>
    <dgm:cxn modelId="{74D8D40F-68E8-4C21-AA2C-BB8A268218D8}" type="presParOf" srcId="{C58B749A-7A40-4D13-BA2D-FD9D52B3ADD7}" destId="{30969877-1996-46D9-9A42-BC61DE9541E8}" srcOrd="0" destOrd="0" presId="urn:microsoft.com/office/officeart/2008/layout/RadialCluster"/>
    <dgm:cxn modelId="{89052D8B-8BB9-4B66-8973-7B822EDEF9B0}" type="presParOf" srcId="{C58B749A-7A40-4D13-BA2D-FD9D52B3ADD7}" destId="{8E015312-E07D-405B-B82F-957DFF36E5A7}" srcOrd="1" destOrd="0" presId="urn:microsoft.com/office/officeart/2008/layout/RadialCluster"/>
    <dgm:cxn modelId="{B76B2F18-19D4-4784-B365-F38734C3F3BE}" type="presParOf" srcId="{C58B749A-7A40-4D13-BA2D-FD9D52B3ADD7}" destId="{3D107CD9-A01A-45D5-BA72-BE1CB4B938E8}" srcOrd="2" destOrd="0" presId="urn:microsoft.com/office/officeart/2008/layout/RadialCluster"/>
    <dgm:cxn modelId="{B1DB15E2-A3E2-4951-9E9B-935E24EE6CB9}" type="presParOf" srcId="{C58B749A-7A40-4D13-BA2D-FD9D52B3ADD7}" destId="{7C9AC51F-421B-4858-A325-BDD838F11C94}" srcOrd="3" destOrd="0" presId="urn:microsoft.com/office/officeart/2008/layout/RadialCluster"/>
    <dgm:cxn modelId="{3FA6547E-D714-4B90-AD82-425110442E17}" type="presParOf" srcId="{C58B749A-7A40-4D13-BA2D-FD9D52B3ADD7}" destId="{503C8945-8527-45E7-BCF2-E38162D3D4CD}" srcOrd="4" destOrd="0" presId="urn:microsoft.com/office/officeart/2008/layout/RadialCluster"/>
    <dgm:cxn modelId="{FD39E152-8899-4A2B-9CFC-5AD075669CBB}" type="presParOf" srcId="{C58B749A-7A40-4D13-BA2D-FD9D52B3ADD7}" destId="{940C78A5-70F2-42EC-88A4-76105FCAC1B1}" srcOrd="5" destOrd="0" presId="urn:microsoft.com/office/officeart/2008/layout/RadialCluster"/>
    <dgm:cxn modelId="{50E32C9D-A85A-4519-82C6-1DBC475C8A77}" type="presParOf" srcId="{C58B749A-7A40-4D13-BA2D-FD9D52B3ADD7}" destId="{1F32224F-4CA7-43B8-9454-A1EC0DADFFB7}" srcOrd="6" destOrd="0" presId="urn:microsoft.com/office/officeart/2008/layout/RadialCluster"/>
    <dgm:cxn modelId="{8DB1B03A-0D5D-4E68-B6A8-2A69742681C9}" type="presParOf" srcId="{FF4B4A90-326B-46C5-AF86-C6DCEDB3415D}" destId="{E283594C-77F1-4532-8498-A10A83A12CFA}" srcOrd="6" destOrd="0" presId="urn:microsoft.com/office/officeart/2008/layout/RadialCluster"/>
    <dgm:cxn modelId="{6C1F417C-727D-4F10-AD4D-E8146B2ABC34}" type="presParOf" srcId="{FF4B4A90-326B-46C5-AF86-C6DCEDB3415D}" destId="{87FF53A7-D6CC-4958-BC26-31D0E4334486}" srcOrd="7" destOrd="0" presId="urn:microsoft.com/office/officeart/2008/layout/RadialCluster"/>
    <dgm:cxn modelId="{D6E44430-38EA-417A-990C-108170C47778}" type="presParOf" srcId="{87FF53A7-D6CC-4958-BC26-31D0E4334486}" destId="{3F011844-2852-4C33-B621-DB64EBA03CBE}" srcOrd="0" destOrd="0" presId="urn:microsoft.com/office/officeart/2008/layout/RadialCluster"/>
    <dgm:cxn modelId="{F135869E-BD47-4D5E-B8C3-73F53CDA836C}" type="presParOf" srcId="{87FF53A7-D6CC-4958-BC26-31D0E4334486}" destId="{9165948C-A53E-4747-8BB3-EEFA1DC786DF}" srcOrd="1" destOrd="0" presId="urn:microsoft.com/office/officeart/2008/layout/RadialCluster"/>
    <dgm:cxn modelId="{96550F6B-138B-43B9-9D4A-0BFE006C9AB0}" type="presParOf" srcId="{87FF53A7-D6CC-4958-BC26-31D0E4334486}" destId="{58F9541D-018A-42C1-A7BE-01ED9B90BB14}" srcOrd="2" destOrd="0" presId="urn:microsoft.com/office/officeart/2008/layout/RadialCluster"/>
    <dgm:cxn modelId="{34590B40-CD5B-453C-8EF2-72B897362122}" type="presParOf" srcId="{87FF53A7-D6CC-4958-BC26-31D0E4334486}" destId="{1AEEF46C-49FB-4B88-9286-11FCD6B587A7}" srcOrd="3" destOrd="0" presId="urn:microsoft.com/office/officeart/2008/layout/RadialCluster"/>
    <dgm:cxn modelId="{5094CBBF-5C57-421E-BE1C-31C45A0B161A}" type="presParOf" srcId="{87FF53A7-D6CC-4958-BC26-31D0E4334486}" destId="{F8DE08E7-0319-400D-AB18-A6C50D682DE8}" srcOrd="4" destOrd="0" presId="urn:microsoft.com/office/officeart/2008/layout/RadialCluster"/>
    <dgm:cxn modelId="{F053D4CF-1C5B-4D1A-9779-F6974601ABE9}" type="presParOf" srcId="{87FF53A7-D6CC-4958-BC26-31D0E4334486}" destId="{B8F06042-7DB4-45B0-9DC4-96C32FA4ACB8}" srcOrd="5" destOrd="0" presId="urn:microsoft.com/office/officeart/2008/layout/RadialCluster"/>
    <dgm:cxn modelId="{EC482089-8454-4E4F-837A-53A868CC7CC6}" type="presParOf" srcId="{87FF53A7-D6CC-4958-BC26-31D0E4334486}" destId="{1E28E568-4A7E-4DE7-A4B8-EF607192F66B}" srcOrd="6" destOrd="0" presId="urn:microsoft.com/office/officeart/2008/layout/RadialCluster"/>
    <dgm:cxn modelId="{CA387F29-416F-42EE-8DA9-2497BD84DC0D}" type="presParOf" srcId="{87FF53A7-D6CC-4958-BC26-31D0E4334486}" destId="{E7ED0A4A-3D65-4F80-8C56-9896F53039E8}" srcOrd="7" destOrd="0" presId="urn:microsoft.com/office/officeart/2008/layout/RadialCluster"/>
    <dgm:cxn modelId="{B0E8FD95-4180-4FEA-A464-BDB950119CC4}" type="presParOf" srcId="{87FF53A7-D6CC-4958-BC26-31D0E4334486}" destId="{D032E4BA-AB24-4CF4-B0EA-41EAAA9926A7}" srcOrd="8" destOrd="0" presId="urn:microsoft.com/office/officeart/2008/layout/RadialCluster"/>
    <dgm:cxn modelId="{53C9CE43-8AD0-4473-9B43-A0D907271F22}" type="presParOf" srcId="{FF4B4A90-326B-46C5-AF86-C6DCEDB3415D}" destId="{24A48F92-EA56-4FB5-ADEC-0E774404D48B}"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3D363-63BD-4B31-AAE8-B292BFDF7FC7}" type="doc">
      <dgm:prSet loTypeId="urn:microsoft.com/office/officeart/2009/3/layout/PlusandMinus" loCatId="relationship" qsTypeId="urn:microsoft.com/office/officeart/2005/8/quickstyle/simple1" qsCatId="simple" csTypeId="urn:microsoft.com/office/officeart/2005/8/colors/accent6_2" csCatId="accent6" phldr="1"/>
      <dgm:spPr/>
      <dgm:t>
        <a:bodyPr/>
        <a:lstStyle/>
        <a:p>
          <a:endParaRPr lang="en-US"/>
        </a:p>
      </dgm:t>
    </dgm:pt>
    <dgm:pt modelId="{A36C7FDD-127B-4D38-848C-FC98C430B990}">
      <dgm:prSet phldrT="[Text]" custT="1"/>
      <dgm:spPr/>
      <dgm:t>
        <a:bodyPr/>
        <a:lstStyle/>
        <a:p>
          <a:r>
            <a:rPr lang="lv-LV" sz="2000" b="1" noProof="0" dirty="0">
              <a:latin typeface="+mn-lt"/>
              <a:ea typeface="Calibri Light" panose="020F0302020204030204" pitchFamily="34" charset="0"/>
              <a:cs typeface="Calibri Light" panose="020F0302020204030204" pitchFamily="34" charset="0"/>
            </a:rPr>
            <a:t>Zinātniskais stiprums</a:t>
          </a:r>
        </a:p>
      </dgm:t>
    </dgm:pt>
    <dgm:pt modelId="{62553CC3-13EF-4E22-B55D-99836ACFDB15}" type="parTrans" cxnId="{99626634-479C-4796-A5D8-1CDE1D8930F0}">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1E9C4DBB-DB89-4F36-98E4-B2D572DCEC92}" type="sibTrans" cxnId="{99626634-479C-4796-A5D8-1CDE1D8930F0}">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0F57F25B-0281-4259-9D1F-98C2897FC68F}">
      <dgm:prSet phldrT="[Text]" custT="1"/>
      <dgm:spPr/>
      <dgm:t>
        <a:bodyPr/>
        <a:lstStyle/>
        <a:p>
          <a:r>
            <a:rPr lang="lv-LV" sz="1800" noProof="0" dirty="0">
              <a:latin typeface="+mn-lt"/>
              <a:ea typeface="Calibri Light" panose="020F0302020204030204" pitchFamily="34" charset="0"/>
              <a:cs typeface="Calibri Light" panose="020F0302020204030204" pitchFamily="34" charset="0"/>
            </a:rPr>
            <a:t>Datu avotu un metožu triangulācija (ticamība)</a:t>
          </a:r>
        </a:p>
      </dgm:t>
    </dgm:pt>
    <dgm:pt modelId="{6B6C6164-C85F-4843-8DEA-2F2116BB6FF0}" type="parTrans" cxnId="{085B4A43-9589-43FA-ABF8-872AB4B533D0}">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F5EB627A-24BB-4A23-98B1-CC63ABD229CF}" type="sibTrans" cxnId="{085B4A43-9589-43FA-ABF8-872AB4B533D0}">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10F7196B-9A15-4935-B03B-D88FD67ED8A7}">
      <dgm:prSet phldrT="[Text]" custT="1"/>
      <dgm:spPr/>
      <dgm:t>
        <a:bodyPr/>
        <a:lstStyle/>
        <a:p>
          <a:r>
            <a:rPr lang="lv-LV" sz="1800" noProof="0" dirty="0">
              <a:latin typeface="+mn-lt"/>
              <a:ea typeface="Calibri Light" panose="020F0302020204030204" pitchFamily="34" charset="0"/>
              <a:cs typeface="Calibri Light" panose="020F0302020204030204" pitchFamily="34" charset="0"/>
            </a:rPr>
            <a:t>Dažādu respondentu iekļaušana aptaujā (iekšējā pamatotība)</a:t>
          </a:r>
        </a:p>
      </dgm:t>
    </dgm:pt>
    <dgm:pt modelId="{DFCCF41F-0793-4D4D-9D46-2A0F16162F04}" type="parTrans" cxnId="{869E0E2D-DDB2-4335-B91E-AD248667E600}">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37574105-2ECD-4151-87E9-E106923B4718}" type="sibTrans" cxnId="{869E0E2D-DDB2-4335-B91E-AD248667E600}">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843E3F31-5C8A-40AE-A887-D08B4415C3D7}">
      <dgm:prSet phldrT="[Text]" custT="1"/>
      <dgm:spPr/>
      <dgm:t>
        <a:bodyPr/>
        <a:lstStyle/>
        <a:p>
          <a:r>
            <a:rPr lang="lv-LV" sz="2000" b="1" noProof="0" dirty="0">
              <a:latin typeface="+mn-lt"/>
              <a:ea typeface="Calibri Light" panose="020F0302020204030204" pitchFamily="34" charset="0"/>
              <a:cs typeface="Calibri Light" panose="020F0302020204030204" pitchFamily="34" charset="0"/>
            </a:rPr>
            <a:t>Pētījuma ierobežojumi</a:t>
          </a:r>
        </a:p>
      </dgm:t>
    </dgm:pt>
    <dgm:pt modelId="{782EA6E8-FBAF-4FF9-B78F-F1DC27F94DEF}" type="parTrans" cxnId="{41577FFD-E865-4E0C-82BA-A21AF770D684}">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9E629F43-5CAA-4AAA-8661-C3444E782912}" type="sibTrans" cxnId="{41577FFD-E865-4E0C-82BA-A21AF770D684}">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C68B70E3-05F0-4902-99E2-F728BA30357F}">
      <dgm:prSet phldrT="[Text]"/>
      <dgm:spPr/>
      <dgm:t>
        <a:bodyPr/>
        <a:lstStyle/>
        <a:p>
          <a:endParaRPr lang="en-US" sz="1800">
            <a:latin typeface="+mn-lt"/>
            <a:ea typeface="Calibri Light" panose="020F0302020204030204" pitchFamily="34" charset="0"/>
            <a:cs typeface="Calibri Light" panose="020F0302020204030204" pitchFamily="34" charset="0"/>
          </a:endParaRPr>
        </a:p>
      </dgm:t>
    </dgm:pt>
    <dgm:pt modelId="{679281FF-8B35-4D2C-BCF1-359862A22D04}" type="parTrans" cxnId="{0D84D75C-11B3-4385-ACB4-663494002059}">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0DC8FF3E-224F-46D4-94E2-8A9A7E3CB2A6}" type="sibTrans" cxnId="{0D84D75C-11B3-4385-ACB4-663494002059}">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6CF1586B-36EC-44BB-A7BA-B4BD88B5656E}">
      <dgm:prSet phldrT="[Text]"/>
      <dgm:spPr/>
      <dgm:t>
        <a:bodyPr/>
        <a:lstStyle/>
        <a:p>
          <a:endParaRPr lang="en-US" sz="1800">
            <a:latin typeface="+mn-lt"/>
            <a:ea typeface="Calibri Light" panose="020F0302020204030204" pitchFamily="34" charset="0"/>
            <a:cs typeface="Calibri Light" panose="020F0302020204030204" pitchFamily="34" charset="0"/>
          </a:endParaRPr>
        </a:p>
      </dgm:t>
    </dgm:pt>
    <dgm:pt modelId="{E6E73301-4C8A-4E15-8C87-AA9100E4252D}" type="parTrans" cxnId="{6A6CB9F8-3D29-40CB-A0DC-46466C6BF978}">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F251EBC9-2824-4378-A6B6-27C56E62C536}" type="sibTrans" cxnId="{6A6CB9F8-3D29-40CB-A0DC-46466C6BF978}">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45545853-7D12-4F3C-84FB-FF35312335C4}">
      <dgm:prSet phldrT="[Text]"/>
      <dgm:spPr/>
      <dgm:t>
        <a:bodyPr/>
        <a:lstStyle/>
        <a:p>
          <a:endParaRPr lang="en-US" sz="1800">
            <a:latin typeface="+mn-lt"/>
            <a:ea typeface="Calibri Light" panose="020F0302020204030204" pitchFamily="34" charset="0"/>
            <a:cs typeface="Calibri Light" panose="020F0302020204030204" pitchFamily="34" charset="0"/>
          </a:endParaRPr>
        </a:p>
      </dgm:t>
    </dgm:pt>
    <dgm:pt modelId="{DF440E9B-CBBA-4456-A0AE-1443F81078AD}" type="parTrans" cxnId="{15A82079-16A9-4475-A05A-3F8E0FC31DE5}">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C5B1E039-C1CC-466F-A242-F0E6A8F581B0}" type="sibTrans" cxnId="{15A82079-16A9-4475-A05A-3F8E0FC31DE5}">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916C44D0-DF72-4A41-BACA-52BCC2C67DE4}">
      <dgm:prSet phldrT="[Text]" custT="1"/>
      <dgm:spPr/>
      <dgm:t>
        <a:bodyPr/>
        <a:lstStyle/>
        <a:p>
          <a:r>
            <a:rPr lang="lv-LV" sz="1800" i="1" noProof="0" dirty="0">
              <a:latin typeface="+mn-lt"/>
              <a:ea typeface="Calibri Light" panose="020F0302020204030204" pitchFamily="34" charset="0"/>
              <a:cs typeface="Calibri Light" panose="020F0302020204030204" pitchFamily="34" charset="0"/>
            </a:rPr>
            <a:t>ITC</a:t>
          </a:r>
          <a:r>
            <a:rPr lang="lv-LV" sz="1800" noProof="0" dirty="0">
              <a:latin typeface="+mn-lt"/>
              <a:ea typeface="Calibri Light" panose="020F0302020204030204" pitchFamily="34" charset="0"/>
              <a:cs typeface="Calibri Light" panose="020F0302020204030204" pitchFamily="34" charset="0"/>
            </a:rPr>
            <a:t> prasībām pilnībā atbilstošu tulkotāju trūkums </a:t>
          </a:r>
          <a:r>
            <a:rPr lang="lv-LV" sz="1600" noProof="0" dirty="0">
              <a:latin typeface="+mn-lt"/>
              <a:ea typeface="Calibri Light" panose="020F0302020204030204" pitchFamily="34" charset="0"/>
              <a:cs typeface="Calibri Light" panose="020F0302020204030204" pitchFamily="34" charset="0"/>
            </a:rPr>
            <a:t>(</a:t>
          </a:r>
          <a:r>
            <a:rPr lang="lv-LV" sz="1600" i="1" noProof="0" dirty="0" err="1">
              <a:latin typeface="+mn-lt"/>
              <a:ea typeface="Calibri Light" panose="020F0302020204030204" pitchFamily="34" charset="0"/>
              <a:cs typeface="Calibri Light" panose="020F0302020204030204" pitchFamily="34" charset="0"/>
            </a:rPr>
            <a:t>International</a:t>
          </a:r>
          <a:r>
            <a:rPr lang="lv-LV" sz="1600" i="1" noProof="0" dirty="0">
              <a:latin typeface="+mn-lt"/>
              <a:ea typeface="Calibri Light" panose="020F0302020204030204" pitchFamily="34" charset="0"/>
              <a:cs typeface="Calibri Light" panose="020F0302020204030204" pitchFamily="34" charset="0"/>
            </a:rPr>
            <a:t> </a:t>
          </a:r>
          <a:r>
            <a:rPr lang="lv-LV" sz="1600" i="1" noProof="0" dirty="0" err="1">
              <a:latin typeface="+mn-lt"/>
              <a:ea typeface="Calibri Light" panose="020F0302020204030204" pitchFamily="34" charset="0"/>
              <a:cs typeface="Calibri Light" panose="020F0302020204030204" pitchFamily="34" charset="0"/>
            </a:rPr>
            <a:t>Test</a:t>
          </a:r>
          <a:r>
            <a:rPr lang="lv-LV" sz="1600" i="1" noProof="0" dirty="0">
              <a:latin typeface="+mn-lt"/>
              <a:ea typeface="Calibri Light" panose="020F0302020204030204" pitchFamily="34" charset="0"/>
              <a:cs typeface="Calibri Light" panose="020F0302020204030204" pitchFamily="34" charset="0"/>
            </a:rPr>
            <a:t> </a:t>
          </a:r>
          <a:r>
            <a:rPr lang="lv-LV" sz="1600" i="1" noProof="0" dirty="0" err="1">
              <a:latin typeface="+mn-lt"/>
              <a:ea typeface="Calibri Light" panose="020F0302020204030204" pitchFamily="34" charset="0"/>
              <a:cs typeface="Calibri Light" panose="020F0302020204030204" pitchFamily="34" charset="0"/>
            </a:rPr>
            <a:t>Commission</a:t>
          </a:r>
          <a:r>
            <a:rPr lang="lv-LV" sz="1600" noProof="0" dirty="0">
              <a:latin typeface="+mn-lt"/>
              <a:ea typeface="Calibri Light" panose="020F0302020204030204" pitchFamily="34" charset="0"/>
              <a:cs typeface="Calibri Light" panose="020F0302020204030204" pitchFamily="34" charset="0"/>
            </a:rPr>
            <a:t>, 2017)</a:t>
          </a:r>
        </a:p>
      </dgm:t>
    </dgm:pt>
    <dgm:pt modelId="{1E394055-A21F-4B46-B3FA-9B8B76E56FAC}" type="parTrans" cxnId="{C70535DB-C2E7-408B-B79C-D999631BB520}">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23A0F4A8-AE1D-4F98-AE1C-68C4AE3DD8BE}" type="sibTrans" cxnId="{C70535DB-C2E7-408B-B79C-D999631BB520}">
      <dgm:prSet/>
      <dgm:spPr/>
      <dgm:t>
        <a:bodyPr/>
        <a:lstStyle/>
        <a:p>
          <a:endParaRPr lang="lv-LV" sz="1800" noProof="0" dirty="0">
            <a:latin typeface="Calibri Light" panose="020F0302020204030204" pitchFamily="34" charset="0"/>
            <a:ea typeface="Calibri Light" panose="020F0302020204030204" pitchFamily="34" charset="0"/>
            <a:cs typeface="Calibri Light" panose="020F0302020204030204" pitchFamily="34" charset="0"/>
          </a:endParaRPr>
        </a:p>
      </dgm:t>
    </dgm:pt>
    <dgm:pt modelId="{E49C3D4D-7B24-4412-86ED-E44E20849452}">
      <dgm:prSet custT="1"/>
      <dgm:spPr/>
      <dgm:t>
        <a:bodyPr/>
        <a:lstStyle/>
        <a:p>
          <a:r>
            <a:rPr lang="lv-LV" sz="1800" noProof="0" dirty="0">
              <a:latin typeface="+mn-lt"/>
              <a:ea typeface="Calibri Light" panose="020F0302020204030204" pitchFamily="34" charset="0"/>
              <a:cs typeface="Calibri Light" panose="020F0302020204030204" pitchFamily="34" charset="0"/>
            </a:rPr>
            <a:t>Dokumentētas liecības (</a:t>
          </a:r>
          <a:r>
            <a:rPr lang="lv-LV" sz="1800" noProof="0" dirty="0" err="1">
              <a:latin typeface="+mn-lt"/>
              <a:ea typeface="Calibri Light" panose="020F0302020204030204" pitchFamily="34" charset="0"/>
              <a:cs typeface="Calibri Light" panose="020F0302020204030204" pitchFamily="34" charset="0"/>
            </a:rPr>
            <a:t>apstiprināmība</a:t>
          </a:r>
          <a:r>
            <a:rPr lang="lv-LV" sz="1800" noProof="0" dirty="0">
              <a:latin typeface="+mn-lt"/>
              <a:ea typeface="Calibri Light" panose="020F0302020204030204" pitchFamily="34" charset="0"/>
              <a:cs typeface="Calibri Light" panose="020F0302020204030204" pitchFamily="34" charset="0"/>
            </a:rPr>
            <a:t>)</a:t>
          </a:r>
        </a:p>
      </dgm:t>
    </dgm:pt>
    <dgm:pt modelId="{14C5840F-69DF-4916-9BA9-35FD15B490CB}" type="parTrans" cxnId="{1FEB0FED-AB4E-4FC8-9FC5-03CAC2881A1D}">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F9748B01-49DC-4FE9-9E7B-584A6734AB48}" type="sibTrans" cxnId="{1FEB0FED-AB4E-4FC8-9FC5-03CAC2881A1D}">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BD2C3FBB-556A-4417-BEC2-6CC2084C4C87}">
      <dgm:prSet custT="1"/>
      <dgm:spPr/>
      <dgm:t>
        <a:bodyPr/>
        <a:lstStyle/>
        <a:p>
          <a:r>
            <a:rPr lang="lv-LV" sz="1800" noProof="0" dirty="0">
              <a:latin typeface="+mn-lt"/>
              <a:ea typeface="Calibri Light" panose="020F0302020204030204" pitchFamily="34" charset="0"/>
              <a:cs typeface="Calibri Light" panose="020F0302020204030204" pitchFamily="34" charset="0"/>
            </a:rPr>
            <a:t>Visu iegūto rezultātu iekļaušana diskusijā (objektīvums)</a:t>
          </a:r>
        </a:p>
      </dgm:t>
    </dgm:pt>
    <dgm:pt modelId="{D82E45B3-0243-4194-9FBA-3912AF560F21}" type="parTrans" cxnId="{B556A949-2E3C-45A7-93B4-D522D945FAF9}">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C2EE5E84-6974-4F85-92D5-03628F457A60}" type="sibTrans" cxnId="{B556A949-2E3C-45A7-93B4-D522D945FAF9}">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4A37D24A-7D3D-4BD0-A798-A34438709240}">
      <dgm:prSet custT="1"/>
      <dgm:spPr/>
      <dgm:t>
        <a:bodyPr/>
        <a:lstStyle/>
        <a:p>
          <a:r>
            <a:rPr lang="lv-LV" sz="1800" noProof="0" dirty="0">
              <a:latin typeface="+mn-lt"/>
              <a:ea typeface="Calibri Light" panose="020F0302020204030204" pitchFamily="34" charset="0"/>
              <a:cs typeface="Calibri Light" panose="020F0302020204030204" pitchFamily="34" charset="0"/>
            </a:rPr>
            <a:t>Protokola domēnu, apakšdomēnu un mērķu aprakstu tulkošanu veica pētījuma autore</a:t>
          </a:r>
        </a:p>
      </dgm:t>
    </dgm:pt>
    <dgm:pt modelId="{6406004A-FCD3-40D0-8811-C80FF1476A56}" type="parTrans" cxnId="{CD2C921B-5304-4CC4-A422-247EA2F55D4E}">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483249C5-0D32-46C9-9C2E-D412E982FDE5}" type="sibTrans" cxnId="{CD2C921B-5304-4CC4-A422-247EA2F55D4E}">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6AD1D109-E9B5-4AD7-9980-BCAD1E18B0EF}">
      <dgm:prSet custT="1"/>
      <dgm:spPr/>
      <dgm:t>
        <a:bodyPr/>
        <a:lstStyle/>
        <a:p>
          <a:r>
            <a:rPr lang="lv-LV" sz="1800" noProof="0" dirty="0">
              <a:latin typeface="+mn-lt"/>
              <a:ea typeface="Calibri Light" panose="020F0302020204030204" pitchFamily="34" charset="0"/>
              <a:cs typeface="Calibri Light" panose="020F0302020204030204" pitchFamily="34" charset="0"/>
            </a:rPr>
            <a:t>Protokolā nebija iespējams ieviest visus 2. un       3. izpētes posma komentārus</a:t>
          </a:r>
        </a:p>
      </dgm:t>
    </dgm:pt>
    <dgm:pt modelId="{2F2FED39-9627-42A9-9EA9-B66AB29B2CF9}" type="parTrans" cxnId="{79E5CFBE-F917-4053-A2FC-2AB00584EB87}">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7BFBDF1E-CD85-4610-A7A8-3AE86EC72E87}" type="sibTrans" cxnId="{79E5CFBE-F917-4053-A2FC-2AB00584EB87}">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16624519-D9AF-4F03-A861-C70565DCD2FC}">
      <dgm:prSet custT="1"/>
      <dgm:spPr/>
      <dgm:t>
        <a:bodyPr/>
        <a:lstStyle/>
        <a:p>
          <a:r>
            <a:rPr lang="lv-LV" sz="1800" noProof="0" dirty="0">
              <a:latin typeface="+mn-lt"/>
              <a:ea typeface="Calibri Light" panose="020F0302020204030204" pitchFamily="34" charset="0"/>
              <a:cs typeface="Calibri Light" panose="020F0302020204030204" pitchFamily="34" charset="0"/>
            </a:rPr>
            <a:t>Neliels aptaujas respondentu skaits</a:t>
          </a:r>
        </a:p>
      </dgm:t>
    </dgm:pt>
    <dgm:pt modelId="{C152A0CD-D994-4755-8F59-74C703530EDD}" type="parTrans" cxnId="{5CCF5DAB-1125-4AE9-AC08-F744C63125F2}">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79E52E8D-F679-44D8-AEA5-7A68507DE7CE}" type="sibTrans" cxnId="{5CCF5DAB-1125-4AE9-AC08-F744C63125F2}">
      <dgm:prSet/>
      <dgm:spPr/>
      <dgm:t>
        <a:bodyPr/>
        <a:lstStyle/>
        <a:p>
          <a:endParaRPr lang="en-US" sz="1800">
            <a:latin typeface="Calibri Light" panose="020F0302020204030204" pitchFamily="34" charset="0"/>
            <a:ea typeface="Calibri Light" panose="020F0302020204030204" pitchFamily="34" charset="0"/>
            <a:cs typeface="Calibri Light" panose="020F0302020204030204" pitchFamily="34" charset="0"/>
          </a:endParaRPr>
        </a:p>
      </dgm:t>
    </dgm:pt>
    <dgm:pt modelId="{4CCDC635-8B7C-4982-A279-94AB8D6450E0}">
      <dgm:prSet phldrT="[Text]" custT="1"/>
      <dgm:spPr/>
      <dgm:t>
        <a:bodyPr/>
        <a:lstStyle/>
        <a:p>
          <a:r>
            <a:rPr lang="lv-LV" sz="1800" noProof="0" dirty="0">
              <a:latin typeface="+mn-lt"/>
              <a:ea typeface="Calibri Light" panose="020F0302020204030204" pitchFamily="34" charset="0"/>
              <a:cs typeface="Calibri Light" panose="020F0302020204030204" pitchFamily="34" charset="0"/>
            </a:rPr>
            <a:t>Precīza un adekvāta dokumentācija un procedūras apraksts (uzticamība un drošums)</a:t>
          </a:r>
        </a:p>
      </dgm:t>
    </dgm:pt>
    <dgm:pt modelId="{275A7C87-A39B-4136-9BF2-2D0A8CA584B9}" type="parTrans" cxnId="{7B99EC44-D218-4576-AC7D-DA591CE8E960}">
      <dgm:prSet/>
      <dgm:spPr/>
      <dgm:t>
        <a:bodyPr/>
        <a:lstStyle/>
        <a:p>
          <a:endParaRPr lang="en-US"/>
        </a:p>
      </dgm:t>
    </dgm:pt>
    <dgm:pt modelId="{B466878A-BECD-4639-8E81-AA3454CED3AB}" type="sibTrans" cxnId="{7B99EC44-D218-4576-AC7D-DA591CE8E960}">
      <dgm:prSet/>
      <dgm:spPr/>
      <dgm:t>
        <a:bodyPr/>
        <a:lstStyle/>
        <a:p>
          <a:endParaRPr lang="en-US"/>
        </a:p>
      </dgm:t>
    </dgm:pt>
    <dgm:pt modelId="{BCA78B69-6EF2-4AF6-AF84-8884BB0BE9DC}">
      <dgm:prSet custT="1"/>
      <dgm:spPr/>
      <dgm:t>
        <a:bodyPr/>
        <a:lstStyle/>
        <a:p>
          <a:r>
            <a:rPr lang="lv-LV" sz="1800" noProof="0" dirty="0">
              <a:latin typeface="+mn-lt"/>
              <a:ea typeface="Calibri Light" panose="020F0302020204030204" pitchFamily="34" charset="0"/>
              <a:cs typeface="Calibri Light" panose="020F0302020204030204" pitchFamily="34" charset="0"/>
            </a:rPr>
            <a:t>Netiešā tulkošanas metode</a:t>
          </a:r>
        </a:p>
      </dgm:t>
    </dgm:pt>
    <dgm:pt modelId="{2805DAA0-C31B-434A-83BA-D9B8FEE468BE}" type="parTrans" cxnId="{B7BE6783-18F6-41A8-8E9B-B68900C43D13}">
      <dgm:prSet/>
      <dgm:spPr/>
      <dgm:t>
        <a:bodyPr/>
        <a:lstStyle/>
        <a:p>
          <a:endParaRPr lang="en-US"/>
        </a:p>
      </dgm:t>
    </dgm:pt>
    <dgm:pt modelId="{1A10CAA0-7018-4943-B3FD-6DDB2CACF61F}" type="sibTrans" cxnId="{B7BE6783-18F6-41A8-8E9B-B68900C43D13}">
      <dgm:prSet/>
      <dgm:spPr/>
      <dgm:t>
        <a:bodyPr/>
        <a:lstStyle/>
        <a:p>
          <a:endParaRPr lang="en-US"/>
        </a:p>
      </dgm:t>
    </dgm:pt>
    <dgm:pt modelId="{5ECAF6B4-72E0-4833-BC37-BE148DCF9C69}" type="pres">
      <dgm:prSet presAssocID="{13B3D363-63BD-4B31-AAE8-B292BFDF7FC7}" presName="Name0" presStyleCnt="0">
        <dgm:presLayoutVars>
          <dgm:chMax val="2"/>
          <dgm:chPref val="2"/>
          <dgm:dir/>
          <dgm:animOne/>
          <dgm:resizeHandles val="exact"/>
        </dgm:presLayoutVars>
      </dgm:prSet>
      <dgm:spPr/>
    </dgm:pt>
    <dgm:pt modelId="{0F0CB3BD-E574-4F74-87A0-864EEF867C12}" type="pres">
      <dgm:prSet presAssocID="{13B3D363-63BD-4B31-AAE8-B292BFDF7FC7}" presName="Background" presStyleLbl="bgImgPlace1" presStyleIdx="0" presStyleCnt="1" custScaleX="182246" custScaleY="109455"/>
      <dgm:spPr>
        <a:solidFill>
          <a:srgbClr val="5A9596">
            <a:alpha val="30000"/>
          </a:srgbClr>
        </a:solidFill>
      </dgm:spPr>
    </dgm:pt>
    <dgm:pt modelId="{3D6B4BEA-E0F5-4B44-BC72-98A08BD84EC1}" type="pres">
      <dgm:prSet presAssocID="{13B3D363-63BD-4B31-AAE8-B292BFDF7FC7}" presName="ParentText1" presStyleLbl="revTx" presStyleIdx="0" presStyleCnt="2" custScaleX="180601" custScaleY="109185" custLinFactNeighborX="-46282" custLinFactNeighborY="-4907">
        <dgm:presLayoutVars>
          <dgm:chMax val="0"/>
          <dgm:chPref val="0"/>
          <dgm:bulletEnabled val="1"/>
        </dgm:presLayoutVars>
      </dgm:prSet>
      <dgm:spPr/>
    </dgm:pt>
    <dgm:pt modelId="{2EE28458-F9BF-4624-BD36-90132A4E4D5E}" type="pres">
      <dgm:prSet presAssocID="{13B3D363-63BD-4B31-AAE8-B292BFDF7FC7}" presName="ParentText2" presStyleLbl="revTx" presStyleIdx="1" presStyleCnt="2" custScaleX="180601" custScaleY="111373" custLinFactNeighborX="45983" custLinFactNeighborY="-3813">
        <dgm:presLayoutVars>
          <dgm:chMax val="0"/>
          <dgm:chPref val="0"/>
          <dgm:bulletEnabled val="1"/>
        </dgm:presLayoutVars>
      </dgm:prSet>
      <dgm:spPr/>
    </dgm:pt>
    <dgm:pt modelId="{113B49E2-6D25-4C9B-9DC1-69A54BCA3E0C}" type="pres">
      <dgm:prSet presAssocID="{13B3D363-63BD-4B31-AAE8-B292BFDF7FC7}" presName="Plus" presStyleLbl="alignNode1" presStyleIdx="0" presStyleCnt="2" custScaleX="49522" custScaleY="49522" custLinFactX="-100000" custLinFactNeighborX="-106048" custLinFactNeighborY="-6042"/>
      <dgm:spPr>
        <a:solidFill>
          <a:srgbClr val="7FACAC"/>
        </a:solidFill>
        <a:ln>
          <a:solidFill>
            <a:srgbClr val="5A9596"/>
          </a:solidFill>
        </a:ln>
      </dgm:spPr>
    </dgm:pt>
    <dgm:pt modelId="{CD4EBACC-C27A-460A-B088-CA3F8183CD08}" type="pres">
      <dgm:prSet presAssocID="{13B3D363-63BD-4B31-AAE8-B292BFDF7FC7}" presName="Minus" presStyleLbl="alignNode1" presStyleIdx="1" presStyleCnt="2" custScaleX="52617" custScaleY="51181" custLinFactX="100000" custLinFactNeighborX="143530" custLinFactNeighborY="-24968"/>
      <dgm:spPr>
        <a:solidFill>
          <a:srgbClr val="7FACAC"/>
        </a:solidFill>
        <a:ln>
          <a:solidFill>
            <a:srgbClr val="5A9596"/>
          </a:solidFill>
        </a:ln>
      </dgm:spPr>
    </dgm:pt>
    <dgm:pt modelId="{BFD4CDD9-3900-41C7-9E49-C78B0B4DAC35}" type="pres">
      <dgm:prSet presAssocID="{13B3D363-63BD-4B31-AAE8-B292BFDF7FC7}" presName="Divider" presStyleLbl="parChTrans1D1" presStyleIdx="0" presStyleCnt="1"/>
      <dgm:spPr>
        <a:ln>
          <a:solidFill>
            <a:srgbClr val="5A9596"/>
          </a:solidFill>
        </a:ln>
      </dgm:spPr>
    </dgm:pt>
  </dgm:ptLst>
  <dgm:cxnLst>
    <dgm:cxn modelId="{E5F7F513-0F1A-4E01-94AB-F4CCCB15E5C9}" type="presOf" srcId="{BCA78B69-6EF2-4AF6-AF84-8884BB0BE9DC}" destId="{2EE28458-F9BF-4624-BD36-90132A4E4D5E}" srcOrd="0" destOrd="3" presId="urn:microsoft.com/office/officeart/2009/3/layout/PlusandMinus"/>
    <dgm:cxn modelId="{CD2C921B-5304-4CC4-A422-247EA2F55D4E}" srcId="{843E3F31-5C8A-40AE-A887-D08B4415C3D7}" destId="{4A37D24A-7D3D-4BD0-A798-A34438709240}" srcOrd="1" destOrd="0" parTransId="{6406004A-FCD3-40D0-8811-C80FF1476A56}" sibTransId="{483249C5-0D32-46C9-9C2E-D412E982FDE5}"/>
    <dgm:cxn modelId="{37325320-749C-454D-9EB1-AFA6A66B0089}" type="presOf" srcId="{13B3D363-63BD-4B31-AAE8-B292BFDF7FC7}" destId="{5ECAF6B4-72E0-4833-BC37-BE148DCF9C69}" srcOrd="0" destOrd="0" presId="urn:microsoft.com/office/officeart/2009/3/layout/PlusandMinus"/>
    <dgm:cxn modelId="{EC15BC26-4CEE-4DB0-A582-50B0FECDB801}" type="presOf" srcId="{4A37D24A-7D3D-4BD0-A798-A34438709240}" destId="{2EE28458-F9BF-4624-BD36-90132A4E4D5E}" srcOrd="0" destOrd="2" presId="urn:microsoft.com/office/officeart/2009/3/layout/PlusandMinus"/>
    <dgm:cxn modelId="{869E0E2D-DDB2-4335-B91E-AD248667E600}" srcId="{A36C7FDD-127B-4D38-848C-FC98C430B990}" destId="{10F7196B-9A15-4935-B03B-D88FD67ED8A7}" srcOrd="1" destOrd="0" parTransId="{DFCCF41F-0793-4D4D-9D46-2A0F16162F04}" sibTransId="{37574105-2ECD-4151-87E9-E106923B4718}"/>
    <dgm:cxn modelId="{99626634-479C-4796-A5D8-1CDE1D8930F0}" srcId="{13B3D363-63BD-4B31-AAE8-B292BFDF7FC7}" destId="{A36C7FDD-127B-4D38-848C-FC98C430B990}" srcOrd="0" destOrd="0" parTransId="{62553CC3-13EF-4E22-B55D-99836ACFDB15}" sibTransId="{1E9C4DBB-DB89-4F36-98E4-B2D572DCEC92}"/>
    <dgm:cxn modelId="{0D84D75C-11B3-4385-ACB4-663494002059}" srcId="{45545853-7D12-4F3C-84FB-FF35312335C4}" destId="{C68B70E3-05F0-4902-99E2-F728BA30357F}" srcOrd="0" destOrd="0" parTransId="{679281FF-8B35-4D2C-BCF1-359862A22D04}" sibTransId="{0DC8FF3E-224F-46D4-94E2-8A9A7E3CB2A6}"/>
    <dgm:cxn modelId="{34E5CA5D-CC4A-4948-8384-BF6925BCDCBA}" type="presOf" srcId="{916C44D0-DF72-4A41-BACA-52BCC2C67DE4}" destId="{2EE28458-F9BF-4624-BD36-90132A4E4D5E}" srcOrd="0" destOrd="1" presId="urn:microsoft.com/office/officeart/2009/3/layout/PlusandMinus"/>
    <dgm:cxn modelId="{085B4A43-9589-43FA-ABF8-872AB4B533D0}" srcId="{A36C7FDD-127B-4D38-848C-FC98C430B990}" destId="{0F57F25B-0281-4259-9D1F-98C2897FC68F}" srcOrd="0" destOrd="0" parTransId="{6B6C6164-C85F-4843-8DEA-2F2116BB6FF0}" sibTransId="{F5EB627A-24BB-4A23-98B1-CC63ABD229CF}"/>
    <dgm:cxn modelId="{B3E21164-B276-4048-A150-2006D5B0F2BE}" type="presOf" srcId="{A36C7FDD-127B-4D38-848C-FC98C430B990}" destId="{3D6B4BEA-E0F5-4B44-BC72-98A08BD84EC1}" srcOrd="0" destOrd="0" presId="urn:microsoft.com/office/officeart/2009/3/layout/PlusandMinus"/>
    <dgm:cxn modelId="{7B99EC44-D218-4576-AC7D-DA591CE8E960}" srcId="{A36C7FDD-127B-4D38-848C-FC98C430B990}" destId="{4CCDC635-8B7C-4982-A279-94AB8D6450E0}" srcOrd="2" destOrd="0" parTransId="{275A7C87-A39B-4136-9BF2-2D0A8CA584B9}" sibTransId="{B466878A-BECD-4639-8E81-AA3454CED3AB}"/>
    <dgm:cxn modelId="{B556A949-2E3C-45A7-93B4-D522D945FAF9}" srcId="{A36C7FDD-127B-4D38-848C-FC98C430B990}" destId="{BD2C3FBB-556A-4417-BEC2-6CC2084C4C87}" srcOrd="4" destOrd="0" parTransId="{D82E45B3-0243-4194-9FBA-3912AF560F21}" sibTransId="{C2EE5E84-6974-4F85-92D5-03628F457A60}"/>
    <dgm:cxn modelId="{15A82079-16A9-4475-A05A-3F8E0FC31DE5}" srcId="{13B3D363-63BD-4B31-AAE8-B292BFDF7FC7}" destId="{45545853-7D12-4F3C-84FB-FF35312335C4}" srcOrd="2" destOrd="0" parTransId="{DF440E9B-CBBA-4456-A0AE-1443F81078AD}" sibTransId="{C5B1E039-C1CC-466F-A242-F0E6A8F581B0}"/>
    <dgm:cxn modelId="{E8BF135A-017A-495F-A2AA-44D6CD316787}" type="presOf" srcId="{BD2C3FBB-556A-4417-BEC2-6CC2084C4C87}" destId="{3D6B4BEA-E0F5-4B44-BC72-98A08BD84EC1}" srcOrd="0" destOrd="5" presId="urn:microsoft.com/office/officeart/2009/3/layout/PlusandMinus"/>
    <dgm:cxn modelId="{B7BE6783-18F6-41A8-8E9B-B68900C43D13}" srcId="{843E3F31-5C8A-40AE-A887-D08B4415C3D7}" destId="{BCA78B69-6EF2-4AF6-AF84-8884BB0BE9DC}" srcOrd="2" destOrd="0" parTransId="{2805DAA0-C31B-434A-83BA-D9B8FEE468BE}" sibTransId="{1A10CAA0-7018-4943-B3FD-6DDB2CACF61F}"/>
    <dgm:cxn modelId="{34B9AF90-888A-458E-9C48-710AC266CE05}" type="presOf" srcId="{843E3F31-5C8A-40AE-A887-D08B4415C3D7}" destId="{2EE28458-F9BF-4624-BD36-90132A4E4D5E}" srcOrd="0" destOrd="0" presId="urn:microsoft.com/office/officeart/2009/3/layout/PlusandMinus"/>
    <dgm:cxn modelId="{5FF8E0A1-507C-428E-9714-0213D10F5168}" type="presOf" srcId="{10F7196B-9A15-4935-B03B-D88FD67ED8A7}" destId="{3D6B4BEA-E0F5-4B44-BC72-98A08BD84EC1}" srcOrd="0" destOrd="2" presId="urn:microsoft.com/office/officeart/2009/3/layout/PlusandMinus"/>
    <dgm:cxn modelId="{5CCF5DAB-1125-4AE9-AC08-F744C63125F2}" srcId="{843E3F31-5C8A-40AE-A887-D08B4415C3D7}" destId="{16624519-D9AF-4F03-A861-C70565DCD2FC}" srcOrd="4" destOrd="0" parTransId="{C152A0CD-D994-4755-8F59-74C703530EDD}" sibTransId="{79E52E8D-F679-44D8-AEA5-7A68507DE7CE}"/>
    <dgm:cxn modelId="{2C394EAD-1FF2-478E-AD31-63AD2E83E79C}" type="presOf" srcId="{E49C3D4D-7B24-4412-86ED-E44E20849452}" destId="{3D6B4BEA-E0F5-4B44-BC72-98A08BD84EC1}" srcOrd="0" destOrd="4" presId="urn:microsoft.com/office/officeart/2009/3/layout/PlusandMinus"/>
    <dgm:cxn modelId="{79E5CFBE-F917-4053-A2FC-2AB00584EB87}" srcId="{843E3F31-5C8A-40AE-A887-D08B4415C3D7}" destId="{6AD1D109-E9B5-4AD7-9980-BCAD1E18B0EF}" srcOrd="3" destOrd="0" parTransId="{2F2FED39-9627-42A9-9EA9-B66AB29B2CF9}" sibTransId="{7BFBDF1E-CD85-4610-A7A8-3AE86EC72E87}"/>
    <dgm:cxn modelId="{C70535DB-C2E7-408B-B79C-D999631BB520}" srcId="{843E3F31-5C8A-40AE-A887-D08B4415C3D7}" destId="{916C44D0-DF72-4A41-BACA-52BCC2C67DE4}" srcOrd="0" destOrd="0" parTransId="{1E394055-A21F-4B46-B3FA-9B8B76E56FAC}" sibTransId="{23A0F4A8-AE1D-4F98-AE1C-68C4AE3DD8BE}"/>
    <dgm:cxn modelId="{031E2AEA-E9D9-4C73-838D-FC1FBB1A7F87}" type="presOf" srcId="{16624519-D9AF-4F03-A861-C70565DCD2FC}" destId="{2EE28458-F9BF-4624-BD36-90132A4E4D5E}" srcOrd="0" destOrd="5" presId="urn:microsoft.com/office/officeart/2009/3/layout/PlusandMinus"/>
    <dgm:cxn modelId="{C5579DEC-2580-41F5-B6F2-BA3170E979D6}" type="presOf" srcId="{6AD1D109-E9B5-4AD7-9980-BCAD1E18B0EF}" destId="{2EE28458-F9BF-4624-BD36-90132A4E4D5E}" srcOrd="0" destOrd="4" presId="urn:microsoft.com/office/officeart/2009/3/layout/PlusandMinus"/>
    <dgm:cxn modelId="{1FEB0FED-AB4E-4FC8-9FC5-03CAC2881A1D}" srcId="{A36C7FDD-127B-4D38-848C-FC98C430B990}" destId="{E49C3D4D-7B24-4412-86ED-E44E20849452}" srcOrd="3" destOrd="0" parTransId="{14C5840F-69DF-4916-9BA9-35FD15B490CB}" sibTransId="{F9748B01-49DC-4FE9-9E7B-584A6734AB48}"/>
    <dgm:cxn modelId="{0BA60FF6-768E-4133-A48B-EDD5B00776BF}" type="presOf" srcId="{0F57F25B-0281-4259-9D1F-98C2897FC68F}" destId="{3D6B4BEA-E0F5-4B44-BC72-98A08BD84EC1}" srcOrd="0" destOrd="1" presId="urn:microsoft.com/office/officeart/2009/3/layout/PlusandMinus"/>
    <dgm:cxn modelId="{6A6CB9F8-3D29-40CB-A0DC-46466C6BF978}" srcId="{45545853-7D12-4F3C-84FB-FF35312335C4}" destId="{6CF1586B-36EC-44BB-A7BA-B4BD88B5656E}" srcOrd="1" destOrd="0" parTransId="{E6E73301-4C8A-4E15-8C87-AA9100E4252D}" sibTransId="{F251EBC9-2824-4378-A6B6-27C56E62C536}"/>
    <dgm:cxn modelId="{B23B31FD-51EF-4BF4-AB5B-8C097DADC8B6}" type="presOf" srcId="{4CCDC635-8B7C-4982-A279-94AB8D6450E0}" destId="{3D6B4BEA-E0F5-4B44-BC72-98A08BD84EC1}" srcOrd="0" destOrd="3" presId="urn:microsoft.com/office/officeart/2009/3/layout/PlusandMinus"/>
    <dgm:cxn modelId="{41577FFD-E865-4E0C-82BA-A21AF770D684}" srcId="{13B3D363-63BD-4B31-AAE8-B292BFDF7FC7}" destId="{843E3F31-5C8A-40AE-A887-D08B4415C3D7}" srcOrd="1" destOrd="0" parTransId="{782EA6E8-FBAF-4FF9-B78F-F1DC27F94DEF}" sibTransId="{9E629F43-5CAA-4AAA-8661-C3444E782912}"/>
    <dgm:cxn modelId="{A998360C-CA68-4FFD-8C19-F16BB1364665}" type="presParOf" srcId="{5ECAF6B4-72E0-4833-BC37-BE148DCF9C69}" destId="{0F0CB3BD-E574-4F74-87A0-864EEF867C12}" srcOrd="0" destOrd="0" presId="urn:microsoft.com/office/officeart/2009/3/layout/PlusandMinus"/>
    <dgm:cxn modelId="{537D862E-0E5F-48D2-9E63-7DB19CC8E0A5}" type="presParOf" srcId="{5ECAF6B4-72E0-4833-BC37-BE148DCF9C69}" destId="{3D6B4BEA-E0F5-4B44-BC72-98A08BD84EC1}" srcOrd="1" destOrd="0" presId="urn:microsoft.com/office/officeart/2009/3/layout/PlusandMinus"/>
    <dgm:cxn modelId="{9B63AAE5-83DD-4E9D-A2E9-D908184DF294}" type="presParOf" srcId="{5ECAF6B4-72E0-4833-BC37-BE148DCF9C69}" destId="{2EE28458-F9BF-4624-BD36-90132A4E4D5E}" srcOrd="2" destOrd="0" presId="urn:microsoft.com/office/officeart/2009/3/layout/PlusandMinus"/>
    <dgm:cxn modelId="{F13C9811-9BFF-43AF-A9DE-42454C438BD7}" type="presParOf" srcId="{5ECAF6B4-72E0-4833-BC37-BE148DCF9C69}" destId="{113B49E2-6D25-4C9B-9DC1-69A54BCA3E0C}" srcOrd="3" destOrd="0" presId="urn:microsoft.com/office/officeart/2009/3/layout/PlusandMinus"/>
    <dgm:cxn modelId="{87B1843C-C3B2-4B5C-A47A-61334FEF41B3}" type="presParOf" srcId="{5ECAF6B4-72E0-4833-BC37-BE148DCF9C69}" destId="{CD4EBACC-C27A-460A-B088-CA3F8183CD08}" srcOrd="4" destOrd="0" presId="urn:microsoft.com/office/officeart/2009/3/layout/PlusandMinus"/>
    <dgm:cxn modelId="{55DC5C7C-4563-495F-928F-D1D83BD61BB5}" type="presParOf" srcId="{5ECAF6B4-72E0-4833-BC37-BE148DCF9C69}" destId="{BFD4CDD9-3900-41C7-9E49-C78B0B4DAC35}"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48F92-EA56-4FB5-ADEC-0E774404D48B}">
      <dsp:nvSpPr>
        <dsp:cNvPr id="0" name=""/>
        <dsp:cNvSpPr/>
      </dsp:nvSpPr>
      <dsp:spPr>
        <a:xfrm rot="10800000">
          <a:off x="2762600" y="3368574"/>
          <a:ext cx="375176" cy="0"/>
        </a:xfrm>
        <a:custGeom>
          <a:avLst/>
          <a:gdLst/>
          <a:ahLst/>
          <a:cxnLst/>
          <a:rect l="0" t="0" r="0" b="0"/>
          <a:pathLst>
            <a:path>
              <a:moveTo>
                <a:pt x="0" y="0"/>
              </a:moveTo>
              <a:lnTo>
                <a:pt x="375176"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E283594C-77F1-4532-8498-A10A83A12CFA}">
      <dsp:nvSpPr>
        <dsp:cNvPr id="0" name=""/>
        <dsp:cNvSpPr/>
      </dsp:nvSpPr>
      <dsp:spPr>
        <a:xfrm rot="5400000">
          <a:off x="3519565" y="4334257"/>
          <a:ext cx="611914" cy="0"/>
        </a:xfrm>
        <a:custGeom>
          <a:avLst/>
          <a:gdLst/>
          <a:ahLst/>
          <a:cxnLst/>
          <a:rect l="0" t="0" r="0" b="0"/>
          <a:pathLst>
            <a:path>
              <a:moveTo>
                <a:pt x="0" y="0"/>
              </a:moveTo>
              <a:lnTo>
                <a:pt x="611914"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3373DD4C-0F2A-4949-B13A-20240169A3C3}">
      <dsp:nvSpPr>
        <dsp:cNvPr id="0" name=""/>
        <dsp:cNvSpPr/>
      </dsp:nvSpPr>
      <dsp:spPr>
        <a:xfrm>
          <a:off x="4513267" y="3368574"/>
          <a:ext cx="305906" cy="0"/>
        </a:xfrm>
        <a:custGeom>
          <a:avLst/>
          <a:gdLst/>
          <a:ahLst/>
          <a:cxnLst/>
          <a:rect l="0" t="0" r="0" b="0"/>
          <a:pathLst>
            <a:path>
              <a:moveTo>
                <a:pt x="0" y="0"/>
              </a:moveTo>
              <a:lnTo>
                <a:pt x="305906"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50D2307C-837F-4D8C-AEA8-580394B012A5}">
      <dsp:nvSpPr>
        <dsp:cNvPr id="0" name=""/>
        <dsp:cNvSpPr/>
      </dsp:nvSpPr>
      <dsp:spPr>
        <a:xfrm rot="16200000">
          <a:off x="3519111" y="2402437"/>
          <a:ext cx="612821" cy="0"/>
        </a:xfrm>
        <a:custGeom>
          <a:avLst/>
          <a:gdLst/>
          <a:ahLst/>
          <a:cxnLst/>
          <a:rect l="0" t="0" r="0" b="0"/>
          <a:pathLst>
            <a:path>
              <a:moveTo>
                <a:pt x="0" y="0"/>
              </a:moveTo>
              <a:lnTo>
                <a:pt x="612821"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566F8904-84F9-4F78-A61D-E62E0AE58471}">
      <dsp:nvSpPr>
        <dsp:cNvPr id="0" name=""/>
        <dsp:cNvSpPr/>
      </dsp:nvSpPr>
      <dsp:spPr>
        <a:xfrm>
          <a:off x="3137777" y="2708848"/>
          <a:ext cx="1375490" cy="1319452"/>
        </a:xfrm>
        <a:prstGeom prst="roundRect">
          <a:avLst/>
        </a:prstGeom>
        <a:solidFill>
          <a:srgbClr val="5A95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lv-LV" sz="1600" kern="1200" noProof="0" dirty="0">
              <a:latin typeface="+mn-lt"/>
              <a:ea typeface="Calibri Light" panose="020F0302020204030204" pitchFamily="34" charset="0"/>
              <a:cs typeface="Calibri Light" panose="020F0302020204030204" pitchFamily="34" charset="0"/>
            </a:rPr>
            <a:t>Atbilstība MT </a:t>
          </a:r>
          <a:r>
            <a:rPr lang="lv-LV" sz="1600" kern="1200" noProof="0" dirty="0" err="1">
              <a:latin typeface="+mn-lt"/>
              <a:ea typeface="Calibri Light" panose="020F0302020204030204" pitchFamily="34" charset="0"/>
              <a:cs typeface="Calibri Light" panose="020F0302020204030204" pitchFamily="34" charset="0"/>
            </a:rPr>
            <a:t>iz(no)vērtē-šanas</a:t>
          </a:r>
          <a:r>
            <a:rPr lang="lv-LV" sz="1600" kern="1200" noProof="0" dirty="0">
              <a:latin typeface="+mn-lt"/>
              <a:ea typeface="Calibri Light" panose="020F0302020204030204" pitchFamily="34" charset="0"/>
              <a:cs typeface="Calibri Light" panose="020F0302020204030204" pitchFamily="34" charset="0"/>
            </a:rPr>
            <a:t> praksei Latvijā</a:t>
          </a:r>
        </a:p>
      </dsp:txBody>
      <dsp:txXfrm>
        <a:off x="3202187" y="2773258"/>
        <a:ext cx="1246670" cy="1190632"/>
      </dsp:txXfrm>
    </dsp:sp>
    <dsp:sp modelId="{04DAD7B6-8CD7-4004-B6D1-A9DF44990306}">
      <dsp:nvSpPr>
        <dsp:cNvPr id="0" name=""/>
        <dsp:cNvSpPr/>
      </dsp:nvSpPr>
      <dsp:spPr>
        <a:xfrm>
          <a:off x="3249213" y="1542770"/>
          <a:ext cx="1152617" cy="553256"/>
        </a:xfrm>
        <a:prstGeom prst="roundRect">
          <a:avLst/>
        </a:prstGeom>
        <a:solidFill>
          <a:srgbClr val="5A9596">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lv-LV" sz="1400" kern="1200" noProof="0" dirty="0">
              <a:latin typeface="+mn-lt"/>
              <a:ea typeface="Calibri Light" panose="020F0302020204030204" pitchFamily="34" charset="0"/>
              <a:cs typeface="Calibri Light" panose="020F0302020204030204" pitchFamily="34" charset="0"/>
            </a:rPr>
            <a:t>Konceptuālas izmaiņas</a:t>
          </a:r>
        </a:p>
      </dsp:txBody>
      <dsp:txXfrm>
        <a:off x="3276221" y="1569778"/>
        <a:ext cx="1098601" cy="499240"/>
      </dsp:txXfrm>
    </dsp:sp>
    <dsp:sp modelId="{FC7133D2-2773-44E9-8380-EC95528164B7}">
      <dsp:nvSpPr>
        <dsp:cNvPr id="0" name=""/>
        <dsp:cNvSpPr/>
      </dsp:nvSpPr>
      <dsp:spPr>
        <a:xfrm rot="12150000">
          <a:off x="3015661" y="1534227"/>
          <a:ext cx="242792" cy="0"/>
        </a:xfrm>
        <a:custGeom>
          <a:avLst/>
          <a:gdLst/>
          <a:ahLst/>
          <a:cxnLst/>
          <a:rect l="0" t="0" r="0" b="0"/>
          <a:pathLst>
            <a:path>
              <a:moveTo>
                <a:pt x="0" y="0"/>
              </a:moveTo>
              <a:lnTo>
                <a:pt x="242792"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FAB4AB58-B6DD-4F99-9786-6868B0C4ED25}">
      <dsp:nvSpPr>
        <dsp:cNvPr id="0" name=""/>
        <dsp:cNvSpPr/>
      </dsp:nvSpPr>
      <dsp:spPr>
        <a:xfrm>
          <a:off x="1955159" y="1011518"/>
          <a:ext cx="1069742" cy="509402"/>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Struktūras maiņa</a:t>
          </a:r>
        </a:p>
      </dsp:txBody>
      <dsp:txXfrm>
        <a:off x="1980026" y="1036385"/>
        <a:ext cx="1020008" cy="459668"/>
      </dsp:txXfrm>
    </dsp:sp>
    <dsp:sp modelId="{57BB084C-EE0B-4227-A6C3-8786B0AB252C}">
      <dsp:nvSpPr>
        <dsp:cNvPr id="0" name=""/>
        <dsp:cNvSpPr/>
      </dsp:nvSpPr>
      <dsp:spPr>
        <a:xfrm rot="14850000">
          <a:off x="3109182" y="1140689"/>
          <a:ext cx="870418" cy="0"/>
        </a:xfrm>
        <a:custGeom>
          <a:avLst/>
          <a:gdLst/>
          <a:ahLst/>
          <a:cxnLst/>
          <a:rect l="0" t="0" r="0" b="0"/>
          <a:pathLst>
            <a:path>
              <a:moveTo>
                <a:pt x="0" y="0"/>
              </a:moveTo>
              <a:lnTo>
                <a:pt x="870418"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80084ACD-4DD8-4E85-99FE-6CB3FC34D33D}">
      <dsp:nvSpPr>
        <dsp:cNvPr id="0" name=""/>
        <dsp:cNvSpPr/>
      </dsp:nvSpPr>
      <dsp:spPr>
        <a:xfrm>
          <a:off x="2737472" y="229206"/>
          <a:ext cx="1069742" cy="509402"/>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Atbilstība specializācijai</a:t>
          </a:r>
        </a:p>
      </dsp:txBody>
      <dsp:txXfrm>
        <a:off x="2762339" y="254073"/>
        <a:ext cx="1020008" cy="459668"/>
      </dsp:txXfrm>
    </dsp:sp>
    <dsp:sp modelId="{CEE8DDD1-C546-4D5F-9138-18ADCB5763DC}">
      <dsp:nvSpPr>
        <dsp:cNvPr id="0" name=""/>
        <dsp:cNvSpPr/>
      </dsp:nvSpPr>
      <dsp:spPr>
        <a:xfrm rot="17550000">
          <a:off x="3671443" y="1140689"/>
          <a:ext cx="870418" cy="0"/>
        </a:xfrm>
        <a:custGeom>
          <a:avLst/>
          <a:gdLst/>
          <a:ahLst/>
          <a:cxnLst/>
          <a:rect l="0" t="0" r="0" b="0"/>
          <a:pathLst>
            <a:path>
              <a:moveTo>
                <a:pt x="0" y="0"/>
              </a:moveTo>
              <a:lnTo>
                <a:pt x="870418"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03A07D78-493A-40B0-A83C-7A23F1843542}">
      <dsp:nvSpPr>
        <dsp:cNvPr id="0" name=""/>
        <dsp:cNvSpPr/>
      </dsp:nvSpPr>
      <dsp:spPr>
        <a:xfrm>
          <a:off x="3843829" y="229206"/>
          <a:ext cx="1069742" cy="509402"/>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Skalas maiņa</a:t>
          </a:r>
        </a:p>
      </dsp:txBody>
      <dsp:txXfrm>
        <a:off x="3868696" y="254073"/>
        <a:ext cx="1020008" cy="459668"/>
      </dsp:txXfrm>
    </dsp:sp>
    <dsp:sp modelId="{999A7330-9D9A-4E2C-BFC6-06C13F02D08C}">
      <dsp:nvSpPr>
        <dsp:cNvPr id="0" name=""/>
        <dsp:cNvSpPr/>
      </dsp:nvSpPr>
      <dsp:spPr>
        <a:xfrm rot="20250000">
          <a:off x="4392590" y="1534227"/>
          <a:ext cx="242792" cy="0"/>
        </a:xfrm>
        <a:custGeom>
          <a:avLst/>
          <a:gdLst/>
          <a:ahLst/>
          <a:cxnLst/>
          <a:rect l="0" t="0" r="0" b="0"/>
          <a:pathLst>
            <a:path>
              <a:moveTo>
                <a:pt x="0" y="0"/>
              </a:moveTo>
              <a:lnTo>
                <a:pt x="242792"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55417BFE-B255-4185-8B32-B28C15B87E6C}">
      <dsp:nvSpPr>
        <dsp:cNvPr id="0" name=""/>
        <dsp:cNvSpPr/>
      </dsp:nvSpPr>
      <dsp:spPr>
        <a:xfrm>
          <a:off x="4626142" y="1011518"/>
          <a:ext cx="1069742" cy="509402"/>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Vērtēšanas skaidrība</a:t>
          </a:r>
        </a:p>
      </dsp:txBody>
      <dsp:txXfrm>
        <a:off x="4651009" y="1036385"/>
        <a:ext cx="1020008" cy="459668"/>
      </dsp:txXfrm>
    </dsp:sp>
    <dsp:sp modelId="{CDD89161-C3BF-4119-854F-A41C5CFA8E6B}">
      <dsp:nvSpPr>
        <dsp:cNvPr id="0" name=""/>
        <dsp:cNvSpPr/>
      </dsp:nvSpPr>
      <dsp:spPr>
        <a:xfrm>
          <a:off x="4819173" y="3089996"/>
          <a:ext cx="822036" cy="557155"/>
        </a:xfrm>
        <a:prstGeom prst="roundRect">
          <a:avLst/>
        </a:prstGeom>
        <a:solidFill>
          <a:srgbClr val="5A9596">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lv-LV" sz="1400" kern="1200" noProof="0" dirty="0">
              <a:latin typeface="+mn-lt"/>
              <a:ea typeface="Calibri Light" panose="020F0302020204030204" pitchFamily="34" charset="0"/>
              <a:cs typeface="Calibri Light" panose="020F0302020204030204" pitchFamily="34" charset="0"/>
            </a:rPr>
            <a:t>Valoda</a:t>
          </a:r>
        </a:p>
      </dsp:txBody>
      <dsp:txXfrm>
        <a:off x="4846371" y="3117194"/>
        <a:ext cx="767640" cy="502759"/>
      </dsp:txXfrm>
    </dsp:sp>
    <dsp:sp modelId="{22898868-8894-41F5-A6E8-59F94FB5E557}">
      <dsp:nvSpPr>
        <dsp:cNvPr id="0" name=""/>
        <dsp:cNvSpPr/>
      </dsp:nvSpPr>
      <dsp:spPr>
        <a:xfrm rot="17550000">
          <a:off x="5067338" y="2673575"/>
          <a:ext cx="901463" cy="0"/>
        </a:xfrm>
        <a:custGeom>
          <a:avLst/>
          <a:gdLst/>
          <a:ahLst/>
          <a:cxnLst/>
          <a:rect l="0" t="0" r="0" b="0"/>
          <a:pathLst>
            <a:path>
              <a:moveTo>
                <a:pt x="0" y="0"/>
              </a:moveTo>
              <a:lnTo>
                <a:pt x="901463"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33179F56-A818-446B-82B4-AE3C8B34AB81}">
      <dsp:nvSpPr>
        <dsp:cNvPr id="0" name=""/>
        <dsp:cNvSpPr/>
      </dsp:nvSpPr>
      <dsp:spPr>
        <a:xfrm>
          <a:off x="5261185" y="1747753"/>
          <a:ext cx="1069744" cy="509399"/>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Terminoloģija</a:t>
          </a:r>
        </a:p>
      </dsp:txBody>
      <dsp:txXfrm>
        <a:off x="5286052" y="1772620"/>
        <a:ext cx="1020010" cy="459665"/>
      </dsp:txXfrm>
    </dsp:sp>
    <dsp:sp modelId="{FEF77D80-792A-4FE7-8115-544D7919C915}">
      <dsp:nvSpPr>
        <dsp:cNvPr id="0" name=""/>
        <dsp:cNvSpPr/>
      </dsp:nvSpPr>
      <dsp:spPr>
        <a:xfrm rot="19771776">
          <a:off x="5610322" y="3013341"/>
          <a:ext cx="447298" cy="0"/>
        </a:xfrm>
        <a:custGeom>
          <a:avLst/>
          <a:gdLst/>
          <a:ahLst/>
          <a:cxnLst/>
          <a:rect l="0" t="0" r="0" b="0"/>
          <a:pathLst>
            <a:path>
              <a:moveTo>
                <a:pt x="0" y="0"/>
              </a:moveTo>
              <a:lnTo>
                <a:pt x="447298"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41492FE3-EB47-4536-AD9F-A188A09C8E6C}">
      <dsp:nvSpPr>
        <dsp:cNvPr id="0" name=""/>
        <dsp:cNvSpPr/>
      </dsp:nvSpPr>
      <dsp:spPr>
        <a:xfrm>
          <a:off x="5924759" y="2390486"/>
          <a:ext cx="1069833" cy="509443"/>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Precizitāte un atbilstība</a:t>
          </a:r>
        </a:p>
      </dsp:txBody>
      <dsp:txXfrm>
        <a:off x="5949628" y="2415355"/>
        <a:ext cx="1020095" cy="459705"/>
      </dsp:txXfrm>
    </dsp:sp>
    <dsp:sp modelId="{A5678541-704D-407D-BF6D-86FF3A57A729}">
      <dsp:nvSpPr>
        <dsp:cNvPr id="0" name=""/>
        <dsp:cNvSpPr/>
      </dsp:nvSpPr>
      <dsp:spPr>
        <a:xfrm>
          <a:off x="5641210" y="3368574"/>
          <a:ext cx="532743" cy="0"/>
        </a:xfrm>
        <a:custGeom>
          <a:avLst/>
          <a:gdLst/>
          <a:ahLst/>
          <a:cxnLst/>
          <a:rect l="0" t="0" r="0" b="0"/>
          <a:pathLst>
            <a:path>
              <a:moveTo>
                <a:pt x="0" y="0"/>
              </a:moveTo>
              <a:lnTo>
                <a:pt x="532743"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BFBADB89-DCA4-47BA-9951-8BDFE7B5C194}">
      <dsp:nvSpPr>
        <dsp:cNvPr id="0" name=""/>
        <dsp:cNvSpPr/>
      </dsp:nvSpPr>
      <dsp:spPr>
        <a:xfrm>
          <a:off x="6173954" y="3113874"/>
          <a:ext cx="1069833" cy="509399"/>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Atbilstība praksei</a:t>
          </a:r>
        </a:p>
      </dsp:txBody>
      <dsp:txXfrm>
        <a:off x="6198821" y="3138741"/>
        <a:ext cx="1020099" cy="459665"/>
      </dsp:txXfrm>
    </dsp:sp>
    <dsp:sp modelId="{9A76F5BA-950F-475B-9649-E0442D7A8A31}">
      <dsp:nvSpPr>
        <dsp:cNvPr id="0" name=""/>
        <dsp:cNvSpPr/>
      </dsp:nvSpPr>
      <dsp:spPr>
        <a:xfrm rot="1846692">
          <a:off x="5609174" y="3729768"/>
          <a:ext cx="454900" cy="0"/>
        </a:xfrm>
        <a:custGeom>
          <a:avLst/>
          <a:gdLst/>
          <a:ahLst/>
          <a:cxnLst/>
          <a:rect l="0" t="0" r="0" b="0"/>
          <a:pathLst>
            <a:path>
              <a:moveTo>
                <a:pt x="0" y="0"/>
              </a:moveTo>
              <a:lnTo>
                <a:pt x="454900"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C0822D0B-1730-4B81-9447-7EDAE3B38147}">
      <dsp:nvSpPr>
        <dsp:cNvPr id="0" name=""/>
        <dsp:cNvSpPr/>
      </dsp:nvSpPr>
      <dsp:spPr>
        <a:xfrm>
          <a:off x="5924800" y="3846158"/>
          <a:ext cx="1069744" cy="509399"/>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Labskanība</a:t>
          </a:r>
        </a:p>
      </dsp:txBody>
      <dsp:txXfrm>
        <a:off x="5949667" y="3871025"/>
        <a:ext cx="1020010" cy="459665"/>
      </dsp:txXfrm>
    </dsp:sp>
    <dsp:sp modelId="{8907BCEC-9152-410F-BFFD-FC70B0E50C39}">
      <dsp:nvSpPr>
        <dsp:cNvPr id="0" name=""/>
        <dsp:cNvSpPr/>
      </dsp:nvSpPr>
      <dsp:spPr>
        <a:xfrm rot="4050000">
          <a:off x="5067338" y="4063573"/>
          <a:ext cx="901463" cy="0"/>
        </a:xfrm>
        <a:custGeom>
          <a:avLst/>
          <a:gdLst/>
          <a:ahLst/>
          <a:cxnLst/>
          <a:rect l="0" t="0" r="0" b="0"/>
          <a:pathLst>
            <a:path>
              <a:moveTo>
                <a:pt x="0" y="0"/>
              </a:moveTo>
              <a:lnTo>
                <a:pt x="901463"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71162D61-3501-4ACE-BA68-5EBCECD79180}">
      <dsp:nvSpPr>
        <dsp:cNvPr id="0" name=""/>
        <dsp:cNvSpPr/>
      </dsp:nvSpPr>
      <dsp:spPr>
        <a:xfrm>
          <a:off x="5261185" y="4479995"/>
          <a:ext cx="1069744" cy="509399"/>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Tulkojums</a:t>
          </a:r>
        </a:p>
      </dsp:txBody>
      <dsp:txXfrm>
        <a:off x="5286052" y="4504862"/>
        <a:ext cx="1020010" cy="459665"/>
      </dsp:txXfrm>
    </dsp:sp>
    <dsp:sp modelId="{30969877-1996-46D9-9A42-BC61DE9541E8}">
      <dsp:nvSpPr>
        <dsp:cNvPr id="0" name=""/>
        <dsp:cNvSpPr/>
      </dsp:nvSpPr>
      <dsp:spPr>
        <a:xfrm>
          <a:off x="3254664" y="4640215"/>
          <a:ext cx="1141715" cy="548021"/>
        </a:xfrm>
        <a:prstGeom prst="roundRect">
          <a:avLst/>
        </a:prstGeom>
        <a:solidFill>
          <a:srgbClr val="5A9596">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lv-LV" sz="1400" kern="1200" noProof="0" dirty="0">
              <a:latin typeface="+mn-lt"/>
              <a:ea typeface="Calibri Light" panose="020F0302020204030204" pitchFamily="34" charset="0"/>
              <a:cs typeface="Calibri Light" panose="020F0302020204030204" pitchFamily="34" charset="0"/>
            </a:rPr>
            <a:t>Tehniski uzlabojumi</a:t>
          </a:r>
        </a:p>
      </dsp:txBody>
      <dsp:txXfrm>
        <a:off x="3281416" y="4666967"/>
        <a:ext cx="1088211" cy="494517"/>
      </dsp:txXfrm>
    </dsp:sp>
    <dsp:sp modelId="{8E015312-E07D-405B-B82F-957DFF36E5A7}">
      <dsp:nvSpPr>
        <dsp:cNvPr id="0" name=""/>
        <dsp:cNvSpPr/>
      </dsp:nvSpPr>
      <dsp:spPr>
        <a:xfrm rot="1350000">
          <a:off x="4392872" y="5168315"/>
          <a:ext cx="92153" cy="0"/>
        </a:xfrm>
        <a:custGeom>
          <a:avLst/>
          <a:gdLst/>
          <a:ahLst/>
          <a:cxnLst/>
          <a:rect l="0" t="0" r="0" b="0"/>
          <a:pathLst>
            <a:path>
              <a:moveTo>
                <a:pt x="0" y="0"/>
              </a:moveTo>
              <a:lnTo>
                <a:pt x="92153"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3D107CD9-A01A-45D5-BA72-BE1CB4B938E8}">
      <dsp:nvSpPr>
        <dsp:cNvPr id="0" name=""/>
        <dsp:cNvSpPr/>
      </dsp:nvSpPr>
      <dsp:spPr>
        <a:xfrm>
          <a:off x="4481519" y="5152799"/>
          <a:ext cx="1069739" cy="509399"/>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Datu drošība</a:t>
          </a:r>
        </a:p>
      </dsp:txBody>
      <dsp:txXfrm>
        <a:off x="4506386" y="5177666"/>
        <a:ext cx="1020005" cy="459665"/>
      </dsp:txXfrm>
    </dsp:sp>
    <dsp:sp modelId="{7C9AC51F-421B-4858-A325-BDD838F11C94}">
      <dsp:nvSpPr>
        <dsp:cNvPr id="0" name=""/>
        <dsp:cNvSpPr/>
      </dsp:nvSpPr>
      <dsp:spPr>
        <a:xfrm rot="5400000">
          <a:off x="3470855" y="5542903"/>
          <a:ext cx="709333" cy="0"/>
        </a:xfrm>
        <a:custGeom>
          <a:avLst/>
          <a:gdLst/>
          <a:ahLst/>
          <a:cxnLst/>
          <a:rect l="0" t="0" r="0" b="0"/>
          <a:pathLst>
            <a:path>
              <a:moveTo>
                <a:pt x="0" y="0"/>
              </a:moveTo>
              <a:lnTo>
                <a:pt x="709333"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503C8945-8527-45E7-BCF2-E38162D3D4CD}">
      <dsp:nvSpPr>
        <dsp:cNvPr id="0" name=""/>
        <dsp:cNvSpPr/>
      </dsp:nvSpPr>
      <dsp:spPr>
        <a:xfrm>
          <a:off x="3290652" y="5897570"/>
          <a:ext cx="1069739" cy="611279"/>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Papildus instrukcijas</a:t>
          </a:r>
        </a:p>
      </dsp:txBody>
      <dsp:txXfrm>
        <a:off x="3320492" y="5927410"/>
        <a:ext cx="1010059" cy="551599"/>
      </dsp:txXfrm>
    </dsp:sp>
    <dsp:sp modelId="{940C78A5-70F2-42EC-88A4-76105FCAC1B1}">
      <dsp:nvSpPr>
        <dsp:cNvPr id="0" name=""/>
        <dsp:cNvSpPr/>
      </dsp:nvSpPr>
      <dsp:spPr>
        <a:xfrm rot="9450000">
          <a:off x="3166018" y="5168315"/>
          <a:ext cx="92153" cy="0"/>
        </a:xfrm>
        <a:custGeom>
          <a:avLst/>
          <a:gdLst/>
          <a:ahLst/>
          <a:cxnLst/>
          <a:rect l="0" t="0" r="0" b="0"/>
          <a:pathLst>
            <a:path>
              <a:moveTo>
                <a:pt x="0" y="0"/>
              </a:moveTo>
              <a:lnTo>
                <a:pt x="92153"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1F32224F-4CA7-43B8-9454-A1EC0DADFFB7}">
      <dsp:nvSpPr>
        <dsp:cNvPr id="0" name=""/>
        <dsp:cNvSpPr/>
      </dsp:nvSpPr>
      <dsp:spPr>
        <a:xfrm>
          <a:off x="2099785" y="5152799"/>
          <a:ext cx="1069739" cy="509399"/>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lv-LV" sz="1200" i="1" kern="1200" noProof="0" dirty="0">
              <a:latin typeface="+mn-lt"/>
              <a:ea typeface="Calibri Light" panose="020F0302020204030204" pitchFamily="34" charset="0"/>
              <a:cs typeface="Calibri Light" panose="020F0302020204030204" pitchFamily="34" charset="0"/>
            </a:rPr>
            <a:t>Excel</a:t>
          </a:r>
          <a:r>
            <a:rPr lang="lv-LV" sz="1200" kern="1200" noProof="0" dirty="0">
              <a:latin typeface="+mn-lt"/>
              <a:ea typeface="Calibri Light" panose="020F0302020204030204" pitchFamily="34" charset="0"/>
              <a:cs typeface="Calibri Light" panose="020F0302020204030204" pitchFamily="34" charset="0"/>
            </a:rPr>
            <a:t> funkciju izmantošana</a:t>
          </a:r>
        </a:p>
      </dsp:txBody>
      <dsp:txXfrm>
        <a:off x="2124652" y="5177666"/>
        <a:ext cx="1020005" cy="459665"/>
      </dsp:txXfrm>
    </dsp:sp>
    <dsp:sp modelId="{3F011844-2852-4C33-B621-DB64EBA03CBE}">
      <dsp:nvSpPr>
        <dsp:cNvPr id="0" name=""/>
        <dsp:cNvSpPr/>
      </dsp:nvSpPr>
      <dsp:spPr>
        <a:xfrm>
          <a:off x="1940568" y="3092279"/>
          <a:ext cx="822032" cy="552589"/>
        </a:xfrm>
        <a:prstGeom prst="roundRect">
          <a:avLst/>
        </a:prstGeom>
        <a:solidFill>
          <a:srgbClr val="5A9596">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lv-LV" sz="1400" kern="1200" noProof="0" dirty="0">
              <a:latin typeface="+mn-lt"/>
              <a:ea typeface="Calibri Light" panose="020F0302020204030204" pitchFamily="34" charset="0"/>
              <a:cs typeface="Calibri Light" panose="020F0302020204030204" pitchFamily="34" charset="0"/>
            </a:rPr>
            <a:t>Struktūra</a:t>
          </a:r>
        </a:p>
      </dsp:txBody>
      <dsp:txXfrm>
        <a:off x="1967543" y="3119254"/>
        <a:ext cx="768082" cy="498639"/>
      </dsp:txXfrm>
    </dsp:sp>
    <dsp:sp modelId="{9165948C-A53E-4747-8BB3-EEFA1DC786DF}">
      <dsp:nvSpPr>
        <dsp:cNvPr id="0" name=""/>
        <dsp:cNvSpPr/>
      </dsp:nvSpPr>
      <dsp:spPr>
        <a:xfrm rot="6750000">
          <a:off x="1648766" y="4038007"/>
          <a:ext cx="851060" cy="0"/>
        </a:xfrm>
        <a:custGeom>
          <a:avLst/>
          <a:gdLst/>
          <a:ahLst/>
          <a:cxnLst/>
          <a:rect l="0" t="0" r="0" b="0"/>
          <a:pathLst>
            <a:path>
              <a:moveTo>
                <a:pt x="0" y="0"/>
              </a:moveTo>
              <a:lnTo>
                <a:pt x="851060"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58F9541D-018A-42C1-A7BE-01ED9B90BB14}">
      <dsp:nvSpPr>
        <dsp:cNvPr id="0" name=""/>
        <dsp:cNvSpPr/>
      </dsp:nvSpPr>
      <dsp:spPr>
        <a:xfrm>
          <a:off x="1271081" y="4431146"/>
          <a:ext cx="1069741" cy="509403"/>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Dzēšana</a:t>
          </a:r>
        </a:p>
      </dsp:txBody>
      <dsp:txXfrm>
        <a:off x="1295948" y="4456013"/>
        <a:ext cx="1020007" cy="459669"/>
      </dsp:txXfrm>
    </dsp:sp>
    <dsp:sp modelId="{1AEEF46C-49FB-4B88-9286-11FCD6B587A7}">
      <dsp:nvSpPr>
        <dsp:cNvPr id="0" name=""/>
        <dsp:cNvSpPr/>
      </dsp:nvSpPr>
      <dsp:spPr>
        <a:xfrm rot="9550548">
          <a:off x="1556202" y="3595531"/>
          <a:ext cx="397343" cy="0"/>
        </a:xfrm>
        <a:custGeom>
          <a:avLst/>
          <a:gdLst/>
          <a:ahLst/>
          <a:cxnLst/>
          <a:rect l="0" t="0" r="0" b="0"/>
          <a:pathLst>
            <a:path>
              <a:moveTo>
                <a:pt x="0" y="0"/>
              </a:moveTo>
              <a:lnTo>
                <a:pt x="397343"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F8DE08E7-0319-400D-AB18-A6C50D682DE8}">
      <dsp:nvSpPr>
        <dsp:cNvPr id="0" name=""/>
        <dsp:cNvSpPr/>
      </dsp:nvSpPr>
      <dsp:spPr>
        <a:xfrm>
          <a:off x="499439" y="3614894"/>
          <a:ext cx="1069741" cy="509403"/>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Secības maiņa</a:t>
          </a:r>
        </a:p>
      </dsp:txBody>
      <dsp:txXfrm>
        <a:off x="524306" y="3639761"/>
        <a:ext cx="1020007" cy="459669"/>
      </dsp:txXfrm>
    </dsp:sp>
    <dsp:sp modelId="{B8F06042-7DB4-45B0-9DC4-96C32FA4ACB8}">
      <dsp:nvSpPr>
        <dsp:cNvPr id="0" name=""/>
        <dsp:cNvSpPr/>
      </dsp:nvSpPr>
      <dsp:spPr>
        <a:xfrm rot="12049452">
          <a:off x="1579915" y="3145974"/>
          <a:ext cx="372829" cy="0"/>
        </a:xfrm>
        <a:custGeom>
          <a:avLst/>
          <a:gdLst/>
          <a:ahLst/>
          <a:cxnLst/>
          <a:rect l="0" t="0" r="0" b="0"/>
          <a:pathLst>
            <a:path>
              <a:moveTo>
                <a:pt x="0" y="0"/>
              </a:moveTo>
              <a:lnTo>
                <a:pt x="372829"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1E28E568-4A7E-4DE7-A4B8-EF607192F66B}">
      <dsp:nvSpPr>
        <dsp:cNvPr id="0" name=""/>
        <dsp:cNvSpPr/>
      </dsp:nvSpPr>
      <dsp:spPr>
        <a:xfrm>
          <a:off x="476526" y="2612850"/>
          <a:ext cx="1115566" cy="509403"/>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Sašaurināšana, precizēšana</a:t>
          </a:r>
        </a:p>
      </dsp:txBody>
      <dsp:txXfrm>
        <a:off x="501393" y="2637717"/>
        <a:ext cx="1065832" cy="459669"/>
      </dsp:txXfrm>
    </dsp:sp>
    <dsp:sp modelId="{E7ED0A4A-3D65-4F80-8C56-9896F53039E8}">
      <dsp:nvSpPr>
        <dsp:cNvPr id="0" name=""/>
        <dsp:cNvSpPr/>
      </dsp:nvSpPr>
      <dsp:spPr>
        <a:xfrm rot="14850000">
          <a:off x="1648766" y="2699141"/>
          <a:ext cx="851060" cy="0"/>
        </a:xfrm>
        <a:custGeom>
          <a:avLst/>
          <a:gdLst/>
          <a:ahLst/>
          <a:cxnLst/>
          <a:rect l="0" t="0" r="0" b="0"/>
          <a:pathLst>
            <a:path>
              <a:moveTo>
                <a:pt x="0" y="0"/>
              </a:moveTo>
              <a:lnTo>
                <a:pt x="851060" y="0"/>
              </a:lnTo>
            </a:path>
          </a:pathLst>
        </a:cu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 modelId="{D032E4BA-AB24-4CF4-B0EA-41EAAA9926A7}">
      <dsp:nvSpPr>
        <dsp:cNvPr id="0" name=""/>
        <dsp:cNvSpPr/>
      </dsp:nvSpPr>
      <dsp:spPr>
        <a:xfrm>
          <a:off x="1271081" y="1796599"/>
          <a:ext cx="1069741" cy="509403"/>
        </a:xfrm>
        <a:prstGeom prst="roundRect">
          <a:avLst/>
        </a:prstGeom>
        <a:solidFill>
          <a:srgbClr val="5A95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lv-LV" sz="1200" kern="1200" noProof="0" dirty="0">
              <a:latin typeface="+mn-lt"/>
              <a:ea typeface="Calibri Light" panose="020F0302020204030204" pitchFamily="34" charset="0"/>
              <a:cs typeface="Calibri Light" panose="020F0302020204030204" pitchFamily="34" charset="0"/>
            </a:rPr>
            <a:t>Papildināšana, paplašināšana</a:t>
          </a:r>
        </a:p>
      </dsp:txBody>
      <dsp:txXfrm>
        <a:off x="1295948" y="1821466"/>
        <a:ext cx="1020007" cy="459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CB3BD-E574-4F74-87A0-864EEF867C12}">
      <dsp:nvSpPr>
        <dsp:cNvPr id="0" name=""/>
        <dsp:cNvSpPr/>
      </dsp:nvSpPr>
      <dsp:spPr>
        <a:xfrm>
          <a:off x="327228" y="267189"/>
          <a:ext cx="10332735" cy="3207083"/>
        </a:xfrm>
        <a:prstGeom prst="rect">
          <a:avLst/>
        </a:prstGeom>
        <a:solidFill>
          <a:srgbClr val="5A9596">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6B4BEA-E0F5-4B44-BC72-98A08BD84EC1}">
      <dsp:nvSpPr>
        <dsp:cNvPr id="0" name=""/>
        <dsp:cNvSpPr/>
      </dsp:nvSpPr>
      <dsp:spPr>
        <a:xfrm>
          <a:off x="548650" y="510264"/>
          <a:ext cx="4754880" cy="2736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lv-LV" sz="2000" b="1" kern="1200" noProof="0" dirty="0">
              <a:latin typeface="+mn-lt"/>
              <a:ea typeface="Calibri Light" panose="020F0302020204030204" pitchFamily="34" charset="0"/>
              <a:cs typeface="Calibri Light" panose="020F0302020204030204" pitchFamily="34" charset="0"/>
            </a:rPr>
            <a:t>Zinātniskais stiprums</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Datu avotu un metožu triangulācija (ticamība)</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Dažādu respondentu iekļaušana aptaujā (iekšējā pamatotība)</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Precīza un adekvāta dokumentācija un procedūras apraksts (uzticamība un drošums)</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Dokumentētas liecības (</a:t>
          </a:r>
          <a:r>
            <a:rPr lang="lv-LV" sz="1800" kern="1200" noProof="0" dirty="0" err="1">
              <a:latin typeface="+mn-lt"/>
              <a:ea typeface="Calibri Light" panose="020F0302020204030204" pitchFamily="34" charset="0"/>
              <a:cs typeface="Calibri Light" panose="020F0302020204030204" pitchFamily="34" charset="0"/>
            </a:rPr>
            <a:t>apstiprināmība</a:t>
          </a:r>
          <a:r>
            <a:rPr lang="lv-LV" sz="1800" kern="1200" noProof="0" dirty="0">
              <a:latin typeface="+mn-lt"/>
              <a:ea typeface="Calibri Light" panose="020F0302020204030204" pitchFamily="34" charset="0"/>
              <a:cs typeface="Calibri Light" panose="020F0302020204030204" pitchFamily="34" charset="0"/>
            </a:rPr>
            <a:t>)</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Visu iegūto rezultātu iekļaušana diskusijā (objektīvums)</a:t>
          </a:r>
        </a:p>
      </dsp:txBody>
      <dsp:txXfrm>
        <a:off x="548650" y="510264"/>
        <a:ext cx="4754880" cy="2736853"/>
      </dsp:txXfrm>
    </dsp:sp>
    <dsp:sp modelId="{2EE28458-F9BF-4624-BD36-90132A4E4D5E}">
      <dsp:nvSpPr>
        <dsp:cNvPr id="0" name=""/>
        <dsp:cNvSpPr/>
      </dsp:nvSpPr>
      <dsp:spPr>
        <a:xfrm>
          <a:off x="5669273" y="510264"/>
          <a:ext cx="4754880" cy="279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lv-LV" sz="2000" b="1" kern="1200" noProof="0" dirty="0">
              <a:latin typeface="+mn-lt"/>
              <a:ea typeface="Calibri Light" panose="020F0302020204030204" pitchFamily="34" charset="0"/>
              <a:cs typeface="Calibri Light" panose="020F0302020204030204" pitchFamily="34" charset="0"/>
            </a:rPr>
            <a:t>Pētījuma ierobežojumi</a:t>
          </a:r>
        </a:p>
        <a:p>
          <a:pPr marL="171450" lvl="1" indent="-171450" algn="l" defTabSz="800100">
            <a:lnSpc>
              <a:spcPct val="90000"/>
            </a:lnSpc>
            <a:spcBef>
              <a:spcPct val="0"/>
            </a:spcBef>
            <a:spcAft>
              <a:spcPct val="15000"/>
            </a:spcAft>
            <a:buChar char="•"/>
          </a:pPr>
          <a:r>
            <a:rPr lang="lv-LV" sz="1800" i="1" kern="1200" noProof="0" dirty="0">
              <a:latin typeface="+mn-lt"/>
              <a:ea typeface="Calibri Light" panose="020F0302020204030204" pitchFamily="34" charset="0"/>
              <a:cs typeface="Calibri Light" panose="020F0302020204030204" pitchFamily="34" charset="0"/>
            </a:rPr>
            <a:t>ITC</a:t>
          </a:r>
          <a:r>
            <a:rPr lang="lv-LV" sz="1800" kern="1200" noProof="0" dirty="0">
              <a:latin typeface="+mn-lt"/>
              <a:ea typeface="Calibri Light" panose="020F0302020204030204" pitchFamily="34" charset="0"/>
              <a:cs typeface="Calibri Light" panose="020F0302020204030204" pitchFamily="34" charset="0"/>
            </a:rPr>
            <a:t> prasībām pilnībā atbilstošu tulkotāju trūkums </a:t>
          </a:r>
          <a:r>
            <a:rPr lang="lv-LV" sz="1600" kern="1200" noProof="0" dirty="0">
              <a:latin typeface="+mn-lt"/>
              <a:ea typeface="Calibri Light" panose="020F0302020204030204" pitchFamily="34" charset="0"/>
              <a:cs typeface="Calibri Light" panose="020F0302020204030204" pitchFamily="34" charset="0"/>
            </a:rPr>
            <a:t>(</a:t>
          </a:r>
          <a:r>
            <a:rPr lang="lv-LV" sz="1600" i="1" kern="1200" noProof="0" dirty="0" err="1">
              <a:latin typeface="+mn-lt"/>
              <a:ea typeface="Calibri Light" panose="020F0302020204030204" pitchFamily="34" charset="0"/>
              <a:cs typeface="Calibri Light" panose="020F0302020204030204" pitchFamily="34" charset="0"/>
            </a:rPr>
            <a:t>International</a:t>
          </a:r>
          <a:r>
            <a:rPr lang="lv-LV" sz="1600" i="1" kern="1200" noProof="0" dirty="0">
              <a:latin typeface="+mn-lt"/>
              <a:ea typeface="Calibri Light" panose="020F0302020204030204" pitchFamily="34" charset="0"/>
              <a:cs typeface="Calibri Light" panose="020F0302020204030204" pitchFamily="34" charset="0"/>
            </a:rPr>
            <a:t> </a:t>
          </a:r>
          <a:r>
            <a:rPr lang="lv-LV" sz="1600" i="1" kern="1200" noProof="0" dirty="0" err="1">
              <a:latin typeface="+mn-lt"/>
              <a:ea typeface="Calibri Light" panose="020F0302020204030204" pitchFamily="34" charset="0"/>
              <a:cs typeface="Calibri Light" panose="020F0302020204030204" pitchFamily="34" charset="0"/>
            </a:rPr>
            <a:t>Test</a:t>
          </a:r>
          <a:r>
            <a:rPr lang="lv-LV" sz="1600" i="1" kern="1200" noProof="0" dirty="0">
              <a:latin typeface="+mn-lt"/>
              <a:ea typeface="Calibri Light" panose="020F0302020204030204" pitchFamily="34" charset="0"/>
              <a:cs typeface="Calibri Light" panose="020F0302020204030204" pitchFamily="34" charset="0"/>
            </a:rPr>
            <a:t> </a:t>
          </a:r>
          <a:r>
            <a:rPr lang="lv-LV" sz="1600" i="1" kern="1200" noProof="0" dirty="0" err="1">
              <a:latin typeface="+mn-lt"/>
              <a:ea typeface="Calibri Light" panose="020F0302020204030204" pitchFamily="34" charset="0"/>
              <a:cs typeface="Calibri Light" panose="020F0302020204030204" pitchFamily="34" charset="0"/>
            </a:rPr>
            <a:t>Commission</a:t>
          </a:r>
          <a:r>
            <a:rPr lang="lv-LV" sz="1600" kern="1200" noProof="0" dirty="0">
              <a:latin typeface="+mn-lt"/>
              <a:ea typeface="Calibri Light" panose="020F0302020204030204" pitchFamily="34" charset="0"/>
              <a:cs typeface="Calibri Light" panose="020F0302020204030204" pitchFamily="34" charset="0"/>
            </a:rPr>
            <a:t>, 2017)</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Protokola domēnu, apakšdomēnu un mērķu aprakstu tulkošanu veica pētījuma autore</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Netiešā tulkošanas metode</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Protokolā nebija iespējams ieviest visus 2. un       3. izpētes posma komentārus</a:t>
          </a:r>
        </a:p>
        <a:p>
          <a:pPr marL="171450" lvl="1" indent="-171450" algn="l" defTabSz="800100">
            <a:lnSpc>
              <a:spcPct val="90000"/>
            </a:lnSpc>
            <a:spcBef>
              <a:spcPct val="0"/>
            </a:spcBef>
            <a:spcAft>
              <a:spcPct val="15000"/>
            </a:spcAft>
            <a:buChar char="•"/>
          </a:pPr>
          <a:r>
            <a:rPr lang="lv-LV" sz="1800" kern="1200" noProof="0" dirty="0">
              <a:latin typeface="+mn-lt"/>
              <a:ea typeface="Calibri Light" panose="020F0302020204030204" pitchFamily="34" charset="0"/>
              <a:cs typeface="Calibri Light" panose="020F0302020204030204" pitchFamily="34" charset="0"/>
            </a:rPr>
            <a:t>Neliels aptaujas respondentu skaits</a:t>
          </a:r>
        </a:p>
      </dsp:txBody>
      <dsp:txXfrm>
        <a:off x="5669273" y="510264"/>
        <a:ext cx="4754880" cy="2791698"/>
      </dsp:txXfrm>
    </dsp:sp>
    <dsp:sp modelId="{113B49E2-6D25-4C9B-9DC1-69A54BCA3E0C}">
      <dsp:nvSpPr>
        <dsp:cNvPr id="0" name=""/>
        <dsp:cNvSpPr/>
      </dsp:nvSpPr>
      <dsp:spPr>
        <a:xfrm>
          <a:off x="69127" y="32018"/>
          <a:ext cx="548637" cy="548637"/>
        </a:xfrm>
        <a:prstGeom prst="plus">
          <a:avLst>
            <a:gd name="adj" fmla="val 32810"/>
          </a:avLst>
        </a:prstGeom>
        <a:solidFill>
          <a:srgbClr val="7FACAC"/>
        </a:solidFill>
        <a:ln w="12700" cap="flat" cmpd="sng" algn="ctr">
          <a:solidFill>
            <a:srgbClr val="5A959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BACC-C27A-460A-B088-CA3F8183CD08}">
      <dsp:nvSpPr>
        <dsp:cNvPr id="0" name=""/>
        <dsp:cNvSpPr/>
      </dsp:nvSpPr>
      <dsp:spPr>
        <a:xfrm>
          <a:off x="10332715" y="215760"/>
          <a:ext cx="548635" cy="182881"/>
        </a:xfrm>
        <a:prstGeom prst="rect">
          <a:avLst/>
        </a:prstGeom>
        <a:solidFill>
          <a:srgbClr val="7FACAC"/>
        </a:solidFill>
        <a:ln w="12700" cap="flat" cmpd="sng" algn="ctr">
          <a:solidFill>
            <a:srgbClr val="5A959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4CDD9-3900-41C7-9E49-C78B0B4DAC35}">
      <dsp:nvSpPr>
        <dsp:cNvPr id="0" name=""/>
        <dsp:cNvSpPr/>
      </dsp:nvSpPr>
      <dsp:spPr>
        <a:xfrm>
          <a:off x="5493596" y="753740"/>
          <a:ext cx="651" cy="2394063"/>
        </a:xfrm>
        <a:prstGeom prst="line">
          <a:avLst/>
        </a:prstGeom>
        <a:noFill/>
        <a:ln w="12700" cap="flat" cmpd="sng" algn="ctr">
          <a:solidFill>
            <a:srgbClr val="5A9596"/>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586FC84-14EF-44C3-9924-D0AA0180BCFF}" type="datetimeFigureOut">
              <a:rPr lang="en-US" smtClean="0"/>
              <a:t>4/18/2024</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8D35362-F974-4BE1-B6BE-D87AA39A8E19}" type="slidenum">
              <a:rPr lang="en-US" smtClean="0"/>
              <a:t>‹#›</a:t>
            </a:fld>
            <a:endParaRPr lang="en-US"/>
          </a:p>
        </p:txBody>
      </p:sp>
    </p:spTree>
    <p:extLst>
      <p:ext uri="{BB962C8B-B14F-4D97-AF65-F5344CB8AC3E}">
        <p14:creationId xmlns:p14="http://schemas.microsoft.com/office/powerpoint/2010/main" val="1609510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lv-LV"/>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2B0BA6E-28E6-49C7-A388-01F4A0643608}" type="datetimeFigureOut">
              <a:rPr lang="lv-LV" smtClean="0"/>
              <a:t>18.04.2024</a:t>
            </a:fld>
            <a:endParaRPr lang="lv-LV"/>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lv-LV"/>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lv-LV"/>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A8C8AF6-A5ED-49F6-A1F1-FE8CBCEBE9AD}" type="slidenum">
              <a:rPr lang="lv-LV" smtClean="0"/>
              <a:t>‹#›</a:t>
            </a:fld>
            <a:endParaRPr lang="lv-LV"/>
          </a:p>
        </p:txBody>
      </p:sp>
    </p:spTree>
    <p:extLst>
      <p:ext uri="{BB962C8B-B14F-4D97-AF65-F5344CB8AC3E}">
        <p14:creationId xmlns:p14="http://schemas.microsoft.com/office/powerpoint/2010/main" val="210386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lv-LV" dirty="0">
                <a:latin typeface="Calibri Light" panose="020F0302020204030204" pitchFamily="34" charset="0"/>
                <a:cs typeface="Calibri Light" panose="020F0302020204030204" pitchFamily="34" charset="0"/>
              </a:rPr>
              <a:t>Runājot par pētījuma aktualitāti, jāsaka, ka MT profesijā bez UMBII būtu jāpielieto arī citi vienoti un standartizēti </a:t>
            </a:r>
            <a:r>
              <a:rPr lang="lv-LV" dirty="0" err="1">
                <a:latin typeface="Calibri Light" panose="020F0302020204030204" pitchFamily="34" charset="0"/>
                <a:cs typeface="Calibri Light" panose="020F0302020204030204" pitchFamily="34" charset="0"/>
              </a:rPr>
              <a:t>iz(no)vērtēšanas</a:t>
            </a:r>
            <a:r>
              <a:rPr lang="lv-LV" dirty="0">
                <a:latin typeface="Calibri Light" panose="020F0302020204030204" pitchFamily="34" charset="0"/>
                <a:cs typeface="Calibri Light" panose="020F0302020204030204" pitchFamily="34" charset="0"/>
              </a:rPr>
              <a:t> rīki.</a:t>
            </a:r>
          </a:p>
          <a:p>
            <a:pPr defTabSz="942289">
              <a:defRPr/>
            </a:pPr>
            <a:r>
              <a:rPr lang="lv-LV" dirty="0">
                <a:latin typeface="Calibri Light" panose="020F0302020204030204" pitchFamily="34" charset="0"/>
                <a:cs typeface="Calibri Light" panose="020F0302020204030204" pitchFamily="34" charset="0"/>
              </a:rPr>
              <a:t>Aktualitāte – plašāka, problēma – šaurāka</a:t>
            </a:r>
            <a:r>
              <a:rPr lang="lv-LV" baseline="0" dirty="0">
                <a:latin typeface="Calibri Light" panose="020F0302020204030204" pitchFamily="34" charset="0"/>
                <a:cs typeface="Calibri Light" panose="020F0302020204030204" pitchFamily="34" charset="0"/>
              </a:rPr>
              <a:t> un ved uz mērķi</a:t>
            </a:r>
            <a:endParaRPr lang="lv-LV" dirty="0">
              <a:latin typeface="Calibri Light" panose="020F0302020204030204" pitchFamily="34" charset="0"/>
              <a:cs typeface="Calibri Light" panose="020F0302020204030204" pitchFamily="34" charset="0"/>
            </a:endParaRPr>
          </a:p>
          <a:p>
            <a:pPr defTabSz="942289">
              <a:defRPr/>
            </a:pPr>
            <a:endParaRPr lang="lv-LV"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FA8C8AF6-A5ED-49F6-A1F1-FE8CBCEBE9AD}" type="slidenum">
              <a:rPr lang="lv-LV" smtClean="0"/>
              <a:t>2</a:t>
            </a:fld>
            <a:endParaRPr lang="lv-LV"/>
          </a:p>
        </p:txBody>
      </p:sp>
    </p:spTree>
    <p:extLst>
      <p:ext uri="{BB962C8B-B14F-4D97-AF65-F5344CB8AC3E}">
        <p14:creationId xmlns:p14="http://schemas.microsoft.com/office/powerpoint/2010/main" val="292925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Vēlos uzsvērt, ka gandrīz visas protokola izklājlapas un arī 5 no 6 avotvalodas protokola domēniem ir piemēroti lietošanai visās MT </a:t>
            </a:r>
            <a:r>
              <a:rPr lang="lv-LV" dirty="0" err="1"/>
              <a:t>specializācijās</a:t>
            </a:r>
            <a:r>
              <a:rPr lang="lv-LV" dirty="0"/>
              <a:t>.</a:t>
            </a:r>
          </a:p>
        </p:txBody>
      </p:sp>
      <p:sp>
        <p:nvSpPr>
          <p:cNvPr id="4" name="Slide Number Placeholder 3"/>
          <p:cNvSpPr>
            <a:spLocks noGrp="1"/>
          </p:cNvSpPr>
          <p:nvPr>
            <p:ph type="sldNum" sz="quarter" idx="5"/>
          </p:nvPr>
        </p:nvSpPr>
        <p:spPr/>
        <p:txBody>
          <a:bodyPr/>
          <a:lstStyle/>
          <a:p>
            <a:fld id="{FA8C8AF6-A5ED-49F6-A1F1-FE8CBCEBE9AD}" type="slidenum">
              <a:rPr lang="lv-LV" smtClean="0"/>
              <a:t>11</a:t>
            </a:fld>
            <a:endParaRPr lang="lv-LV"/>
          </a:p>
        </p:txBody>
      </p:sp>
    </p:spTree>
    <p:extLst>
      <p:ext uri="{BB962C8B-B14F-4D97-AF65-F5344CB8AC3E}">
        <p14:creationId xmlns:p14="http://schemas.microsoft.com/office/powerpoint/2010/main" val="1334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Vēlos uzsvērt, ka gandrīz visas protokola izklājlapas un arī 5 no 6 avotvalodas protokola domēniem ir piemēroti lietošanai visās MT </a:t>
            </a:r>
            <a:r>
              <a:rPr lang="lv-LV" dirty="0" err="1"/>
              <a:t>specializācijās</a:t>
            </a:r>
            <a:r>
              <a:rPr lang="lv-LV" dirty="0"/>
              <a:t>.</a:t>
            </a:r>
          </a:p>
        </p:txBody>
      </p:sp>
      <p:sp>
        <p:nvSpPr>
          <p:cNvPr id="4" name="Slide Number Placeholder 3"/>
          <p:cNvSpPr>
            <a:spLocks noGrp="1"/>
          </p:cNvSpPr>
          <p:nvPr>
            <p:ph type="sldNum" sz="quarter" idx="5"/>
          </p:nvPr>
        </p:nvSpPr>
        <p:spPr/>
        <p:txBody>
          <a:bodyPr/>
          <a:lstStyle/>
          <a:p>
            <a:fld id="{FA8C8AF6-A5ED-49F6-A1F1-FE8CBCEBE9AD}" type="slidenum">
              <a:rPr lang="lv-LV" smtClean="0"/>
              <a:t>12</a:t>
            </a:fld>
            <a:endParaRPr lang="lv-LV"/>
          </a:p>
        </p:txBody>
      </p:sp>
    </p:spTree>
    <p:extLst>
      <p:ext uri="{BB962C8B-B14F-4D97-AF65-F5344CB8AC3E}">
        <p14:creationId xmlns:p14="http://schemas.microsoft.com/office/powerpoint/2010/main" val="888323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Un tika izvēlēts secīgais jauktais pētījumu dizains, kuru kopumā veidoja 4 slaidā redzamie posmi. </a:t>
            </a:r>
          </a:p>
          <a:p>
            <a:r>
              <a:rPr lang="lv-LV" dirty="0"/>
              <a:t>Katrā no tiem redzama</a:t>
            </a:r>
            <a:r>
              <a:rPr lang="lv-LV" baseline="0" dirty="0"/>
              <a:t> protokola </a:t>
            </a:r>
            <a:r>
              <a:rPr lang="lv-LV" baseline="0" dirty="0" err="1"/>
              <a:t>attīstī</a:t>
            </a:r>
            <a:r>
              <a:rPr lang="en-US" baseline="0" dirty="0" err="1"/>
              <a:t>šana</a:t>
            </a:r>
            <a:r>
              <a:rPr lang="lv-LV" baseline="0" dirty="0"/>
              <a:t> no tulkošanas līdz 2. versijas izveidei.</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13</a:t>
            </a:fld>
            <a:endParaRPr lang="lv-LV"/>
          </a:p>
        </p:txBody>
      </p:sp>
    </p:spTree>
    <p:extLst>
      <p:ext uri="{BB962C8B-B14F-4D97-AF65-F5344CB8AC3E}">
        <p14:creationId xmlns:p14="http://schemas.microsoft.com/office/powerpoint/2010/main" val="258628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Un tika izvēlēts secīgais jauktais pētījumu dizains, kuru kopumā veidoja 4 slaidā redzamie posmi. </a:t>
            </a:r>
          </a:p>
          <a:p>
            <a:r>
              <a:rPr lang="lv-LV" dirty="0"/>
              <a:t>Katrā no tiem redzama</a:t>
            </a:r>
            <a:r>
              <a:rPr lang="lv-LV" baseline="0" dirty="0"/>
              <a:t> protokola </a:t>
            </a:r>
            <a:r>
              <a:rPr lang="lv-LV" baseline="0" dirty="0" err="1"/>
              <a:t>attīstī</a:t>
            </a:r>
            <a:r>
              <a:rPr lang="en-US" baseline="0" dirty="0" err="1"/>
              <a:t>šana</a:t>
            </a:r>
            <a:r>
              <a:rPr lang="lv-LV" baseline="0" dirty="0"/>
              <a:t> no tulkošanas līdz 2. versijas izveidei.</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14</a:t>
            </a:fld>
            <a:endParaRPr lang="lv-LV"/>
          </a:p>
        </p:txBody>
      </p:sp>
    </p:spTree>
    <p:extLst>
      <p:ext uri="{BB962C8B-B14F-4D97-AF65-F5344CB8AC3E}">
        <p14:creationId xmlns:p14="http://schemas.microsoft.com/office/powerpoint/2010/main" val="48991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00"/>
              </a:spcBef>
              <a:buNone/>
            </a:pPr>
            <a:r>
              <a:rPr lang="lv-LV" b="0" dirty="0">
                <a:solidFill>
                  <a:srgbClr val="C00000"/>
                </a:solidFill>
                <a:latin typeface="Calibri Light" panose="020F0302020204030204" pitchFamily="34" charset="0"/>
                <a:cs typeface="Calibri Light" panose="020F0302020204030204" pitchFamily="34" charset="0"/>
              </a:rPr>
              <a:t>Tālāk</a:t>
            </a:r>
            <a:r>
              <a:rPr lang="lv-LV" b="0" baseline="0" dirty="0">
                <a:solidFill>
                  <a:srgbClr val="C00000"/>
                </a:solidFill>
                <a:latin typeface="Calibri Light" panose="020F0302020204030204" pitchFamily="34" charset="0"/>
                <a:cs typeface="Calibri Light" panose="020F0302020204030204" pitchFamily="34" charset="0"/>
              </a:rPr>
              <a:t> jau par katru no pētījuma posmiem. Sagatavošanās posma ietvaros tika veikta protokola vienvirziena tulkošana un tika identificētas protokolā papildus iekļaujamās satura vienības līdzšinējā izpētē un uz MD attiecināmajā likumdošanā. </a:t>
            </a:r>
          </a:p>
          <a:p>
            <a:pPr marL="0" indent="0">
              <a:spcBef>
                <a:spcPts val="300"/>
              </a:spcBef>
              <a:buNone/>
            </a:pPr>
            <a:r>
              <a:rPr lang="lv-LV" b="0" baseline="0" dirty="0">
                <a:solidFill>
                  <a:srgbClr val="C00000"/>
                </a:solidFill>
                <a:latin typeface="Calibri Light" panose="020F0302020204030204" pitchFamily="34" charset="0"/>
                <a:cs typeface="Calibri Light" panose="020F0302020204030204" pitchFamily="34" charset="0"/>
              </a:rPr>
              <a:t>Iegūtie rezultāti tika apkopoti, izveidojot protokola prototipu, kas tika pielietots pētījuma pirmajā izpētes posmā.</a:t>
            </a:r>
            <a:endParaRPr lang="lv-LV" b="0" dirty="0">
              <a:solidFill>
                <a:srgbClr val="C00000"/>
              </a:solidFill>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FA8C8AF6-A5ED-49F6-A1F1-FE8CBCEBE9AD}" type="slidenum">
              <a:rPr lang="lv-LV" smtClean="0"/>
              <a:t>15</a:t>
            </a:fld>
            <a:endParaRPr lang="lv-LV"/>
          </a:p>
        </p:txBody>
      </p:sp>
    </p:spTree>
    <p:extLst>
      <p:ext uri="{BB962C8B-B14F-4D97-AF65-F5344CB8AC3E}">
        <p14:creationId xmlns:p14="http://schemas.microsoft.com/office/powerpoint/2010/main" val="351019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lv-LV" dirty="0"/>
              <a:t>Tajā 2</a:t>
            </a:r>
            <a:r>
              <a:rPr lang="lv-LV" baseline="0" dirty="0"/>
              <a:t> </a:t>
            </a:r>
            <a:r>
              <a:rPr lang="lv-LV" dirty="0"/>
              <a:t>praktizējoši un sertificēti DKT </a:t>
            </a:r>
            <a:r>
              <a:rPr lang="lv-LV" dirty="0" err="1"/>
              <a:t>iz(no)vērtēšanas</a:t>
            </a:r>
            <a:r>
              <a:rPr lang="lv-LV" dirty="0"/>
              <a:t> eksperti izvērtēja protokola domēnu, apakšdomēnu un mērķu formulējumu un to aprakstu saprotamību un terminoloģijas atbilstību.</a:t>
            </a:r>
            <a:r>
              <a:rPr lang="lv-LV" baseline="0" dirty="0"/>
              <a:t> Iegūtie rezultāti tika analizēti ar kvantitatīvās kontentanalīzes palīdzību.</a:t>
            </a:r>
            <a:endParaRPr lang="lv-LV" dirty="0"/>
          </a:p>
          <a:p>
            <a:pPr defTabSz="942289">
              <a:defRPr/>
            </a:pPr>
            <a:endParaRPr lang="lv-LV" dirty="0"/>
          </a:p>
          <a:p>
            <a:pPr defTabSz="942289">
              <a:defRPr/>
            </a:pPr>
            <a:r>
              <a:rPr lang="lv-LV" dirty="0"/>
              <a:t>Posma rezultāts: </a:t>
            </a:r>
            <a:r>
              <a:rPr lang="lv-LV" dirty="0">
                <a:latin typeface="Calibri Light" panose="020F0302020204030204" pitchFamily="34" charset="0"/>
                <a:cs typeface="Calibri Light" panose="020F0302020204030204" pitchFamily="34" charset="0"/>
              </a:rPr>
              <a:t>Protokola </a:t>
            </a:r>
            <a:r>
              <a:rPr lang="en-US" dirty="0">
                <a:latin typeface="Calibri Light" panose="020F0302020204030204" pitchFamily="34" charset="0"/>
                <a:cs typeface="Calibri Light" panose="020F0302020204030204" pitchFamily="34" charset="0"/>
              </a:rPr>
              <a:t>1</a:t>
            </a:r>
            <a:r>
              <a:rPr lang="lv-LV" dirty="0">
                <a:latin typeface="Calibri Light" panose="020F0302020204030204" pitchFamily="34" charset="0"/>
                <a:cs typeface="Calibri Light" panose="020F0302020204030204" pitchFamily="34" charset="0"/>
              </a:rPr>
              <a:t>. versijas izveide</a:t>
            </a:r>
            <a:endParaRPr lang="en-US" dirty="0">
              <a:latin typeface="Calibri Light" panose="020F0302020204030204" pitchFamily="34" charset="0"/>
              <a:cs typeface="Calibri Light" panose="020F0302020204030204" pitchFamily="34" charset="0"/>
            </a:endParaRPr>
          </a:p>
          <a:p>
            <a:pPr defTabSz="942289">
              <a:defRPr/>
            </a:pPr>
            <a:endParaRPr lang="en-US" dirty="0"/>
          </a:p>
          <a:p>
            <a:pPr defTabSz="942289">
              <a:defRPr/>
            </a:pPr>
            <a:r>
              <a:rPr lang="lv-LV" dirty="0"/>
              <a:t>Izpētes</a:t>
            </a:r>
            <a:r>
              <a:rPr lang="lv-LV" b="1" dirty="0"/>
              <a:t> procedūra </a:t>
            </a:r>
            <a:r>
              <a:rPr lang="lv-LV" dirty="0"/>
              <a:t>= kādā veidā tiek iegūti dati (nevis dalībnieku atlase, kas iekļaušanas/izslēgšanas kritēriji). </a:t>
            </a:r>
          </a:p>
          <a:p>
            <a:pPr defTabSz="942289">
              <a:defRPr/>
            </a:pPr>
            <a:r>
              <a:rPr lang="lv-LV" b="1" dirty="0"/>
              <a:t>Dalībnieki</a:t>
            </a:r>
            <a:r>
              <a:rPr lang="lv-LV" dirty="0"/>
              <a:t> = jāskatās, kādi eksperti uz attiecīgo pētījuma jautājumu atbildēs un kāds </a:t>
            </a:r>
            <a:r>
              <a:rPr lang="lv-LV" b="1" dirty="0"/>
              <a:t>instruments</a:t>
            </a:r>
            <a:r>
              <a:rPr lang="lv-LV" dirty="0"/>
              <a:t>, kas to mēra -&gt; atbilde uz pētījuma jautājumu.</a:t>
            </a:r>
          </a:p>
          <a:p>
            <a:pPr defTabSz="942289">
              <a:defRPr/>
            </a:pPr>
            <a:r>
              <a:rPr lang="lv-LV" dirty="0"/>
              <a:t>Datu analīze noteicoša, lai būtu arī pētījuma jautājums.</a:t>
            </a:r>
            <a:endParaRPr lang="en-US" dirty="0">
              <a:latin typeface="Calibri Light" panose="020F0302020204030204" pitchFamily="34" charset="0"/>
              <a:cs typeface="Calibri Light" panose="020F0302020204030204" pitchFamily="34" charset="0"/>
            </a:endParaRPr>
          </a:p>
          <a:p>
            <a:r>
              <a:rPr lang="lv-LV" dirty="0"/>
              <a:t> </a:t>
            </a:r>
          </a:p>
          <a:p>
            <a:endParaRPr lang="en-US" dirty="0"/>
          </a:p>
        </p:txBody>
      </p:sp>
      <p:sp>
        <p:nvSpPr>
          <p:cNvPr id="4" name="Slide Number Placeholder 3"/>
          <p:cNvSpPr>
            <a:spLocks noGrp="1"/>
          </p:cNvSpPr>
          <p:nvPr>
            <p:ph type="sldNum" sz="quarter" idx="5"/>
          </p:nvPr>
        </p:nvSpPr>
        <p:spPr/>
        <p:txBody>
          <a:bodyPr/>
          <a:lstStyle/>
          <a:p>
            <a:fld id="{FA8C8AF6-A5ED-49F6-A1F1-FE8CBCEBE9AD}" type="slidenum">
              <a:rPr lang="lv-LV" smtClean="0"/>
              <a:t>16</a:t>
            </a:fld>
            <a:endParaRPr lang="lv-LV"/>
          </a:p>
        </p:txBody>
      </p:sp>
    </p:spTree>
    <p:extLst>
      <p:ext uri="{BB962C8B-B14F-4D97-AF65-F5344CB8AC3E}">
        <p14:creationId xmlns:p14="http://schemas.microsoft.com/office/powerpoint/2010/main" val="167235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latin typeface="Calibri Light" panose="020F0302020204030204" pitchFamily="34" charset="0"/>
                <a:cs typeface="Calibri Light" panose="020F0302020204030204" pitchFamily="34" charset="0"/>
              </a:rPr>
              <a:t>Tās rezultāti liecināja,</a:t>
            </a:r>
            <a:r>
              <a:rPr lang="lv-LV" baseline="0" dirty="0">
                <a:latin typeface="Calibri Light" panose="020F0302020204030204" pitchFamily="34" charset="0"/>
                <a:cs typeface="Calibri Light" panose="020F0302020204030204" pitchFamily="34" charset="0"/>
              </a:rPr>
              <a:t> ka </a:t>
            </a:r>
            <a:r>
              <a:rPr lang="lv-LV" sz="1200" b="0" i="0" kern="1200" dirty="0">
                <a:solidFill>
                  <a:schemeClr val="tx1"/>
                </a:solidFill>
                <a:effectLst/>
                <a:latin typeface="+mn-lt"/>
                <a:ea typeface="+mn-ea"/>
                <a:cs typeface="+mn-cs"/>
              </a:rPr>
              <a:t>protokola domēnu, apakšdomēnu un mērķu formulējumu un to aprakstu saprotamība bija lielākoties neatbilstoša. Varētu teikt, ka tie bija vairāk nesaprotami</a:t>
            </a:r>
            <a:r>
              <a:rPr lang="lv-LV" sz="1200" b="0" i="0" kern="1200" baseline="0" dirty="0">
                <a:solidFill>
                  <a:schemeClr val="tx1"/>
                </a:solidFill>
                <a:effectLst/>
                <a:latin typeface="+mn-lt"/>
                <a:ea typeface="+mn-ea"/>
                <a:cs typeface="+mn-cs"/>
              </a:rPr>
              <a:t> nekā saprotami. Savukārt</a:t>
            </a:r>
            <a:r>
              <a:rPr lang="lv-LV" sz="1200" b="0" i="0" kern="1200" dirty="0">
                <a:solidFill>
                  <a:schemeClr val="tx1"/>
                </a:solidFill>
                <a:effectLst/>
                <a:latin typeface="+mn-lt"/>
                <a:ea typeface="+mn-ea"/>
                <a:cs typeface="+mn-cs"/>
              </a:rPr>
              <a:t> terminoloģija bija</a:t>
            </a:r>
            <a:r>
              <a:rPr lang="lv-LV" sz="1200" b="0" i="0" kern="1200" baseline="0" dirty="0">
                <a:solidFill>
                  <a:schemeClr val="tx1"/>
                </a:solidFill>
                <a:effectLst/>
                <a:latin typeface="+mn-lt"/>
                <a:ea typeface="+mn-ea"/>
                <a:cs typeface="+mn-cs"/>
              </a:rPr>
              <a:t> </a:t>
            </a:r>
            <a:r>
              <a:rPr lang="lv-LV" sz="1200" b="0" i="0" kern="1200" dirty="0">
                <a:solidFill>
                  <a:schemeClr val="tx1"/>
                </a:solidFill>
                <a:effectLst/>
                <a:latin typeface="+mn-lt"/>
                <a:ea typeface="+mn-ea"/>
                <a:cs typeface="+mn-cs"/>
              </a:rPr>
              <a:t>atbilstoša</a:t>
            </a:r>
            <a:r>
              <a:rPr lang="lv-LV" sz="1200" b="0" i="0" kern="1200" baseline="0" dirty="0">
                <a:solidFill>
                  <a:schemeClr val="tx1"/>
                </a:solidFill>
                <a:effectLst/>
                <a:latin typeface="+mn-lt"/>
                <a:ea typeface="+mn-ea"/>
                <a:cs typeface="+mn-cs"/>
              </a:rPr>
              <a:t> gan formulējumu, gan aprakstu kontekstā.</a:t>
            </a:r>
            <a:endParaRPr lang="lv-LV"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Kvantitatīvās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analīzes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gaitā</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analizēts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labojumu</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daudzums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kas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tika</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veikts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saprotamības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vai</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terminoloģijas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uzlabošanas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nolūkā</a:t>
            </a:r>
            <a:r>
              <a:rPr lang="en-US" baseline="0" dirty="0">
                <a:latin typeface="Calibri Light" panose="020F0302020204030204" pitchFamily="34" charset="0"/>
                <a:cs typeface="Calibri Light" panose="020F0302020204030204" pitchFamily="34" charset="0"/>
              </a:rPr>
              <a:t>.</a:t>
            </a:r>
            <a:endParaRPr lang="lv-LV"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kern="1200" dirty="0">
                <a:solidFill>
                  <a:schemeClr val="tx1"/>
                </a:solidFill>
                <a:effectLst/>
                <a:latin typeface="+mn-lt"/>
                <a:ea typeface="+mn-ea"/>
                <a:cs typeface="+mn-cs"/>
              </a:rPr>
              <a:t>1. izpētes posma rezultāti liecina, </a:t>
            </a:r>
          </a:p>
        </p:txBody>
      </p:sp>
      <p:sp>
        <p:nvSpPr>
          <p:cNvPr id="4" name="Slide Number Placeholder 3"/>
          <p:cNvSpPr>
            <a:spLocks noGrp="1"/>
          </p:cNvSpPr>
          <p:nvPr>
            <p:ph type="sldNum" sz="quarter" idx="5"/>
          </p:nvPr>
        </p:nvSpPr>
        <p:spPr/>
        <p:txBody>
          <a:bodyPr/>
          <a:lstStyle/>
          <a:p>
            <a:fld id="{FA8C8AF6-A5ED-49F6-A1F1-FE8CBCEBE9AD}" type="slidenum">
              <a:rPr lang="lv-LV" smtClean="0"/>
              <a:t>17</a:t>
            </a:fld>
            <a:endParaRPr lang="lv-LV"/>
          </a:p>
        </p:txBody>
      </p:sp>
    </p:spTree>
    <p:extLst>
      <p:ext uri="{BB962C8B-B14F-4D97-AF65-F5344CB8AC3E}">
        <p14:creationId xmlns:p14="http://schemas.microsoft.com/office/powerpoint/2010/main" val="1949493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Atbildot</a:t>
            </a:r>
            <a:r>
              <a:rPr lang="lv-LV" baseline="0" dirty="0"/>
              <a:t> uz šī pētījuma posma jautājuma daļu par saņemtajiem ieteikumiem, var secināt, ka l</a:t>
            </a:r>
            <a:r>
              <a:rPr lang="lv-LV" dirty="0"/>
              <a:t>ielākā to daļa (71%) bija vērsta uz protokola saprotamības uzlabošanu. Šī izpētes posma noslēgumā visi saņemtie ieteikumi tika ieviesti</a:t>
            </a:r>
            <a:r>
              <a:rPr lang="lv-LV" baseline="0" dirty="0"/>
              <a:t> protokolā, veidojot tā 1. versiju, kas tika tālāk pielietota 2. izpētes posmā.</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18</a:t>
            </a:fld>
            <a:endParaRPr lang="lv-LV"/>
          </a:p>
        </p:txBody>
      </p:sp>
    </p:spTree>
    <p:extLst>
      <p:ext uri="{BB962C8B-B14F-4D97-AF65-F5344CB8AC3E}">
        <p14:creationId xmlns:p14="http://schemas.microsoft.com/office/powerpoint/2010/main" val="314454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lv-LV" dirty="0"/>
              <a:t>Tā ietvaros 12 praktizējoši </a:t>
            </a:r>
            <a:r>
              <a:rPr lang="lv-LV" dirty="0" err="1"/>
              <a:t>mt</a:t>
            </a:r>
            <a:r>
              <a:rPr lang="lv-LV" dirty="0"/>
              <a:t> no visām MT </a:t>
            </a:r>
            <a:r>
              <a:rPr lang="lv-LV" dirty="0" err="1"/>
              <a:t>specializācijām</a:t>
            </a:r>
            <a:r>
              <a:rPr lang="lv-LV" dirty="0"/>
              <a:t> 4 atsevišķos ekspertu paneļos</a:t>
            </a:r>
            <a:r>
              <a:rPr lang="lv-LV" baseline="0" dirty="0"/>
              <a:t> izvērtēja visu protokola satura vienību saprotamību un terminoloģijas atbilstību. Iegūtie dati tika izvērtēti ar tematiskās analīzes palīdzību. </a:t>
            </a:r>
            <a:endParaRPr lang="lv-LV" dirty="0"/>
          </a:p>
          <a:p>
            <a:pPr defTabSz="942289">
              <a:defRPr/>
            </a:pPr>
            <a:endParaRPr lang="lv-LV" dirty="0"/>
          </a:p>
          <a:p>
            <a:pPr defTabSz="942289">
              <a:defRPr/>
            </a:pPr>
            <a:r>
              <a:rPr lang="lv-LV" dirty="0"/>
              <a:t>Posma rezultāts: </a:t>
            </a:r>
            <a:r>
              <a:rPr lang="lv-LV" dirty="0">
                <a:latin typeface="Calibri Light" panose="020F0302020204030204" pitchFamily="34" charset="0"/>
                <a:cs typeface="Calibri Light" panose="020F0302020204030204" pitchFamily="34" charset="0"/>
              </a:rPr>
              <a:t>Protokola </a:t>
            </a:r>
            <a:r>
              <a:rPr lang="en-US" dirty="0" err="1">
                <a:latin typeface="Calibri Light" panose="020F0302020204030204" pitchFamily="34" charset="0"/>
                <a:cs typeface="Calibri Light" panose="020F0302020204030204" pitchFamily="34" charset="0"/>
              </a:rPr>
              <a:t>prototipa</a:t>
            </a:r>
            <a:r>
              <a:rPr lang="en-US" dirty="0">
                <a:latin typeface="Calibri Light" panose="020F0302020204030204" pitchFamily="34" charset="0"/>
                <a:cs typeface="Calibri Light" panose="020F0302020204030204" pitchFamily="34" charset="0"/>
              </a:rPr>
              <a:t> 2</a:t>
            </a:r>
            <a:r>
              <a:rPr lang="lv-LV" dirty="0">
                <a:latin typeface="Calibri Light" panose="020F0302020204030204" pitchFamily="34" charset="0"/>
                <a:cs typeface="Calibri Light" panose="020F0302020204030204" pitchFamily="34" charset="0"/>
              </a:rPr>
              <a:t>. versijas izveide</a:t>
            </a:r>
          </a:p>
          <a:p>
            <a:pPr defTabSz="942289">
              <a:defRPr/>
            </a:pPr>
            <a:endParaRPr lang="en-US" b="1" dirty="0">
              <a:latin typeface="Calibri Light" panose="020F0302020204030204" pitchFamily="34" charset="0"/>
              <a:cs typeface="Calibri Light" panose="020F0302020204030204" pitchFamily="34" charset="0"/>
            </a:endParaRPr>
          </a:p>
          <a:p>
            <a:pPr defTabSz="942289">
              <a:defRPr/>
            </a:pPr>
            <a:r>
              <a:rPr lang="lv-LV" dirty="0"/>
              <a:t>Izpētes</a:t>
            </a:r>
            <a:r>
              <a:rPr lang="lv-LV" b="1" dirty="0"/>
              <a:t> procedūra </a:t>
            </a:r>
            <a:r>
              <a:rPr lang="lv-LV" dirty="0"/>
              <a:t>= kādā veidā tiek iegūti dati (nevis dalībnieku atlase, kas iekļaušanas/izslēgšanas kritēriji). </a:t>
            </a:r>
          </a:p>
          <a:p>
            <a:pPr defTabSz="942289">
              <a:defRPr/>
            </a:pPr>
            <a:r>
              <a:rPr lang="lv-LV" b="1" dirty="0"/>
              <a:t>Dalībnieki</a:t>
            </a:r>
            <a:r>
              <a:rPr lang="lv-LV" dirty="0"/>
              <a:t> = jāskatās, kādi eksperti uz attiecīgo pētījuma jautājumu atbildēs un kāds </a:t>
            </a:r>
            <a:r>
              <a:rPr lang="lv-LV" b="1" dirty="0"/>
              <a:t>instruments</a:t>
            </a:r>
            <a:r>
              <a:rPr lang="lv-LV" dirty="0"/>
              <a:t>, kas to mēra -&gt; atbilde uz pētījuma jautājumu.</a:t>
            </a:r>
          </a:p>
          <a:p>
            <a:pPr defTabSz="942289">
              <a:defRPr/>
            </a:pPr>
            <a:r>
              <a:rPr lang="lv-LV" dirty="0"/>
              <a:t>Datu analīze noteicoša, lai būtu arī pētījuma jautājums.</a:t>
            </a:r>
            <a:endParaRPr lang="en-US"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FA8C8AF6-A5ED-49F6-A1F1-FE8CBCEBE9AD}" type="slidenum">
              <a:rPr lang="lv-LV" smtClean="0"/>
              <a:t>19</a:t>
            </a:fld>
            <a:endParaRPr lang="lv-LV"/>
          </a:p>
        </p:txBody>
      </p:sp>
    </p:spTree>
    <p:extLst>
      <p:ext uri="{BB962C8B-B14F-4D97-AF65-F5344CB8AC3E}">
        <p14:creationId xmlns:p14="http://schemas.microsoft.com/office/powerpoint/2010/main" val="3891566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kern="1200" dirty="0">
                <a:solidFill>
                  <a:schemeClr val="tx1"/>
                </a:solidFill>
                <a:effectLst/>
                <a:latin typeface="+mn-lt"/>
                <a:ea typeface="+mn-ea"/>
                <a:cs typeface="+mn-cs"/>
              </a:rPr>
              <a:t>Tajā ir redzams </a:t>
            </a:r>
            <a:r>
              <a:rPr lang="lv-LV" sz="1200" b="0" i="0" kern="1200" baseline="0" dirty="0">
                <a:solidFill>
                  <a:schemeClr val="tx1"/>
                </a:solidFill>
                <a:effectLst/>
                <a:latin typeface="+mn-lt"/>
                <a:ea typeface="+mn-ea"/>
                <a:cs typeface="+mn-cs"/>
              </a:rPr>
              <a:t>plašs</a:t>
            </a:r>
            <a:r>
              <a:rPr lang="lv-LV" sz="1200" b="0" i="0" kern="1200" dirty="0">
                <a:solidFill>
                  <a:schemeClr val="tx1"/>
                </a:solidFill>
                <a:effectLst/>
                <a:latin typeface="+mn-lt"/>
                <a:ea typeface="+mn-ea"/>
                <a:cs typeface="+mn-cs"/>
              </a:rPr>
              <a:t> komentāru tēmu klāsts, kas bija</a:t>
            </a:r>
            <a:r>
              <a:rPr lang="lv-LV" sz="1200" b="0" i="0" kern="1200" baseline="0" dirty="0">
                <a:solidFill>
                  <a:schemeClr val="tx1"/>
                </a:solidFill>
                <a:effectLst/>
                <a:latin typeface="+mn-lt"/>
                <a:ea typeface="+mn-ea"/>
                <a:cs typeface="+mn-cs"/>
              </a:rPr>
              <a:t> saistītas ne tikai ar</a:t>
            </a:r>
            <a:r>
              <a:rPr lang="lv-LV" sz="1200" b="0" i="0" kern="1200" dirty="0">
                <a:solidFill>
                  <a:schemeClr val="tx1"/>
                </a:solidFill>
                <a:effectLst/>
                <a:latin typeface="+mn-lt"/>
                <a:ea typeface="+mn-ea"/>
                <a:cs typeface="+mn-cs"/>
              </a:rPr>
              <a:t> protokola satura vienību saprotamību un terminoloģijas</a:t>
            </a:r>
            <a:r>
              <a:rPr lang="lv-LV" sz="1200" b="0" i="0" kern="1200" baseline="0" dirty="0">
                <a:solidFill>
                  <a:schemeClr val="tx1"/>
                </a:solidFill>
                <a:effectLst/>
                <a:latin typeface="+mn-lt"/>
                <a:ea typeface="+mn-ea"/>
                <a:cs typeface="+mn-cs"/>
              </a:rPr>
              <a:t> atbilstību lietošanai praksē, bet arī ar citiem protokola aspektiem. Kopumā tie raksturoja </a:t>
            </a:r>
            <a:r>
              <a:rPr lang="lv-LV" sz="1200" b="0" i="0" kern="1200" baseline="0" dirty="0" err="1">
                <a:solidFill>
                  <a:schemeClr val="tx1"/>
                </a:solidFill>
                <a:effectLst/>
                <a:latin typeface="+mn-lt"/>
                <a:ea typeface="+mn-ea"/>
                <a:cs typeface="+mn-cs"/>
              </a:rPr>
              <a:t>mt</a:t>
            </a:r>
            <a:r>
              <a:rPr lang="lv-LV" sz="1200" b="0" i="0" kern="1200" baseline="0" dirty="0">
                <a:solidFill>
                  <a:schemeClr val="tx1"/>
                </a:solidFill>
                <a:effectLst/>
                <a:latin typeface="+mn-lt"/>
                <a:ea typeface="+mn-ea"/>
                <a:cs typeface="+mn-cs"/>
              </a:rPr>
              <a:t> prasības un ieteikumus protokola atbilstības veicināšanai MT </a:t>
            </a:r>
            <a:r>
              <a:rPr lang="lv-LV" sz="1200" b="0" i="0" kern="1200" baseline="0" dirty="0" err="1">
                <a:solidFill>
                  <a:schemeClr val="tx1"/>
                </a:solidFill>
                <a:effectLst/>
                <a:latin typeface="+mn-lt"/>
                <a:ea typeface="+mn-ea"/>
                <a:cs typeface="+mn-cs"/>
              </a:rPr>
              <a:t>iz(no)vērtēšanas</a:t>
            </a:r>
            <a:r>
              <a:rPr lang="lv-LV" sz="1200" b="0" i="0" kern="1200" baseline="0" dirty="0">
                <a:solidFill>
                  <a:schemeClr val="tx1"/>
                </a:solidFill>
                <a:effectLst/>
                <a:latin typeface="+mn-lt"/>
                <a:ea typeface="+mn-ea"/>
                <a:cs typeface="+mn-cs"/>
              </a:rPr>
              <a:t> praksei Latvijā.</a:t>
            </a:r>
          </a:p>
          <a:p>
            <a:r>
              <a:rPr lang="lv-LV" sz="1200" b="0" i="0" kern="1200" baseline="0" dirty="0">
                <a:solidFill>
                  <a:schemeClr val="tx1"/>
                </a:solidFill>
                <a:effectLst/>
                <a:latin typeface="+mn-lt"/>
                <a:ea typeface="+mn-ea"/>
                <a:cs typeface="+mn-cs"/>
              </a:rPr>
              <a:t>Lielākā daļa komentāru tika ieviesta protokolā, izveidojot tā 2.versiju, kas tika pielietota pētījuma noslēdzošajā, 3. izpētes posmā.</a:t>
            </a:r>
            <a:endParaRPr lang="lv-LV"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A8C8AF6-A5ED-49F6-A1F1-FE8CBCEBE9AD}" type="slidenum">
              <a:rPr lang="lv-LV" smtClean="0"/>
              <a:t>20</a:t>
            </a:fld>
            <a:endParaRPr lang="lv-LV"/>
          </a:p>
        </p:txBody>
      </p:sp>
    </p:spTree>
    <p:extLst>
      <p:ext uri="{BB962C8B-B14F-4D97-AF65-F5344CB8AC3E}">
        <p14:creationId xmlns:p14="http://schemas.microsoft.com/office/powerpoint/2010/main" val="74940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err="1">
                <a:latin typeface="Calibri Light" panose="020F0302020204030204" pitchFamily="34" charset="0"/>
                <a:cs typeface="Calibri Light" panose="020F0302020204030204" pitchFamily="34" charset="0"/>
              </a:rPr>
              <a:t>Tomēr</a:t>
            </a:r>
            <a:r>
              <a:rPr lang="en-US" dirty="0">
                <a:latin typeface="Calibri Light" panose="020F0302020204030204" pitchFamily="34" charset="0"/>
                <a:cs typeface="Calibri Light" panose="020F0302020204030204" pitchFamily="34" charset="0"/>
              </a:rPr>
              <a:t> p</a:t>
            </a:r>
            <a:r>
              <a:rPr lang="lv-LV" dirty="0" err="1">
                <a:latin typeface="Calibri Light" panose="020F0302020204030204" pitchFamily="34" charset="0"/>
                <a:cs typeface="Calibri Light" panose="020F0302020204030204" pitchFamily="34" charset="0"/>
              </a:rPr>
              <a:t>roblēma</a:t>
            </a:r>
            <a:r>
              <a:rPr lang="lv-LV" dirty="0">
                <a:latin typeface="Calibri Light" panose="020F0302020204030204" pitchFamily="34" charset="0"/>
                <a:cs typeface="Calibri Light" panose="020F0302020204030204" pitchFamily="34" charset="0"/>
              </a:rPr>
              <a:t> ir tāda, ka MT šobrīd trūkst</a:t>
            </a:r>
            <a:r>
              <a:rPr lang="lv-LV" baseline="0" dirty="0">
                <a:latin typeface="Calibri Light" panose="020F0302020204030204" pitchFamily="34" charset="0"/>
                <a:cs typeface="Calibri Light" panose="020F0302020204030204" pitchFamily="34" charset="0"/>
              </a:rPr>
              <a:t> šādu, vienotu un prasībām atbilstošu </a:t>
            </a:r>
            <a:r>
              <a:rPr lang="lv-LV" baseline="0" dirty="0" err="1">
                <a:latin typeface="Calibri Light" panose="020F0302020204030204" pitchFamily="34" charset="0"/>
                <a:cs typeface="Calibri Light" panose="020F0302020204030204" pitchFamily="34" charset="0"/>
              </a:rPr>
              <a:t>iz(no)vērtēšanas</a:t>
            </a:r>
            <a:r>
              <a:rPr lang="lv-LV" baseline="0" dirty="0">
                <a:latin typeface="Calibri Light" panose="020F0302020204030204" pitchFamily="34" charset="0"/>
                <a:cs typeface="Calibri Light" panose="020F0302020204030204" pitchFamily="34" charset="0"/>
              </a:rPr>
              <a:t> </a:t>
            </a:r>
            <a:r>
              <a:rPr lang="en-US" baseline="0" dirty="0">
                <a:latin typeface="Calibri Light" panose="020F0302020204030204" pitchFamily="34" charset="0"/>
                <a:cs typeface="Calibri Light" panose="020F0302020204030204" pitchFamily="34" charset="0"/>
              </a:rPr>
              <a:t>MD</a:t>
            </a:r>
            <a:r>
              <a:rPr lang="lv-LV" baseline="0" dirty="0">
                <a:latin typeface="Calibri Light" panose="020F0302020204030204" pitchFamily="34" charset="0"/>
                <a:cs typeface="Calibri Light" panose="020F0302020204030204" pitchFamily="34" charset="0"/>
              </a:rPr>
              <a:t>. Turklāt UMBII lietošana kopumā būtu jāvērtē kā diskutabla.</a:t>
            </a:r>
          </a:p>
          <a:p>
            <a:pPr defTabSz="942289">
              <a:defRPr/>
            </a:pPr>
            <a:r>
              <a:rPr lang="en-US" baseline="0" dirty="0">
                <a:latin typeface="Calibri Light" panose="020F0302020204030204" pitchFamily="34" charset="0"/>
                <a:cs typeface="Calibri Light" panose="020F0302020204030204" pitchFamily="34" charset="0"/>
              </a:rPr>
              <a:t>MD </a:t>
            </a:r>
            <a:r>
              <a:rPr lang="en-US" baseline="0" dirty="0" err="1">
                <a:latin typeface="Calibri Light" panose="020F0302020204030204" pitchFamily="34" charset="0"/>
                <a:cs typeface="Calibri Light" panose="020F0302020204030204" pitchFamily="34" charset="0"/>
              </a:rPr>
              <a:t>es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pieminēju</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tādēļ</a:t>
            </a:r>
            <a:r>
              <a:rPr lang="lv-LV" baseline="0" dirty="0">
                <a:latin typeface="Calibri Light" panose="020F0302020204030204" pitchFamily="34" charset="0"/>
                <a:cs typeface="Calibri Light" panose="020F0302020204030204" pitchFamily="34" charset="0"/>
              </a:rPr>
              <a:t>, ka </a:t>
            </a:r>
            <a:r>
              <a:rPr lang="lv-LV" baseline="0" dirty="0" err="1">
                <a:latin typeface="Calibri Light" panose="020F0302020204030204" pitchFamily="34" charset="0"/>
                <a:cs typeface="Calibri Light" panose="020F0302020204030204" pitchFamily="34" charset="0"/>
              </a:rPr>
              <a:t>mt</a:t>
            </a:r>
            <a:r>
              <a:rPr lang="lv-LV" baseline="0" dirty="0">
                <a:latin typeface="Calibri Light" panose="020F0302020204030204" pitchFamily="34" charset="0"/>
                <a:cs typeface="Calibri Light" panose="020F0302020204030204" pitchFamily="34" charset="0"/>
              </a:rPr>
              <a:t> ir ārstniecības persona, un visa par k/p fiksētā informācija, tostarp </a:t>
            </a:r>
            <a:r>
              <a:rPr lang="lv-LV" baseline="0" dirty="0" err="1">
                <a:latin typeface="Calibri Light" panose="020F0302020204030204" pitchFamily="34" charset="0"/>
                <a:cs typeface="Calibri Light" panose="020F0302020204030204" pitchFamily="34" charset="0"/>
              </a:rPr>
              <a:t>iz(no)vērtēšanas</a:t>
            </a:r>
            <a:r>
              <a:rPr lang="lv-LV"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dati</a:t>
            </a:r>
            <a:r>
              <a:rPr lang="lv-LV" baseline="0" dirty="0">
                <a:latin typeface="Calibri Light" panose="020F0302020204030204" pitchFamily="34" charset="0"/>
                <a:cs typeface="Calibri Light" panose="020F0302020204030204" pitchFamily="34" charset="0"/>
              </a:rPr>
              <a:t>, klasificējas kā MD, uz kuriem attiecināmās prasības ir nostiprinātas likumdošanā.</a:t>
            </a:r>
            <a:endParaRPr lang="lv-LV" dirty="0">
              <a:latin typeface="Calibri Light" panose="020F0302020204030204" pitchFamily="34" charset="0"/>
              <a:cs typeface="Calibri Light" panose="020F0302020204030204" pitchFamily="34" charset="0"/>
            </a:endParaRPr>
          </a:p>
          <a:p>
            <a:pPr defTabSz="942289">
              <a:defRPr/>
            </a:pPr>
            <a:endParaRPr lang="lv-LV" dirty="0">
              <a:latin typeface="Calibri Light" panose="020F0302020204030204" pitchFamily="34" charset="0"/>
              <a:cs typeface="Calibri Light" panose="020F0302020204030204" pitchFamily="34" charset="0"/>
            </a:endParaRPr>
          </a:p>
          <a:p>
            <a:pPr defTabSz="942289">
              <a:defRPr/>
            </a:pPr>
            <a:r>
              <a:rPr lang="en-US" dirty="0" err="1">
                <a:latin typeface="Calibri Light" panose="020F0302020204030204" pitchFamily="34" charset="0"/>
                <a:cs typeface="Calibri Light" panose="020F0302020204030204" pitchFamily="34" charset="0"/>
              </a:rPr>
              <a:t>Vienotu</a:t>
            </a:r>
            <a:r>
              <a:rPr lang="en-US" dirty="0">
                <a:latin typeface="Calibri Light" panose="020F0302020204030204" pitchFamily="34" charset="0"/>
                <a:cs typeface="Calibri Light" panose="020F0302020204030204" pitchFamily="34" charset="0"/>
              </a:rPr>
              <a:t> MD,</a:t>
            </a:r>
            <a:r>
              <a:rPr lang="en-US" baseline="0" dirty="0">
                <a:latin typeface="Calibri Light" panose="020F0302020204030204" pitchFamily="34" charset="0"/>
                <a:cs typeface="Calibri Light" panose="020F0302020204030204" pitchFamily="34" charset="0"/>
              </a:rPr>
              <a:t> tostarp MT </a:t>
            </a:r>
            <a:r>
              <a:rPr lang="en-US" baseline="0" dirty="0" err="1">
                <a:latin typeface="Calibri Light" panose="020F0302020204030204" pitchFamily="34" charset="0"/>
                <a:cs typeface="Calibri Light" panose="020F0302020204030204" pitchFamily="34" charset="0"/>
              </a:rPr>
              <a:t>iz</a:t>
            </a:r>
            <a:r>
              <a:rPr lang="en-US" baseline="0" dirty="0">
                <a:latin typeface="Calibri Light" panose="020F0302020204030204" pitchFamily="34" charset="0"/>
                <a:cs typeface="Calibri Light" panose="020F0302020204030204" pitchFamily="34" charset="0"/>
              </a:rPr>
              <a:t>(no)</a:t>
            </a:r>
            <a:r>
              <a:rPr lang="en-US" baseline="0" dirty="0" err="1">
                <a:latin typeface="Calibri Light" panose="020F0302020204030204" pitchFamily="34" charset="0"/>
                <a:cs typeface="Calibri Light" panose="020F0302020204030204" pitchFamily="34" charset="0"/>
              </a:rPr>
              <a:t>vērtēšanas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protokola</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trūkums</a:t>
            </a:r>
            <a:endParaRPr lang="en-US" baseline="0" dirty="0">
              <a:latin typeface="Calibri Light" panose="020F0302020204030204" pitchFamily="34" charset="0"/>
              <a:cs typeface="Calibri Light" panose="020F0302020204030204" pitchFamily="34" charset="0"/>
            </a:endParaRPr>
          </a:p>
          <a:p>
            <a:pPr defTabSz="942289">
              <a:defRPr/>
            </a:pPr>
            <a:r>
              <a:rPr lang="en-US" baseline="0" dirty="0">
                <a:latin typeface="Calibri Light" panose="020F0302020204030204" pitchFamily="34" charset="0"/>
                <a:cs typeface="Calibri Light" panose="020F0302020204030204" pitchFamily="34" charset="0"/>
              </a:rPr>
              <a:t>MT – </a:t>
            </a:r>
            <a:r>
              <a:rPr lang="en-US" baseline="0" dirty="0" err="1">
                <a:latin typeface="Calibri Light" panose="020F0302020204030204" pitchFamily="34" charset="0"/>
                <a:cs typeface="Calibri Light" panose="020F0302020204030204" pitchFamily="34" charset="0"/>
              </a:rPr>
              <a:t>veselības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aprūpes</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joma</a:t>
            </a:r>
            <a:endParaRPr lang="en-US" dirty="0">
              <a:latin typeface="Calibri Light" panose="020F0302020204030204" pitchFamily="34" charset="0"/>
              <a:cs typeface="Calibri Light" panose="020F0302020204030204" pitchFamily="34" charset="0"/>
            </a:endParaRPr>
          </a:p>
          <a:p>
            <a:pPr defTabSz="942289">
              <a:defRPr/>
            </a:pPr>
            <a:endParaRPr lang="en-US" dirty="0">
              <a:latin typeface="Calibri Light" panose="020F0302020204030204" pitchFamily="34" charset="0"/>
              <a:cs typeface="Calibri Light" panose="020F0302020204030204" pitchFamily="34" charset="0"/>
            </a:endParaRPr>
          </a:p>
          <a:p>
            <a:pPr defTabSz="942289">
              <a:defRPr/>
            </a:pPr>
            <a:r>
              <a:rPr lang="en-US" dirty="0">
                <a:latin typeface="Calibri Light" panose="020F0302020204030204" pitchFamily="34" charset="0"/>
                <a:cs typeface="Calibri Light" panose="020F0302020204030204" pitchFamily="34" charset="0"/>
              </a:rPr>
              <a:t>2022, 85A - </a:t>
            </a:r>
            <a:r>
              <a:rPr lang="en-US" dirty="0" err="1">
                <a:latin typeface="Calibri Light" panose="020F0302020204030204" pitchFamily="34" charset="0"/>
                <a:cs typeface="Calibri Light" panose="020F0302020204030204" pitchFamily="34" charset="0"/>
              </a:rPr>
              <a:t>Ārstniecības</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likums</a:t>
            </a:r>
            <a:endParaRPr lang="en-US" dirty="0">
              <a:latin typeface="Calibri Light" panose="020F0302020204030204" pitchFamily="34" charset="0"/>
              <a:cs typeface="Calibri Light" panose="020F0302020204030204" pitchFamily="34" charset="0"/>
            </a:endParaRPr>
          </a:p>
          <a:p>
            <a:pPr defTabSz="942289">
              <a:defRPr/>
            </a:pPr>
            <a:r>
              <a:rPr lang="en-US" dirty="0">
                <a:latin typeface="Calibri Light" panose="020F0302020204030204" pitchFamily="34" charset="0"/>
                <a:cs typeface="Calibri Light" panose="020F0302020204030204" pitchFamily="34" charset="0"/>
              </a:rPr>
              <a:t>2022, 63 - </a:t>
            </a:r>
            <a:r>
              <a:rPr lang="en-US" dirty="0" err="1">
                <a:latin typeface="Calibri Light" panose="020F0302020204030204" pitchFamily="34" charset="0"/>
                <a:cs typeface="Calibri Light" panose="020F0302020204030204" pitchFamily="34" charset="0"/>
              </a:rPr>
              <a:t>Pacientu</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tiesību</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likums</a:t>
            </a:r>
            <a:endParaRPr lang="en-US" dirty="0">
              <a:latin typeface="Calibri Light" panose="020F0302020204030204" pitchFamily="34" charset="0"/>
              <a:cs typeface="Calibri Light" panose="020F0302020204030204" pitchFamily="34" charset="0"/>
            </a:endParaRPr>
          </a:p>
          <a:p>
            <a:pPr defTabSz="942289">
              <a:defRPr/>
            </a:pPr>
            <a:r>
              <a:rPr lang="en-US" dirty="0">
                <a:latin typeface="Calibri Light" panose="020F0302020204030204" pitchFamily="34" charset="0"/>
                <a:cs typeface="Calibri Light" panose="020F0302020204030204" pitchFamily="34" charset="0"/>
              </a:rPr>
              <a:t>2012 - </a:t>
            </a:r>
            <a:r>
              <a:rPr lang="lv-LV" dirty="0">
                <a:latin typeface="Calibri Light" panose="020F0302020204030204" pitchFamily="34" charset="0"/>
                <a:cs typeface="Calibri Light" panose="020F0302020204030204" pitchFamily="34" charset="0"/>
              </a:rPr>
              <a:t>MK noteikumi Nr. 748 “Dokumentu un arhīvu pārvaldības noteikumi”</a:t>
            </a:r>
          </a:p>
          <a:p>
            <a:pPr defTabSz="942289">
              <a:defRPr/>
            </a:pPr>
            <a:r>
              <a:rPr lang="en-US" dirty="0">
                <a:latin typeface="Calibri Light" panose="020F0302020204030204" pitchFamily="34" charset="0"/>
                <a:cs typeface="Calibri Light" panose="020F0302020204030204" pitchFamily="34" charset="0"/>
              </a:rPr>
              <a:t>2021, 65A -</a:t>
            </a:r>
            <a:r>
              <a:rPr lang="lv-LV" dirty="0">
                <a:latin typeface="Calibri Light" panose="020F0302020204030204" pitchFamily="34" charset="0"/>
                <a:cs typeface="Calibri Light" panose="020F0302020204030204" pitchFamily="34" charset="0"/>
              </a:rPr>
              <a:t> Arhīvu likums</a:t>
            </a:r>
          </a:p>
          <a:p>
            <a:pPr defTabSz="942289">
              <a:defRPr/>
            </a:pPr>
            <a:endParaRPr lang="lv-LV" dirty="0">
              <a:latin typeface="Calibri Light" panose="020F0302020204030204" pitchFamily="34" charset="0"/>
              <a:cs typeface="Calibri Light" panose="020F0302020204030204" pitchFamily="34" charset="0"/>
            </a:endParaRPr>
          </a:p>
          <a:p>
            <a:pPr defTabSz="942289">
              <a:defRPr/>
            </a:pPr>
            <a:r>
              <a:rPr lang="lv-LV" dirty="0">
                <a:latin typeface="Calibri Light" panose="020F0302020204030204" pitchFamily="34" charset="0"/>
                <a:cs typeface="Calibri Light" panose="020F0302020204030204" pitchFamily="34" charset="0"/>
              </a:rPr>
              <a:t>Aktualitāte – plašāka, problēma – šaurāka</a:t>
            </a:r>
            <a:r>
              <a:rPr lang="lv-LV" baseline="0" dirty="0">
                <a:latin typeface="Calibri Light" panose="020F0302020204030204" pitchFamily="34" charset="0"/>
                <a:cs typeface="Calibri Light" panose="020F0302020204030204" pitchFamily="34" charset="0"/>
              </a:rPr>
              <a:t> un ved uz mērķi</a:t>
            </a:r>
            <a:endParaRPr lang="lv-LV" dirty="0">
              <a:latin typeface="Calibri Light" panose="020F0302020204030204" pitchFamily="34" charset="0"/>
              <a:cs typeface="Calibri Light" panose="020F0302020204030204" pitchFamily="34" charset="0"/>
            </a:endParaRPr>
          </a:p>
          <a:p>
            <a:pPr defTabSz="942289">
              <a:defRPr/>
            </a:pPr>
            <a:endParaRPr lang="lv-LV"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FA8C8AF6-A5ED-49F6-A1F1-FE8CBCEBE9AD}" type="slidenum">
              <a:rPr lang="lv-LV" smtClean="0"/>
              <a:t>3</a:t>
            </a:fld>
            <a:endParaRPr lang="lv-LV"/>
          </a:p>
        </p:txBody>
      </p:sp>
    </p:spTree>
    <p:extLst>
      <p:ext uri="{BB962C8B-B14F-4D97-AF65-F5344CB8AC3E}">
        <p14:creationId xmlns:p14="http://schemas.microsoft.com/office/powerpoint/2010/main" val="358326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lv-LV" dirty="0"/>
              <a:t>Tajā</a:t>
            </a:r>
            <a:r>
              <a:rPr lang="lv-LV" baseline="0" dirty="0"/>
              <a:t> 9 praktizējoši </a:t>
            </a:r>
            <a:r>
              <a:rPr lang="lv-LV" baseline="0" dirty="0" err="1"/>
              <a:t>mt</a:t>
            </a:r>
            <a:r>
              <a:rPr lang="lv-LV" baseline="0" dirty="0"/>
              <a:t> no visām MT </a:t>
            </a:r>
            <a:r>
              <a:rPr lang="lv-LV" baseline="0" dirty="0" err="1"/>
              <a:t>specializācijām</a:t>
            </a:r>
            <a:r>
              <a:rPr lang="lv-LV" baseline="0" dirty="0"/>
              <a:t> pielietoja protokolu praksē un aizpildīja aptauju par protokola satura vienību atbilstību lietošanai praksē, skaidrību, vienkāršību un nepārprotamību. </a:t>
            </a:r>
          </a:p>
          <a:p>
            <a:pPr defTabSz="942289">
              <a:defRPr/>
            </a:pPr>
            <a:endParaRPr lang="lv-LV" baseline="0" dirty="0"/>
          </a:p>
          <a:p>
            <a:pPr defTabSz="942289">
              <a:defRPr/>
            </a:pPr>
            <a:endParaRPr lang="lv-LV" dirty="0"/>
          </a:p>
          <a:p>
            <a:pPr defTabSz="942289">
              <a:defRPr/>
            </a:pPr>
            <a:endParaRPr lang="lv-LV" dirty="0"/>
          </a:p>
          <a:p>
            <a:pPr defTabSz="942289">
              <a:defRPr/>
            </a:pPr>
            <a:r>
              <a:rPr lang="lv-LV" dirty="0"/>
              <a:t>Posma rezultāts: </a:t>
            </a:r>
            <a:r>
              <a:rPr lang="lv-LV" dirty="0">
                <a:latin typeface="Calibri Light" panose="020F0302020204030204" pitchFamily="34" charset="0"/>
                <a:cs typeface="Calibri Light" panose="020F0302020204030204" pitchFamily="34" charset="0"/>
              </a:rPr>
              <a:t>Protokola 3. versijas izveide</a:t>
            </a:r>
          </a:p>
          <a:p>
            <a:pPr defTabSz="942289">
              <a:defRPr/>
            </a:pPr>
            <a:endParaRPr lang="en-US" dirty="0"/>
          </a:p>
          <a:p>
            <a:pPr defTabSz="942289">
              <a:defRPr/>
            </a:pPr>
            <a:r>
              <a:rPr lang="lv-LV" dirty="0"/>
              <a:t>Izpētes</a:t>
            </a:r>
            <a:r>
              <a:rPr lang="lv-LV" b="1" dirty="0"/>
              <a:t> procedūra </a:t>
            </a:r>
            <a:r>
              <a:rPr lang="lv-LV" dirty="0"/>
              <a:t>= kādā veidā tiek iegūti dati (nevis dalībnieku atlase, kas iekļaušanas/izslēgšanas kritēriji). </a:t>
            </a:r>
          </a:p>
          <a:p>
            <a:pPr defTabSz="942289">
              <a:defRPr/>
            </a:pPr>
            <a:r>
              <a:rPr lang="lv-LV" b="1" dirty="0"/>
              <a:t>Dalībnieki</a:t>
            </a:r>
            <a:r>
              <a:rPr lang="lv-LV" dirty="0"/>
              <a:t> = jāskatās, kādi eksperti uz attiecīgo pētījuma jautājumu atbildēs un kāds </a:t>
            </a:r>
            <a:r>
              <a:rPr lang="lv-LV" b="1" dirty="0"/>
              <a:t>instruments</a:t>
            </a:r>
            <a:r>
              <a:rPr lang="lv-LV" dirty="0"/>
              <a:t>, kas to mēra -&gt; atbilde uz pētījuma jautājumu.</a:t>
            </a:r>
          </a:p>
          <a:p>
            <a:pPr defTabSz="942289">
              <a:defRPr/>
            </a:pPr>
            <a:r>
              <a:rPr lang="lv-LV" dirty="0"/>
              <a:t>Datu analīze noteicoša, lai būtu arī pētījuma jautājums.</a:t>
            </a:r>
            <a:endParaRPr lang="en-US" dirty="0">
              <a:latin typeface="Calibri Light" panose="020F0302020204030204" pitchFamily="34" charset="0"/>
              <a:cs typeface="Calibri Light" panose="020F0302020204030204" pitchFamily="34" charset="0"/>
            </a:endParaRPr>
          </a:p>
          <a:p>
            <a:r>
              <a:rPr lang="lv-LV" dirty="0"/>
              <a:t> </a:t>
            </a:r>
          </a:p>
          <a:p>
            <a:r>
              <a:rPr lang="en-US" b="1" dirty="0" err="1"/>
              <a:t>Aprakstošā</a:t>
            </a:r>
            <a:r>
              <a:rPr lang="en-US" b="1" dirty="0"/>
              <a:t> </a:t>
            </a:r>
            <a:r>
              <a:rPr lang="en-US" b="1" dirty="0" err="1"/>
              <a:t>statisktika</a:t>
            </a:r>
            <a:r>
              <a:rPr lang="en-US" dirty="0"/>
              <a:t>:</a:t>
            </a:r>
          </a:p>
          <a:p>
            <a:pPr marL="176679" indent="-176679">
              <a:buFontTx/>
              <a:buChar char="-"/>
            </a:pPr>
            <a:r>
              <a:rPr lang="en-US" dirty="0" err="1"/>
              <a:t>Centrālās</a:t>
            </a:r>
            <a:r>
              <a:rPr lang="en-US" dirty="0"/>
              <a:t> </a:t>
            </a:r>
            <a:r>
              <a:rPr lang="en-US" dirty="0" err="1"/>
              <a:t>tendences</a:t>
            </a:r>
            <a:r>
              <a:rPr lang="en-US" dirty="0"/>
              <a:t> </a:t>
            </a:r>
            <a:r>
              <a:rPr lang="en-US" dirty="0" err="1"/>
              <a:t>rādītāji</a:t>
            </a:r>
            <a:r>
              <a:rPr lang="en-US" dirty="0"/>
              <a:t> (M – </a:t>
            </a:r>
            <a:r>
              <a:rPr lang="en-US" dirty="0" err="1"/>
              <a:t>aritm</a:t>
            </a:r>
            <a:r>
              <a:rPr lang="en-US" dirty="0"/>
              <a:t> vid, </a:t>
            </a:r>
            <a:r>
              <a:rPr lang="en-US" dirty="0" err="1"/>
              <a:t>Mdn</a:t>
            </a:r>
            <a:r>
              <a:rPr lang="en-US" dirty="0"/>
              <a:t> – </a:t>
            </a:r>
            <a:r>
              <a:rPr lang="en-US" dirty="0" err="1"/>
              <a:t>var</a:t>
            </a:r>
            <a:r>
              <a:rPr lang="en-US" dirty="0"/>
              <a:t> </a:t>
            </a:r>
            <a:r>
              <a:rPr lang="en-US" dirty="0" err="1"/>
              <a:t>ar</a:t>
            </a:r>
            <a:r>
              <a:rPr lang="en-US" dirty="0"/>
              <a:t> </a:t>
            </a:r>
            <a:r>
              <a:rPr lang="en-US" dirty="0" err="1"/>
              <a:t>visliel</a:t>
            </a:r>
            <a:r>
              <a:rPr lang="en-US" dirty="0"/>
              <a:t> </a:t>
            </a:r>
            <a:r>
              <a:rPr lang="en-US" dirty="0" err="1"/>
              <a:t>biež</a:t>
            </a:r>
            <a:r>
              <a:rPr lang="en-US" dirty="0"/>
              <a:t>, Mo – </a:t>
            </a:r>
            <a:r>
              <a:rPr lang="en-US" dirty="0" err="1"/>
              <a:t>vidū</a:t>
            </a:r>
            <a:r>
              <a:rPr lang="en-US" dirty="0"/>
              <a:t> </a:t>
            </a:r>
            <a:r>
              <a:rPr lang="en-US" dirty="0" err="1"/>
              <a:t>esošā</a:t>
            </a:r>
            <a:r>
              <a:rPr lang="en-US" dirty="0"/>
              <a:t> </a:t>
            </a:r>
            <a:r>
              <a:rPr lang="en-US" dirty="0" err="1"/>
              <a:t>variante</a:t>
            </a:r>
            <a:r>
              <a:rPr lang="en-US" dirty="0"/>
              <a:t>)</a:t>
            </a:r>
            <a:br>
              <a:rPr lang="en-US" dirty="0"/>
            </a:br>
            <a:r>
              <a:rPr lang="en-US" dirty="0"/>
              <a:t>- </a:t>
            </a:r>
            <a:r>
              <a:rPr lang="en-US" dirty="0" err="1"/>
              <a:t>Variācijas</a:t>
            </a:r>
            <a:r>
              <a:rPr lang="en-US" dirty="0"/>
              <a:t> </a:t>
            </a:r>
            <a:r>
              <a:rPr lang="en-US" dirty="0" err="1"/>
              <a:t>rādītāji</a:t>
            </a:r>
            <a:r>
              <a:rPr lang="en-US" dirty="0"/>
              <a:t> (</a:t>
            </a:r>
            <a:r>
              <a:rPr lang="en-US" dirty="0" err="1"/>
              <a:t>variācijas</a:t>
            </a:r>
            <a:r>
              <a:rPr lang="en-US" dirty="0"/>
              <a:t> </a:t>
            </a:r>
            <a:r>
              <a:rPr lang="en-US" dirty="0" err="1"/>
              <a:t>amplitūda</a:t>
            </a:r>
            <a:r>
              <a:rPr lang="en-US" dirty="0"/>
              <a:t>, </a:t>
            </a:r>
            <a:r>
              <a:rPr lang="en-US" dirty="0" err="1"/>
              <a:t>dispersija</a:t>
            </a:r>
            <a:r>
              <a:rPr lang="en-US" dirty="0"/>
              <a:t>, </a:t>
            </a:r>
            <a:r>
              <a:rPr lang="en-US" dirty="0" err="1"/>
              <a:t>standartnovirze</a:t>
            </a:r>
            <a:r>
              <a:rPr lang="en-US" dirty="0"/>
              <a:t>, </a:t>
            </a:r>
            <a:r>
              <a:rPr lang="en-US" dirty="0" err="1"/>
              <a:t>standartkļūda</a:t>
            </a:r>
            <a:r>
              <a:rPr lang="en-US" dirty="0"/>
              <a:t>, </a:t>
            </a:r>
            <a:r>
              <a:rPr lang="en-US" dirty="0" err="1"/>
              <a:t>asimetrijas</a:t>
            </a:r>
            <a:r>
              <a:rPr lang="en-US" dirty="0"/>
              <a:t> &amp; </a:t>
            </a:r>
            <a:r>
              <a:rPr lang="en-US" dirty="0" err="1"/>
              <a:t>ekscesa</a:t>
            </a:r>
            <a:r>
              <a:rPr lang="en-US" dirty="0"/>
              <a:t> </a:t>
            </a:r>
            <a:r>
              <a:rPr lang="en-US" dirty="0" err="1"/>
              <a:t>koeficients</a:t>
            </a:r>
            <a:r>
              <a:rPr lang="en-US" dirty="0"/>
              <a:t>) </a:t>
            </a:r>
            <a:r>
              <a:rPr lang="en-US" dirty="0" err="1"/>
              <a:t>ilustrē</a:t>
            </a:r>
            <a:r>
              <a:rPr lang="en-US" dirty="0"/>
              <a:t> </a:t>
            </a:r>
            <a:r>
              <a:rPr lang="en-US" dirty="0" err="1"/>
              <a:t>mērījumu</a:t>
            </a:r>
            <a:r>
              <a:rPr lang="en-US" dirty="0"/>
              <a:t> </a:t>
            </a:r>
            <a:r>
              <a:rPr lang="en-US" dirty="0" err="1"/>
              <a:t>daudzveidību</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21</a:t>
            </a:fld>
            <a:endParaRPr lang="lv-LV"/>
          </a:p>
        </p:txBody>
      </p:sp>
    </p:spTree>
    <p:extLst>
      <p:ext uri="{BB962C8B-B14F-4D97-AF65-F5344CB8AC3E}">
        <p14:creationId xmlns:p14="http://schemas.microsoft.com/office/powerpoint/2010/main" val="182803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kern="1200" noProof="0" dirty="0">
                <a:solidFill>
                  <a:schemeClr val="tx1"/>
                </a:solidFill>
                <a:effectLst/>
                <a:latin typeface="+mn-lt"/>
                <a:ea typeface="+mn-ea"/>
                <a:cs typeface="+mn-cs"/>
              </a:rPr>
              <a:t>Aprēķinot pētījuma gaitā izstrādātā protokola satura vienību </a:t>
            </a:r>
            <a:r>
              <a:rPr lang="lv-LV" sz="1200" b="0" i="0" kern="1200" noProof="0" dirty="0" err="1">
                <a:solidFill>
                  <a:schemeClr val="tx1"/>
                </a:solidFill>
                <a:effectLst/>
                <a:latin typeface="+mn-lt"/>
                <a:ea typeface="+mn-ea"/>
                <a:cs typeface="+mn-cs"/>
              </a:rPr>
              <a:t>validitātes</a:t>
            </a:r>
            <a:r>
              <a:rPr lang="lv-LV" sz="1200" b="0" i="0" kern="1200" noProof="0" dirty="0">
                <a:solidFill>
                  <a:schemeClr val="tx1"/>
                </a:solidFill>
                <a:effectLst/>
                <a:latin typeface="+mn-lt"/>
                <a:ea typeface="+mn-ea"/>
                <a:cs typeface="+mn-cs"/>
              </a:rPr>
              <a:t> indeksus dažādos parametros, bija redzams, ka tās bija pietiekami atbilstošas lietošanai praksē, skaidras, vienkāršas un nepārprotamas.</a:t>
            </a:r>
          </a:p>
          <a:p>
            <a:endParaRPr lang="lv-LV" sz="1200" b="0" i="0" kern="1200" noProof="0" dirty="0">
              <a:solidFill>
                <a:schemeClr val="tx1"/>
              </a:solidFill>
              <a:effectLst/>
              <a:latin typeface="+mn-lt"/>
              <a:ea typeface="+mn-ea"/>
              <a:cs typeface="+mn-cs"/>
            </a:endParaRPr>
          </a:p>
          <a:p>
            <a:r>
              <a:rPr lang="lv-LV" noProof="0" dirty="0"/>
              <a:t>Jābūt skaidrai</a:t>
            </a:r>
            <a:r>
              <a:rPr lang="lv-LV" baseline="0" noProof="0" dirty="0"/>
              <a:t> atbildei uz katru jautājumu. </a:t>
            </a:r>
          </a:p>
          <a:p>
            <a:r>
              <a:rPr lang="lv-LV" baseline="0" noProof="0" dirty="0"/>
              <a:t>Pozīcija – jautājums – metodoloģija – atbilde + interpretācija un nākotne, </a:t>
            </a:r>
            <a:r>
              <a:rPr lang="lv-LV" baseline="0" noProof="0" dirty="0" err="1"/>
              <a:t>kopsecinājumi</a:t>
            </a:r>
            <a:r>
              <a:rPr lang="lv-LV" baseline="0" noProof="0" dirty="0"/>
              <a:t> un ierobežojumi</a:t>
            </a:r>
          </a:p>
          <a:p>
            <a:r>
              <a:rPr lang="lv-LV" baseline="0" noProof="0" dirty="0"/>
              <a:t>Atbildei un rezultātam ir jābūt redzamam</a:t>
            </a:r>
            <a:endParaRPr lang="lv-LV" noProof="0" dirty="0"/>
          </a:p>
        </p:txBody>
      </p:sp>
      <p:sp>
        <p:nvSpPr>
          <p:cNvPr id="4" name="Slide Number Placeholder 3"/>
          <p:cNvSpPr>
            <a:spLocks noGrp="1"/>
          </p:cNvSpPr>
          <p:nvPr>
            <p:ph type="sldNum" sz="quarter" idx="5"/>
          </p:nvPr>
        </p:nvSpPr>
        <p:spPr/>
        <p:txBody>
          <a:bodyPr/>
          <a:lstStyle/>
          <a:p>
            <a:fld id="{FA8C8AF6-A5ED-49F6-A1F1-FE8CBCEBE9AD}" type="slidenum">
              <a:rPr lang="lv-LV" smtClean="0"/>
              <a:t>22</a:t>
            </a:fld>
            <a:endParaRPr lang="lv-LV"/>
          </a:p>
        </p:txBody>
      </p:sp>
    </p:spTree>
    <p:extLst>
      <p:ext uri="{BB962C8B-B14F-4D97-AF65-F5344CB8AC3E}">
        <p14:creationId xmlns:p14="http://schemas.microsoft.com/office/powerpoint/2010/main" val="1725096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Kopumā var secināt,</a:t>
            </a:r>
            <a:r>
              <a:rPr lang="lv-LV" baseline="0" dirty="0"/>
              <a:t> ka pētījuma mērķis ir sasniegts, un tā rezultātā adaptētais un modificētais protokols ir atbilstošs lietošanai praksē, skaidrs, vienkāršs un nepārprotams.</a:t>
            </a:r>
          </a:p>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23</a:t>
            </a:fld>
            <a:endParaRPr lang="lv-LV"/>
          </a:p>
        </p:txBody>
      </p:sp>
    </p:spTree>
    <p:extLst>
      <p:ext uri="{BB962C8B-B14F-4D97-AF65-F5344CB8AC3E}">
        <p14:creationId xmlns:p14="http://schemas.microsoft.com/office/powerpoint/2010/main" val="928910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Pētījuma gaitā, protams,</a:t>
            </a:r>
            <a:r>
              <a:rPr lang="lv-LV" baseline="0" dirty="0"/>
              <a:t> tika identificētas arī protokola tālākās attīstības iespējas, bet par tām droši vien kādā citā reizē. </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24</a:t>
            </a:fld>
            <a:endParaRPr lang="lv-LV"/>
          </a:p>
        </p:txBody>
      </p:sp>
    </p:spTree>
    <p:extLst>
      <p:ext uri="{BB962C8B-B14F-4D97-AF65-F5344CB8AC3E}">
        <p14:creationId xmlns:p14="http://schemas.microsoft.com/office/powerpoint/2010/main" val="1568950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Pētījuma gaitā, protams,</a:t>
            </a:r>
            <a:r>
              <a:rPr lang="lv-LV" baseline="0" dirty="0"/>
              <a:t> tika identificētas arī protokola tālākās attīstības iespējas, bet par tām droši vien kādā citā reizē. </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25</a:t>
            </a:fld>
            <a:endParaRPr lang="lv-LV"/>
          </a:p>
        </p:txBody>
      </p:sp>
    </p:spTree>
    <p:extLst>
      <p:ext uri="{BB962C8B-B14F-4D97-AF65-F5344CB8AC3E}">
        <p14:creationId xmlns:p14="http://schemas.microsoft.com/office/powerpoint/2010/main" val="392610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26</a:t>
            </a:fld>
            <a:endParaRPr lang="lv-LV"/>
          </a:p>
        </p:txBody>
      </p:sp>
    </p:spTree>
    <p:extLst>
      <p:ext uri="{BB962C8B-B14F-4D97-AF65-F5344CB8AC3E}">
        <p14:creationId xmlns:p14="http://schemas.microsoft.com/office/powerpoint/2010/main" val="600265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27</a:t>
            </a:fld>
            <a:endParaRPr lang="lv-LV"/>
          </a:p>
        </p:txBody>
      </p:sp>
    </p:spTree>
    <p:extLst>
      <p:ext uri="{BB962C8B-B14F-4D97-AF65-F5344CB8AC3E}">
        <p14:creationId xmlns:p14="http://schemas.microsoft.com/office/powerpoint/2010/main" val="3575216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28</a:t>
            </a:fld>
            <a:endParaRPr lang="lv-LV"/>
          </a:p>
        </p:txBody>
      </p:sp>
    </p:spTree>
    <p:extLst>
      <p:ext uri="{BB962C8B-B14F-4D97-AF65-F5344CB8AC3E}">
        <p14:creationId xmlns:p14="http://schemas.microsoft.com/office/powerpoint/2010/main" val="4179144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29</a:t>
            </a:fld>
            <a:endParaRPr lang="lv-LV"/>
          </a:p>
        </p:txBody>
      </p:sp>
    </p:spTree>
    <p:extLst>
      <p:ext uri="{BB962C8B-B14F-4D97-AF65-F5344CB8AC3E}">
        <p14:creationId xmlns:p14="http://schemas.microsoft.com/office/powerpoint/2010/main" val="1527779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30</a:t>
            </a:fld>
            <a:endParaRPr lang="lv-LV"/>
          </a:p>
        </p:txBody>
      </p:sp>
    </p:spTree>
    <p:extLst>
      <p:ext uri="{BB962C8B-B14F-4D97-AF65-F5344CB8AC3E}">
        <p14:creationId xmlns:p14="http://schemas.microsoft.com/office/powerpoint/2010/main" val="21860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Tātad</a:t>
            </a:r>
            <a:r>
              <a:rPr lang="en-US" dirty="0"/>
              <a:t> </a:t>
            </a:r>
            <a:r>
              <a:rPr lang="lv-LV" dirty="0"/>
              <a:t>šī pētījuma mērķis ir </a:t>
            </a:r>
            <a:r>
              <a:rPr lang="lv-LV" sz="1200" dirty="0">
                <a:solidFill>
                  <a:schemeClr val="tx1"/>
                </a:solidFill>
                <a:latin typeface="Calibri Light" panose="020F0302020204030204" pitchFamily="34" charset="0"/>
                <a:cs typeface="Calibri Light" panose="020F0302020204030204" pitchFamily="34" charset="0"/>
              </a:rPr>
              <a:t>Adaptēt MT </a:t>
            </a:r>
            <a:r>
              <a:rPr lang="lv-LV" sz="1200" dirty="0" err="1">
                <a:solidFill>
                  <a:schemeClr val="tx1"/>
                </a:solidFill>
                <a:latin typeface="Calibri Light" panose="020F0302020204030204" pitchFamily="34" charset="0"/>
                <a:cs typeface="Calibri Light" panose="020F0302020204030204" pitchFamily="34" charset="0"/>
              </a:rPr>
              <a:t>iz(no)vērtēšanas</a:t>
            </a:r>
            <a:r>
              <a:rPr lang="lv-LV" sz="1200" dirty="0">
                <a:solidFill>
                  <a:schemeClr val="tx1"/>
                </a:solidFill>
                <a:latin typeface="Calibri Light" panose="020F0302020204030204" pitchFamily="34" charset="0"/>
                <a:cs typeface="Calibri Light" panose="020F0302020204030204" pitchFamily="34" charset="0"/>
              </a:rPr>
              <a:t> protokolu “Rezultātu ietvars” lietošanai Latvijā un to modificēt MT specializāciju prakses attīstībai.</a:t>
            </a:r>
            <a:endParaRPr lang="en-US" sz="1200" dirty="0">
              <a:solidFill>
                <a:schemeClr val="tx1"/>
              </a:solidFill>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A8C8AF6-A5ED-49F6-A1F1-FE8CBCEBE9AD}" type="slidenum">
              <a:rPr lang="lv-LV" smtClean="0"/>
              <a:t>4</a:t>
            </a:fld>
            <a:endParaRPr lang="lv-LV"/>
          </a:p>
        </p:txBody>
      </p:sp>
    </p:spTree>
    <p:extLst>
      <p:ext uri="{BB962C8B-B14F-4D97-AF65-F5344CB8AC3E}">
        <p14:creationId xmlns:p14="http://schemas.microsoft.com/office/powerpoint/2010/main" val="4075835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Galvenais SFK mērķis ir nodrošināt vienotu un standartizētu valodu un pamatnostādnes veselības un ar veselību saistītu stāvokļu aprakstīšanai.</a:t>
            </a:r>
            <a:endParaRPr lang="en-US" dirty="0"/>
          </a:p>
          <a:p>
            <a:r>
              <a:rPr lang="lv-LV" dirty="0"/>
              <a:t>SFK tiek lietota burtciparu sistēma, kurā burti b, s, d un e tiek lietoti, lai apzīmētu </a:t>
            </a:r>
            <a:r>
              <a:rPr lang="en-US" dirty="0"/>
              <a:t>3 </a:t>
            </a:r>
            <a:r>
              <a:rPr lang="en-US" dirty="0" err="1"/>
              <a:t>komponentes</a:t>
            </a:r>
            <a:r>
              <a:rPr lang="en-US" dirty="0"/>
              <a:t> - </a:t>
            </a:r>
            <a:r>
              <a:rPr lang="lv-LV" dirty="0"/>
              <a:t>Ķermeņa funkcijas</a:t>
            </a:r>
            <a:r>
              <a:rPr lang="en-US" baseline="0" dirty="0"/>
              <a:t> un </a:t>
            </a:r>
            <a:r>
              <a:rPr lang="lv-LV" dirty="0"/>
              <a:t>struktūras, Aktivitātes un Dalību un Vides faktorus. Šiem burtiem seko ciparisks kods, kas sākas ar nodaļas numuru (viens cipars), tad seko otrais līmenis (divi cipari) un trešais un ceturtais līmenis (pa vienam ciparam katrs).</a:t>
            </a:r>
            <a:r>
              <a:rPr lang="en-US" dirty="0"/>
              <a:t> </a:t>
            </a:r>
            <a:r>
              <a:rPr lang="lv-LV" sz="1200" b="0" i="0" u="none" strike="noStrike" kern="1200" baseline="0" dirty="0">
                <a:solidFill>
                  <a:schemeClr val="tx1"/>
                </a:solidFill>
                <a:latin typeface="+mn-lt"/>
                <a:ea typeface="+mn-ea"/>
                <a:cs typeface="+mn-cs"/>
              </a:rPr>
              <a:t>Domēni veido dažādas nodaļas un blokus katras komponentes ietvaros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Priedēklis</a:t>
            </a:r>
            <a:r>
              <a:rPr lang="en-US" sz="1200" b="0" i="0" u="none" strike="noStrike" kern="1200" baseline="0" dirty="0">
                <a:solidFill>
                  <a:schemeClr val="tx1"/>
                </a:solidFill>
                <a:latin typeface="+mn-lt"/>
                <a:ea typeface="+mn-ea"/>
                <a:cs typeface="+mn-cs"/>
              </a:rPr>
              <a:t> “d” </a:t>
            </a:r>
            <a:r>
              <a:rPr lang="en-US" sz="1200" b="0" i="0" u="none" strike="noStrike" kern="1200" baseline="0" dirty="0" err="1">
                <a:solidFill>
                  <a:schemeClr val="tx1"/>
                </a:solidFill>
                <a:latin typeface="+mn-lt"/>
                <a:ea typeface="+mn-ea"/>
                <a:cs typeface="+mn-cs"/>
              </a:rPr>
              <a:t>apzīmē</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domēnus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Aktivitātes</a:t>
            </a:r>
            <a:r>
              <a:rPr lang="en-US" sz="1200" b="0" i="0" u="none" strike="noStrike" kern="1200" baseline="0" dirty="0">
                <a:solidFill>
                  <a:schemeClr val="tx1"/>
                </a:solidFill>
                <a:latin typeface="+mn-lt"/>
                <a:ea typeface="+mn-ea"/>
                <a:cs typeface="+mn-cs"/>
              </a:rPr>
              <a:t> un </a:t>
            </a:r>
            <a:r>
              <a:rPr lang="en-US" sz="1200" b="0" i="0" u="none" strike="noStrike" kern="1200" baseline="0" dirty="0" err="1">
                <a:solidFill>
                  <a:schemeClr val="tx1"/>
                </a:solidFill>
                <a:latin typeface="+mn-lt"/>
                <a:ea typeface="+mn-ea"/>
                <a:cs typeface="+mn-cs"/>
              </a:rPr>
              <a:t>Dalības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komponentē</a:t>
            </a:r>
            <a:r>
              <a:rPr lang="en-US" sz="1200" b="0" i="0" u="none" strike="noStrike" kern="1200" baseline="0" dirty="0">
                <a:solidFill>
                  <a:schemeClr val="tx1"/>
                </a:solidFill>
                <a:latin typeface="+mn-lt"/>
                <a:ea typeface="+mn-ea"/>
                <a:cs typeface="+mn-cs"/>
              </a:rPr>
              <a:t>)</a:t>
            </a:r>
            <a:r>
              <a:rPr lang="lv-LV"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Kategorijas</a:t>
            </a:r>
            <a:r>
              <a:rPr lang="es-ES" sz="1200" b="0" i="0" u="none" strike="noStrike" kern="1200" baseline="0" dirty="0">
                <a:solidFill>
                  <a:schemeClr val="tx1"/>
                </a:solidFill>
                <a:latin typeface="+mn-lt"/>
                <a:ea typeface="+mn-ea"/>
                <a:cs typeface="+mn-cs"/>
              </a:rPr>
              <a:t> ir </a:t>
            </a:r>
            <a:r>
              <a:rPr lang="es-ES" sz="1200" b="0" i="0" u="none" strike="noStrike" kern="1200" baseline="0" dirty="0" err="1">
                <a:solidFill>
                  <a:schemeClr val="tx1"/>
                </a:solidFill>
                <a:latin typeface="+mn-lt"/>
                <a:ea typeface="+mn-ea"/>
                <a:cs typeface="+mn-cs"/>
              </a:rPr>
              <a:t>klases</a:t>
            </a:r>
            <a:r>
              <a:rPr lang="es-ES" sz="1200" b="0" i="0" u="none" strike="noStrike" kern="1200" baseline="0" dirty="0">
                <a:solidFill>
                  <a:schemeClr val="tx1"/>
                </a:solidFill>
                <a:latin typeface="+mn-lt"/>
                <a:ea typeface="+mn-ea"/>
                <a:cs typeface="+mn-cs"/>
              </a:rPr>
              <a:t> un </a:t>
            </a:r>
            <a:r>
              <a:rPr lang="es-ES" sz="1200" b="0" i="0" u="none" strike="noStrike" kern="1200" baseline="0" dirty="0" err="1">
                <a:solidFill>
                  <a:schemeClr val="tx1"/>
                </a:solidFill>
                <a:latin typeface="+mn-lt"/>
                <a:ea typeface="+mn-ea"/>
                <a:cs typeface="+mn-cs"/>
              </a:rPr>
              <a:t>apakšklases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komponentes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domēna</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ietvaros</a:t>
            </a:r>
            <a:r>
              <a:rPr lang="es-ES" sz="1200" b="0" i="0" u="none" strike="noStrike" kern="1200" baseline="0" dirty="0">
                <a:solidFill>
                  <a:schemeClr val="tx1"/>
                </a:solidFill>
                <a:latin typeface="+mn-lt"/>
                <a:ea typeface="+mn-ea"/>
                <a:cs typeface="+mn-cs"/>
              </a:rPr>
              <a:t> </a:t>
            </a:r>
            <a:r>
              <a:rPr lang="lv-LV" sz="1200" b="0" i="0" u="none" strike="noStrike" kern="1200" baseline="0" dirty="0">
                <a:solidFill>
                  <a:schemeClr val="tx1"/>
                </a:solidFill>
                <a:latin typeface="+mn-lt"/>
                <a:ea typeface="+mn-ea"/>
                <a:cs typeface="+mn-cs"/>
              </a:rPr>
              <a:t>(piemēram, 4. nodaļas Mobilitāte domēns sastāv no tādām kategorijām, kā d450 Staigāšana, un zem tās ir daudz konkrētākas kategorijas, piemēram, d4500 Īsas distances noiešana).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Kvantitatīvo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vērtību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novērtējumam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jābūt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universālam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tāpēc</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vērtējuma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metodiku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nepieciešams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attīstīt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pētījumu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gaitā</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A8C8AF6-A5ED-49F6-A1F1-FE8CBCEBE9AD}" type="slidenum">
              <a:rPr lang="lv-LV" smtClean="0"/>
              <a:t>31</a:t>
            </a:fld>
            <a:endParaRPr lang="lv-LV"/>
          </a:p>
        </p:txBody>
      </p:sp>
    </p:spTree>
    <p:extLst>
      <p:ext uri="{BB962C8B-B14F-4D97-AF65-F5344CB8AC3E}">
        <p14:creationId xmlns:p14="http://schemas.microsoft.com/office/powerpoint/2010/main" val="890136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32</a:t>
            </a:fld>
            <a:endParaRPr lang="lv-LV"/>
          </a:p>
        </p:txBody>
      </p:sp>
    </p:spTree>
    <p:extLst>
      <p:ext uri="{BB962C8B-B14F-4D97-AF65-F5344CB8AC3E}">
        <p14:creationId xmlns:p14="http://schemas.microsoft.com/office/powerpoint/2010/main" val="3020979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33</a:t>
            </a:fld>
            <a:endParaRPr lang="lv-LV"/>
          </a:p>
        </p:txBody>
      </p:sp>
    </p:spTree>
    <p:extLst>
      <p:ext uri="{BB962C8B-B14F-4D97-AF65-F5344CB8AC3E}">
        <p14:creationId xmlns:p14="http://schemas.microsoft.com/office/powerpoint/2010/main" val="973006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34</a:t>
            </a:fld>
            <a:endParaRPr lang="lv-LV"/>
          </a:p>
        </p:txBody>
      </p:sp>
    </p:spTree>
    <p:extLst>
      <p:ext uri="{BB962C8B-B14F-4D97-AF65-F5344CB8AC3E}">
        <p14:creationId xmlns:p14="http://schemas.microsoft.com/office/powerpoint/2010/main" val="1924766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35</a:t>
            </a:fld>
            <a:endParaRPr lang="lv-LV"/>
          </a:p>
        </p:txBody>
      </p:sp>
    </p:spTree>
    <p:extLst>
      <p:ext uri="{BB962C8B-B14F-4D97-AF65-F5344CB8AC3E}">
        <p14:creationId xmlns:p14="http://schemas.microsoft.com/office/powerpoint/2010/main" val="836687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36</a:t>
            </a:fld>
            <a:endParaRPr lang="lv-LV"/>
          </a:p>
        </p:txBody>
      </p:sp>
    </p:spTree>
    <p:extLst>
      <p:ext uri="{BB962C8B-B14F-4D97-AF65-F5344CB8AC3E}">
        <p14:creationId xmlns:p14="http://schemas.microsoft.com/office/powerpoint/2010/main" val="3401285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37</a:t>
            </a:fld>
            <a:endParaRPr lang="lv-LV"/>
          </a:p>
        </p:txBody>
      </p:sp>
    </p:spTree>
    <p:extLst>
      <p:ext uri="{BB962C8B-B14F-4D97-AF65-F5344CB8AC3E}">
        <p14:creationId xmlns:p14="http://schemas.microsoft.com/office/powerpoint/2010/main" val="1147690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Šajā slaidā ir redzami</a:t>
            </a:r>
            <a:r>
              <a:rPr lang="lv-LV" baseline="0" dirty="0"/>
              <a:t> katra pētījuma posma pētnieciskie uzdevumi un tiem atbilstošie jautājumi, tomēr šeit ilgi nepakavēšos, jo jautājumi būs redzami arī tālāk prezentācijā.</a:t>
            </a:r>
            <a:endParaRPr lang="en-US" dirty="0"/>
          </a:p>
        </p:txBody>
      </p:sp>
      <p:sp>
        <p:nvSpPr>
          <p:cNvPr id="4" name="Slide Number Placeholder 3"/>
          <p:cNvSpPr>
            <a:spLocks noGrp="1"/>
          </p:cNvSpPr>
          <p:nvPr>
            <p:ph type="sldNum" sz="quarter" idx="10"/>
          </p:nvPr>
        </p:nvSpPr>
        <p:spPr/>
        <p:txBody>
          <a:bodyPr/>
          <a:lstStyle/>
          <a:p>
            <a:fld id="{FA8C8AF6-A5ED-49F6-A1F1-FE8CBCEBE9AD}" type="slidenum">
              <a:rPr lang="lv-LV" smtClean="0"/>
              <a:t>38</a:t>
            </a:fld>
            <a:endParaRPr lang="lv-LV"/>
          </a:p>
        </p:txBody>
      </p:sp>
    </p:spTree>
    <p:extLst>
      <p:ext uri="{BB962C8B-B14F-4D97-AF65-F5344CB8AC3E}">
        <p14:creationId xmlns:p14="http://schemas.microsoft.com/office/powerpoint/2010/main" val="320824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schemeClr val="tx1"/>
                </a:solidFill>
                <a:latin typeface="Calibri Light" panose="020F0302020204030204" pitchFamily="34" charset="0"/>
                <a:cs typeface="Calibri Light" panose="020F0302020204030204" pitchFamily="34" charset="0"/>
              </a:rPr>
              <a:t>Kā</a:t>
            </a:r>
            <a:r>
              <a:rPr lang="lv-LV" baseline="0" dirty="0">
                <a:solidFill>
                  <a:schemeClr val="tx1"/>
                </a:solidFill>
                <a:latin typeface="Calibri Light" panose="020F0302020204030204" pitchFamily="34" charset="0"/>
                <a:cs typeface="Calibri Light" panose="020F0302020204030204" pitchFamily="34" charset="0"/>
              </a:rPr>
              <a:t> pētnieka pozīcija tik izvēlēts pragmatisms, kas palīdzēja veidot pamatu un struktūru iepriekš jau minētā, ļoti praktiskā šī pētījuma mērķa sasniegšanai.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solidFill>
                <a:schemeClr val="tx1"/>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schemeClr val="tx1"/>
                </a:solidFill>
                <a:latin typeface="Calibri Light" panose="020F0302020204030204" pitchFamily="34" charset="0"/>
                <a:cs typeface="Calibri Light" panose="020F0302020204030204" pitchFamily="34" charset="0"/>
              </a:rPr>
              <a:t>Pamatā – ideja par teorijas un prakses vienotību </a:t>
            </a:r>
            <a:r>
              <a:rPr lang="lv-LV" sz="1100" dirty="0">
                <a:solidFill>
                  <a:schemeClr val="tx1"/>
                </a:solidFill>
                <a:latin typeface="Calibri Light" panose="020F0302020204030204" pitchFamily="34" charset="0"/>
                <a:cs typeface="Calibri Light" panose="020F0302020204030204" pitchFamily="34" charset="0"/>
              </a:rPr>
              <a:t>(</a:t>
            </a:r>
            <a:r>
              <a:rPr lang="lv-LV" sz="1100" i="1" dirty="0" err="1">
                <a:solidFill>
                  <a:schemeClr val="tx1"/>
                </a:solidFill>
                <a:latin typeface="Calibri Light" panose="020F0302020204030204" pitchFamily="34" charset="0"/>
                <a:cs typeface="Calibri Light" panose="020F0302020204030204" pitchFamily="34" charset="0"/>
              </a:rPr>
              <a:t>Ormerod</a:t>
            </a:r>
            <a:r>
              <a:rPr lang="lv-LV" sz="1100" dirty="0">
                <a:solidFill>
                  <a:schemeClr val="tx1"/>
                </a:solidFill>
                <a:latin typeface="Calibri Light" panose="020F0302020204030204" pitchFamily="34" charset="0"/>
                <a:cs typeface="Calibri Light" panose="020F0302020204030204" pitchFamily="34" charset="0"/>
              </a:rPr>
              <a:t>, 2021)</a:t>
            </a:r>
            <a:r>
              <a:rPr lang="lv-LV" dirty="0">
                <a:solidFill>
                  <a:schemeClr val="tx1"/>
                </a:solidFill>
                <a:latin typeface="Calibri Light" panose="020F0302020204030204" pitchFamily="34" charset="0"/>
                <a:cs typeface="Calibri Light" panose="020F0302020204030204" pitchFamily="34" charset="0"/>
              </a:rPr>
              <a:t>, uzsverot praktisko aspektu kā būtiskāko kritēriju, lai noteiktu jēgu, patiesību un vērtību </a:t>
            </a:r>
            <a:r>
              <a:rPr lang="lv-LV" sz="1100" dirty="0">
                <a:solidFill>
                  <a:schemeClr val="tx1"/>
                </a:solidFill>
                <a:latin typeface="Calibri Light" panose="020F0302020204030204" pitchFamily="34" charset="0"/>
                <a:cs typeface="Calibri Light" panose="020F0302020204030204" pitchFamily="34" charset="0"/>
              </a:rPr>
              <a:t>(</a:t>
            </a:r>
            <a:r>
              <a:rPr lang="lv-LV" sz="1100" i="1" dirty="0" err="1">
                <a:solidFill>
                  <a:schemeClr val="tx1"/>
                </a:solidFill>
                <a:latin typeface="Calibri Light" panose="020F0302020204030204" pitchFamily="34" charset="0"/>
                <a:cs typeface="Calibri Light" panose="020F0302020204030204" pitchFamily="34" charset="0"/>
              </a:rPr>
              <a:t>Allemang</a:t>
            </a:r>
            <a:r>
              <a:rPr lang="lv-LV" sz="1100" i="1" dirty="0">
                <a:solidFill>
                  <a:schemeClr val="tx1"/>
                </a:solidFill>
                <a:latin typeface="Calibri Light" panose="020F0302020204030204" pitchFamily="34" charset="0"/>
                <a:cs typeface="Calibri Light" panose="020F0302020204030204" pitchFamily="34" charset="0"/>
              </a:rPr>
              <a:t> </a:t>
            </a:r>
            <a:r>
              <a:rPr lang="lv-LV" sz="1100" i="1" dirty="0" err="1">
                <a:solidFill>
                  <a:schemeClr val="tx1"/>
                </a:solidFill>
                <a:latin typeface="Calibri Light" panose="020F0302020204030204" pitchFamily="34" charset="0"/>
                <a:cs typeface="Calibri Light" panose="020F0302020204030204" pitchFamily="34" charset="0"/>
              </a:rPr>
              <a:t>et</a:t>
            </a:r>
            <a:r>
              <a:rPr lang="lv-LV" sz="1100" i="1" dirty="0">
                <a:solidFill>
                  <a:schemeClr val="tx1"/>
                </a:solidFill>
                <a:latin typeface="Calibri Light" panose="020F0302020204030204" pitchFamily="34" charset="0"/>
                <a:cs typeface="Calibri Light" panose="020F0302020204030204" pitchFamily="34" charset="0"/>
              </a:rPr>
              <a:t> </a:t>
            </a:r>
            <a:r>
              <a:rPr lang="lv-LV" sz="1100" i="1" dirty="0" err="1">
                <a:solidFill>
                  <a:schemeClr val="tx1"/>
                </a:solidFill>
                <a:latin typeface="Calibri Light" panose="020F0302020204030204" pitchFamily="34" charset="0"/>
                <a:cs typeface="Calibri Light" panose="020F0302020204030204" pitchFamily="34" charset="0"/>
              </a:rPr>
              <a:t>al</a:t>
            </a:r>
            <a:r>
              <a:rPr lang="lv-LV" sz="1100" dirty="0">
                <a:solidFill>
                  <a:schemeClr val="tx1"/>
                </a:solidFill>
                <a:latin typeface="Calibri Light" panose="020F0302020204030204" pitchFamily="34" charset="0"/>
                <a:cs typeface="Calibri Light" panose="020F0302020204030204" pitchFamily="34" charset="0"/>
              </a:rPr>
              <a:t>., 2022; </a:t>
            </a:r>
            <a:r>
              <a:rPr lang="lv-LV" sz="1100" i="1" dirty="0" err="1">
                <a:solidFill>
                  <a:schemeClr val="tx1"/>
                </a:solidFill>
                <a:latin typeface="Calibri Light" panose="020F0302020204030204" pitchFamily="34" charset="0"/>
                <a:cs typeface="Calibri Light" panose="020F0302020204030204" pitchFamily="34" charset="0"/>
              </a:rPr>
              <a:t>Wills</a:t>
            </a:r>
            <a:r>
              <a:rPr lang="lv-LV" sz="1100" i="1" dirty="0">
                <a:solidFill>
                  <a:schemeClr val="tx1"/>
                </a:solidFill>
                <a:latin typeface="Calibri Light" panose="020F0302020204030204" pitchFamily="34" charset="0"/>
                <a:cs typeface="Calibri Light" panose="020F0302020204030204" pitchFamily="34" charset="0"/>
              </a:rPr>
              <a:t> &amp; </a:t>
            </a:r>
            <a:r>
              <a:rPr lang="lv-LV" sz="1100" i="1" dirty="0" err="1">
                <a:solidFill>
                  <a:schemeClr val="tx1"/>
                </a:solidFill>
                <a:latin typeface="Calibri Light" panose="020F0302020204030204" pitchFamily="34" charset="0"/>
                <a:cs typeface="Calibri Light" panose="020F0302020204030204" pitchFamily="34" charset="0"/>
              </a:rPr>
              <a:t>Lake</a:t>
            </a:r>
            <a:r>
              <a:rPr lang="lv-LV" sz="1100" dirty="0">
                <a:solidFill>
                  <a:schemeClr val="tx1"/>
                </a:solidFill>
                <a:latin typeface="Calibri Light" panose="020F0302020204030204" pitchFamily="34" charset="0"/>
                <a:cs typeface="Calibri Light" panose="020F0302020204030204" pitchFamily="34" charset="0"/>
              </a:rPr>
              <a: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100" dirty="0">
              <a:solidFill>
                <a:schemeClr val="tx1"/>
              </a:solidFill>
              <a:latin typeface="Calibri Light" panose="020F0302020204030204" pitchFamily="34" charset="0"/>
              <a:cs typeface="Calibri Light" panose="020F0302020204030204" pitchFamily="34" charset="0"/>
            </a:endParaRPr>
          </a:p>
          <a:p>
            <a:r>
              <a:rPr lang="lv-LV" dirty="0"/>
              <a:t>Lai gan sarunvalodā pragmatisms bieži vien tiek saistīts ar vienkāršāko un vieglāko risinājumu, kas ir pretstatā gudrai, saprātīgai, principiālai un uz faktiem balstītai pieejai…</a:t>
            </a:r>
          </a:p>
          <a:p>
            <a:r>
              <a:rPr lang="lv-LV" dirty="0"/>
              <a:t>…uzsverot tā praktisko aspektu kā būtiskāko kritēriju, lai noteiktu jēgu, patiesību un vērtību </a:t>
            </a:r>
          </a:p>
          <a:p>
            <a:r>
              <a:rPr lang="lv-LV" dirty="0"/>
              <a:t>…Pragmatisma pamatlicējiem – Pīrsam,</a:t>
            </a:r>
            <a:r>
              <a:rPr lang="lv-LV" baseline="0" dirty="0"/>
              <a:t> </a:t>
            </a:r>
            <a:r>
              <a:rPr lang="lv-LV" dirty="0"/>
              <a:t>Džeimsam un </a:t>
            </a:r>
            <a:r>
              <a:rPr lang="lv-LV" dirty="0" err="1"/>
              <a:t>Djūijam</a:t>
            </a:r>
            <a:r>
              <a:rPr lang="lv-LV" dirty="0"/>
              <a:t> – bija dažādi skatījumi uz pragmatismu. Viņi bija ražīgi rakstītāji, un arī viņu sekotāji sākotnējās idejas attīstīja dažādos virzienos, tādēļ pragmatismam šobrīd ir daudz dažādas versijas. Neskatoties uz to, visas vieno ideja par teorijas un prakses vienotību (</a:t>
            </a:r>
            <a:r>
              <a:rPr lang="lv-LV" dirty="0" err="1"/>
              <a:t>Ormerod</a:t>
            </a:r>
            <a:r>
              <a:rPr lang="lv-LV" dirty="0"/>
              <a:t>, 2021).</a:t>
            </a:r>
          </a:p>
        </p:txBody>
      </p:sp>
      <p:sp>
        <p:nvSpPr>
          <p:cNvPr id="4" name="Slide Number Placeholder 3"/>
          <p:cNvSpPr>
            <a:spLocks noGrp="1"/>
          </p:cNvSpPr>
          <p:nvPr>
            <p:ph type="sldNum" sz="quarter" idx="5"/>
          </p:nvPr>
        </p:nvSpPr>
        <p:spPr/>
        <p:txBody>
          <a:bodyPr/>
          <a:lstStyle/>
          <a:p>
            <a:fld id="{FA8C8AF6-A5ED-49F6-A1F1-FE8CBCEBE9AD}" type="slidenum">
              <a:rPr lang="lv-LV" smtClean="0"/>
              <a:t>39</a:t>
            </a:fld>
            <a:endParaRPr lang="lv-LV"/>
          </a:p>
        </p:txBody>
      </p:sp>
    </p:spTree>
    <p:extLst>
      <p:ext uri="{BB962C8B-B14F-4D97-AF65-F5344CB8AC3E}">
        <p14:creationId xmlns:p14="http://schemas.microsoft.com/office/powerpoint/2010/main" val="3081690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Pētījuma gaitā tika ievēroti</a:t>
            </a:r>
            <a:r>
              <a:rPr lang="lv-LV" baseline="0" dirty="0"/>
              <a:t> ētiskie apsvērumi.</a:t>
            </a:r>
            <a:endParaRPr lang="lv-LV" dirty="0"/>
          </a:p>
          <a:p>
            <a:endParaRPr lang="lv-LV" dirty="0"/>
          </a:p>
          <a:p>
            <a:r>
              <a:rPr lang="lv-LV" dirty="0"/>
              <a:t>Jāliek klāt pie metodoloģijas, nevis jārunā</a:t>
            </a:r>
            <a:r>
              <a:rPr lang="lv-LV" baseline="0" dirty="0"/>
              <a:t> par tiem atsevišķi</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40</a:t>
            </a:fld>
            <a:endParaRPr lang="lv-LV"/>
          </a:p>
        </p:txBody>
      </p:sp>
    </p:spTree>
    <p:extLst>
      <p:ext uri="{BB962C8B-B14F-4D97-AF65-F5344CB8AC3E}">
        <p14:creationId xmlns:p14="http://schemas.microsoft.com/office/powerpoint/2010/main" val="423490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Vēlos uzsvērt, ka šī</a:t>
            </a:r>
            <a:r>
              <a:rPr lang="lv-LV" baseline="0" dirty="0"/>
              <a:t> pētījuma ietvaros «Rezultātu ietvars» tika adaptēts kā protokols</a:t>
            </a:r>
            <a:r>
              <a:rPr lang="en-US" baseline="0" dirty="0"/>
              <a:t>, </a:t>
            </a:r>
            <a:r>
              <a:rPr lang="en-US" baseline="0" dirty="0" err="1"/>
              <a:t>nevis</a:t>
            </a:r>
            <a:r>
              <a:rPr lang="en-US" baseline="0" dirty="0"/>
              <a:t> </a:t>
            </a:r>
            <a:r>
              <a:rPr lang="lv-LV" baseline="0" dirty="0"/>
              <a:t>pilnvērtīgs </a:t>
            </a:r>
            <a:r>
              <a:rPr lang="lv-LV" baseline="0" dirty="0" err="1"/>
              <a:t>iz(no)vērtēšanas</a:t>
            </a:r>
            <a:r>
              <a:rPr lang="lv-LV" baseline="0" dirty="0"/>
              <a:t> instruments.</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5</a:t>
            </a:fld>
            <a:endParaRPr lang="lv-LV"/>
          </a:p>
        </p:txBody>
      </p:sp>
    </p:spTree>
    <p:extLst>
      <p:ext uri="{BB962C8B-B14F-4D97-AF65-F5344CB8AC3E}">
        <p14:creationId xmlns:p14="http://schemas.microsoft.com/office/powerpoint/2010/main" val="1141453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lv-LV" dirty="0">
                <a:latin typeface="Calibri Light" panose="020F0302020204030204" pitchFamily="34" charset="0"/>
                <a:cs typeface="Calibri Light" panose="020F0302020204030204" pitchFamily="34" charset="0"/>
              </a:rPr>
              <a:t>Šeit ir redzams datu analīzes piemērs ar vienu no būtiskākajiem komentāriem,</a:t>
            </a:r>
            <a:r>
              <a:rPr lang="lv-LV" baseline="0" dirty="0">
                <a:latin typeface="Calibri Light" panose="020F0302020204030204" pitchFamily="34" charset="0"/>
                <a:cs typeface="Calibri Light" panose="020F0302020204030204" pitchFamily="34" charset="0"/>
              </a:rPr>
              <a:t> kas tika ieviests protokolā, uz mākslu balstītos mērķus DKT specializācijā atdalot no fiziskā domēna. </a:t>
            </a:r>
          </a:p>
          <a:p>
            <a:pPr defTabSz="942289">
              <a:defRPr/>
            </a:pPr>
            <a:r>
              <a:rPr lang="lv-LV" baseline="0" dirty="0">
                <a:latin typeface="Calibri Light" panose="020F0302020204030204" pitchFamily="34" charset="0"/>
                <a:cs typeface="Calibri Light" panose="020F0302020204030204" pitchFamily="34" charset="0"/>
              </a:rPr>
              <a:t>Analīzes gaitā tika iegūtas 16 pamata tēmas, 4 organizējošās tēmas un galvenā tēma, kas tika atspoguļotas tematiskajā tīklā.</a:t>
            </a:r>
            <a:endParaRPr lang="lv-LV" dirty="0">
              <a:latin typeface="Calibri Light" panose="020F0302020204030204" pitchFamily="34" charset="0"/>
              <a:cs typeface="Calibri Light" panose="020F0302020204030204" pitchFamily="34" charset="0"/>
            </a:endParaRPr>
          </a:p>
          <a:p>
            <a:pPr defTabSz="942289">
              <a:defRPr/>
            </a:pPr>
            <a:endParaRPr lang="lv-LV" dirty="0">
              <a:latin typeface="Calibri Light" panose="020F0302020204030204" pitchFamily="34" charset="0"/>
              <a:cs typeface="Calibri Light" panose="020F0302020204030204" pitchFamily="34" charset="0"/>
            </a:endParaRPr>
          </a:p>
          <a:p>
            <a:pPr defTabSz="942289">
              <a:defRPr/>
            </a:pPr>
            <a:r>
              <a:rPr lang="en-US" dirty="0" err="1">
                <a:latin typeface="Calibri Light" panose="020F0302020204030204" pitchFamily="34" charset="0"/>
                <a:cs typeface="Calibri Light" panose="020F0302020204030204" pitchFamily="34" charset="0"/>
              </a:rPr>
              <a:t>Primārā</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kodēšana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katram</a:t>
            </a:r>
            <a:r>
              <a:rPr lang="en-US" dirty="0">
                <a:latin typeface="Calibri Light" panose="020F0302020204030204" pitchFamily="34" charset="0"/>
                <a:cs typeface="Calibri Light" panose="020F0302020204030204" pitchFamily="34" charset="0"/>
              </a:rPr>
              <a:t> no </a:t>
            </a:r>
            <a:r>
              <a:rPr lang="en-US" dirty="0" err="1">
                <a:latin typeface="Calibri Light" panose="020F0302020204030204" pitchFamily="34" charset="0"/>
                <a:cs typeface="Calibri Light" panose="020F0302020204030204" pitchFamily="34" charset="0"/>
              </a:rPr>
              <a:t>komentāriem</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tika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veikta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manuāli</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analizējot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gan</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letento</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gan</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manifestēto</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saturu</a:t>
            </a:r>
            <a:r>
              <a:rPr lang="en-US" dirty="0">
                <a:latin typeface="Calibri Light" panose="020F0302020204030204" pitchFamily="34" charset="0"/>
                <a:cs typeface="Calibri Light" panose="020F0302020204030204" pitchFamily="34" charset="0"/>
              </a:rPr>
              <a:t>.</a:t>
            </a:r>
          </a:p>
          <a:p>
            <a:pPr marL="0" marR="0" lvl="0" indent="0" algn="l" defTabSz="942289" rtl="0" eaLnBrk="1" fontAlgn="auto" latinLnBrk="0" hangingPunct="1">
              <a:lnSpc>
                <a:spcPct val="100000"/>
              </a:lnSpc>
              <a:spcBef>
                <a:spcPts val="0"/>
              </a:spcBef>
              <a:spcAft>
                <a:spcPts val="0"/>
              </a:spcAft>
              <a:buClrTx/>
              <a:buSzTx/>
              <a:buFontTx/>
              <a:buNone/>
              <a:tabLst/>
              <a:defRPr/>
            </a:pPr>
            <a:r>
              <a:rPr lang="en-US" dirty="0"/>
              <a:t>T</a:t>
            </a:r>
            <a:r>
              <a:rPr lang="lv-LV" dirty="0" err="1"/>
              <a:t>ēmas</a:t>
            </a:r>
            <a:r>
              <a:rPr lang="lv-LV" dirty="0"/>
              <a:t> tika identificētas tieši no datiem </a:t>
            </a:r>
          </a:p>
          <a:p>
            <a:pPr defTabSz="942289">
              <a:defRPr/>
            </a:pPr>
            <a:r>
              <a:rPr lang="en-US" dirty="0" err="1">
                <a:latin typeface="Calibri Light" panose="020F0302020204030204" pitchFamily="34" charset="0"/>
                <a:cs typeface="Calibri Light" panose="020F0302020204030204" pitchFamily="34" charset="0"/>
              </a:rPr>
              <a:t>Pamata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tēmas</a:t>
            </a:r>
            <a:r>
              <a:rPr lang="en-US" dirty="0">
                <a:latin typeface="Calibri Light" panose="020F0302020204030204" pitchFamily="34" charset="0"/>
                <a:cs typeface="Calibri Light" panose="020F0302020204030204" pitchFamily="34" charset="0"/>
              </a:rPr>
              <a:t> un </a:t>
            </a:r>
            <a:r>
              <a:rPr lang="en-US" dirty="0" err="1">
                <a:latin typeface="Calibri Light" panose="020F0302020204030204" pitchFamily="34" charset="0"/>
                <a:cs typeface="Calibri Light" panose="020F0302020204030204" pitchFamily="34" charset="0"/>
              </a:rPr>
              <a:t>tajās</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ietilpstošie</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kodi</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tika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vairākkārt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pārskatīti</a:t>
            </a:r>
            <a:r>
              <a:rPr lang="en-US" dirty="0">
                <a:latin typeface="Calibri Light" panose="020F0302020204030204" pitchFamily="34" charset="0"/>
                <a:cs typeface="Calibri Light" panose="020F0302020204030204" pitchFamily="34" charset="0"/>
              </a:rPr>
              <a:t>,</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paralēli</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veidojot</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tematisko</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tīklu</a:t>
            </a:r>
            <a:endParaRPr lang="en-US" dirty="0">
              <a:latin typeface="Calibri Light" panose="020F0302020204030204" pitchFamily="34" charset="0"/>
              <a:cs typeface="Calibri Light" panose="020F0302020204030204" pitchFamily="34" charset="0"/>
            </a:endParaRPr>
          </a:p>
          <a:p>
            <a:pPr defTabSz="942289">
              <a:defRPr/>
            </a:pPr>
            <a:endParaRPr lang="en-US" dirty="0">
              <a:latin typeface="Calibri Light" panose="020F0302020204030204" pitchFamily="34" charset="0"/>
              <a:cs typeface="Calibri Light" panose="020F0302020204030204" pitchFamily="34" charset="0"/>
            </a:endParaRPr>
          </a:p>
          <a:p>
            <a:pPr defTabSz="942289">
              <a:defRPr/>
            </a:pPr>
            <a:r>
              <a:rPr lang="lv-LV" dirty="0">
                <a:latin typeface="Calibri Light" panose="020F0302020204030204" pitchFamily="34" charset="0"/>
                <a:cs typeface="Calibri Light" panose="020F0302020204030204" pitchFamily="34" charset="0"/>
              </a:rPr>
              <a:t>1) Iepazīšanās ar datiem</a:t>
            </a:r>
          </a:p>
          <a:p>
            <a:pPr defTabSz="942289">
              <a:defRPr/>
            </a:pPr>
            <a:r>
              <a:rPr lang="lv-LV" dirty="0">
                <a:latin typeface="Calibri Light" panose="020F0302020204030204" pitchFamily="34" charset="0"/>
                <a:cs typeface="Calibri Light" panose="020F0302020204030204" pitchFamily="34" charset="0"/>
              </a:rPr>
              <a:t>2) </a:t>
            </a:r>
            <a:r>
              <a:rPr lang="lv-LV" dirty="0" err="1">
                <a:latin typeface="Calibri Light" panose="020F0302020204030204" pitchFamily="34" charset="0"/>
                <a:cs typeface="Calibri Light" panose="020F0302020204030204" pitchFamily="34" charset="0"/>
              </a:rPr>
              <a:t>Primā</a:t>
            </a:r>
            <a:r>
              <a:rPr lang="en-US" dirty="0" err="1">
                <a:latin typeface="Calibri Light" panose="020F0302020204030204" pitchFamily="34" charset="0"/>
                <a:cs typeface="Calibri Light" panose="020F0302020204030204" pitchFamily="34" charset="0"/>
              </a:rPr>
              <a:t>rā</a:t>
            </a:r>
            <a:r>
              <a:rPr lang="en-US" baseline="0" dirty="0">
                <a:latin typeface="Calibri Light" panose="020F0302020204030204" pitchFamily="34" charset="0"/>
                <a:cs typeface="Calibri Light" panose="020F0302020204030204" pitchFamily="34" charset="0"/>
              </a:rPr>
              <a:t> </a:t>
            </a:r>
            <a:r>
              <a:rPr lang="en-US" baseline="0" dirty="0" err="1">
                <a:latin typeface="Calibri Light" panose="020F0302020204030204" pitchFamily="34" charset="0"/>
                <a:cs typeface="Calibri Light" panose="020F0302020204030204" pitchFamily="34" charset="0"/>
              </a:rPr>
              <a:t>kodēšana</a:t>
            </a:r>
            <a:endParaRPr lang="lv-LV" dirty="0">
              <a:latin typeface="Calibri Light" panose="020F0302020204030204" pitchFamily="34" charset="0"/>
              <a:cs typeface="Calibri Light" panose="020F0302020204030204" pitchFamily="34" charset="0"/>
            </a:endParaRPr>
          </a:p>
          <a:p>
            <a:pPr defTabSz="942289">
              <a:defRPr/>
            </a:pPr>
            <a:r>
              <a:rPr lang="lv-LV" dirty="0">
                <a:latin typeface="Calibri Light" panose="020F0302020204030204" pitchFamily="34" charset="0"/>
                <a:cs typeface="Calibri Light" panose="020F0302020204030204" pitchFamily="34" charset="0"/>
              </a:rPr>
              <a:t>3) Tēmu </a:t>
            </a:r>
            <a:r>
              <a:rPr lang="en-US" dirty="0" err="1">
                <a:latin typeface="Calibri Light" panose="020F0302020204030204" pitchFamily="34" charset="0"/>
                <a:cs typeface="Calibri Light" panose="020F0302020204030204" pitchFamily="34" charset="0"/>
              </a:rPr>
              <a:t>identificēšana</a:t>
            </a:r>
            <a:endParaRPr lang="lv-LV" dirty="0">
              <a:latin typeface="Calibri Light" panose="020F0302020204030204" pitchFamily="34" charset="0"/>
              <a:cs typeface="Calibri Light" panose="020F0302020204030204" pitchFamily="34" charset="0"/>
            </a:endParaRPr>
          </a:p>
          <a:p>
            <a:pPr defTabSz="942289">
              <a:defRPr/>
            </a:pPr>
            <a:r>
              <a:rPr lang="lv-LV" dirty="0">
                <a:latin typeface="Calibri Light" panose="020F0302020204030204" pitchFamily="34" charset="0"/>
                <a:cs typeface="Calibri Light" panose="020F0302020204030204" pitchFamily="34" charset="0"/>
              </a:rPr>
              <a:t>4) Tēmu pārskatīšana</a:t>
            </a:r>
          </a:p>
          <a:p>
            <a:pPr defTabSz="942289">
              <a:defRPr/>
            </a:pPr>
            <a:r>
              <a:rPr lang="lv-LV" dirty="0">
                <a:latin typeface="Calibri Light" panose="020F0302020204030204" pitchFamily="34" charset="0"/>
                <a:cs typeface="Calibri Light" panose="020F0302020204030204" pitchFamily="34" charset="0"/>
              </a:rPr>
              <a:t>5) Tēmu definēšana</a:t>
            </a:r>
          </a:p>
          <a:p>
            <a:pPr defTabSz="942289">
              <a:defRPr/>
            </a:pPr>
            <a:r>
              <a:rPr lang="lv-LV" dirty="0">
                <a:latin typeface="Calibri Light" panose="020F0302020204030204" pitchFamily="34" charset="0"/>
                <a:cs typeface="Calibri Light" panose="020F0302020204030204" pitchFamily="34" charset="0"/>
              </a:rPr>
              <a:t>6) Atskaites veidošana</a:t>
            </a:r>
            <a:endParaRPr lang="en-US"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FA8C8AF6-A5ED-49F6-A1F1-FE8CBCEBE9AD}" type="slidenum">
              <a:rPr lang="lv-LV" smtClean="0"/>
              <a:t>41</a:t>
            </a:fld>
            <a:endParaRPr lang="lv-LV"/>
          </a:p>
        </p:txBody>
      </p:sp>
    </p:spTree>
    <p:extLst>
      <p:ext uri="{BB962C8B-B14F-4D97-AF65-F5344CB8AC3E}">
        <p14:creationId xmlns:p14="http://schemas.microsoft.com/office/powerpoint/2010/main" val="4263571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dirty="0"/>
              <a:t>Pētījuma gaitā iespējami lielā mērā tika nodrošināts pētījuma zinātniskais stiprums, tomēr tam bija arī ierobežojumi,</a:t>
            </a:r>
            <a:r>
              <a:rPr lang="lv-LV" b="0" baseline="0" dirty="0"/>
              <a:t> kas lielākoties bija saistīti ar protokola tulkošanas procesu.</a:t>
            </a:r>
            <a:endParaRPr lang="lv-LV" b="0" dirty="0"/>
          </a:p>
          <a:p>
            <a:endParaRPr lang="lv-LV" b="1" dirty="0"/>
          </a:p>
          <a:p>
            <a:r>
              <a:rPr lang="en-US" b="1" dirty="0" err="1"/>
              <a:t>Patiesums</a:t>
            </a:r>
            <a:r>
              <a:rPr lang="en-US" dirty="0"/>
              <a:t> – </a:t>
            </a:r>
            <a:r>
              <a:rPr lang="en-US" dirty="0" err="1"/>
              <a:t>cik</a:t>
            </a:r>
            <a:r>
              <a:rPr lang="en-US" dirty="0"/>
              <a:t> </a:t>
            </a:r>
            <a:r>
              <a:rPr lang="en-US" dirty="0" err="1"/>
              <a:t>lielā</a:t>
            </a:r>
            <a:r>
              <a:rPr lang="en-US" dirty="0"/>
              <a:t> </a:t>
            </a:r>
            <a:r>
              <a:rPr lang="en-US" dirty="0" err="1"/>
              <a:t>mērā</a:t>
            </a:r>
            <a:r>
              <a:rPr lang="en-US" baseline="0" dirty="0"/>
              <a:t> </a:t>
            </a:r>
            <a:r>
              <a:rPr lang="en-US" baseline="0" dirty="0" err="1"/>
              <a:t>rezultāti</a:t>
            </a:r>
            <a:r>
              <a:rPr lang="en-US" baseline="0" dirty="0"/>
              <a:t> </a:t>
            </a:r>
            <a:r>
              <a:rPr lang="en-US" baseline="0" dirty="0" err="1"/>
              <a:t>spēj</a:t>
            </a:r>
            <a:r>
              <a:rPr lang="en-US" baseline="0" dirty="0"/>
              <a:t> </a:t>
            </a:r>
            <a:r>
              <a:rPr lang="en-US" baseline="0" dirty="0" err="1"/>
              <a:t>patiesi</a:t>
            </a:r>
            <a:r>
              <a:rPr lang="en-US" baseline="0" dirty="0"/>
              <a:t> </a:t>
            </a:r>
            <a:r>
              <a:rPr lang="en-US" baseline="0" dirty="0" err="1"/>
              <a:t>atspoguļot</a:t>
            </a:r>
            <a:r>
              <a:rPr lang="en-US" baseline="0" dirty="0"/>
              <a:t> </a:t>
            </a:r>
            <a:r>
              <a:rPr lang="en-US" baseline="0" dirty="0" err="1"/>
              <a:t>pētāmo</a:t>
            </a:r>
            <a:r>
              <a:rPr lang="en-US" baseline="0" dirty="0"/>
              <a:t> </a:t>
            </a:r>
            <a:r>
              <a:rPr lang="en-US" baseline="0" dirty="0" err="1"/>
              <a:t>procesu</a:t>
            </a:r>
            <a:endParaRPr lang="en-US" baseline="0" dirty="0"/>
          </a:p>
          <a:p>
            <a:r>
              <a:rPr lang="en-US" baseline="0" dirty="0"/>
              <a:t>KVAL – </a:t>
            </a:r>
            <a:r>
              <a:rPr lang="en-US" baseline="0" dirty="0" err="1"/>
              <a:t>ticamība</a:t>
            </a:r>
            <a:r>
              <a:rPr lang="en-US" baseline="0" dirty="0"/>
              <a:t> – </a:t>
            </a:r>
            <a:r>
              <a:rPr lang="en-US" baseline="0" dirty="0" err="1"/>
              <a:t>kādā</a:t>
            </a:r>
            <a:r>
              <a:rPr lang="en-US" baseline="0" dirty="0"/>
              <a:t> </a:t>
            </a:r>
            <a:r>
              <a:rPr lang="en-US" baseline="0" dirty="0" err="1"/>
              <a:t>mērā</a:t>
            </a:r>
            <a:r>
              <a:rPr lang="en-US" baseline="0" dirty="0"/>
              <a:t> </a:t>
            </a:r>
            <a:r>
              <a:rPr lang="en-US" baseline="0" dirty="0" err="1"/>
              <a:t>patiesi</a:t>
            </a:r>
            <a:r>
              <a:rPr lang="en-US" baseline="0" dirty="0"/>
              <a:t> </a:t>
            </a:r>
            <a:r>
              <a:rPr lang="en-US" baseline="0" dirty="0" err="1"/>
              <a:t>atspoguļo</a:t>
            </a:r>
            <a:r>
              <a:rPr lang="en-US" baseline="0" dirty="0"/>
              <a:t> </a:t>
            </a:r>
            <a:r>
              <a:rPr lang="en-US" baseline="0" dirty="0" err="1"/>
              <a:t>pētāmo</a:t>
            </a:r>
            <a:r>
              <a:rPr lang="en-US" baseline="0" dirty="0"/>
              <a:t> (</a:t>
            </a:r>
            <a:r>
              <a:rPr lang="en-US" baseline="0" dirty="0" err="1"/>
              <a:t>datu</a:t>
            </a:r>
            <a:r>
              <a:rPr lang="en-US" baseline="0" dirty="0"/>
              <a:t> </a:t>
            </a:r>
            <a:r>
              <a:rPr lang="en-US" baseline="0" dirty="0" err="1"/>
              <a:t>avotu</a:t>
            </a:r>
            <a:r>
              <a:rPr lang="en-US" baseline="0" dirty="0"/>
              <a:t> </a:t>
            </a:r>
            <a:r>
              <a:rPr lang="en-US" baseline="0" dirty="0" err="1"/>
              <a:t>triangulācija</a:t>
            </a:r>
            <a:r>
              <a:rPr lang="en-US" baseline="0" dirty="0"/>
              <a:t>, </a:t>
            </a:r>
            <a:r>
              <a:rPr lang="en-US" baseline="0" dirty="0" err="1"/>
              <a:t>metožu</a:t>
            </a:r>
            <a:r>
              <a:rPr lang="en-US" baseline="0" dirty="0"/>
              <a:t> </a:t>
            </a:r>
            <a:r>
              <a:rPr lang="en-US" baseline="0" dirty="0" err="1"/>
              <a:t>triangulācija</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KVAN – </a:t>
            </a:r>
            <a:r>
              <a:rPr lang="en-US" baseline="0" dirty="0" err="1"/>
              <a:t>iekšējā</a:t>
            </a:r>
            <a:r>
              <a:rPr lang="en-US" baseline="0" dirty="0"/>
              <a:t> </a:t>
            </a:r>
            <a:r>
              <a:rPr lang="en-US" baseline="0" dirty="0" err="1"/>
              <a:t>pamatotība</a:t>
            </a:r>
            <a:r>
              <a:rPr lang="en-US" baseline="0" dirty="0"/>
              <a:t> – </a:t>
            </a:r>
            <a:r>
              <a:rPr lang="en-US" baseline="0" dirty="0" err="1"/>
              <a:t>secinājumu</a:t>
            </a:r>
            <a:r>
              <a:rPr lang="en-US" baseline="0" dirty="0"/>
              <a:t> </a:t>
            </a:r>
            <a:r>
              <a:rPr lang="en-US" baseline="0" dirty="0" err="1"/>
              <a:t>ticamība</a:t>
            </a:r>
            <a:endParaRPr lang="en-US" baseline="0" dirty="0"/>
          </a:p>
          <a:p>
            <a:endParaRPr lang="en-US" baseline="0" dirty="0"/>
          </a:p>
          <a:p>
            <a:r>
              <a:rPr lang="en-US" b="1" baseline="0" dirty="0" err="1"/>
              <a:t>Lietojamība</a:t>
            </a:r>
            <a:r>
              <a:rPr lang="en-US" baseline="0" dirty="0"/>
              <a:t> – </a:t>
            </a:r>
            <a:r>
              <a:rPr lang="en-US" baseline="0" dirty="0" err="1"/>
              <a:t>cik</a:t>
            </a:r>
            <a:r>
              <a:rPr lang="en-US" baseline="0" dirty="0"/>
              <a:t> </a:t>
            </a:r>
            <a:r>
              <a:rPr lang="en-US" baseline="0" dirty="0" err="1"/>
              <a:t>lielā</a:t>
            </a:r>
            <a:r>
              <a:rPr lang="en-US" baseline="0" dirty="0"/>
              <a:t> </a:t>
            </a:r>
            <a:r>
              <a:rPr lang="en-US" baseline="0" dirty="0" err="1"/>
              <a:t>mērā</a:t>
            </a:r>
            <a:r>
              <a:rPr lang="en-US" baseline="0" dirty="0"/>
              <a:t> </a:t>
            </a:r>
            <a:r>
              <a:rPr lang="en-US" baseline="0" dirty="0" err="1"/>
              <a:t>rezultātus</a:t>
            </a:r>
            <a:r>
              <a:rPr lang="en-US" baseline="0" dirty="0"/>
              <a:t> </a:t>
            </a:r>
            <a:r>
              <a:rPr lang="en-US" baseline="0" dirty="0" err="1"/>
              <a:t>var</a:t>
            </a:r>
            <a:r>
              <a:rPr lang="en-US" baseline="0" dirty="0"/>
              <a:t> </a:t>
            </a:r>
            <a:r>
              <a:rPr lang="en-US" baseline="0" dirty="0" err="1"/>
              <a:t>pielietot</a:t>
            </a:r>
            <a:r>
              <a:rPr lang="en-US" baseline="0" dirty="0"/>
              <a:t> </a:t>
            </a:r>
            <a:r>
              <a:rPr lang="en-US" baseline="0" dirty="0" err="1"/>
              <a:t>cios</a:t>
            </a:r>
            <a:r>
              <a:rPr lang="en-US" baseline="0" dirty="0"/>
              <a:t> </a:t>
            </a:r>
            <a:r>
              <a:rPr lang="en-US" baseline="0" dirty="0" err="1"/>
              <a:t>kontekstos</a:t>
            </a:r>
            <a:r>
              <a:rPr lang="en-US" baseline="0" dirty="0"/>
              <a:t> un vides</a:t>
            </a:r>
          </a:p>
          <a:p>
            <a:r>
              <a:rPr lang="en-US" baseline="0" dirty="0"/>
              <a:t>KVAL – </a:t>
            </a:r>
            <a:r>
              <a:rPr lang="en-US" baseline="0" dirty="0" err="1"/>
              <a:t>pārnesamība</a:t>
            </a:r>
            <a:r>
              <a:rPr lang="en-US" baseline="0" dirty="0"/>
              <a:t> – </a:t>
            </a:r>
            <a:r>
              <a:rPr lang="en-US" baseline="0" dirty="0" err="1"/>
              <a:t>kādā</a:t>
            </a:r>
            <a:r>
              <a:rPr lang="en-US" baseline="0" dirty="0"/>
              <a:t> </a:t>
            </a:r>
            <a:r>
              <a:rPr lang="en-US" baseline="0" dirty="0" err="1"/>
              <a:t>mērā</a:t>
            </a:r>
            <a:r>
              <a:rPr lang="en-US" baseline="0" dirty="0"/>
              <a:t> </a:t>
            </a:r>
            <a:r>
              <a:rPr lang="en-US" baseline="0" dirty="0" err="1"/>
              <a:t>rezultātus</a:t>
            </a:r>
            <a:r>
              <a:rPr lang="en-US" baseline="0" dirty="0"/>
              <a:t> </a:t>
            </a:r>
            <a:r>
              <a:rPr lang="en-US" baseline="0" dirty="0" err="1"/>
              <a:t>var</a:t>
            </a:r>
            <a:r>
              <a:rPr lang="en-US" baseline="0" dirty="0"/>
              <a:t> </a:t>
            </a:r>
            <a:r>
              <a:rPr lang="en-US" baseline="0" dirty="0" err="1"/>
              <a:t>pielietot</a:t>
            </a:r>
            <a:r>
              <a:rPr lang="en-US" baseline="0" dirty="0"/>
              <a:t> </a:t>
            </a:r>
            <a:r>
              <a:rPr lang="en-US" baseline="0" dirty="0" err="1"/>
              <a:t>kontekstam</a:t>
            </a:r>
            <a:r>
              <a:rPr lang="en-US" baseline="0" dirty="0"/>
              <a:t> (</a:t>
            </a:r>
            <a:r>
              <a:rPr lang="en-US" baseline="0" dirty="0" err="1"/>
              <a:t>sīks</a:t>
            </a:r>
            <a:r>
              <a:rPr lang="en-US" baseline="0" dirty="0"/>
              <a:t> </a:t>
            </a:r>
            <a:r>
              <a:rPr lang="en-US" baseline="0" dirty="0" err="1"/>
              <a:t>apraksts</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KVAN – </a:t>
            </a:r>
            <a:r>
              <a:rPr lang="en-US" baseline="0" dirty="0" err="1"/>
              <a:t>ārējā</a:t>
            </a:r>
            <a:r>
              <a:rPr lang="en-US" baseline="0" dirty="0"/>
              <a:t> </a:t>
            </a:r>
            <a:r>
              <a:rPr lang="en-US" baseline="0" dirty="0" err="1"/>
              <a:t>pamatotība</a:t>
            </a:r>
            <a:r>
              <a:rPr lang="en-US" baseline="0" dirty="0"/>
              <a:t> – </a:t>
            </a:r>
            <a:r>
              <a:rPr lang="en-US" baseline="0" dirty="0" err="1"/>
              <a:t>cik</a:t>
            </a:r>
            <a:r>
              <a:rPr lang="en-US" baseline="0" dirty="0"/>
              <a:t> </a:t>
            </a:r>
            <a:r>
              <a:rPr lang="en-US" baseline="0" dirty="0" err="1"/>
              <a:t>lielā</a:t>
            </a:r>
            <a:r>
              <a:rPr lang="en-US" baseline="0" dirty="0"/>
              <a:t> </a:t>
            </a:r>
            <a:r>
              <a:rPr lang="en-US" baseline="0" dirty="0" err="1"/>
              <a:t>mērā</a:t>
            </a:r>
            <a:r>
              <a:rPr lang="en-US" baseline="0" dirty="0"/>
              <a:t> </a:t>
            </a:r>
            <a:r>
              <a:rPr lang="en-US" baseline="0" dirty="0" err="1"/>
              <a:t>rezultātus</a:t>
            </a:r>
            <a:r>
              <a:rPr lang="en-US" baseline="0" dirty="0"/>
              <a:t> </a:t>
            </a:r>
            <a:r>
              <a:rPr lang="en-US" baseline="0" dirty="0" err="1"/>
              <a:t>var</a:t>
            </a:r>
            <a:r>
              <a:rPr lang="en-US" baseline="0" dirty="0"/>
              <a:t> </a:t>
            </a:r>
            <a:r>
              <a:rPr lang="en-US" baseline="0" dirty="0" err="1"/>
              <a:t>pārnest</a:t>
            </a:r>
            <a:r>
              <a:rPr lang="en-US" baseline="0" dirty="0"/>
              <a:t> </a:t>
            </a:r>
            <a:r>
              <a:rPr lang="en-US" baseline="0" dirty="0" err="1"/>
              <a:t>vai</a:t>
            </a:r>
            <a:r>
              <a:rPr lang="en-US" baseline="0" dirty="0"/>
              <a:t> </a:t>
            </a:r>
            <a:r>
              <a:rPr lang="en-US" baseline="0" dirty="0" err="1"/>
              <a:t>vispārināt</a:t>
            </a:r>
            <a:endParaRPr lang="en-US" baseline="0" dirty="0"/>
          </a:p>
          <a:p>
            <a:endParaRPr lang="en-US" baseline="0" dirty="0"/>
          </a:p>
          <a:p>
            <a:r>
              <a:rPr lang="en-US" b="1" baseline="0" dirty="0" err="1"/>
              <a:t>Konsekventums</a:t>
            </a:r>
            <a:r>
              <a:rPr lang="en-US" baseline="0" dirty="0"/>
              <a:t> – </a:t>
            </a:r>
            <a:r>
              <a:rPr lang="en-US" baseline="0" dirty="0" err="1"/>
              <a:t>atkārtojamība</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KVAL – </a:t>
            </a:r>
            <a:r>
              <a:rPr lang="en-US" baseline="0" dirty="0" err="1"/>
              <a:t>uzticamība</a:t>
            </a:r>
            <a:r>
              <a:rPr lang="en-US" baseline="0" dirty="0"/>
              <a:t> – </a:t>
            </a:r>
            <a:r>
              <a:rPr lang="en-US" baseline="0" dirty="0" err="1"/>
              <a:t>struktūras</a:t>
            </a:r>
            <a:r>
              <a:rPr lang="en-US" baseline="0" dirty="0"/>
              <a:t> un </a:t>
            </a:r>
            <a:r>
              <a:rPr lang="en-US" baseline="0" dirty="0" err="1"/>
              <a:t>rezultātu</a:t>
            </a:r>
            <a:r>
              <a:rPr lang="en-US" baseline="0" dirty="0"/>
              <a:t> </a:t>
            </a:r>
            <a:r>
              <a:rPr lang="en-US" baseline="0" dirty="0" err="1"/>
              <a:t>loģiskums</a:t>
            </a:r>
            <a:r>
              <a:rPr lang="en-US" baseline="0" dirty="0"/>
              <a:t> un </a:t>
            </a:r>
            <a:r>
              <a:rPr lang="en-US" baseline="0" dirty="0" err="1"/>
              <a:t>kvalitāte</a:t>
            </a:r>
            <a:endParaRPr lang="en-US" baseline="0" dirty="0"/>
          </a:p>
          <a:p>
            <a:r>
              <a:rPr lang="en-US" baseline="0" dirty="0"/>
              <a:t>KVAN – drošums – </a:t>
            </a:r>
            <a:r>
              <a:rPr lang="en-US" baseline="0" dirty="0" err="1"/>
              <a:t>atkārtojamība</a:t>
            </a:r>
            <a:r>
              <a:rPr lang="en-US" baseline="0" dirty="0"/>
              <a:t>, </a:t>
            </a:r>
            <a:r>
              <a:rPr lang="en-US" baseline="0" dirty="0" err="1"/>
              <a:t>precizitāte</a:t>
            </a:r>
            <a:endParaRPr lang="en-US" baseline="0" dirty="0"/>
          </a:p>
          <a:p>
            <a:endParaRPr lang="en-US" baseline="0" dirty="0"/>
          </a:p>
          <a:p>
            <a:r>
              <a:rPr lang="en-US" b="1" baseline="0" dirty="0" err="1"/>
              <a:t>Neitrālums</a:t>
            </a:r>
            <a:r>
              <a:rPr lang="en-US" baseline="0" dirty="0"/>
              <a:t> – </a:t>
            </a:r>
            <a:r>
              <a:rPr lang="en-US" baseline="0" dirty="0" err="1"/>
              <a:t>kādā</a:t>
            </a:r>
            <a:r>
              <a:rPr lang="en-US" baseline="0" dirty="0"/>
              <a:t> </a:t>
            </a:r>
            <a:r>
              <a:rPr lang="en-US" baseline="0" dirty="0" err="1"/>
              <a:t>mērā</a:t>
            </a:r>
            <a:r>
              <a:rPr lang="en-US" baseline="0" dirty="0"/>
              <a:t> </a:t>
            </a:r>
            <a:r>
              <a:rPr lang="en-US" baseline="0" dirty="0" err="1"/>
              <a:t>rezultāti</a:t>
            </a:r>
            <a:r>
              <a:rPr lang="en-US" baseline="0" dirty="0"/>
              <a:t> un to </a:t>
            </a:r>
            <a:r>
              <a:rPr lang="en-US" baseline="0" dirty="0" err="1"/>
              <a:t>interpretācija</a:t>
            </a:r>
            <a:r>
              <a:rPr lang="en-US" baseline="0" dirty="0"/>
              <a:t> </a:t>
            </a:r>
            <a:r>
              <a:rPr lang="en-US" baseline="0" dirty="0" err="1"/>
              <a:t>atspoguļo</a:t>
            </a:r>
            <a:r>
              <a:rPr lang="en-US" baseline="0" dirty="0"/>
              <a:t> </a:t>
            </a:r>
            <a:r>
              <a:rPr lang="en-US" baseline="0" dirty="0" err="1"/>
              <a:t>pētāmo</a:t>
            </a:r>
            <a:endParaRPr lang="en-US" baseline="0" dirty="0"/>
          </a:p>
          <a:p>
            <a:r>
              <a:rPr lang="en-US" baseline="0" dirty="0"/>
              <a:t>KVAL – </a:t>
            </a:r>
            <a:r>
              <a:rPr lang="en-US" baseline="0" dirty="0" err="1"/>
              <a:t>apstiprināmība</a:t>
            </a:r>
            <a:r>
              <a:rPr lang="en-US" baseline="0" dirty="0"/>
              <a:t> – </a:t>
            </a:r>
            <a:r>
              <a:rPr lang="en-US" baseline="0" dirty="0" err="1"/>
              <a:t>rezultātu</a:t>
            </a:r>
            <a:r>
              <a:rPr lang="en-US" baseline="0" dirty="0"/>
              <a:t> </a:t>
            </a:r>
            <a:r>
              <a:rPr lang="en-US" baseline="0" dirty="0" err="1"/>
              <a:t>neitrālums</a:t>
            </a:r>
            <a:r>
              <a:rPr lang="en-US" baseline="0" dirty="0"/>
              <a:t>, </a:t>
            </a:r>
            <a:r>
              <a:rPr lang="en-US" baseline="0" dirty="0" err="1"/>
              <a:t>ārējā</a:t>
            </a:r>
            <a:r>
              <a:rPr lang="en-US" baseline="0" dirty="0"/>
              <a:t> </a:t>
            </a:r>
            <a:r>
              <a:rPr lang="en-US" baseline="0" dirty="0" err="1"/>
              <a:t>pārbaude</a:t>
            </a:r>
            <a:r>
              <a:rPr lang="en-US" baseline="0" dirty="0"/>
              <a:t> un </a:t>
            </a:r>
            <a:r>
              <a:rPr lang="en-US" baseline="0" dirty="0" err="1"/>
              <a:t>pamatota</a:t>
            </a:r>
            <a:r>
              <a:rPr lang="en-US" baseline="0" dirty="0"/>
              <a:t> </a:t>
            </a:r>
            <a:r>
              <a:rPr lang="en-US" baseline="0" dirty="0" err="1"/>
              <a:t>datu</a:t>
            </a:r>
            <a:r>
              <a:rPr lang="en-US" baseline="0" dirty="0"/>
              <a:t> </a:t>
            </a:r>
            <a:r>
              <a:rPr lang="en-US" baseline="0" dirty="0" err="1"/>
              <a:t>vākšana</a:t>
            </a:r>
            <a:r>
              <a:rPr lang="en-US" baseline="0" dirty="0"/>
              <a:t> (</a:t>
            </a:r>
            <a:r>
              <a:rPr lang="en-US" baseline="0" dirty="0" err="1"/>
              <a:t>dokumentālas</a:t>
            </a:r>
            <a:r>
              <a:rPr lang="en-US" baseline="0" dirty="0"/>
              <a:t> </a:t>
            </a:r>
            <a:r>
              <a:rPr lang="en-US" baseline="0" dirty="0" err="1"/>
              <a:t>liecības</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KVAN – </a:t>
            </a:r>
            <a:r>
              <a:rPr lang="en-US" baseline="0" dirty="0" err="1"/>
              <a:t>objektīvums</a:t>
            </a:r>
            <a:r>
              <a:rPr lang="en-US" baseline="0" dirty="0"/>
              <a:t> – </a:t>
            </a:r>
            <a:r>
              <a:rPr lang="en-US" baseline="0" dirty="0" err="1"/>
              <a:t>neatkarība</a:t>
            </a:r>
            <a:r>
              <a:rPr lang="en-US" baseline="0" dirty="0"/>
              <a:t> no </a:t>
            </a:r>
            <a:r>
              <a:rPr lang="en-US" baseline="0" dirty="0" err="1"/>
              <a:t>aizspriedumiem</a:t>
            </a:r>
            <a:endParaRPr lang="en-US" baseline="0" dirty="0"/>
          </a:p>
        </p:txBody>
      </p:sp>
      <p:sp>
        <p:nvSpPr>
          <p:cNvPr id="4" name="Slide Number Placeholder 3"/>
          <p:cNvSpPr>
            <a:spLocks noGrp="1"/>
          </p:cNvSpPr>
          <p:nvPr>
            <p:ph type="sldNum" sz="quarter" idx="5"/>
          </p:nvPr>
        </p:nvSpPr>
        <p:spPr/>
        <p:txBody>
          <a:bodyPr/>
          <a:lstStyle/>
          <a:p>
            <a:fld id="{FA8C8AF6-A5ED-49F6-A1F1-FE8CBCEBE9AD}" type="slidenum">
              <a:rPr lang="lv-LV" smtClean="0"/>
              <a:t>42</a:t>
            </a:fld>
            <a:endParaRPr lang="lv-LV"/>
          </a:p>
        </p:txBody>
      </p:sp>
    </p:spTree>
    <p:extLst>
      <p:ext uri="{BB962C8B-B14F-4D97-AF65-F5344CB8AC3E}">
        <p14:creationId xmlns:p14="http://schemas.microsoft.com/office/powerpoint/2010/main" val="364459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Vēlos uzsvērt, ka gandrīz visas protokola izklājlapas un arī 5 no 6 avotvalodas protokola domēniem ir piemēroti lietošanai visās MT </a:t>
            </a:r>
            <a:r>
              <a:rPr lang="lv-LV" dirty="0" err="1"/>
              <a:t>specializācijās</a:t>
            </a:r>
            <a:r>
              <a:rPr lang="lv-LV" dirty="0"/>
              <a:t>.</a:t>
            </a:r>
          </a:p>
        </p:txBody>
      </p:sp>
      <p:sp>
        <p:nvSpPr>
          <p:cNvPr id="4" name="Slide Number Placeholder 3"/>
          <p:cNvSpPr>
            <a:spLocks noGrp="1"/>
          </p:cNvSpPr>
          <p:nvPr>
            <p:ph type="sldNum" sz="quarter" idx="5"/>
          </p:nvPr>
        </p:nvSpPr>
        <p:spPr/>
        <p:txBody>
          <a:bodyPr/>
          <a:lstStyle/>
          <a:p>
            <a:fld id="{FA8C8AF6-A5ED-49F6-A1F1-FE8CBCEBE9AD}" type="slidenum">
              <a:rPr lang="lv-LV" smtClean="0"/>
              <a:t>6</a:t>
            </a:fld>
            <a:endParaRPr lang="lv-LV"/>
          </a:p>
        </p:txBody>
      </p:sp>
    </p:spTree>
    <p:extLst>
      <p:ext uri="{BB962C8B-B14F-4D97-AF65-F5344CB8AC3E}">
        <p14:creationId xmlns:p14="http://schemas.microsoft.com/office/powerpoint/2010/main" val="370418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7</a:t>
            </a:fld>
            <a:endParaRPr lang="lv-LV"/>
          </a:p>
        </p:txBody>
      </p:sp>
    </p:spTree>
    <p:extLst>
      <p:ext uri="{BB962C8B-B14F-4D97-AF65-F5344CB8AC3E}">
        <p14:creationId xmlns:p14="http://schemas.microsoft.com/office/powerpoint/2010/main" val="286497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Kā</a:t>
            </a:r>
            <a:r>
              <a:rPr lang="lv-LV" baseline="0" dirty="0"/>
              <a:t> piemērs šeit ir attēlos 4. domēns, tajā ietilpstošais apakšdomēns 4.1. un vairāki mērķi. Tos tātad veido formulējumi un apraksti. Un, kā jau minēts, bez mērķiem protokolā ir ietvertas arī citas satura vienības.</a:t>
            </a:r>
            <a:endParaRPr lang="lv-LV" dirty="0"/>
          </a:p>
        </p:txBody>
      </p:sp>
      <p:sp>
        <p:nvSpPr>
          <p:cNvPr id="4" name="Slide Number Placeholder 3"/>
          <p:cNvSpPr>
            <a:spLocks noGrp="1"/>
          </p:cNvSpPr>
          <p:nvPr>
            <p:ph type="sldNum" sz="quarter" idx="5"/>
          </p:nvPr>
        </p:nvSpPr>
        <p:spPr/>
        <p:txBody>
          <a:bodyPr/>
          <a:lstStyle/>
          <a:p>
            <a:fld id="{FA8C8AF6-A5ED-49F6-A1F1-FE8CBCEBE9AD}" type="slidenum">
              <a:rPr lang="lv-LV" smtClean="0"/>
              <a:t>8</a:t>
            </a:fld>
            <a:endParaRPr lang="lv-LV"/>
          </a:p>
        </p:txBody>
      </p:sp>
    </p:spTree>
    <p:extLst>
      <p:ext uri="{BB962C8B-B14F-4D97-AF65-F5344CB8AC3E}">
        <p14:creationId xmlns:p14="http://schemas.microsoft.com/office/powerpoint/2010/main" val="243953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Vēlos uzsvērt, ka gandrīz visas protokola izklājlapas un arī 5 no 6 avotvalodas protokola domēniem ir piemēroti lietošanai visās MT </a:t>
            </a:r>
            <a:r>
              <a:rPr lang="lv-LV" dirty="0" err="1"/>
              <a:t>specializācijās</a:t>
            </a:r>
            <a:r>
              <a:rPr lang="lv-LV" dirty="0"/>
              <a:t>.</a:t>
            </a:r>
          </a:p>
        </p:txBody>
      </p:sp>
      <p:sp>
        <p:nvSpPr>
          <p:cNvPr id="4" name="Slide Number Placeholder 3"/>
          <p:cNvSpPr>
            <a:spLocks noGrp="1"/>
          </p:cNvSpPr>
          <p:nvPr>
            <p:ph type="sldNum" sz="quarter" idx="5"/>
          </p:nvPr>
        </p:nvSpPr>
        <p:spPr/>
        <p:txBody>
          <a:bodyPr/>
          <a:lstStyle/>
          <a:p>
            <a:fld id="{FA8C8AF6-A5ED-49F6-A1F1-FE8CBCEBE9AD}" type="slidenum">
              <a:rPr lang="lv-LV" smtClean="0"/>
              <a:t>9</a:t>
            </a:fld>
            <a:endParaRPr lang="lv-LV"/>
          </a:p>
        </p:txBody>
      </p:sp>
    </p:spTree>
    <p:extLst>
      <p:ext uri="{BB962C8B-B14F-4D97-AF65-F5344CB8AC3E}">
        <p14:creationId xmlns:p14="http://schemas.microsoft.com/office/powerpoint/2010/main" val="39275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Vēlos uzsvērt, ka gandrīz visas protokola izklājlapas un arī 5 no 6 avotvalodas protokola domēniem ir piemēroti lietošanai visās MT </a:t>
            </a:r>
            <a:r>
              <a:rPr lang="lv-LV" dirty="0" err="1"/>
              <a:t>specializācijās</a:t>
            </a:r>
            <a:r>
              <a:rPr lang="lv-LV" dirty="0"/>
              <a:t>.</a:t>
            </a:r>
          </a:p>
        </p:txBody>
      </p:sp>
      <p:sp>
        <p:nvSpPr>
          <p:cNvPr id="4" name="Slide Number Placeholder 3"/>
          <p:cNvSpPr>
            <a:spLocks noGrp="1"/>
          </p:cNvSpPr>
          <p:nvPr>
            <p:ph type="sldNum" sz="quarter" idx="5"/>
          </p:nvPr>
        </p:nvSpPr>
        <p:spPr/>
        <p:txBody>
          <a:bodyPr/>
          <a:lstStyle/>
          <a:p>
            <a:fld id="{FA8C8AF6-A5ED-49F6-A1F1-FE8CBCEBE9AD}" type="slidenum">
              <a:rPr lang="lv-LV" smtClean="0"/>
              <a:t>10</a:t>
            </a:fld>
            <a:endParaRPr lang="lv-LV"/>
          </a:p>
        </p:txBody>
      </p:sp>
    </p:spTree>
    <p:extLst>
      <p:ext uri="{BB962C8B-B14F-4D97-AF65-F5344CB8AC3E}">
        <p14:creationId xmlns:p14="http://schemas.microsoft.com/office/powerpoint/2010/main" val="2660427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8167-41D0-423B-BE7F-0F8245B10471}"/>
              </a:ext>
            </a:extLst>
          </p:cNvPr>
          <p:cNvSpPr>
            <a:spLocks noGrp="1"/>
          </p:cNvSpPr>
          <p:nvPr>
            <p:ph type="ctrTitle" hasCustomPrompt="1"/>
          </p:nvPr>
        </p:nvSpPr>
        <p:spPr>
          <a:xfrm>
            <a:off x="1524000" y="1951348"/>
            <a:ext cx="7552008" cy="2375554"/>
          </a:xfrm>
        </p:spPr>
        <p:txBody>
          <a:bodyPr anchor="ctr">
            <a:normAutofit/>
          </a:bodyPr>
          <a:lstStyle>
            <a:lvl1pPr algn="l">
              <a:defRPr sz="36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sp>
        <p:nvSpPr>
          <p:cNvPr id="3" name="Subtitle 2">
            <a:extLst>
              <a:ext uri="{FF2B5EF4-FFF2-40B4-BE49-F238E27FC236}">
                <a16:creationId xmlns:a16="http://schemas.microsoft.com/office/drawing/2014/main" id="{BA80E602-B130-477A-8ABD-5A907E8263AB}"/>
              </a:ext>
            </a:extLst>
          </p:cNvPr>
          <p:cNvSpPr>
            <a:spLocks noGrp="1"/>
          </p:cNvSpPr>
          <p:nvPr>
            <p:ph type="subTitle" idx="1"/>
          </p:nvPr>
        </p:nvSpPr>
        <p:spPr>
          <a:xfrm>
            <a:off x="1524000" y="5033912"/>
            <a:ext cx="4211783" cy="46191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dirty="0"/>
          </a:p>
        </p:txBody>
      </p:sp>
      <p:pic>
        <p:nvPicPr>
          <p:cNvPr id="14" name="Picture 13">
            <a:extLst>
              <a:ext uri="{FF2B5EF4-FFF2-40B4-BE49-F238E27FC236}">
                <a16:creationId xmlns:a16="http://schemas.microsoft.com/office/drawing/2014/main" id="{010D582C-BA8B-47BB-BF87-A9989BB46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87" y="46500"/>
            <a:ext cx="4663996" cy="1555543"/>
          </a:xfrm>
          <a:prstGeom prst="rect">
            <a:avLst/>
          </a:prstGeom>
        </p:spPr>
      </p:pic>
      <p:pic>
        <p:nvPicPr>
          <p:cNvPr id="16" name="Picture 15">
            <a:extLst>
              <a:ext uri="{FF2B5EF4-FFF2-40B4-BE49-F238E27FC236}">
                <a16:creationId xmlns:a16="http://schemas.microsoft.com/office/drawing/2014/main" id="{468B7967-D996-417F-BF72-54B899A08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008" y="479147"/>
            <a:ext cx="2763929" cy="690251"/>
          </a:xfrm>
          <a:prstGeom prst="rect">
            <a:avLst/>
          </a:prstGeom>
        </p:spPr>
      </p:pic>
      <p:sp>
        <p:nvSpPr>
          <p:cNvPr id="7" name="Subtitle 2">
            <a:extLst>
              <a:ext uri="{FF2B5EF4-FFF2-40B4-BE49-F238E27FC236}">
                <a16:creationId xmlns:a16="http://schemas.microsoft.com/office/drawing/2014/main" id="{4C526789-AD04-4331-8368-131E98C664A9}"/>
              </a:ext>
            </a:extLst>
          </p:cNvPr>
          <p:cNvSpPr txBox="1">
            <a:spLocks/>
          </p:cNvSpPr>
          <p:nvPr/>
        </p:nvSpPr>
        <p:spPr>
          <a:xfrm>
            <a:off x="1523999" y="5495827"/>
            <a:ext cx="4211783" cy="46191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600" dirty="0"/>
              <a:t>2024. gada 18. – 20. aprīlis</a:t>
            </a:r>
          </a:p>
        </p:txBody>
      </p:sp>
    </p:spTree>
    <p:extLst>
      <p:ext uri="{BB962C8B-B14F-4D97-AF65-F5344CB8AC3E}">
        <p14:creationId xmlns:p14="http://schemas.microsoft.com/office/powerpoint/2010/main" val="407736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C932-D553-4DA5-A763-BAF37D90D058}"/>
              </a:ext>
            </a:extLst>
          </p:cNvPr>
          <p:cNvSpPr>
            <a:spLocks noGrp="1"/>
          </p:cNvSpPr>
          <p:nvPr>
            <p:ph type="title"/>
          </p:nvPr>
        </p:nvSpPr>
        <p:spPr>
          <a:xfrm>
            <a:off x="839788" y="457200"/>
            <a:ext cx="3932237" cy="1600200"/>
          </a:xfrm>
        </p:spPr>
        <p:txBody>
          <a:bodyPr anchor="b"/>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sp>
        <p:nvSpPr>
          <p:cNvPr id="3" name="Picture Placeholder 2">
            <a:extLst>
              <a:ext uri="{FF2B5EF4-FFF2-40B4-BE49-F238E27FC236}">
                <a16:creationId xmlns:a16="http://schemas.microsoft.com/office/drawing/2014/main" id="{7829DFAC-48F9-4C9A-A5F0-4E285451A170}"/>
              </a:ext>
            </a:extLst>
          </p:cNvPr>
          <p:cNvSpPr>
            <a:spLocks noGrp="1"/>
          </p:cNvSpPr>
          <p:nvPr>
            <p:ph type="pic" idx="1"/>
          </p:nvPr>
        </p:nvSpPr>
        <p:spPr>
          <a:xfrm>
            <a:off x="5183188" y="1506487"/>
            <a:ext cx="6172200" cy="4354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v-LV"/>
          </a:p>
        </p:txBody>
      </p:sp>
      <p:sp>
        <p:nvSpPr>
          <p:cNvPr id="4" name="Text Placeholder 3">
            <a:extLst>
              <a:ext uri="{FF2B5EF4-FFF2-40B4-BE49-F238E27FC236}">
                <a16:creationId xmlns:a16="http://schemas.microsoft.com/office/drawing/2014/main" id="{61E7DE93-4C80-4BD5-8F4B-2611737D6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41BB586-A931-4D0A-9E41-7C082EEC42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52BD54-7F2B-4AA1-9860-8A4B003BE226}"/>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a:extLst>
              <a:ext uri="{FF2B5EF4-FFF2-40B4-BE49-F238E27FC236}">
                <a16:creationId xmlns:a16="http://schemas.microsoft.com/office/drawing/2014/main" id="{A1317369-F2D9-4E8C-966B-DA3F617DD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389ABC91-BE5E-406C-8F8A-B2AD4F74BD7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61625-12A4-4F83-8B6E-ACB82541879B}" type="datetime1">
              <a:rPr lang="en-US" smtClean="0"/>
              <a:t>4/18/2024</a:t>
            </a:fld>
            <a:endParaRPr lang="en-US" dirty="0"/>
          </a:p>
        </p:txBody>
      </p:sp>
    </p:spTree>
    <p:extLst>
      <p:ext uri="{BB962C8B-B14F-4D97-AF65-F5344CB8AC3E}">
        <p14:creationId xmlns:p14="http://schemas.microsoft.com/office/powerpoint/2010/main" val="247809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E6BD-D632-49A8-A58A-CFB1052C0E69}"/>
              </a:ext>
            </a:extLst>
          </p:cNvPr>
          <p:cNvSpPr>
            <a:spLocks noGrp="1"/>
          </p:cNvSpPr>
          <p:nvPr>
            <p:ph type="title"/>
          </p:nvPr>
        </p:nvSpPr>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sp>
        <p:nvSpPr>
          <p:cNvPr id="3" name="Content Placeholder 2">
            <a:extLst>
              <a:ext uri="{FF2B5EF4-FFF2-40B4-BE49-F238E27FC236}">
                <a16:creationId xmlns:a16="http://schemas.microsoft.com/office/drawing/2014/main" id="{F61E8E3A-EFFE-42AC-9820-615B629EF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5" name="Footer Placeholder 4">
            <a:extLst>
              <a:ext uri="{FF2B5EF4-FFF2-40B4-BE49-F238E27FC236}">
                <a16:creationId xmlns:a16="http://schemas.microsoft.com/office/drawing/2014/main" id="{36E119FA-DA01-40AF-9E3F-A14A420554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1D0C3-6F30-46CB-ACDE-8EDD6A1AD413}"/>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1821E0A0-1E21-471F-987F-785F6C35C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8" name="Date Placeholder 3">
            <a:extLst>
              <a:ext uri="{FF2B5EF4-FFF2-40B4-BE49-F238E27FC236}">
                <a16:creationId xmlns:a16="http://schemas.microsoft.com/office/drawing/2014/main" id="{BFE2319F-A0DC-4D99-B32E-C36C6BD03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970131"/>
                </a:solidFill>
              </a:defRPr>
            </a:lvl1pPr>
          </a:lstStyle>
          <a:p>
            <a:fld id="{3F4FDE4D-77CE-4E44-AD67-4C647194AD7D}" type="datetime1">
              <a:rPr lang="en-US" smtClean="0"/>
              <a:t>4/18/2024</a:t>
            </a:fld>
            <a:endParaRPr lang="en-US" dirty="0"/>
          </a:p>
        </p:txBody>
      </p:sp>
    </p:spTree>
    <p:extLst>
      <p:ext uri="{BB962C8B-B14F-4D97-AF65-F5344CB8AC3E}">
        <p14:creationId xmlns:p14="http://schemas.microsoft.com/office/powerpoint/2010/main" val="30230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1CA9-6E4F-44CE-AAF4-B1B330C34F5E}"/>
              </a:ext>
            </a:extLst>
          </p:cNvPr>
          <p:cNvSpPr>
            <a:spLocks noGrp="1"/>
          </p:cNvSpPr>
          <p:nvPr>
            <p:ph type="title"/>
          </p:nvPr>
        </p:nvSpPr>
        <p:spPr>
          <a:xfrm>
            <a:off x="831850" y="1709738"/>
            <a:ext cx="10515600" cy="2852737"/>
          </a:xfrm>
        </p:spPr>
        <p:txBody>
          <a:bodyPr anchor="b">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sp>
        <p:nvSpPr>
          <p:cNvPr id="3" name="Text Placeholder 2">
            <a:extLst>
              <a:ext uri="{FF2B5EF4-FFF2-40B4-BE49-F238E27FC236}">
                <a16:creationId xmlns:a16="http://schemas.microsoft.com/office/drawing/2014/main" id="{B6C47B33-F5FC-42B8-9335-D99A3D6E4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2B747E-8230-48F8-831B-19F54C2720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BE825-759B-4961-8A50-EFAABF487E8B}"/>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6BCBD4CB-5936-4586-B4AE-989450236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850C8CDC-8587-4251-B48C-09BB4B543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405E5-188D-4DE2-89FD-2ED022E49F94}" type="datetime1">
              <a:rPr lang="en-US" smtClean="0"/>
              <a:t>4/18/2024</a:t>
            </a:fld>
            <a:endParaRPr lang="en-US" dirty="0"/>
          </a:p>
        </p:txBody>
      </p:sp>
    </p:spTree>
    <p:extLst>
      <p:ext uri="{BB962C8B-B14F-4D97-AF65-F5344CB8AC3E}">
        <p14:creationId xmlns:p14="http://schemas.microsoft.com/office/powerpoint/2010/main" val="280452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C63D-3794-4538-B7C7-749071F9F30F}"/>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sp>
        <p:nvSpPr>
          <p:cNvPr id="4" name="Content Placeholder 3">
            <a:extLst>
              <a:ext uri="{FF2B5EF4-FFF2-40B4-BE49-F238E27FC236}">
                <a16:creationId xmlns:a16="http://schemas.microsoft.com/office/drawing/2014/main" id="{2FC213EA-263F-4988-BED9-A243B3D2A762}"/>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a:extLst>
              <a:ext uri="{FF2B5EF4-FFF2-40B4-BE49-F238E27FC236}">
                <a16:creationId xmlns:a16="http://schemas.microsoft.com/office/drawing/2014/main" id="{518BEC7A-4E42-4C62-988A-1EFF2D158D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2DCDA5-85D3-4ED4-8CBF-D4BB9BA2F52F}"/>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C1889F58-668F-46CF-A954-82F17A28F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5E3AD765-4A22-47B8-8147-DEDB5E940F7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E7F4C-D9AE-40E8-A829-7605B6144F63}" type="datetime1">
              <a:rPr lang="en-US" smtClean="0"/>
              <a:t>4/18/2024</a:t>
            </a:fld>
            <a:endParaRPr lang="en-US" dirty="0"/>
          </a:p>
        </p:txBody>
      </p:sp>
    </p:spTree>
    <p:extLst>
      <p:ext uri="{BB962C8B-B14F-4D97-AF65-F5344CB8AC3E}">
        <p14:creationId xmlns:p14="http://schemas.microsoft.com/office/powerpoint/2010/main" val="14943935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C63D-3794-4538-B7C7-749071F9F30F}"/>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sp>
        <p:nvSpPr>
          <p:cNvPr id="3" name="Content Placeholder 2">
            <a:extLst>
              <a:ext uri="{FF2B5EF4-FFF2-40B4-BE49-F238E27FC236}">
                <a16:creationId xmlns:a16="http://schemas.microsoft.com/office/drawing/2014/main" id="{46B471C9-3891-4DBA-81E4-5C983D7947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2FC213EA-263F-4988-BED9-A243B3D2A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a:extLst>
              <a:ext uri="{FF2B5EF4-FFF2-40B4-BE49-F238E27FC236}">
                <a16:creationId xmlns:a16="http://schemas.microsoft.com/office/drawing/2014/main" id="{518BEC7A-4E42-4C62-988A-1EFF2D158D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2DCDA5-85D3-4ED4-8CBF-D4BB9BA2F52F}"/>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a:extLst>
              <a:ext uri="{FF2B5EF4-FFF2-40B4-BE49-F238E27FC236}">
                <a16:creationId xmlns:a16="http://schemas.microsoft.com/office/drawing/2014/main" id="{A76FCF1B-055B-4BA7-B26D-E4D4B0B73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C4A03F90-79F1-41D2-9B7A-76577D98EC7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B6EEF-A861-4DBB-BBE4-95E8576A18FE}" type="datetime1">
              <a:rPr lang="en-US" smtClean="0"/>
              <a:t>4/18/2024</a:t>
            </a:fld>
            <a:endParaRPr lang="en-US" dirty="0"/>
          </a:p>
        </p:txBody>
      </p:sp>
    </p:spTree>
    <p:extLst>
      <p:ext uri="{BB962C8B-B14F-4D97-AF65-F5344CB8AC3E}">
        <p14:creationId xmlns:p14="http://schemas.microsoft.com/office/powerpoint/2010/main" val="388499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FCF65B-9C7C-4B19-803D-D627DEA4C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ACBFE-1FA2-4CFB-A2EB-E79489C11732}"/>
              </a:ext>
            </a:extLst>
          </p:cNvPr>
          <p:cNvSpPr>
            <a:spLocks noGrp="1"/>
          </p:cNvSpPr>
          <p:nvPr>
            <p:ph sz="half" idx="2"/>
          </p:nvPr>
        </p:nvSpPr>
        <p:spPr>
          <a:xfrm>
            <a:off x="839788" y="2505075"/>
            <a:ext cx="5157787"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5" name="Text Placeholder 4">
            <a:extLst>
              <a:ext uri="{FF2B5EF4-FFF2-40B4-BE49-F238E27FC236}">
                <a16:creationId xmlns:a16="http://schemas.microsoft.com/office/drawing/2014/main" id="{79E6DA4D-B8E4-40CC-9C10-5F6305E093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DFED6-96F3-4A1D-BEF7-B93BA178F047}"/>
              </a:ext>
            </a:extLst>
          </p:cNvPr>
          <p:cNvSpPr>
            <a:spLocks noGrp="1"/>
          </p:cNvSpPr>
          <p:nvPr>
            <p:ph sz="quarter" idx="4"/>
          </p:nvPr>
        </p:nvSpPr>
        <p:spPr>
          <a:xfrm>
            <a:off x="6172200" y="2505075"/>
            <a:ext cx="5183188"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8" name="Footer Placeholder 7">
            <a:extLst>
              <a:ext uri="{FF2B5EF4-FFF2-40B4-BE49-F238E27FC236}">
                <a16:creationId xmlns:a16="http://schemas.microsoft.com/office/drawing/2014/main" id="{5FC913B4-F725-49BB-994D-37BCC44182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5D2D85-6B41-4576-8576-AA8E07CC9F6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itle 1">
            <a:extLst>
              <a:ext uri="{FF2B5EF4-FFF2-40B4-BE49-F238E27FC236}">
                <a16:creationId xmlns:a16="http://schemas.microsoft.com/office/drawing/2014/main" id="{49A01A94-E521-4779-8F92-A2B06F17DEA0}"/>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pic>
        <p:nvPicPr>
          <p:cNvPr id="14" name="Picture 13">
            <a:extLst>
              <a:ext uri="{FF2B5EF4-FFF2-40B4-BE49-F238E27FC236}">
                <a16:creationId xmlns:a16="http://schemas.microsoft.com/office/drawing/2014/main" id="{C4EAF7F2-6601-42E0-9CF0-58BA0B9C5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5" name="Date Placeholder 3">
            <a:extLst>
              <a:ext uri="{FF2B5EF4-FFF2-40B4-BE49-F238E27FC236}">
                <a16:creationId xmlns:a16="http://schemas.microsoft.com/office/drawing/2014/main" id="{C77A5F6F-60A9-48A7-B04F-B1B17D74A005}"/>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7D961-8F30-4D64-8FA4-8D2024EB1467}" type="datetime1">
              <a:rPr lang="en-US" smtClean="0"/>
              <a:t>4/18/2024</a:t>
            </a:fld>
            <a:endParaRPr lang="en-US" dirty="0"/>
          </a:p>
        </p:txBody>
      </p:sp>
    </p:spTree>
    <p:extLst>
      <p:ext uri="{BB962C8B-B14F-4D97-AF65-F5344CB8AC3E}">
        <p14:creationId xmlns:p14="http://schemas.microsoft.com/office/powerpoint/2010/main" val="190621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95BA39-D0A7-49BB-B1D5-2445767BC3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3172FF-B9AC-448E-9795-FE359EB2DAE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itle 1">
            <a:extLst>
              <a:ext uri="{FF2B5EF4-FFF2-40B4-BE49-F238E27FC236}">
                <a16:creationId xmlns:a16="http://schemas.microsoft.com/office/drawing/2014/main" id="{FB9BAB0D-F287-42E1-962F-0798C082366B}"/>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pic>
        <p:nvPicPr>
          <p:cNvPr id="10" name="Picture 9">
            <a:extLst>
              <a:ext uri="{FF2B5EF4-FFF2-40B4-BE49-F238E27FC236}">
                <a16:creationId xmlns:a16="http://schemas.microsoft.com/office/drawing/2014/main" id="{5C612159-7D0B-4970-B6F7-3E2E2208D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5AE5D281-EA8F-4118-A062-C92AF80A12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6C5F6-9DC8-4007-92D1-E48C006907D5}" type="datetime1">
              <a:rPr lang="en-US" smtClean="0"/>
              <a:t>4/18/2024</a:t>
            </a:fld>
            <a:endParaRPr lang="en-US" dirty="0"/>
          </a:p>
        </p:txBody>
      </p:sp>
    </p:spTree>
    <p:extLst>
      <p:ext uri="{BB962C8B-B14F-4D97-AF65-F5344CB8AC3E}">
        <p14:creationId xmlns:p14="http://schemas.microsoft.com/office/powerpoint/2010/main" val="215599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899F79-DD14-4F13-AB40-01D019B4C0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0642481-C635-4438-A0E3-3D043F0582AF}"/>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0030C117-13A6-4DE9-8C8E-AD84AE514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9" name="Date Placeholder 3">
            <a:extLst>
              <a:ext uri="{FF2B5EF4-FFF2-40B4-BE49-F238E27FC236}">
                <a16:creationId xmlns:a16="http://schemas.microsoft.com/office/drawing/2014/main" id="{46A9B122-B027-4D70-B5AA-542421F3E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58014-3A60-48E3-8F96-1068A4E8A6DF}" type="datetime1">
              <a:rPr lang="en-US" smtClean="0"/>
              <a:t>4/18/2024</a:t>
            </a:fld>
            <a:endParaRPr lang="en-US" dirty="0"/>
          </a:p>
        </p:txBody>
      </p:sp>
    </p:spTree>
    <p:extLst>
      <p:ext uri="{BB962C8B-B14F-4D97-AF65-F5344CB8AC3E}">
        <p14:creationId xmlns:p14="http://schemas.microsoft.com/office/powerpoint/2010/main" val="273881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3355-B5E2-4ED6-A3D4-1FF37157F254}"/>
              </a:ext>
            </a:extLst>
          </p:cNvPr>
          <p:cNvSpPr>
            <a:spLocks noGrp="1"/>
          </p:cNvSpPr>
          <p:nvPr>
            <p:ph type="title"/>
          </p:nvPr>
        </p:nvSpPr>
        <p:spPr>
          <a:xfrm>
            <a:off x="839788" y="457200"/>
            <a:ext cx="3932237" cy="1600200"/>
          </a:xfrm>
        </p:spPr>
        <p:txBody>
          <a:bodyPr anchor="b"/>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sp>
        <p:nvSpPr>
          <p:cNvPr id="3" name="Content Placeholder 2">
            <a:extLst>
              <a:ext uri="{FF2B5EF4-FFF2-40B4-BE49-F238E27FC236}">
                <a16:creationId xmlns:a16="http://schemas.microsoft.com/office/drawing/2014/main" id="{74AD7C6C-8434-46EA-95D1-BB495135D6D5}"/>
              </a:ext>
            </a:extLst>
          </p:cNvPr>
          <p:cNvSpPr>
            <a:spLocks noGrp="1"/>
          </p:cNvSpPr>
          <p:nvPr>
            <p:ph idx="1"/>
          </p:nvPr>
        </p:nvSpPr>
        <p:spPr>
          <a:xfrm>
            <a:off x="5183188" y="1506487"/>
            <a:ext cx="6172200" cy="43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D6E9647-9D06-4EA6-B199-1E21FBA4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4A3BD9C-2823-40CF-991B-DEB6DA1D78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066378-944E-41BD-A195-499E3E549DF3}"/>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a:extLst>
              <a:ext uri="{FF2B5EF4-FFF2-40B4-BE49-F238E27FC236}">
                <a16:creationId xmlns:a16="http://schemas.microsoft.com/office/drawing/2014/main" id="{216538EE-9672-4F17-9CC4-4BD643BA9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F36DC623-1879-42FA-831E-D47F3681B4E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444E9-75F4-4CEE-99D9-94D501BC0E01}" type="datetime1">
              <a:rPr lang="en-US" smtClean="0"/>
              <a:t>4/18/2024</a:t>
            </a:fld>
            <a:endParaRPr lang="en-US" dirty="0"/>
          </a:p>
        </p:txBody>
      </p:sp>
    </p:spTree>
    <p:extLst>
      <p:ext uri="{BB962C8B-B14F-4D97-AF65-F5344CB8AC3E}">
        <p14:creationId xmlns:p14="http://schemas.microsoft.com/office/powerpoint/2010/main" val="37460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AFE97-D26C-4017-B0CF-4B6D08CCB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dirty="0"/>
          </a:p>
        </p:txBody>
      </p:sp>
      <p:sp>
        <p:nvSpPr>
          <p:cNvPr id="3" name="Text Placeholder 2">
            <a:extLst>
              <a:ext uri="{FF2B5EF4-FFF2-40B4-BE49-F238E27FC236}">
                <a16:creationId xmlns:a16="http://schemas.microsoft.com/office/drawing/2014/main" id="{2B60652E-6EE0-493D-B596-C57F4A8D1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AA03179-D6D1-42E4-B1E7-795766B3F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E7F4C-D9AE-40E8-A829-7605B6144F63}" type="datetime1">
              <a:rPr lang="en-US" smtClean="0"/>
              <a:t>4/18/2024</a:t>
            </a:fld>
            <a:endParaRPr lang="en-US" dirty="0"/>
          </a:p>
        </p:txBody>
      </p:sp>
      <p:sp>
        <p:nvSpPr>
          <p:cNvPr id="5" name="Footer Placeholder 4">
            <a:extLst>
              <a:ext uri="{FF2B5EF4-FFF2-40B4-BE49-F238E27FC236}">
                <a16:creationId xmlns:a16="http://schemas.microsoft.com/office/drawing/2014/main" id="{18A884F0-B386-4AFC-8D52-78B37BFE2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155E11C-8B81-436F-A122-9E448F450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4257779"/>
      </p:ext>
    </p:extLst>
  </p:cSld>
  <p:clrMap bg1="lt1" tx1="dk1" bg2="lt2" tx2="dk2" accent1="accent1" accent2="accent2" accent3="accent3" accent4="accent4" accent5="accent5" accent6="accent6" hlink="hlink" folHlink="folHlink"/>
  <p:sldLayoutIdLst>
    <p:sldLayoutId id="2147484855"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 id="21474848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0.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2.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kingdancematter.com.a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owll.massey.ac.nz/referencing/referencing-online-material-in-apa.ph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makingdancematter.com.a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intestcom.org/page/1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ezaurs.l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who.int/about/accountability/governance/constitutio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oleObject" Target="file:///C:\Users\Liene\OneDrive\Documents\RSU\DKT\Ma&#291;istra%20darbs\Outcomes%20Framework\Rezultatu%20ietvars_LV_v1.2_paraugs.xlsx"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E800-6E07-430D-A142-17D0FBB51AB7}"/>
              </a:ext>
            </a:extLst>
          </p:cNvPr>
          <p:cNvSpPr>
            <a:spLocks noGrp="1"/>
          </p:cNvSpPr>
          <p:nvPr>
            <p:ph type="ctrTitle"/>
          </p:nvPr>
        </p:nvSpPr>
        <p:spPr/>
        <p:txBody>
          <a:bodyPr>
            <a:normAutofit/>
          </a:bodyPr>
          <a:lstStyle/>
          <a:p>
            <a:r>
              <a:rPr lang="lv-LV" dirty="0"/>
              <a:t>Mākslu terapijas izvērtēšanas un novērtēšanas protokola “Rezultātu ietvars” adaptācija Latvijā un modifikācija</a:t>
            </a:r>
          </a:p>
        </p:txBody>
      </p:sp>
      <p:sp>
        <p:nvSpPr>
          <p:cNvPr id="3" name="Subtitle 2">
            <a:extLst>
              <a:ext uri="{FF2B5EF4-FFF2-40B4-BE49-F238E27FC236}">
                <a16:creationId xmlns:a16="http://schemas.microsoft.com/office/drawing/2014/main" id="{05C3DE0F-945D-4BA1-AE1E-9AB569A64AE5}"/>
              </a:ext>
            </a:extLst>
          </p:cNvPr>
          <p:cNvSpPr>
            <a:spLocks noGrp="1"/>
          </p:cNvSpPr>
          <p:nvPr>
            <p:ph type="subTitle" idx="1"/>
          </p:nvPr>
        </p:nvSpPr>
        <p:spPr>
          <a:xfrm>
            <a:off x="1524000" y="4765040"/>
            <a:ext cx="4211783" cy="730787"/>
          </a:xfrm>
        </p:spPr>
        <p:txBody>
          <a:bodyPr>
            <a:normAutofit fontScale="55000" lnSpcReduction="20000"/>
          </a:bodyPr>
          <a:lstStyle/>
          <a:p>
            <a:r>
              <a:rPr lang="lv-LV" dirty="0"/>
              <a:t>Darba autors: Liene Lāce</a:t>
            </a:r>
          </a:p>
          <a:p>
            <a:r>
              <a:rPr lang="lv-LV" dirty="0"/>
              <a:t>Darba vadītāj</a:t>
            </a:r>
            <a:r>
              <a:rPr lang="en-US" dirty="0"/>
              <a:t>a</a:t>
            </a:r>
            <a:r>
              <a:rPr lang="lv-LV" dirty="0"/>
              <a:t>: Dr. </a:t>
            </a:r>
            <a:r>
              <a:rPr lang="lv-LV" dirty="0" err="1"/>
              <a:t>psych</a:t>
            </a:r>
            <a:r>
              <a:rPr lang="lv-LV" dirty="0"/>
              <a:t>., prof. Kristīne </a:t>
            </a:r>
            <a:r>
              <a:rPr lang="lv-LV" dirty="0" err="1"/>
              <a:t>Mārtinsone</a:t>
            </a:r>
            <a:endParaRPr lang="lv-LV" dirty="0"/>
          </a:p>
          <a:p>
            <a:r>
              <a:rPr lang="lv-LV" dirty="0"/>
              <a:t>Konsultant</a:t>
            </a:r>
            <a:r>
              <a:rPr lang="en-US" dirty="0"/>
              <a:t>e</a:t>
            </a:r>
            <a:r>
              <a:rPr lang="lv-LV" dirty="0"/>
              <a:t>: PHD, Prof. Paula </a:t>
            </a:r>
            <a:r>
              <a:rPr lang="lv-LV" dirty="0" err="1"/>
              <a:t>Lebre</a:t>
            </a:r>
            <a:endParaRPr lang="lv-LV" dirty="0"/>
          </a:p>
        </p:txBody>
      </p:sp>
    </p:spTree>
    <p:extLst>
      <p:ext uri="{BB962C8B-B14F-4D97-AF65-F5344CB8AC3E}">
        <p14:creationId xmlns:p14="http://schemas.microsoft.com/office/powerpoint/2010/main" val="12556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nchor="ctr" anchorCtr="0">
            <a:noAutofit/>
          </a:bodyPr>
          <a:lstStyle/>
          <a:p>
            <a:r>
              <a:rPr lang="lv-LV" dirty="0">
                <a:latin typeface="+mn-lt"/>
                <a:cs typeface="Calibri Light" panose="020F0302020204030204" pitchFamily="34" charset="0"/>
              </a:rPr>
              <a:t>Protokola </a:t>
            </a:r>
            <a:r>
              <a:rPr lang="lv-LV" i="1" dirty="0">
                <a:latin typeface="+mn-lt"/>
                <a:cs typeface="Calibri Light" panose="020F0302020204030204" pitchFamily="34" charset="0"/>
              </a:rPr>
              <a:t>Microsoft Excel </a:t>
            </a:r>
            <a:r>
              <a:rPr lang="lv-LV" dirty="0">
                <a:latin typeface="+mn-lt"/>
                <a:cs typeface="Calibri Light" panose="020F0302020204030204" pitchFamily="34" charset="0"/>
              </a:rPr>
              <a:t>faila struktūra</a:t>
            </a:r>
          </a:p>
        </p:txBody>
      </p:sp>
      <p:sp>
        <p:nvSpPr>
          <p:cNvPr id="54" name="Slide Number Placeholder 53"/>
          <p:cNvSpPr>
            <a:spLocks noGrp="1"/>
          </p:cNvSpPr>
          <p:nvPr>
            <p:ph type="sldNum" sz="quarter" idx="12"/>
          </p:nvPr>
        </p:nvSpPr>
        <p:spPr/>
        <p:txBody>
          <a:bodyPr/>
          <a:lstStyle/>
          <a:p>
            <a:fld id="{D57F1E4F-1CFF-5643-939E-217C01CDF565}" type="slidenum">
              <a:rPr lang="lv-LV" sz="1800" smtClean="0"/>
              <a:pPr/>
              <a:t>10</a:t>
            </a:fld>
            <a:endParaRPr lang="lv-LV" sz="1800" dirty="0"/>
          </a:p>
        </p:txBody>
      </p:sp>
      <p:grpSp>
        <p:nvGrpSpPr>
          <p:cNvPr id="28" name="Group 27">
            <a:extLst>
              <a:ext uri="{FF2B5EF4-FFF2-40B4-BE49-F238E27FC236}">
                <a16:creationId xmlns:a16="http://schemas.microsoft.com/office/drawing/2014/main" id="{A6B7023E-A7DE-7FA9-9623-3298E38DD703}"/>
              </a:ext>
            </a:extLst>
          </p:cNvPr>
          <p:cNvGrpSpPr/>
          <p:nvPr/>
        </p:nvGrpSpPr>
        <p:grpSpPr>
          <a:xfrm>
            <a:off x="1277136" y="2453297"/>
            <a:ext cx="6052005" cy="640080"/>
            <a:chOff x="1277136" y="2453297"/>
            <a:chExt cx="6052005" cy="640080"/>
          </a:xfrm>
        </p:grpSpPr>
        <p:sp>
          <p:nvSpPr>
            <p:cNvPr id="16" name="Freeform: Shape 15">
              <a:extLst>
                <a:ext uri="{FF2B5EF4-FFF2-40B4-BE49-F238E27FC236}">
                  <a16:creationId xmlns:a16="http://schemas.microsoft.com/office/drawing/2014/main" id="{BD4B7274-9176-89CA-8372-80C4582C3A15}"/>
                </a:ext>
              </a:extLst>
            </p:cNvPr>
            <p:cNvSpPr/>
            <p:nvPr/>
          </p:nvSpPr>
          <p:spPr>
            <a:xfrm>
              <a:off x="1947092" y="2544734"/>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5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Ievads</a:t>
              </a:r>
              <a:endParaRPr lang="en-US" sz="1800" kern="1200" dirty="0">
                <a:ea typeface="Calibri Light" panose="020F0302020204030204" pitchFamily="34" charset="0"/>
                <a:cs typeface="Calibri Light" panose="020F0302020204030204" pitchFamily="34" charset="0"/>
              </a:endParaRPr>
            </a:p>
          </p:txBody>
        </p:sp>
        <p:sp>
          <p:nvSpPr>
            <p:cNvPr id="17" name="Oval 16">
              <a:extLst>
                <a:ext uri="{FF2B5EF4-FFF2-40B4-BE49-F238E27FC236}">
                  <a16:creationId xmlns:a16="http://schemas.microsoft.com/office/drawing/2014/main" id="{E5D42E64-0173-38B1-BB65-C31B980ED532}"/>
                </a:ext>
              </a:extLst>
            </p:cNvPr>
            <p:cNvSpPr/>
            <p:nvPr/>
          </p:nvSpPr>
          <p:spPr>
            <a:xfrm>
              <a:off x="1277136" y="2453297"/>
              <a:ext cx="640080" cy="640080"/>
            </a:xfrm>
            <a:prstGeom prst="ellipse">
              <a:avLst/>
            </a:prstGeom>
            <a:blipFill>
              <a:blip r:embed="rId3">
                <a:duotone>
                  <a:schemeClr val="accent3">
                    <a:shade val="45000"/>
                    <a:satMod val="135000"/>
                  </a:schemeClr>
                  <a:prstClr val="white"/>
                </a:duotone>
                <a:extLst>
                  <a:ext uri="{96DAC541-7B7A-43D3-8B79-37D633B846F1}">
                    <asvg:svgBlip xmlns:asvg="http://schemas.microsoft.com/office/drawing/2016/SVG/main" r:embed="rId4"/>
                  </a:ext>
                </a:extLst>
              </a:blip>
              <a:stretch>
                <a:fillRect l="14285" t="14285" r="14285" b="14285"/>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lv-LV"/>
            </a:p>
          </p:txBody>
        </p:sp>
      </p:grpSp>
      <p:grpSp>
        <p:nvGrpSpPr>
          <p:cNvPr id="29" name="Group 28">
            <a:extLst>
              <a:ext uri="{FF2B5EF4-FFF2-40B4-BE49-F238E27FC236}">
                <a16:creationId xmlns:a16="http://schemas.microsoft.com/office/drawing/2014/main" id="{1C72CB5E-2F93-FA65-4DCE-395B5323D81F}"/>
              </a:ext>
            </a:extLst>
          </p:cNvPr>
          <p:cNvGrpSpPr/>
          <p:nvPr/>
        </p:nvGrpSpPr>
        <p:grpSpPr>
          <a:xfrm>
            <a:off x="1277136" y="3106887"/>
            <a:ext cx="6052005" cy="640080"/>
            <a:chOff x="1277136" y="3106887"/>
            <a:chExt cx="6052005" cy="640080"/>
          </a:xfrm>
        </p:grpSpPr>
        <p:sp>
          <p:nvSpPr>
            <p:cNvPr id="18" name="Freeform: Shape 17">
              <a:extLst>
                <a:ext uri="{FF2B5EF4-FFF2-40B4-BE49-F238E27FC236}">
                  <a16:creationId xmlns:a16="http://schemas.microsoft.com/office/drawing/2014/main" id="{1B1C6453-3B2E-10D2-15EA-9E43E2B1B8E0}"/>
                </a:ext>
              </a:extLst>
            </p:cNvPr>
            <p:cNvSpPr/>
            <p:nvPr/>
          </p:nvSpPr>
          <p:spPr>
            <a:xfrm>
              <a:off x="1947092" y="319832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60000"/>
              </a:srgbClr>
            </a:solidFill>
          </p:spPr>
          <p:style>
            <a:lnRef idx="2">
              <a:schemeClr val="lt1">
                <a:hueOff val="0"/>
                <a:satOff val="0"/>
                <a:lumOff val="0"/>
                <a:alphaOff val="0"/>
              </a:schemeClr>
            </a:lnRef>
            <a:fillRef idx="1">
              <a:schemeClr val="accent4">
                <a:hueOff val="317073"/>
                <a:satOff val="-769"/>
                <a:lumOff val="-1020"/>
                <a:alphaOff val="0"/>
              </a:schemeClr>
            </a:fillRef>
            <a:effectRef idx="0">
              <a:schemeClr val="accent4">
                <a:hueOff val="317073"/>
                <a:satOff val="-769"/>
                <a:lumOff val="-102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Rezultātu ietvars</a:t>
              </a:r>
              <a:endParaRPr lang="en-US" sz="1800" kern="1200" dirty="0">
                <a:ea typeface="Calibri Light" panose="020F0302020204030204" pitchFamily="34" charset="0"/>
                <a:cs typeface="Calibri Light" panose="020F0302020204030204" pitchFamily="34" charset="0"/>
              </a:endParaRPr>
            </a:p>
          </p:txBody>
        </p:sp>
        <p:sp>
          <p:nvSpPr>
            <p:cNvPr id="19" name="Oval 18">
              <a:extLst>
                <a:ext uri="{FF2B5EF4-FFF2-40B4-BE49-F238E27FC236}">
                  <a16:creationId xmlns:a16="http://schemas.microsoft.com/office/drawing/2014/main" id="{7FA083A0-F7A6-CAEB-4D72-CC733DF3B014}"/>
                </a:ext>
              </a:extLst>
            </p:cNvPr>
            <p:cNvSpPr/>
            <p:nvPr/>
          </p:nvSpPr>
          <p:spPr>
            <a:xfrm>
              <a:off x="1277136" y="3106887"/>
              <a:ext cx="640080" cy="640080"/>
            </a:xfrm>
            <a:prstGeom prst="ellipse">
              <a:avLst/>
            </a:prstGeom>
            <a:blipFill dpi="0" rotWithShape="1">
              <a:blip r:embed="rId5">
                <a:duotone>
                  <a:schemeClr val="accent3">
                    <a:shade val="45000"/>
                    <a:satMod val="135000"/>
                  </a:schemeClr>
                  <a:prstClr val="white"/>
                </a:duotone>
                <a:extLst>
                  <a:ext uri="{96DAC541-7B7A-43D3-8B79-37D633B846F1}">
                    <asvg:svgBlip xmlns:asvg="http://schemas.microsoft.com/office/drawing/2016/SVG/main" r:embed="rId6"/>
                  </a:ext>
                </a:extLst>
              </a:blip>
              <a:srcRect/>
              <a:stretch>
                <a:fillRect l="17000" t="14300" r="17000" b="14300"/>
              </a:stretch>
            </a:blipFill>
            <a:ln>
              <a:noFill/>
            </a:ln>
          </p:spPr>
          <p:style>
            <a:lnRef idx="2">
              <a:scrgbClr r="0" g="0" b="0"/>
            </a:lnRef>
            <a:fillRef idx="1">
              <a:scrgbClr r="0" g="0" b="0"/>
            </a:fillRef>
            <a:effectRef idx="0">
              <a:schemeClr val="accent4">
                <a:tint val="50000"/>
                <a:hueOff val="361866"/>
                <a:satOff val="-912"/>
                <a:lumOff val="-297"/>
                <a:alphaOff val="0"/>
              </a:schemeClr>
            </a:effectRef>
            <a:fontRef idx="minor">
              <a:schemeClr val="lt1">
                <a:hueOff val="0"/>
                <a:satOff val="0"/>
                <a:lumOff val="0"/>
                <a:alphaOff val="0"/>
              </a:schemeClr>
            </a:fontRef>
          </p:style>
          <p:txBody>
            <a:bodyPr/>
            <a:lstStyle/>
            <a:p>
              <a:endParaRPr lang="lv-LV"/>
            </a:p>
          </p:txBody>
        </p:sp>
      </p:grpSp>
      <p:grpSp>
        <p:nvGrpSpPr>
          <p:cNvPr id="30" name="Group 29">
            <a:extLst>
              <a:ext uri="{FF2B5EF4-FFF2-40B4-BE49-F238E27FC236}">
                <a16:creationId xmlns:a16="http://schemas.microsoft.com/office/drawing/2014/main" id="{C1DD8C4E-067B-6DE8-4835-1975B3D57628}"/>
              </a:ext>
            </a:extLst>
          </p:cNvPr>
          <p:cNvGrpSpPr/>
          <p:nvPr/>
        </p:nvGrpSpPr>
        <p:grpSpPr>
          <a:xfrm>
            <a:off x="1277136" y="3760478"/>
            <a:ext cx="6052005" cy="640080"/>
            <a:chOff x="1277136" y="3760478"/>
            <a:chExt cx="6052005" cy="640080"/>
          </a:xfrm>
        </p:grpSpPr>
        <p:sp>
          <p:nvSpPr>
            <p:cNvPr id="20" name="Freeform: Shape 19">
              <a:extLst>
                <a:ext uri="{FF2B5EF4-FFF2-40B4-BE49-F238E27FC236}">
                  <a16:creationId xmlns:a16="http://schemas.microsoft.com/office/drawing/2014/main" id="{EF0DFE3B-56BE-C08C-3733-9DAAA3B0CD7A}"/>
                </a:ext>
              </a:extLst>
            </p:cNvPr>
            <p:cNvSpPr/>
            <p:nvPr/>
          </p:nvSpPr>
          <p:spPr>
            <a:xfrm>
              <a:off x="1947092" y="385191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70000"/>
              </a:srgbClr>
            </a:solidFill>
          </p:spPr>
          <p:style>
            <a:lnRef idx="2">
              <a:schemeClr val="lt1">
                <a:hueOff val="0"/>
                <a:satOff val="0"/>
                <a:lumOff val="0"/>
                <a:alphaOff val="0"/>
              </a:schemeClr>
            </a:lnRef>
            <a:fillRef idx="1">
              <a:schemeClr val="accent4">
                <a:hueOff val="634147"/>
                <a:satOff val="-1538"/>
                <a:lumOff val="-2039"/>
                <a:alphaOff val="0"/>
              </a:schemeClr>
            </a:fillRef>
            <a:effectRef idx="0">
              <a:schemeClr val="accent4">
                <a:hueOff val="634147"/>
                <a:satOff val="-1538"/>
                <a:lumOff val="-2039"/>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Informācija</a:t>
              </a:r>
            </a:p>
          </p:txBody>
        </p:sp>
        <p:sp>
          <p:nvSpPr>
            <p:cNvPr id="21" name="Oval 20">
              <a:extLst>
                <a:ext uri="{FF2B5EF4-FFF2-40B4-BE49-F238E27FC236}">
                  <a16:creationId xmlns:a16="http://schemas.microsoft.com/office/drawing/2014/main" id="{4FD9C006-F4A7-77FF-76A8-F6A2E02C2C8B}"/>
                </a:ext>
              </a:extLst>
            </p:cNvPr>
            <p:cNvSpPr/>
            <p:nvPr/>
          </p:nvSpPr>
          <p:spPr>
            <a:xfrm>
              <a:off x="1277136" y="3760478"/>
              <a:ext cx="640080" cy="640080"/>
            </a:xfrm>
            <a:prstGeom prst="ellipse">
              <a:avLst/>
            </a:prstGeom>
            <a:blipFill>
              <a:blip r:embed="rId7">
                <a:duotone>
                  <a:prstClr val="black"/>
                  <a:schemeClr val="accent3">
                    <a:tint val="45000"/>
                    <a:satMod val="400000"/>
                  </a:schemeClr>
                </a:duotone>
                <a:extLst>
                  <a:ext uri="{96DAC541-7B7A-43D3-8B79-37D633B846F1}">
                    <asvg:svgBlip xmlns:asvg="http://schemas.microsoft.com/office/drawing/2016/SVG/main" r:embed="rId8"/>
                  </a:ext>
                </a:extLst>
              </a:blip>
              <a:stretch>
                <a:fillRect l="17000" t="14300" r="17000" b="14300"/>
              </a:stretch>
            </a:blipFill>
            <a:ln>
              <a:noFill/>
            </a:ln>
          </p:spPr>
          <p:style>
            <a:lnRef idx="2">
              <a:scrgbClr r="0" g="0" b="0"/>
            </a:lnRef>
            <a:fillRef idx="1">
              <a:scrgbClr r="0" g="0" b="0"/>
            </a:fillRef>
            <a:effectRef idx="0">
              <a:schemeClr val="accent4">
                <a:tint val="50000"/>
                <a:hueOff val="723731"/>
                <a:satOff val="-1823"/>
                <a:lumOff val="-595"/>
                <a:alphaOff val="0"/>
              </a:schemeClr>
            </a:effectRef>
            <a:fontRef idx="minor">
              <a:schemeClr val="lt1">
                <a:hueOff val="0"/>
                <a:satOff val="0"/>
                <a:lumOff val="0"/>
                <a:alphaOff val="0"/>
              </a:schemeClr>
            </a:fontRef>
          </p:style>
          <p:txBody>
            <a:bodyPr/>
            <a:lstStyle/>
            <a:p>
              <a:endParaRPr lang="lv-LV"/>
            </a:p>
          </p:txBody>
        </p:sp>
      </p:grpSp>
      <p:grpSp>
        <p:nvGrpSpPr>
          <p:cNvPr id="31" name="Group 30">
            <a:extLst>
              <a:ext uri="{FF2B5EF4-FFF2-40B4-BE49-F238E27FC236}">
                <a16:creationId xmlns:a16="http://schemas.microsoft.com/office/drawing/2014/main" id="{DBFE30A2-424A-42A9-7B02-141F07EFF02A}"/>
              </a:ext>
            </a:extLst>
          </p:cNvPr>
          <p:cNvGrpSpPr/>
          <p:nvPr/>
        </p:nvGrpSpPr>
        <p:grpSpPr>
          <a:xfrm>
            <a:off x="1277136" y="4414068"/>
            <a:ext cx="6052005" cy="640080"/>
            <a:chOff x="1277136" y="4414068"/>
            <a:chExt cx="6052005" cy="640080"/>
          </a:xfrm>
        </p:grpSpPr>
        <p:sp>
          <p:nvSpPr>
            <p:cNvPr id="22" name="Freeform: Shape 21">
              <a:extLst>
                <a:ext uri="{FF2B5EF4-FFF2-40B4-BE49-F238E27FC236}">
                  <a16:creationId xmlns:a16="http://schemas.microsoft.com/office/drawing/2014/main" id="{FC7CED9E-2AD4-84C5-50B9-90F88B8EDCCE}"/>
                </a:ext>
              </a:extLst>
            </p:cNvPr>
            <p:cNvSpPr/>
            <p:nvPr/>
          </p:nvSpPr>
          <p:spPr>
            <a:xfrm>
              <a:off x="1947092" y="450550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80000"/>
              </a:srgbClr>
            </a:solidFill>
          </p:spPr>
          <p:style>
            <a:lnRef idx="2">
              <a:schemeClr val="lt1">
                <a:hueOff val="0"/>
                <a:satOff val="0"/>
                <a:lumOff val="0"/>
                <a:alphaOff val="0"/>
              </a:schemeClr>
            </a:lnRef>
            <a:fillRef idx="1">
              <a:schemeClr val="accent4">
                <a:hueOff val="951220"/>
                <a:satOff val="-2308"/>
                <a:lumOff val="-3059"/>
                <a:alphaOff val="0"/>
              </a:schemeClr>
            </a:fillRef>
            <a:effectRef idx="0">
              <a:schemeClr val="accent4">
                <a:hueOff val="951220"/>
                <a:satOff val="-2308"/>
                <a:lumOff val="-3059"/>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Sesijas, mērķi un apmeklējums</a:t>
              </a:r>
            </a:p>
          </p:txBody>
        </p:sp>
        <p:sp>
          <p:nvSpPr>
            <p:cNvPr id="23" name="Oval 22" descr="Address Book with solid fill">
              <a:extLst>
                <a:ext uri="{FF2B5EF4-FFF2-40B4-BE49-F238E27FC236}">
                  <a16:creationId xmlns:a16="http://schemas.microsoft.com/office/drawing/2014/main" id="{AD149C28-1CFB-DF64-E430-317359592EE4}"/>
                </a:ext>
              </a:extLst>
            </p:cNvPr>
            <p:cNvSpPr/>
            <p:nvPr/>
          </p:nvSpPr>
          <p:spPr>
            <a:xfrm>
              <a:off x="1277136" y="4414068"/>
              <a:ext cx="640080" cy="640080"/>
            </a:xfrm>
            <a:prstGeom prst="ellipse">
              <a:avLst/>
            </a:prstGeom>
            <a:blipFill>
              <a:blip r:embed="rId9">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4">
                <a:tint val="50000"/>
                <a:hueOff val="1085597"/>
                <a:satOff val="-2735"/>
                <a:lumOff val="-892"/>
                <a:alphaOff val="0"/>
              </a:schemeClr>
            </a:effectRef>
            <a:fontRef idx="minor">
              <a:schemeClr val="lt1">
                <a:hueOff val="0"/>
                <a:satOff val="0"/>
                <a:lumOff val="0"/>
                <a:alphaOff val="0"/>
              </a:schemeClr>
            </a:fontRef>
          </p:style>
          <p:txBody>
            <a:bodyPr/>
            <a:lstStyle/>
            <a:p>
              <a:endParaRPr lang="lv-LV"/>
            </a:p>
          </p:txBody>
        </p:sp>
      </p:grpSp>
      <p:grpSp>
        <p:nvGrpSpPr>
          <p:cNvPr id="32" name="Group 31">
            <a:extLst>
              <a:ext uri="{FF2B5EF4-FFF2-40B4-BE49-F238E27FC236}">
                <a16:creationId xmlns:a16="http://schemas.microsoft.com/office/drawing/2014/main" id="{2CBA9682-15A9-1711-3575-30EBE39AFBB9}"/>
              </a:ext>
            </a:extLst>
          </p:cNvPr>
          <p:cNvGrpSpPr/>
          <p:nvPr/>
        </p:nvGrpSpPr>
        <p:grpSpPr>
          <a:xfrm>
            <a:off x="1277136" y="5067659"/>
            <a:ext cx="6052005" cy="640080"/>
            <a:chOff x="1277136" y="5067659"/>
            <a:chExt cx="6052005" cy="640080"/>
          </a:xfrm>
        </p:grpSpPr>
        <p:sp>
          <p:nvSpPr>
            <p:cNvPr id="24" name="Freeform: Shape 23">
              <a:extLst>
                <a:ext uri="{FF2B5EF4-FFF2-40B4-BE49-F238E27FC236}">
                  <a16:creationId xmlns:a16="http://schemas.microsoft.com/office/drawing/2014/main" id="{2EDDDFD9-6605-830F-24FD-AFEFFB9E20DC}"/>
                </a:ext>
              </a:extLst>
            </p:cNvPr>
            <p:cNvSpPr/>
            <p:nvPr/>
          </p:nvSpPr>
          <p:spPr>
            <a:xfrm>
              <a:off x="1947092" y="515909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90000"/>
              </a:srgbClr>
            </a:solidFill>
          </p:spPr>
          <p:style>
            <a:lnRef idx="2">
              <a:schemeClr val="lt1">
                <a:hueOff val="0"/>
                <a:satOff val="0"/>
                <a:lumOff val="0"/>
                <a:alphaOff val="0"/>
              </a:schemeClr>
            </a:lnRef>
            <a:fillRef idx="1">
              <a:schemeClr val="accent4">
                <a:hueOff val="1268293"/>
                <a:satOff val="-3077"/>
                <a:lumOff val="-4078"/>
                <a:alphaOff val="0"/>
              </a:schemeClr>
            </a:fillRef>
            <a:effectRef idx="0">
              <a:schemeClr val="accent4">
                <a:hueOff val="1268293"/>
                <a:satOff val="-3077"/>
                <a:lumOff val="-407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Individuālais profils</a:t>
              </a:r>
            </a:p>
          </p:txBody>
        </p:sp>
        <p:sp>
          <p:nvSpPr>
            <p:cNvPr id="25" name="Oval 24" descr="Presentation with bar chart with solid fill">
              <a:extLst>
                <a:ext uri="{FF2B5EF4-FFF2-40B4-BE49-F238E27FC236}">
                  <a16:creationId xmlns:a16="http://schemas.microsoft.com/office/drawing/2014/main" id="{0462280E-815C-3237-FEDB-9159A1010F4A}"/>
                </a:ext>
              </a:extLst>
            </p:cNvPr>
            <p:cNvSpPr/>
            <p:nvPr/>
          </p:nvSpPr>
          <p:spPr>
            <a:xfrm>
              <a:off x="1277136" y="5067659"/>
              <a:ext cx="640080" cy="640080"/>
            </a:xfrm>
            <a:prstGeom prst="ellipse">
              <a:avLst/>
            </a:prstGeom>
            <a:blipFill>
              <a:blip r:embed="rId1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4">
                <a:tint val="50000"/>
                <a:hueOff val="1447463"/>
                <a:satOff val="-3646"/>
                <a:lumOff val="-1190"/>
                <a:alphaOff val="0"/>
              </a:schemeClr>
            </a:effectRef>
            <a:fontRef idx="minor">
              <a:schemeClr val="lt1">
                <a:hueOff val="0"/>
                <a:satOff val="0"/>
                <a:lumOff val="0"/>
                <a:alphaOff val="0"/>
              </a:schemeClr>
            </a:fontRef>
          </p:style>
          <p:txBody>
            <a:bodyPr/>
            <a:lstStyle/>
            <a:p>
              <a:endParaRPr lang="lv-LV"/>
            </a:p>
          </p:txBody>
        </p:sp>
      </p:grpSp>
      <p:grpSp>
        <p:nvGrpSpPr>
          <p:cNvPr id="33" name="Group 32">
            <a:extLst>
              <a:ext uri="{FF2B5EF4-FFF2-40B4-BE49-F238E27FC236}">
                <a16:creationId xmlns:a16="http://schemas.microsoft.com/office/drawing/2014/main" id="{870B8DB5-3346-2668-8C7D-A2562D8973D3}"/>
              </a:ext>
            </a:extLst>
          </p:cNvPr>
          <p:cNvGrpSpPr/>
          <p:nvPr/>
        </p:nvGrpSpPr>
        <p:grpSpPr>
          <a:xfrm>
            <a:off x="1277136" y="5721249"/>
            <a:ext cx="6052005" cy="640080"/>
            <a:chOff x="1277136" y="5721249"/>
            <a:chExt cx="6052005" cy="640080"/>
          </a:xfrm>
        </p:grpSpPr>
        <p:sp>
          <p:nvSpPr>
            <p:cNvPr id="26" name="Freeform: Shape 25">
              <a:extLst>
                <a:ext uri="{FF2B5EF4-FFF2-40B4-BE49-F238E27FC236}">
                  <a16:creationId xmlns:a16="http://schemas.microsoft.com/office/drawing/2014/main" id="{B04CD0BA-6F86-9FB5-CCFF-0A323B25731F}"/>
                </a:ext>
              </a:extLst>
            </p:cNvPr>
            <p:cNvSpPr/>
            <p:nvPr/>
          </p:nvSpPr>
          <p:spPr>
            <a:xfrm>
              <a:off x="1947092" y="5812687"/>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solidFill>
          </p:spPr>
          <p:style>
            <a:lnRef idx="2">
              <a:schemeClr val="lt1">
                <a:hueOff val="0"/>
                <a:satOff val="0"/>
                <a:lumOff val="0"/>
                <a:alphaOff val="0"/>
              </a:schemeClr>
            </a:lnRef>
            <a:fillRef idx="1">
              <a:schemeClr val="accent4">
                <a:hueOff val="1585367"/>
                <a:satOff val="-3846"/>
                <a:lumOff val="-5098"/>
                <a:alphaOff val="0"/>
              </a:schemeClr>
            </a:fillRef>
            <a:effectRef idx="0">
              <a:schemeClr val="accent4">
                <a:hueOff val="1585367"/>
                <a:satOff val="-3846"/>
                <a:lumOff val="-509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Atsevišķu sesiju izklājlapas</a:t>
              </a:r>
            </a:p>
          </p:txBody>
        </p:sp>
        <p:sp>
          <p:nvSpPr>
            <p:cNvPr id="27" name="Oval 26" descr="Aspiration with solid fill">
              <a:extLst>
                <a:ext uri="{FF2B5EF4-FFF2-40B4-BE49-F238E27FC236}">
                  <a16:creationId xmlns:a16="http://schemas.microsoft.com/office/drawing/2014/main" id="{CC9E82D7-A4AA-CAA5-062C-D2EB9E079C99}"/>
                </a:ext>
              </a:extLst>
            </p:cNvPr>
            <p:cNvSpPr/>
            <p:nvPr/>
          </p:nvSpPr>
          <p:spPr>
            <a:xfrm>
              <a:off x="1277136" y="5721249"/>
              <a:ext cx="640080" cy="640080"/>
            </a:xfrm>
            <a:prstGeom prst="ellipse">
              <a:avLst/>
            </a:prstGeom>
            <a:blipFill>
              <a:blip r:embed="rId1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4">
                <a:tint val="50000"/>
                <a:hueOff val="1809328"/>
                <a:satOff val="-4558"/>
                <a:lumOff val="-1487"/>
                <a:alphaOff val="0"/>
              </a:schemeClr>
            </a:effectRef>
            <a:fontRef idx="minor">
              <a:schemeClr val="lt1">
                <a:hueOff val="0"/>
                <a:satOff val="0"/>
                <a:lumOff val="0"/>
                <a:alphaOff val="0"/>
              </a:schemeClr>
            </a:fontRef>
          </p:style>
          <p:txBody>
            <a:bodyPr/>
            <a:lstStyle/>
            <a:p>
              <a:endParaRPr lang="lv-LV"/>
            </a:p>
          </p:txBody>
        </p:sp>
      </p:grpSp>
      <p:grpSp>
        <p:nvGrpSpPr>
          <p:cNvPr id="35" name="Group 34">
            <a:extLst>
              <a:ext uri="{FF2B5EF4-FFF2-40B4-BE49-F238E27FC236}">
                <a16:creationId xmlns:a16="http://schemas.microsoft.com/office/drawing/2014/main" id="{238ED5AD-10F4-6CB1-836F-697AB78F6A81}"/>
              </a:ext>
            </a:extLst>
          </p:cNvPr>
          <p:cNvGrpSpPr/>
          <p:nvPr/>
        </p:nvGrpSpPr>
        <p:grpSpPr>
          <a:xfrm>
            <a:off x="7500394" y="3981408"/>
            <a:ext cx="4206241" cy="1481873"/>
            <a:chOff x="7266019" y="0"/>
            <a:chExt cx="3526094" cy="4259765"/>
          </a:xfrm>
        </p:grpSpPr>
        <p:sp>
          <p:nvSpPr>
            <p:cNvPr id="37" name="Rounded Rectangle 9">
              <a:extLst>
                <a:ext uri="{FF2B5EF4-FFF2-40B4-BE49-F238E27FC236}">
                  <a16:creationId xmlns:a16="http://schemas.microsoft.com/office/drawing/2014/main" id="{AC9C58A8-2058-B67F-20DF-86051D852208}"/>
                </a:ext>
              </a:extLst>
            </p:cNvPr>
            <p:cNvSpPr/>
            <p:nvPr/>
          </p:nvSpPr>
          <p:spPr>
            <a:xfrm>
              <a:off x="7266019" y="0"/>
              <a:ext cx="3526093" cy="4259765"/>
            </a:xfrm>
            <a:prstGeom prst="roundRect">
              <a:avLst>
                <a:gd name="adj" fmla="val 10000"/>
              </a:avLst>
            </a:prstGeom>
            <a:solidFill>
              <a:schemeClr val="accent4">
                <a:alpha val="40000"/>
              </a:schemeClr>
            </a:solidFill>
          </p:spPr>
          <p:style>
            <a:lnRef idx="2">
              <a:schemeClr val="lt1">
                <a:hueOff val="0"/>
                <a:satOff val="0"/>
                <a:lumOff val="0"/>
                <a:alphaOff val="0"/>
              </a:schemeClr>
            </a:lnRef>
            <a:fillRef idx="1">
              <a:schemeClr val="accent5">
                <a:hueOff val="7310632"/>
                <a:satOff val="795"/>
                <a:lumOff val="-1"/>
                <a:alphaOff val="0"/>
              </a:schemeClr>
            </a:fillRef>
            <a:effectRef idx="0">
              <a:schemeClr val="accent5">
                <a:hueOff val="7310632"/>
                <a:satOff val="795"/>
                <a:lumOff val="-1"/>
                <a:alphaOff val="0"/>
              </a:schemeClr>
            </a:effectRef>
            <a:fontRef idx="minor">
              <a:schemeClr val="lt1"/>
            </a:fontRef>
          </p:style>
          <p:txBody>
            <a:bodyPr lIns="91440" tIns="91440" rIns="91440"/>
            <a:lstStyle/>
            <a:p>
              <a:endParaRPr lang="lv-LV">
                <a:solidFill>
                  <a:schemeClr val="tx1"/>
                </a:solidFill>
              </a:endParaRPr>
            </a:p>
          </p:txBody>
        </p:sp>
        <p:sp>
          <p:nvSpPr>
            <p:cNvPr id="38" name="Rounded Rectangle 4">
              <a:extLst>
                <a:ext uri="{FF2B5EF4-FFF2-40B4-BE49-F238E27FC236}">
                  <a16:creationId xmlns:a16="http://schemas.microsoft.com/office/drawing/2014/main" id="{AA1D41C8-22E9-2273-04DA-26AA46193C90}"/>
                </a:ext>
              </a:extLst>
            </p:cNvPr>
            <p:cNvSpPr/>
            <p:nvPr/>
          </p:nvSpPr>
          <p:spPr>
            <a:xfrm>
              <a:off x="7266020" y="259975"/>
              <a:ext cx="3526093" cy="3551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0" numCol="1" spcCol="1270" anchor="ctr" anchorCtr="0">
              <a:noAutofit/>
            </a:bodyPr>
            <a:lstStyle/>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Tabulā iespējams atzīmēt:</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Kopējos terapijas procesa mērķus</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Atsevišķu sesiju mērķus</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a:t>
              </a:r>
              <a:r>
                <a:rPr lang="lv-LV" sz="1700" dirty="0">
                  <a:solidFill>
                    <a:schemeClr val="tx1"/>
                  </a:solidFill>
                  <a:ea typeface="Calibri Light" panose="020F0302020204030204" pitchFamily="34" charset="0"/>
                  <a:cs typeface="Calibri Light" panose="020F0302020204030204" pitchFamily="34" charset="0"/>
                </a:rPr>
                <a:t> Sesiju datumus</a:t>
              </a:r>
              <a:endParaRPr lang="lv-LV" sz="1700" kern="1200" dirty="0">
                <a:solidFill>
                  <a:schemeClr val="tx1"/>
                </a:solidFill>
                <a:ea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5223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par>
                                <p:cTn id="8" presetID="9" presetClass="emph" presetSubtype="0" nodeType="withEffect">
                                  <p:stCondLst>
                                    <p:cond delay="0"/>
                                  </p:stCondLst>
                                  <p:childTnLst>
                                    <p:set>
                                      <p:cBhvr>
                                        <p:cTn id="9" dur="indefinite"/>
                                        <p:tgtEl>
                                          <p:spTgt spid="29"/>
                                        </p:tgtEl>
                                        <p:attrNameLst>
                                          <p:attrName>style.opacity</p:attrName>
                                        </p:attrNameLst>
                                      </p:cBhvr>
                                      <p:to>
                                        <p:strVal val="0.5"/>
                                      </p:to>
                                    </p:set>
                                    <p:animEffect filter="image" prLst="opacity: 0.5">
                                      <p:cBhvr rctx="IE">
                                        <p:cTn id="10" dur="indefinite"/>
                                        <p:tgtEl>
                                          <p:spTgt spid="29"/>
                                        </p:tgtEl>
                                      </p:cBhvr>
                                    </p:animEffect>
                                  </p:childTnLst>
                                </p:cTn>
                              </p:par>
                              <p:par>
                                <p:cTn id="11" presetID="9" presetClass="emph" presetSubtype="0" nodeType="withEffect">
                                  <p:stCondLst>
                                    <p:cond delay="0"/>
                                  </p:stCondLst>
                                  <p:childTnLst>
                                    <p:set>
                                      <p:cBhvr>
                                        <p:cTn id="12" dur="indefinite"/>
                                        <p:tgtEl>
                                          <p:spTgt spid="30"/>
                                        </p:tgtEl>
                                        <p:attrNameLst>
                                          <p:attrName>style.opacity</p:attrName>
                                        </p:attrNameLst>
                                      </p:cBhvr>
                                      <p:to>
                                        <p:strVal val="0.5"/>
                                      </p:to>
                                    </p:set>
                                    <p:animEffect filter="image" prLst="opacity: 0.5">
                                      <p:cBhvr rctx="IE">
                                        <p:cTn id="13" dur="indefinite"/>
                                        <p:tgtEl>
                                          <p:spTgt spid="30"/>
                                        </p:tgtEl>
                                      </p:cBhvr>
                                    </p:animEffect>
                                  </p:childTnLst>
                                </p:cTn>
                              </p:par>
                              <p:par>
                                <p:cTn id="14" presetID="9" presetClass="emph" presetSubtype="0" nodeType="withEffect">
                                  <p:stCondLst>
                                    <p:cond delay="0"/>
                                  </p:stCondLst>
                                  <p:childTnLst>
                                    <p:set>
                                      <p:cBhvr>
                                        <p:cTn id="15" dur="indefinite"/>
                                        <p:tgtEl>
                                          <p:spTgt spid="32"/>
                                        </p:tgtEl>
                                        <p:attrNameLst>
                                          <p:attrName>style.opacity</p:attrName>
                                        </p:attrNameLst>
                                      </p:cBhvr>
                                      <p:to>
                                        <p:strVal val="0.5"/>
                                      </p:to>
                                    </p:set>
                                    <p:animEffect filter="image" prLst="opacity: 0.5">
                                      <p:cBhvr rctx="IE">
                                        <p:cTn id="16" dur="indefinite"/>
                                        <p:tgtEl>
                                          <p:spTgt spid="32"/>
                                        </p:tgtEl>
                                      </p:cBhvr>
                                    </p:animEffect>
                                  </p:childTnLst>
                                </p:cTn>
                              </p:par>
                              <p:par>
                                <p:cTn id="17" presetID="9" presetClass="emph" presetSubtype="0" nodeType="withEffect">
                                  <p:stCondLst>
                                    <p:cond delay="0"/>
                                  </p:stCondLst>
                                  <p:childTnLst>
                                    <p:set>
                                      <p:cBhvr>
                                        <p:cTn id="18" dur="indefinite"/>
                                        <p:tgtEl>
                                          <p:spTgt spid="33"/>
                                        </p:tgtEl>
                                        <p:attrNameLst>
                                          <p:attrName>style.opacity</p:attrName>
                                        </p:attrNameLst>
                                      </p:cBhvr>
                                      <p:to>
                                        <p:strVal val="0.5"/>
                                      </p:to>
                                    </p:set>
                                    <p:animEffect filter="image" prLst="opacity: 0.5">
                                      <p:cBhvr rctx="IE">
                                        <p:cTn id="19" dur="indefinite"/>
                                        <p:tgtEl>
                                          <p:spTgt spid="33"/>
                                        </p:tgtEl>
                                      </p:cBhvr>
                                    </p:animEffect>
                                  </p:childTnLst>
                                </p:cTn>
                              </p:par>
                              <p:par>
                                <p:cTn id="20" presetID="42"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nchor="ctr" anchorCtr="0">
            <a:noAutofit/>
          </a:bodyPr>
          <a:lstStyle/>
          <a:p>
            <a:r>
              <a:rPr lang="lv-LV" dirty="0">
                <a:latin typeface="+mn-lt"/>
                <a:cs typeface="Calibri Light" panose="020F0302020204030204" pitchFamily="34" charset="0"/>
              </a:rPr>
              <a:t>Protokola </a:t>
            </a:r>
            <a:r>
              <a:rPr lang="lv-LV" i="1" dirty="0">
                <a:latin typeface="+mn-lt"/>
                <a:cs typeface="Calibri Light" panose="020F0302020204030204" pitchFamily="34" charset="0"/>
              </a:rPr>
              <a:t>Microsoft Excel </a:t>
            </a:r>
            <a:r>
              <a:rPr lang="lv-LV" dirty="0">
                <a:latin typeface="+mn-lt"/>
                <a:cs typeface="Calibri Light" panose="020F0302020204030204" pitchFamily="34" charset="0"/>
              </a:rPr>
              <a:t>faila struktūra</a:t>
            </a:r>
          </a:p>
        </p:txBody>
      </p:sp>
      <p:sp>
        <p:nvSpPr>
          <p:cNvPr id="54" name="Slide Number Placeholder 53"/>
          <p:cNvSpPr>
            <a:spLocks noGrp="1"/>
          </p:cNvSpPr>
          <p:nvPr>
            <p:ph type="sldNum" sz="quarter" idx="12"/>
          </p:nvPr>
        </p:nvSpPr>
        <p:spPr/>
        <p:txBody>
          <a:bodyPr/>
          <a:lstStyle/>
          <a:p>
            <a:fld id="{D57F1E4F-1CFF-5643-939E-217C01CDF565}" type="slidenum">
              <a:rPr lang="lv-LV" sz="2000" smtClean="0"/>
              <a:pPr/>
              <a:t>11</a:t>
            </a:fld>
            <a:endParaRPr lang="lv-LV" sz="2000" dirty="0"/>
          </a:p>
        </p:txBody>
      </p:sp>
      <p:grpSp>
        <p:nvGrpSpPr>
          <p:cNvPr id="28" name="Group 27">
            <a:extLst>
              <a:ext uri="{FF2B5EF4-FFF2-40B4-BE49-F238E27FC236}">
                <a16:creationId xmlns:a16="http://schemas.microsoft.com/office/drawing/2014/main" id="{A6B7023E-A7DE-7FA9-9623-3298E38DD703}"/>
              </a:ext>
            </a:extLst>
          </p:cNvPr>
          <p:cNvGrpSpPr/>
          <p:nvPr/>
        </p:nvGrpSpPr>
        <p:grpSpPr>
          <a:xfrm>
            <a:off x="1277136" y="2453297"/>
            <a:ext cx="6052005" cy="640080"/>
            <a:chOff x="1277136" y="2453297"/>
            <a:chExt cx="6052005" cy="640080"/>
          </a:xfrm>
        </p:grpSpPr>
        <p:sp>
          <p:nvSpPr>
            <p:cNvPr id="16" name="Freeform: Shape 15">
              <a:extLst>
                <a:ext uri="{FF2B5EF4-FFF2-40B4-BE49-F238E27FC236}">
                  <a16:creationId xmlns:a16="http://schemas.microsoft.com/office/drawing/2014/main" id="{BD4B7274-9176-89CA-8372-80C4582C3A15}"/>
                </a:ext>
              </a:extLst>
            </p:cNvPr>
            <p:cNvSpPr/>
            <p:nvPr/>
          </p:nvSpPr>
          <p:spPr>
            <a:xfrm>
              <a:off x="1947092" y="2544734"/>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5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Ievads</a:t>
              </a:r>
              <a:endParaRPr lang="en-US" sz="1800" kern="1200" dirty="0">
                <a:ea typeface="Calibri Light" panose="020F0302020204030204" pitchFamily="34" charset="0"/>
                <a:cs typeface="Calibri Light" panose="020F0302020204030204" pitchFamily="34" charset="0"/>
              </a:endParaRPr>
            </a:p>
          </p:txBody>
        </p:sp>
        <p:sp>
          <p:nvSpPr>
            <p:cNvPr id="17" name="Oval 16">
              <a:extLst>
                <a:ext uri="{FF2B5EF4-FFF2-40B4-BE49-F238E27FC236}">
                  <a16:creationId xmlns:a16="http://schemas.microsoft.com/office/drawing/2014/main" id="{E5D42E64-0173-38B1-BB65-C31B980ED532}"/>
                </a:ext>
              </a:extLst>
            </p:cNvPr>
            <p:cNvSpPr/>
            <p:nvPr/>
          </p:nvSpPr>
          <p:spPr>
            <a:xfrm>
              <a:off x="1277136" y="2453297"/>
              <a:ext cx="640080" cy="640080"/>
            </a:xfrm>
            <a:prstGeom prst="ellipse">
              <a:avLst/>
            </a:prstGeom>
            <a:blipFill>
              <a:blip r:embed="rId3">
                <a:duotone>
                  <a:schemeClr val="accent3">
                    <a:shade val="45000"/>
                    <a:satMod val="135000"/>
                  </a:schemeClr>
                  <a:prstClr val="white"/>
                </a:duotone>
                <a:extLst>
                  <a:ext uri="{96DAC541-7B7A-43D3-8B79-37D633B846F1}">
                    <asvg:svgBlip xmlns:asvg="http://schemas.microsoft.com/office/drawing/2016/SVG/main" r:embed="rId4"/>
                  </a:ext>
                </a:extLst>
              </a:blip>
              <a:stretch>
                <a:fillRect l="14285" t="14285" r="14285" b="14285"/>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lv-LV"/>
            </a:p>
          </p:txBody>
        </p:sp>
      </p:grpSp>
      <p:grpSp>
        <p:nvGrpSpPr>
          <p:cNvPr id="29" name="Group 28">
            <a:extLst>
              <a:ext uri="{FF2B5EF4-FFF2-40B4-BE49-F238E27FC236}">
                <a16:creationId xmlns:a16="http://schemas.microsoft.com/office/drawing/2014/main" id="{1C72CB5E-2F93-FA65-4DCE-395B5323D81F}"/>
              </a:ext>
            </a:extLst>
          </p:cNvPr>
          <p:cNvGrpSpPr/>
          <p:nvPr/>
        </p:nvGrpSpPr>
        <p:grpSpPr>
          <a:xfrm>
            <a:off x="1277136" y="3106887"/>
            <a:ext cx="6052005" cy="640080"/>
            <a:chOff x="1277136" y="3106887"/>
            <a:chExt cx="6052005" cy="640080"/>
          </a:xfrm>
        </p:grpSpPr>
        <p:sp>
          <p:nvSpPr>
            <p:cNvPr id="18" name="Freeform: Shape 17">
              <a:extLst>
                <a:ext uri="{FF2B5EF4-FFF2-40B4-BE49-F238E27FC236}">
                  <a16:creationId xmlns:a16="http://schemas.microsoft.com/office/drawing/2014/main" id="{1B1C6453-3B2E-10D2-15EA-9E43E2B1B8E0}"/>
                </a:ext>
              </a:extLst>
            </p:cNvPr>
            <p:cNvSpPr/>
            <p:nvPr/>
          </p:nvSpPr>
          <p:spPr>
            <a:xfrm>
              <a:off x="1947092" y="319832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60000"/>
              </a:srgbClr>
            </a:solidFill>
          </p:spPr>
          <p:style>
            <a:lnRef idx="2">
              <a:schemeClr val="lt1">
                <a:hueOff val="0"/>
                <a:satOff val="0"/>
                <a:lumOff val="0"/>
                <a:alphaOff val="0"/>
              </a:schemeClr>
            </a:lnRef>
            <a:fillRef idx="1">
              <a:schemeClr val="accent4">
                <a:hueOff val="317073"/>
                <a:satOff val="-769"/>
                <a:lumOff val="-1020"/>
                <a:alphaOff val="0"/>
              </a:schemeClr>
            </a:fillRef>
            <a:effectRef idx="0">
              <a:schemeClr val="accent4">
                <a:hueOff val="317073"/>
                <a:satOff val="-769"/>
                <a:lumOff val="-102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Rezultātu ietvars</a:t>
              </a:r>
              <a:endParaRPr lang="en-US" sz="1800" kern="1200" dirty="0">
                <a:ea typeface="Calibri Light" panose="020F0302020204030204" pitchFamily="34" charset="0"/>
                <a:cs typeface="Calibri Light" panose="020F0302020204030204" pitchFamily="34" charset="0"/>
              </a:endParaRPr>
            </a:p>
          </p:txBody>
        </p:sp>
        <p:sp>
          <p:nvSpPr>
            <p:cNvPr id="19" name="Oval 18">
              <a:extLst>
                <a:ext uri="{FF2B5EF4-FFF2-40B4-BE49-F238E27FC236}">
                  <a16:creationId xmlns:a16="http://schemas.microsoft.com/office/drawing/2014/main" id="{7FA083A0-F7A6-CAEB-4D72-CC733DF3B014}"/>
                </a:ext>
              </a:extLst>
            </p:cNvPr>
            <p:cNvSpPr/>
            <p:nvPr/>
          </p:nvSpPr>
          <p:spPr>
            <a:xfrm>
              <a:off x="1277136" y="3106887"/>
              <a:ext cx="640080" cy="640080"/>
            </a:xfrm>
            <a:prstGeom prst="ellipse">
              <a:avLst/>
            </a:prstGeom>
            <a:blipFill dpi="0" rotWithShape="1">
              <a:blip r:embed="rId5">
                <a:duotone>
                  <a:schemeClr val="accent3">
                    <a:shade val="45000"/>
                    <a:satMod val="135000"/>
                  </a:schemeClr>
                  <a:prstClr val="white"/>
                </a:duotone>
                <a:extLst>
                  <a:ext uri="{96DAC541-7B7A-43D3-8B79-37D633B846F1}">
                    <asvg:svgBlip xmlns:asvg="http://schemas.microsoft.com/office/drawing/2016/SVG/main" r:embed="rId6"/>
                  </a:ext>
                </a:extLst>
              </a:blip>
              <a:srcRect/>
              <a:stretch>
                <a:fillRect l="17000" t="14300" r="17000" b="14300"/>
              </a:stretch>
            </a:blipFill>
            <a:ln>
              <a:noFill/>
            </a:ln>
          </p:spPr>
          <p:style>
            <a:lnRef idx="2">
              <a:scrgbClr r="0" g="0" b="0"/>
            </a:lnRef>
            <a:fillRef idx="1">
              <a:scrgbClr r="0" g="0" b="0"/>
            </a:fillRef>
            <a:effectRef idx="0">
              <a:schemeClr val="accent4">
                <a:tint val="50000"/>
                <a:hueOff val="361866"/>
                <a:satOff val="-912"/>
                <a:lumOff val="-297"/>
                <a:alphaOff val="0"/>
              </a:schemeClr>
            </a:effectRef>
            <a:fontRef idx="minor">
              <a:schemeClr val="lt1">
                <a:hueOff val="0"/>
                <a:satOff val="0"/>
                <a:lumOff val="0"/>
                <a:alphaOff val="0"/>
              </a:schemeClr>
            </a:fontRef>
          </p:style>
          <p:txBody>
            <a:bodyPr/>
            <a:lstStyle/>
            <a:p>
              <a:endParaRPr lang="lv-LV"/>
            </a:p>
          </p:txBody>
        </p:sp>
      </p:grpSp>
      <p:grpSp>
        <p:nvGrpSpPr>
          <p:cNvPr id="30" name="Group 29">
            <a:extLst>
              <a:ext uri="{FF2B5EF4-FFF2-40B4-BE49-F238E27FC236}">
                <a16:creationId xmlns:a16="http://schemas.microsoft.com/office/drawing/2014/main" id="{C1DD8C4E-067B-6DE8-4835-1975B3D57628}"/>
              </a:ext>
            </a:extLst>
          </p:cNvPr>
          <p:cNvGrpSpPr/>
          <p:nvPr/>
        </p:nvGrpSpPr>
        <p:grpSpPr>
          <a:xfrm>
            <a:off x="1277136" y="3760478"/>
            <a:ext cx="6052005" cy="640080"/>
            <a:chOff x="1277136" y="3760478"/>
            <a:chExt cx="6052005" cy="640080"/>
          </a:xfrm>
        </p:grpSpPr>
        <p:sp>
          <p:nvSpPr>
            <p:cNvPr id="20" name="Freeform: Shape 19">
              <a:extLst>
                <a:ext uri="{FF2B5EF4-FFF2-40B4-BE49-F238E27FC236}">
                  <a16:creationId xmlns:a16="http://schemas.microsoft.com/office/drawing/2014/main" id="{EF0DFE3B-56BE-C08C-3733-9DAAA3B0CD7A}"/>
                </a:ext>
              </a:extLst>
            </p:cNvPr>
            <p:cNvSpPr/>
            <p:nvPr/>
          </p:nvSpPr>
          <p:spPr>
            <a:xfrm>
              <a:off x="1947092" y="385191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70000"/>
              </a:srgbClr>
            </a:solidFill>
          </p:spPr>
          <p:style>
            <a:lnRef idx="2">
              <a:schemeClr val="lt1">
                <a:hueOff val="0"/>
                <a:satOff val="0"/>
                <a:lumOff val="0"/>
                <a:alphaOff val="0"/>
              </a:schemeClr>
            </a:lnRef>
            <a:fillRef idx="1">
              <a:schemeClr val="accent4">
                <a:hueOff val="634147"/>
                <a:satOff val="-1538"/>
                <a:lumOff val="-2039"/>
                <a:alphaOff val="0"/>
              </a:schemeClr>
            </a:fillRef>
            <a:effectRef idx="0">
              <a:schemeClr val="accent4">
                <a:hueOff val="634147"/>
                <a:satOff val="-1538"/>
                <a:lumOff val="-2039"/>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Informācija</a:t>
              </a:r>
            </a:p>
          </p:txBody>
        </p:sp>
        <p:sp>
          <p:nvSpPr>
            <p:cNvPr id="21" name="Oval 20">
              <a:extLst>
                <a:ext uri="{FF2B5EF4-FFF2-40B4-BE49-F238E27FC236}">
                  <a16:creationId xmlns:a16="http://schemas.microsoft.com/office/drawing/2014/main" id="{4FD9C006-F4A7-77FF-76A8-F6A2E02C2C8B}"/>
                </a:ext>
              </a:extLst>
            </p:cNvPr>
            <p:cNvSpPr/>
            <p:nvPr/>
          </p:nvSpPr>
          <p:spPr>
            <a:xfrm>
              <a:off x="1277136" y="3760478"/>
              <a:ext cx="640080" cy="640080"/>
            </a:xfrm>
            <a:prstGeom prst="ellipse">
              <a:avLst/>
            </a:prstGeom>
            <a:blipFill>
              <a:blip r:embed="rId7">
                <a:duotone>
                  <a:prstClr val="black"/>
                  <a:schemeClr val="accent3">
                    <a:tint val="45000"/>
                    <a:satMod val="400000"/>
                  </a:schemeClr>
                </a:duotone>
                <a:extLst>
                  <a:ext uri="{96DAC541-7B7A-43D3-8B79-37D633B846F1}">
                    <asvg:svgBlip xmlns:asvg="http://schemas.microsoft.com/office/drawing/2016/SVG/main" r:embed="rId8"/>
                  </a:ext>
                </a:extLst>
              </a:blip>
              <a:stretch>
                <a:fillRect l="17000" t="14300" r="17000" b="14300"/>
              </a:stretch>
            </a:blipFill>
            <a:ln>
              <a:noFill/>
            </a:ln>
          </p:spPr>
          <p:style>
            <a:lnRef idx="2">
              <a:scrgbClr r="0" g="0" b="0"/>
            </a:lnRef>
            <a:fillRef idx="1">
              <a:scrgbClr r="0" g="0" b="0"/>
            </a:fillRef>
            <a:effectRef idx="0">
              <a:schemeClr val="accent4">
                <a:tint val="50000"/>
                <a:hueOff val="723731"/>
                <a:satOff val="-1823"/>
                <a:lumOff val="-595"/>
                <a:alphaOff val="0"/>
              </a:schemeClr>
            </a:effectRef>
            <a:fontRef idx="minor">
              <a:schemeClr val="lt1">
                <a:hueOff val="0"/>
                <a:satOff val="0"/>
                <a:lumOff val="0"/>
                <a:alphaOff val="0"/>
              </a:schemeClr>
            </a:fontRef>
          </p:style>
          <p:txBody>
            <a:bodyPr/>
            <a:lstStyle/>
            <a:p>
              <a:endParaRPr lang="lv-LV"/>
            </a:p>
          </p:txBody>
        </p:sp>
      </p:grpSp>
      <p:grpSp>
        <p:nvGrpSpPr>
          <p:cNvPr id="31" name="Group 30">
            <a:extLst>
              <a:ext uri="{FF2B5EF4-FFF2-40B4-BE49-F238E27FC236}">
                <a16:creationId xmlns:a16="http://schemas.microsoft.com/office/drawing/2014/main" id="{DBFE30A2-424A-42A9-7B02-141F07EFF02A}"/>
              </a:ext>
            </a:extLst>
          </p:cNvPr>
          <p:cNvGrpSpPr/>
          <p:nvPr/>
        </p:nvGrpSpPr>
        <p:grpSpPr>
          <a:xfrm>
            <a:off x="1277136" y="4414068"/>
            <a:ext cx="6052005" cy="640080"/>
            <a:chOff x="1277136" y="4414068"/>
            <a:chExt cx="6052005" cy="640080"/>
          </a:xfrm>
        </p:grpSpPr>
        <p:sp>
          <p:nvSpPr>
            <p:cNvPr id="22" name="Freeform: Shape 21">
              <a:extLst>
                <a:ext uri="{FF2B5EF4-FFF2-40B4-BE49-F238E27FC236}">
                  <a16:creationId xmlns:a16="http://schemas.microsoft.com/office/drawing/2014/main" id="{FC7CED9E-2AD4-84C5-50B9-90F88B8EDCCE}"/>
                </a:ext>
              </a:extLst>
            </p:cNvPr>
            <p:cNvSpPr/>
            <p:nvPr/>
          </p:nvSpPr>
          <p:spPr>
            <a:xfrm>
              <a:off x="1947092" y="450550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80000"/>
              </a:srgbClr>
            </a:solidFill>
          </p:spPr>
          <p:style>
            <a:lnRef idx="2">
              <a:schemeClr val="lt1">
                <a:hueOff val="0"/>
                <a:satOff val="0"/>
                <a:lumOff val="0"/>
                <a:alphaOff val="0"/>
              </a:schemeClr>
            </a:lnRef>
            <a:fillRef idx="1">
              <a:schemeClr val="accent4">
                <a:hueOff val="951220"/>
                <a:satOff val="-2308"/>
                <a:lumOff val="-3059"/>
                <a:alphaOff val="0"/>
              </a:schemeClr>
            </a:fillRef>
            <a:effectRef idx="0">
              <a:schemeClr val="accent4">
                <a:hueOff val="951220"/>
                <a:satOff val="-2308"/>
                <a:lumOff val="-3059"/>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Sesijas, mērķi un apmeklējums</a:t>
              </a:r>
            </a:p>
          </p:txBody>
        </p:sp>
        <p:sp>
          <p:nvSpPr>
            <p:cNvPr id="23" name="Oval 22" descr="Address Book with solid fill">
              <a:extLst>
                <a:ext uri="{FF2B5EF4-FFF2-40B4-BE49-F238E27FC236}">
                  <a16:creationId xmlns:a16="http://schemas.microsoft.com/office/drawing/2014/main" id="{AD149C28-1CFB-DF64-E430-317359592EE4}"/>
                </a:ext>
              </a:extLst>
            </p:cNvPr>
            <p:cNvSpPr/>
            <p:nvPr/>
          </p:nvSpPr>
          <p:spPr>
            <a:xfrm>
              <a:off x="1277136" y="4414068"/>
              <a:ext cx="640080" cy="640080"/>
            </a:xfrm>
            <a:prstGeom prst="ellipse">
              <a:avLst/>
            </a:prstGeom>
            <a:blipFill>
              <a:blip r:embed="rId9">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4">
                <a:tint val="50000"/>
                <a:hueOff val="1085597"/>
                <a:satOff val="-2735"/>
                <a:lumOff val="-892"/>
                <a:alphaOff val="0"/>
              </a:schemeClr>
            </a:effectRef>
            <a:fontRef idx="minor">
              <a:schemeClr val="lt1">
                <a:hueOff val="0"/>
                <a:satOff val="0"/>
                <a:lumOff val="0"/>
                <a:alphaOff val="0"/>
              </a:schemeClr>
            </a:fontRef>
          </p:style>
          <p:txBody>
            <a:bodyPr/>
            <a:lstStyle/>
            <a:p>
              <a:endParaRPr lang="lv-LV"/>
            </a:p>
          </p:txBody>
        </p:sp>
      </p:grpSp>
      <p:grpSp>
        <p:nvGrpSpPr>
          <p:cNvPr id="32" name="Group 31">
            <a:extLst>
              <a:ext uri="{FF2B5EF4-FFF2-40B4-BE49-F238E27FC236}">
                <a16:creationId xmlns:a16="http://schemas.microsoft.com/office/drawing/2014/main" id="{2CBA9682-15A9-1711-3575-30EBE39AFBB9}"/>
              </a:ext>
            </a:extLst>
          </p:cNvPr>
          <p:cNvGrpSpPr/>
          <p:nvPr/>
        </p:nvGrpSpPr>
        <p:grpSpPr>
          <a:xfrm>
            <a:off x="1277136" y="5067659"/>
            <a:ext cx="6052005" cy="640080"/>
            <a:chOff x="1277136" y="5067659"/>
            <a:chExt cx="6052005" cy="640080"/>
          </a:xfrm>
        </p:grpSpPr>
        <p:sp>
          <p:nvSpPr>
            <p:cNvPr id="24" name="Freeform: Shape 23">
              <a:extLst>
                <a:ext uri="{FF2B5EF4-FFF2-40B4-BE49-F238E27FC236}">
                  <a16:creationId xmlns:a16="http://schemas.microsoft.com/office/drawing/2014/main" id="{2EDDDFD9-6605-830F-24FD-AFEFFB9E20DC}"/>
                </a:ext>
              </a:extLst>
            </p:cNvPr>
            <p:cNvSpPr/>
            <p:nvPr/>
          </p:nvSpPr>
          <p:spPr>
            <a:xfrm>
              <a:off x="1947092" y="515909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90000"/>
              </a:srgbClr>
            </a:solidFill>
          </p:spPr>
          <p:style>
            <a:lnRef idx="2">
              <a:schemeClr val="lt1">
                <a:hueOff val="0"/>
                <a:satOff val="0"/>
                <a:lumOff val="0"/>
                <a:alphaOff val="0"/>
              </a:schemeClr>
            </a:lnRef>
            <a:fillRef idx="1">
              <a:schemeClr val="accent4">
                <a:hueOff val="1268293"/>
                <a:satOff val="-3077"/>
                <a:lumOff val="-4078"/>
                <a:alphaOff val="0"/>
              </a:schemeClr>
            </a:fillRef>
            <a:effectRef idx="0">
              <a:schemeClr val="accent4">
                <a:hueOff val="1268293"/>
                <a:satOff val="-3077"/>
                <a:lumOff val="-407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Individuālais profils</a:t>
              </a:r>
            </a:p>
          </p:txBody>
        </p:sp>
        <p:sp>
          <p:nvSpPr>
            <p:cNvPr id="25" name="Oval 24" descr="Presentation with bar chart with solid fill">
              <a:extLst>
                <a:ext uri="{FF2B5EF4-FFF2-40B4-BE49-F238E27FC236}">
                  <a16:creationId xmlns:a16="http://schemas.microsoft.com/office/drawing/2014/main" id="{0462280E-815C-3237-FEDB-9159A1010F4A}"/>
                </a:ext>
              </a:extLst>
            </p:cNvPr>
            <p:cNvSpPr/>
            <p:nvPr/>
          </p:nvSpPr>
          <p:spPr>
            <a:xfrm>
              <a:off x="1277136" y="5067659"/>
              <a:ext cx="640080" cy="640080"/>
            </a:xfrm>
            <a:prstGeom prst="ellipse">
              <a:avLst/>
            </a:prstGeom>
            <a:blipFill>
              <a:blip r:embed="rId1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4">
                <a:tint val="50000"/>
                <a:hueOff val="1447463"/>
                <a:satOff val="-3646"/>
                <a:lumOff val="-1190"/>
                <a:alphaOff val="0"/>
              </a:schemeClr>
            </a:effectRef>
            <a:fontRef idx="minor">
              <a:schemeClr val="lt1">
                <a:hueOff val="0"/>
                <a:satOff val="0"/>
                <a:lumOff val="0"/>
                <a:alphaOff val="0"/>
              </a:schemeClr>
            </a:fontRef>
          </p:style>
          <p:txBody>
            <a:bodyPr/>
            <a:lstStyle/>
            <a:p>
              <a:endParaRPr lang="lv-LV"/>
            </a:p>
          </p:txBody>
        </p:sp>
      </p:grpSp>
      <p:grpSp>
        <p:nvGrpSpPr>
          <p:cNvPr id="33" name="Group 32">
            <a:extLst>
              <a:ext uri="{FF2B5EF4-FFF2-40B4-BE49-F238E27FC236}">
                <a16:creationId xmlns:a16="http://schemas.microsoft.com/office/drawing/2014/main" id="{870B8DB5-3346-2668-8C7D-A2562D8973D3}"/>
              </a:ext>
            </a:extLst>
          </p:cNvPr>
          <p:cNvGrpSpPr/>
          <p:nvPr/>
        </p:nvGrpSpPr>
        <p:grpSpPr>
          <a:xfrm>
            <a:off x="1277136" y="5721249"/>
            <a:ext cx="6052005" cy="640080"/>
            <a:chOff x="1277136" y="5721249"/>
            <a:chExt cx="6052005" cy="640080"/>
          </a:xfrm>
        </p:grpSpPr>
        <p:sp>
          <p:nvSpPr>
            <p:cNvPr id="26" name="Freeform: Shape 25">
              <a:extLst>
                <a:ext uri="{FF2B5EF4-FFF2-40B4-BE49-F238E27FC236}">
                  <a16:creationId xmlns:a16="http://schemas.microsoft.com/office/drawing/2014/main" id="{B04CD0BA-6F86-9FB5-CCFF-0A323B25731F}"/>
                </a:ext>
              </a:extLst>
            </p:cNvPr>
            <p:cNvSpPr/>
            <p:nvPr/>
          </p:nvSpPr>
          <p:spPr>
            <a:xfrm>
              <a:off x="1947092" y="5812687"/>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solidFill>
          </p:spPr>
          <p:style>
            <a:lnRef idx="2">
              <a:schemeClr val="lt1">
                <a:hueOff val="0"/>
                <a:satOff val="0"/>
                <a:lumOff val="0"/>
                <a:alphaOff val="0"/>
              </a:schemeClr>
            </a:lnRef>
            <a:fillRef idx="1">
              <a:schemeClr val="accent4">
                <a:hueOff val="1585367"/>
                <a:satOff val="-3846"/>
                <a:lumOff val="-5098"/>
                <a:alphaOff val="0"/>
              </a:schemeClr>
            </a:fillRef>
            <a:effectRef idx="0">
              <a:schemeClr val="accent4">
                <a:hueOff val="1585367"/>
                <a:satOff val="-3846"/>
                <a:lumOff val="-509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Atsevišķu sesiju izklājlapas</a:t>
              </a:r>
            </a:p>
          </p:txBody>
        </p:sp>
        <p:sp>
          <p:nvSpPr>
            <p:cNvPr id="27" name="Oval 26" descr="Aspiration with solid fill">
              <a:extLst>
                <a:ext uri="{FF2B5EF4-FFF2-40B4-BE49-F238E27FC236}">
                  <a16:creationId xmlns:a16="http://schemas.microsoft.com/office/drawing/2014/main" id="{CC9E82D7-A4AA-CAA5-062C-D2EB9E079C99}"/>
                </a:ext>
              </a:extLst>
            </p:cNvPr>
            <p:cNvSpPr/>
            <p:nvPr/>
          </p:nvSpPr>
          <p:spPr>
            <a:xfrm>
              <a:off x="1277136" y="5721249"/>
              <a:ext cx="640080" cy="640080"/>
            </a:xfrm>
            <a:prstGeom prst="ellipse">
              <a:avLst/>
            </a:prstGeom>
            <a:blipFill>
              <a:blip r:embed="rId1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4">
                <a:tint val="50000"/>
                <a:hueOff val="1809328"/>
                <a:satOff val="-4558"/>
                <a:lumOff val="-1487"/>
                <a:alphaOff val="0"/>
              </a:schemeClr>
            </a:effectRef>
            <a:fontRef idx="minor">
              <a:schemeClr val="lt1">
                <a:hueOff val="0"/>
                <a:satOff val="0"/>
                <a:lumOff val="0"/>
                <a:alphaOff val="0"/>
              </a:schemeClr>
            </a:fontRef>
          </p:style>
          <p:txBody>
            <a:bodyPr/>
            <a:lstStyle/>
            <a:p>
              <a:endParaRPr lang="lv-LV"/>
            </a:p>
          </p:txBody>
        </p:sp>
      </p:grpSp>
      <p:grpSp>
        <p:nvGrpSpPr>
          <p:cNvPr id="35" name="Group 34">
            <a:extLst>
              <a:ext uri="{FF2B5EF4-FFF2-40B4-BE49-F238E27FC236}">
                <a16:creationId xmlns:a16="http://schemas.microsoft.com/office/drawing/2014/main" id="{238ED5AD-10F4-6CB1-836F-697AB78F6A81}"/>
              </a:ext>
            </a:extLst>
          </p:cNvPr>
          <p:cNvGrpSpPr/>
          <p:nvPr/>
        </p:nvGrpSpPr>
        <p:grpSpPr>
          <a:xfrm>
            <a:off x="7500393" y="2279899"/>
            <a:ext cx="4297680" cy="1149101"/>
            <a:chOff x="7266019" y="0"/>
            <a:chExt cx="3526094" cy="4259765"/>
          </a:xfrm>
        </p:grpSpPr>
        <p:sp>
          <p:nvSpPr>
            <p:cNvPr id="37" name="Rounded Rectangle 9">
              <a:extLst>
                <a:ext uri="{FF2B5EF4-FFF2-40B4-BE49-F238E27FC236}">
                  <a16:creationId xmlns:a16="http://schemas.microsoft.com/office/drawing/2014/main" id="{AC9C58A8-2058-B67F-20DF-86051D852208}"/>
                </a:ext>
              </a:extLst>
            </p:cNvPr>
            <p:cNvSpPr/>
            <p:nvPr/>
          </p:nvSpPr>
          <p:spPr>
            <a:xfrm>
              <a:off x="7266019" y="0"/>
              <a:ext cx="3526093" cy="4259765"/>
            </a:xfrm>
            <a:prstGeom prst="roundRect">
              <a:avLst>
                <a:gd name="adj" fmla="val 10000"/>
              </a:avLst>
            </a:prstGeom>
            <a:solidFill>
              <a:schemeClr val="accent4">
                <a:alpha val="40000"/>
              </a:schemeClr>
            </a:solidFill>
          </p:spPr>
          <p:style>
            <a:lnRef idx="2">
              <a:schemeClr val="lt1">
                <a:hueOff val="0"/>
                <a:satOff val="0"/>
                <a:lumOff val="0"/>
                <a:alphaOff val="0"/>
              </a:schemeClr>
            </a:lnRef>
            <a:fillRef idx="1">
              <a:schemeClr val="accent5">
                <a:hueOff val="7310632"/>
                <a:satOff val="795"/>
                <a:lumOff val="-1"/>
                <a:alphaOff val="0"/>
              </a:schemeClr>
            </a:fillRef>
            <a:effectRef idx="0">
              <a:schemeClr val="accent5">
                <a:hueOff val="7310632"/>
                <a:satOff val="795"/>
                <a:lumOff val="-1"/>
                <a:alphaOff val="0"/>
              </a:schemeClr>
            </a:effectRef>
            <a:fontRef idx="minor">
              <a:schemeClr val="lt1"/>
            </a:fontRef>
          </p:style>
          <p:txBody>
            <a:bodyPr lIns="91440" tIns="91440" rIns="91440"/>
            <a:lstStyle/>
            <a:p>
              <a:endParaRPr lang="lv-LV">
                <a:solidFill>
                  <a:schemeClr val="tx1"/>
                </a:solidFill>
              </a:endParaRPr>
            </a:p>
          </p:txBody>
        </p:sp>
        <p:sp>
          <p:nvSpPr>
            <p:cNvPr id="38" name="Rounded Rectangle 4">
              <a:extLst>
                <a:ext uri="{FF2B5EF4-FFF2-40B4-BE49-F238E27FC236}">
                  <a16:creationId xmlns:a16="http://schemas.microsoft.com/office/drawing/2014/main" id="{AA1D41C8-22E9-2273-04DA-26AA46193C90}"/>
                </a:ext>
              </a:extLst>
            </p:cNvPr>
            <p:cNvSpPr/>
            <p:nvPr/>
          </p:nvSpPr>
          <p:spPr>
            <a:xfrm>
              <a:off x="7266020" y="259975"/>
              <a:ext cx="3526093" cy="37286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0" bIns="0" numCol="1" spcCol="1270" anchor="ctr" anchorCtr="0">
              <a:noAutofit/>
            </a:bodyPr>
            <a:lstStyle/>
            <a:p>
              <a:pPr marL="0" lvl="1" algn="l" defTabSz="800100">
                <a:lnSpc>
                  <a:spcPct val="90000"/>
                </a:lnSpc>
                <a:spcBef>
                  <a:spcPct val="0"/>
                </a:spcBef>
                <a:spcAft>
                  <a:spcPts val="300"/>
                </a:spcAft>
              </a:pPr>
              <a:r>
                <a:rPr lang="lv-LV" sz="1700" kern="1200" dirty="0">
                  <a:solidFill>
                    <a:schemeClr val="tx1"/>
                  </a:solidFill>
                  <a:ea typeface="Calibri Light" panose="020F0302020204030204" pitchFamily="34" charset="0"/>
                  <a:cs typeface="Calibri Light" panose="020F0302020204030204" pitchFamily="34" charset="0"/>
                </a:rPr>
                <a:t>► Izklājlapā dati nav jāievada</a:t>
              </a:r>
            </a:p>
            <a:p>
              <a:pPr marL="0" lvl="1" algn="l" defTabSz="800100">
                <a:lnSpc>
                  <a:spcPct val="90000"/>
                </a:lnSpc>
                <a:spcBef>
                  <a:spcPct val="0"/>
                </a:spcBef>
                <a:spcAft>
                  <a:spcPts val="300"/>
                </a:spcAft>
              </a:pPr>
              <a:r>
                <a:rPr lang="lv-LV" sz="1700" kern="1200" dirty="0">
                  <a:solidFill>
                    <a:schemeClr val="tx1"/>
                  </a:solidFill>
                  <a:ea typeface="Calibri Light" panose="020F0302020204030204" pitchFamily="34" charset="0"/>
                  <a:cs typeface="Calibri Light" panose="020F0302020204030204" pitchFamily="34" charset="0"/>
                </a:rPr>
                <a:t>► No citās izklājlapās ievadītajiem datiem automātiski veidojas terapijas procesa dinamiku atspoguļojošas tabulas un grafiki</a:t>
              </a:r>
            </a:p>
          </p:txBody>
        </p:sp>
      </p:grpSp>
      <p:pic>
        <p:nvPicPr>
          <p:cNvPr id="4" name="Picture 3">
            <a:extLst>
              <a:ext uri="{FF2B5EF4-FFF2-40B4-BE49-F238E27FC236}">
                <a16:creationId xmlns:a16="http://schemas.microsoft.com/office/drawing/2014/main" id="{8816C284-0457-E504-52EB-0183750297E8}"/>
              </a:ext>
            </a:extLst>
          </p:cNvPr>
          <p:cNvPicPr>
            <a:picLocks noChangeAspect="1"/>
          </p:cNvPicPr>
          <p:nvPr/>
        </p:nvPicPr>
        <p:blipFill>
          <a:blip r:embed="rId15"/>
          <a:stretch>
            <a:fillRect/>
          </a:stretch>
        </p:blipFill>
        <p:spPr>
          <a:xfrm>
            <a:off x="7522340" y="5065422"/>
            <a:ext cx="4075495" cy="1679309"/>
          </a:xfrm>
          <a:prstGeom prst="rect">
            <a:avLst/>
          </a:prstGeom>
        </p:spPr>
      </p:pic>
      <p:pic>
        <p:nvPicPr>
          <p:cNvPr id="6" name="Picture 5">
            <a:extLst>
              <a:ext uri="{FF2B5EF4-FFF2-40B4-BE49-F238E27FC236}">
                <a16:creationId xmlns:a16="http://schemas.microsoft.com/office/drawing/2014/main" id="{41EAF299-4C5A-8544-CE29-43CA95EAAD95}"/>
              </a:ext>
            </a:extLst>
          </p:cNvPr>
          <p:cNvPicPr>
            <a:picLocks noChangeAspect="1"/>
          </p:cNvPicPr>
          <p:nvPr/>
        </p:nvPicPr>
        <p:blipFill>
          <a:blip r:embed="rId16"/>
          <a:stretch>
            <a:fillRect/>
          </a:stretch>
        </p:blipFill>
        <p:spPr>
          <a:xfrm>
            <a:off x="7500394" y="3444786"/>
            <a:ext cx="4027991" cy="1678330"/>
          </a:xfrm>
          <a:prstGeom prst="rect">
            <a:avLst/>
          </a:prstGeom>
        </p:spPr>
      </p:pic>
    </p:spTree>
    <p:extLst>
      <p:ext uri="{BB962C8B-B14F-4D97-AF65-F5344CB8AC3E}">
        <p14:creationId xmlns:p14="http://schemas.microsoft.com/office/powerpoint/2010/main" val="20033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par>
                                <p:cTn id="8" presetID="9" presetClass="emph" presetSubtype="0" nodeType="withEffect">
                                  <p:stCondLst>
                                    <p:cond delay="0"/>
                                  </p:stCondLst>
                                  <p:childTnLst>
                                    <p:set>
                                      <p:cBhvr>
                                        <p:cTn id="9" dur="indefinite"/>
                                        <p:tgtEl>
                                          <p:spTgt spid="29"/>
                                        </p:tgtEl>
                                        <p:attrNameLst>
                                          <p:attrName>style.opacity</p:attrName>
                                        </p:attrNameLst>
                                      </p:cBhvr>
                                      <p:to>
                                        <p:strVal val="0.5"/>
                                      </p:to>
                                    </p:set>
                                    <p:animEffect filter="image" prLst="opacity: 0.5">
                                      <p:cBhvr rctx="IE">
                                        <p:cTn id="10" dur="indefinite"/>
                                        <p:tgtEl>
                                          <p:spTgt spid="29"/>
                                        </p:tgtEl>
                                      </p:cBhvr>
                                    </p:animEffect>
                                  </p:childTnLst>
                                </p:cTn>
                              </p:par>
                              <p:par>
                                <p:cTn id="11" presetID="9" presetClass="emph" presetSubtype="0" nodeType="withEffect">
                                  <p:stCondLst>
                                    <p:cond delay="0"/>
                                  </p:stCondLst>
                                  <p:childTnLst>
                                    <p:set>
                                      <p:cBhvr>
                                        <p:cTn id="12" dur="indefinite"/>
                                        <p:tgtEl>
                                          <p:spTgt spid="30"/>
                                        </p:tgtEl>
                                        <p:attrNameLst>
                                          <p:attrName>style.opacity</p:attrName>
                                        </p:attrNameLst>
                                      </p:cBhvr>
                                      <p:to>
                                        <p:strVal val="0.5"/>
                                      </p:to>
                                    </p:set>
                                    <p:animEffect filter="image" prLst="opacity: 0.5">
                                      <p:cBhvr rctx="IE">
                                        <p:cTn id="13" dur="indefinite"/>
                                        <p:tgtEl>
                                          <p:spTgt spid="30"/>
                                        </p:tgtEl>
                                      </p:cBhvr>
                                    </p:animEffect>
                                  </p:childTnLst>
                                </p:cTn>
                              </p:par>
                              <p:par>
                                <p:cTn id="14" presetID="9" presetClass="emph" presetSubtype="0" nodeType="withEffect">
                                  <p:stCondLst>
                                    <p:cond delay="0"/>
                                  </p:stCondLst>
                                  <p:childTnLst>
                                    <p:set>
                                      <p:cBhvr>
                                        <p:cTn id="15" dur="indefinite"/>
                                        <p:tgtEl>
                                          <p:spTgt spid="31"/>
                                        </p:tgtEl>
                                        <p:attrNameLst>
                                          <p:attrName>style.opacity</p:attrName>
                                        </p:attrNameLst>
                                      </p:cBhvr>
                                      <p:to>
                                        <p:strVal val="0.5"/>
                                      </p:to>
                                    </p:set>
                                    <p:animEffect filter="image" prLst="opacity: 0.5">
                                      <p:cBhvr rctx="IE">
                                        <p:cTn id="16" dur="indefinite"/>
                                        <p:tgtEl>
                                          <p:spTgt spid="31"/>
                                        </p:tgtEl>
                                      </p:cBhvr>
                                    </p:animEffect>
                                  </p:childTnLst>
                                </p:cTn>
                              </p:par>
                              <p:par>
                                <p:cTn id="17" presetID="9" presetClass="emph" presetSubtype="0" nodeType="withEffect">
                                  <p:stCondLst>
                                    <p:cond delay="0"/>
                                  </p:stCondLst>
                                  <p:childTnLst>
                                    <p:set>
                                      <p:cBhvr>
                                        <p:cTn id="18" dur="indefinite"/>
                                        <p:tgtEl>
                                          <p:spTgt spid="33"/>
                                        </p:tgtEl>
                                        <p:attrNameLst>
                                          <p:attrName>style.opacity</p:attrName>
                                        </p:attrNameLst>
                                      </p:cBhvr>
                                      <p:to>
                                        <p:strVal val="0.5"/>
                                      </p:to>
                                    </p:set>
                                    <p:animEffect filter="image" prLst="opacity: 0.5">
                                      <p:cBhvr rctx="IE">
                                        <p:cTn id="19" dur="indefinite"/>
                                        <p:tgtEl>
                                          <p:spTgt spid="33"/>
                                        </p:tgtEl>
                                      </p:cBhvr>
                                    </p:animEffect>
                                  </p:childTnLst>
                                </p:cTn>
                              </p:par>
                              <p:par>
                                <p:cTn id="20" presetID="42"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nchor="ctr" anchorCtr="0">
            <a:noAutofit/>
          </a:bodyPr>
          <a:lstStyle/>
          <a:p>
            <a:r>
              <a:rPr lang="lv-LV" dirty="0">
                <a:latin typeface="+mn-lt"/>
                <a:cs typeface="Calibri Light" panose="020F0302020204030204" pitchFamily="34" charset="0"/>
              </a:rPr>
              <a:t>Protokola </a:t>
            </a:r>
            <a:r>
              <a:rPr lang="lv-LV" i="1" dirty="0">
                <a:latin typeface="+mn-lt"/>
                <a:cs typeface="Calibri Light" panose="020F0302020204030204" pitchFamily="34" charset="0"/>
              </a:rPr>
              <a:t>Microsoft Excel </a:t>
            </a:r>
            <a:r>
              <a:rPr lang="lv-LV" dirty="0">
                <a:latin typeface="+mn-lt"/>
                <a:cs typeface="Calibri Light" panose="020F0302020204030204" pitchFamily="34" charset="0"/>
              </a:rPr>
              <a:t>faila struktūra</a:t>
            </a:r>
          </a:p>
        </p:txBody>
      </p:sp>
      <p:sp>
        <p:nvSpPr>
          <p:cNvPr id="54" name="Slide Number Placeholder 53"/>
          <p:cNvSpPr>
            <a:spLocks noGrp="1"/>
          </p:cNvSpPr>
          <p:nvPr>
            <p:ph type="sldNum" sz="quarter" idx="12"/>
          </p:nvPr>
        </p:nvSpPr>
        <p:spPr/>
        <p:txBody>
          <a:bodyPr/>
          <a:lstStyle/>
          <a:p>
            <a:fld id="{D57F1E4F-1CFF-5643-939E-217C01CDF565}" type="slidenum">
              <a:rPr lang="lv-LV" sz="1800" smtClean="0"/>
              <a:pPr/>
              <a:t>12</a:t>
            </a:fld>
            <a:endParaRPr lang="lv-LV" sz="1800" dirty="0"/>
          </a:p>
        </p:txBody>
      </p:sp>
      <p:grpSp>
        <p:nvGrpSpPr>
          <p:cNvPr id="28" name="Group 27">
            <a:extLst>
              <a:ext uri="{FF2B5EF4-FFF2-40B4-BE49-F238E27FC236}">
                <a16:creationId xmlns:a16="http://schemas.microsoft.com/office/drawing/2014/main" id="{A6B7023E-A7DE-7FA9-9623-3298E38DD703}"/>
              </a:ext>
            </a:extLst>
          </p:cNvPr>
          <p:cNvGrpSpPr/>
          <p:nvPr/>
        </p:nvGrpSpPr>
        <p:grpSpPr>
          <a:xfrm>
            <a:off x="1277136" y="2453297"/>
            <a:ext cx="6052005" cy="640080"/>
            <a:chOff x="1277136" y="2453297"/>
            <a:chExt cx="6052005" cy="640080"/>
          </a:xfrm>
        </p:grpSpPr>
        <p:sp>
          <p:nvSpPr>
            <p:cNvPr id="16" name="Freeform: Shape 15">
              <a:extLst>
                <a:ext uri="{FF2B5EF4-FFF2-40B4-BE49-F238E27FC236}">
                  <a16:creationId xmlns:a16="http://schemas.microsoft.com/office/drawing/2014/main" id="{BD4B7274-9176-89CA-8372-80C4582C3A15}"/>
                </a:ext>
              </a:extLst>
            </p:cNvPr>
            <p:cNvSpPr/>
            <p:nvPr/>
          </p:nvSpPr>
          <p:spPr>
            <a:xfrm>
              <a:off x="1947092" y="2544734"/>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5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Ievads</a:t>
              </a:r>
              <a:endParaRPr lang="en-US" sz="1800" kern="1200" dirty="0">
                <a:ea typeface="Calibri Light" panose="020F0302020204030204" pitchFamily="34" charset="0"/>
                <a:cs typeface="Calibri Light" panose="020F0302020204030204" pitchFamily="34" charset="0"/>
              </a:endParaRPr>
            </a:p>
          </p:txBody>
        </p:sp>
        <p:sp>
          <p:nvSpPr>
            <p:cNvPr id="17" name="Oval 16">
              <a:extLst>
                <a:ext uri="{FF2B5EF4-FFF2-40B4-BE49-F238E27FC236}">
                  <a16:creationId xmlns:a16="http://schemas.microsoft.com/office/drawing/2014/main" id="{E5D42E64-0173-38B1-BB65-C31B980ED532}"/>
                </a:ext>
              </a:extLst>
            </p:cNvPr>
            <p:cNvSpPr/>
            <p:nvPr/>
          </p:nvSpPr>
          <p:spPr>
            <a:xfrm>
              <a:off x="1277136" y="2453297"/>
              <a:ext cx="640080" cy="640080"/>
            </a:xfrm>
            <a:prstGeom prst="ellipse">
              <a:avLst/>
            </a:prstGeom>
            <a:blipFill>
              <a:blip r:embed="rId3">
                <a:duotone>
                  <a:schemeClr val="accent3">
                    <a:shade val="45000"/>
                    <a:satMod val="135000"/>
                  </a:schemeClr>
                  <a:prstClr val="white"/>
                </a:duotone>
                <a:extLst>
                  <a:ext uri="{96DAC541-7B7A-43D3-8B79-37D633B846F1}">
                    <asvg:svgBlip xmlns:asvg="http://schemas.microsoft.com/office/drawing/2016/SVG/main" r:embed="rId4"/>
                  </a:ext>
                </a:extLst>
              </a:blip>
              <a:stretch>
                <a:fillRect l="14285" t="14285" r="14285" b="14285"/>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lv-LV"/>
            </a:p>
          </p:txBody>
        </p:sp>
      </p:grpSp>
      <p:grpSp>
        <p:nvGrpSpPr>
          <p:cNvPr id="29" name="Group 28">
            <a:extLst>
              <a:ext uri="{FF2B5EF4-FFF2-40B4-BE49-F238E27FC236}">
                <a16:creationId xmlns:a16="http://schemas.microsoft.com/office/drawing/2014/main" id="{1C72CB5E-2F93-FA65-4DCE-395B5323D81F}"/>
              </a:ext>
            </a:extLst>
          </p:cNvPr>
          <p:cNvGrpSpPr/>
          <p:nvPr/>
        </p:nvGrpSpPr>
        <p:grpSpPr>
          <a:xfrm>
            <a:off x="1277136" y="3106887"/>
            <a:ext cx="6052005" cy="640080"/>
            <a:chOff x="1277136" y="3106887"/>
            <a:chExt cx="6052005" cy="640080"/>
          </a:xfrm>
        </p:grpSpPr>
        <p:sp>
          <p:nvSpPr>
            <p:cNvPr id="18" name="Freeform: Shape 17">
              <a:extLst>
                <a:ext uri="{FF2B5EF4-FFF2-40B4-BE49-F238E27FC236}">
                  <a16:creationId xmlns:a16="http://schemas.microsoft.com/office/drawing/2014/main" id="{1B1C6453-3B2E-10D2-15EA-9E43E2B1B8E0}"/>
                </a:ext>
              </a:extLst>
            </p:cNvPr>
            <p:cNvSpPr/>
            <p:nvPr/>
          </p:nvSpPr>
          <p:spPr>
            <a:xfrm>
              <a:off x="1947092" y="319832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60000"/>
              </a:srgbClr>
            </a:solidFill>
          </p:spPr>
          <p:style>
            <a:lnRef idx="2">
              <a:schemeClr val="lt1">
                <a:hueOff val="0"/>
                <a:satOff val="0"/>
                <a:lumOff val="0"/>
                <a:alphaOff val="0"/>
              </a:schemeClr>
            </a:lnRef>
            <a:fillRef idx="1">
              <a:schemeClr val="accent4">
                <a:hueOff val="317073"/>
                <a:satOff val="-769"/>
                <a:lumOff val="-1020"/>
                <a:alphaOff val="0"/>
              </a:schemeClr>
            </a:fillRef>
            <a:effectRef idx="0">
              <a:schemeClr val="accent4">
                <a:hueOff val="317073"/>
                <a:satOff val="-769"/>
                <a:lumOff val="-102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Rezultātu ietvars</a:t>
              </a:r>
              <a:endParaRPr lang="en-US" sz="1800" kern="1200" dirty="0">
                <a:ea typeface="Calibri Light" panose="020F0302020204030204" pitchFamily="34" charset="0"/>
                <a:cs typeface="Calibri Light" panose="020F0302020204030204" pitchFamily="34" charset="0"/>
              </a:endParaRPr>
            </a:p>
          </p:txBody>
        </p:sp>
        <p:sp>
          <p:nvSpPr>
            <p:cNvPr id="19" name="Oval 18">
              <a:extLst>
                <a:ext uri="{FF2B5EF4-FFF2-40B4-BE49-F238E27FC236}">
                  <a16:creationId xmlns:a16="http://schemas.microsoft.com/office/drawing/2014/main" id="{7FA083A0-F7A6-CAEB-4D72-CC733DF3B014}"/>
                </a:ext>
              </a:extLst>
            </p:cNvPr>
            <p:cNvSpPr/>
            <p:nvPr/>
          </p:nvSpPr>
          <p:spPr>
            <a:xfrm>
              <a:off x="1277136" y="3106887"/>
              <a:ext cx="640080" cy="640080"/>
            </a:xfrm>
            <a:prstGeom prst="ellipse">
              <a:avLst/>
            </a:prstGeom>
            <a:blipFill dpi="0" rotWithShape="1">
              <a:blip r:embed="rId5">
                <a:duotone>
                  <a:schemeClr val="accent3">
                    <a:shade val="45000"/>
                    <a:satMod val="135000"/>
                  </a:schemeClr>
                  <a:prstClr val="white"/>
                </a:duotone>
                <a:extLst>
                  <a:ext uri="{96DAC541-7B7A-43D3-8B79-37D633B846F1}">
                    <asvg:svgBlip xmlns:asvg="http://schemas.microsoft.com/office/drawing/2016/SVG/main" r:embed="rId6"/>
                  </a:ext>
                </a:extLst>
              </a:blip>
              <a:srcRect/>
              <a:stretch>
                <a:fillRect l="17000" t="14300" r="17000" b="14300"/>
              </a:stretch>
            </a:blipFill>
            <a:ln>
              <a:noFill/>
            </a:ln>
          </p:spPr>
          <p:style>
            <a:lnRef idx="2">
              <a:scrgbClr r="0" g="0" b="0"/>
            </a:lnRef>
            <a:fillRef idx="1">
              <a:scrgbClr r="0" g="0" b="0"/>
            </a:fillRef>
            <a:effectRef idx="0">
              <a:schemeClr val="accent4">
                <a:tint val="50000"/>
                <a:hueOff val="361866"/>
                <a:satOff val="-912"/>
                <a:lumOff val="-297"/>
                <a:alphaOff val="0"/>
              </a:schemeClr>
            </a:effectRef>
            <a:fontRef idx="minor">
              <a:schemeClr val="lt1">
                <a:hueOff val="0"/>
                <a:satOff val="0"/>
                <a:lumOff val="0"/>
                <a:alphaOff val="0"/>
              </a:schemeClr>
            </a:fontRef>
          </p:style>
          <p:txBody>
            <a:bodyPr/>
            <a:lstStyle/>
            <a:p>
              <a:endParaRPr lang="lv-LV"/>
            </a:p>
          </p:txBody>
        </p:sp>
      </p:grpSp>
      <p:grpSp>
        <p:nvGrpSpPr>
          <p:cNvPr id="30" name="Group 29">
            <a:extLst>
              <a:ext uri="{FF2B5EF4-FFF2-40B4-BE49-F238E27FC236}">
                <a16:creationId xmlns:a16="http://schemas.microsoft.com/office/drawing/2014/main" id="{C1DD8C4E-067B-6DE8-4835-1975B3D57628}"/>
              </a:ext>
            </a:extLst>
          </p:cNvPr>
          <p:cNvGrpSpPr/>
          <p:nvPr/>
        </p:nvGrpSpPr>
        <p:grpSpPr>
          <a:xfrm>
            <a:off x="1277136" y="3760478"/>
            <a:ext cx="6052005" cy="640080"/>
            <a:chOff x="1277136" y="3760478"/>
            <a:chExt cx="6052005" cy="640080"/>
          </a:xfrm>
        </p:grpSpPr>
        <p:sp>
          <p:nvSpPr>
            <p:cNvPr id="20" name="Freeform: Shape 19">
              <a:extLst>
                <a:ext uri="{FF2B5EF4-FFF2-40B4-BE49-F238E27FC236}">
                  <a16:creationId xmlns:a16="http://schemas.microsoft.com/office/drawing/2014/main" id="{EF0DFE3B-56BE-C08C-3733-9DAAA3B0CD7A}"/>
                </a:ext>
              </a:extLst>
            </p:cNvPr>
            <p:cNvSpPr/>
            <p:nvPr/>
          </p:nvSpPr>
          <p:spPr>
            <a:xfrm>
              <a:off x="1947092" y="385191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70000"/>
              </a:srgbClr>
            </a:solidFill>
          </p:spPr>
          <p:style>
            <a:lnRef idx="2">
              <a:schemeClr val="lt1">
                <a:hueOff val="0"/>
                <a:satOff val="0"/>
                <a:lumOff val="0"/>
                <a:alphaOff val="0"/>
              </a:schemeClr>
            </a:lnRef>
            <a:fillRef idx="1">
              <a:schemeClr val="accent4">
                <a:hueOff val="634147"/>
                <a:satOff val="-1538"/>
                <a:lumOff val="-2039"/>
                <a:alphaOff val="0"/>
              </a:schemeClr>
            </a:fillRef>
            <a:effectRef idx="0">
              <a:schemeClr val="accent4">
                <a:hueOff val="634147"/>
                <a:satOff val="-1538"/>
                <a:lumOff val="-2039"/>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Informācija</a:t>
              </a:r>
            </a:p>
          </p:txBody>
        </p:sp>
        <p:sp>
          <p:nvSpPr>
            <p:cNvPr id="21" name="Oval 20">
              <a:extLst>
                <a:ext uri="{FF2B5EF4-FFF2-40B4-BE49-F238E27FC236}">
                  <a16:creationId xmlns:a16="http://schemas.microsoft.com/office/drawing/2014/main" id="{4FD9C006-F4A7-77FF-76A8-F6A2E02C2C8B}"/>
                </a:ext>
              </a:extLst>
            </p:cNvPr>
            <p:cNvSpPr/>
            <p:nvPr/>
          </p:nvSpPr>
          <p:spPr>
            <a:xfrm>
              <a:off x="1277136" y="3760478"/>
              <a:ext cx="640080" cy="640080"/>
            </a:xfrm>
            <a:prstGeom prst="ellipse">
              <a:avLst/>
            </a:prstGeom>
            <a:blipFill>
              <a:blip r:embed="rId7">
                <a:duotone>
                  <a:prstClr val="black"/>
                  <a:schemeClr val="accent3">
                    <a:tint val="45000"/>
                    <a:satMod val="400000"/>
                  </a:schemeClr>
                </a:duotone>
                <a:extLst>
                  <a:ext uri="{96DAC541-7B7A-43D3-8B79-37D633B846F1}">
                    <asvg:svgBlip xmlns:asvg="http://schemas.microsoft.com/office/drawing/2016/SVG/main" r:embed="rId8"/>
                  </a:ext>
                </a:extLst>
              </a:blip>
              <a:stretch>
                <a:fillRect l="17000" t="14300" r="17000" b="14300"/>
              </a:stretch>
            </a:blipFill>
            <a:ln>
              <a:noFill/>
            </a:ln>
          </p:spPr>
          <p:style>
            <a:lnRef idx="2">
              <a:scrgbClr r="0" g="0" b="0"/>
            </a:lnRef>
            <a:fillRef idx="1">
              <a:scrgbClr r="0" g="0" b="0"/>
            </a:fillRef>
            <a:effectRef idx="0">
              <a:schemeClr val="accent4">
                <a:tint val="50000"/>
                <a:hueOff val="723731"/>
                <a:satOff val="-1823"/>
                <a:lumOff val="-595"/>
                <a:alphaOff val="0"/>
              </a:schemeClr>
            </a:effectRef>
            <a:fontRef idx="minor">
              <a:schemeClr val="lt1">
                <a:hueOff val="0"/>
                <a:satOff val="0"/>
                <a:lumOff val="0"/>
                <a:alphaOff val="0"/>
              </a:schemeClr>
            </a:fontRef>
          </p:style>
          <p:txBody>
            <a:bodyPr/>
            <a:lstStyle/>
            <a:p>
              <a:endParaRPr lang="lv-LV"/>
            </a:p>
          </p:txBody>
        </p:sp>
      </p:grpSp>
      <p:grpSp>
        <p:nvGrpSpPr>
          <p:cNvPr id="31" name="Group 30">
            <a:extLst>
              <a:ext uri="{FF2B5EF4-FFF2-40B4-BE49-F238E27FC236}">
                <a16:creationId xmlns:a16="http://schemas.microsoft.com/office/drawing/2014/main" id="{DBFE30A2-424A-42A9-7B02-141F07EFF02A}"/>
              </a:ext>
            </a:extLst>
          </p:cNvPr>
          <p:cNvGrpSpPr/>
          <p:nvPr/>
        </p:nvGrpSpPr>
        <p:grpSpPr>
          <a:xfrm>
            <a:off x="1277136" y="4414068"/>
            <a:ext cx="6052005" cy="640080"/>
            <a:chOff x="1277136" y="4414068"/>
            <a:chExt cx="6052005" cy="640080"/>
          </a:xfrm>
        </p:grpSpPr>
        <p:sp>
          <p:nvSpPr>
            <p:cNvPr id="22" name="Freeform: Shape 21">
              <a:extLst>
                <a:ext uri="{FF2B5EF4-FFF2-40B4-BE49-F238E27FC236}">
                  <a16:creationId xmlns:a16="http://schemas.microsoft.com/office/drawing/2014/main" id="{FC7CED9E-2AD4-84C5-50B9-90F88B8EDCCE}"/>
                </a:ext>
              </a:extLst>
            </p:cNvPr>
            <p:cNvSpPr/>
            <p:nvPr/>
          </p:nvSpPr>
          <p:spPr>
            <a:xfrm>
              <a:off x="1947092" y="450550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80000"/>
              </a:srgbClr>
            </a:solidFill>
          </p:spPr>
          <p:style>
            <a:lnRef idx="2">
              <a:schemeClr val="lt1">
                <a:hueOff val="0"/>
                <a:satOff val="0"/>
                <a:lumOff val="0"/>
                <a:alphaOff val="0"/>
              </a:schemeClr>
            </a:lnRef>
            <a:fillRef idx="1">
              <a:schemeClr val="accent4">
                <a:hueOff val="951220"/>
                <a:satOff val="-2308"/>
                <a:lumOff val="-3059"/>
                <a:alphaOff val="0"/>
              </a:schemeClr>
            </a:fillRef>
            <a:effectRef idx="0">
              <a:schemeClr val="accent4">
                <a:hueOff val="951220"/>
                <a:satOff val="-2308"/>
                <a:lumOff val="-3059"/>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Sesijas, mērķi un apmeklējums</a:t>
              </a:r>
            </a:p>
          </p:txBody>
        </p:sp>
        <p:sp>
          <p:nvSpPr>
            <p:cNvPr id="23" name="Oval 22" descr="Address Book with solid fill">
              <a:extLst>
                <a:ext uri="{FF2B5EF4-FFF2-40B4-BE49-F238E27FC236}">
                  <a16:creationId xmlns:a16="http://schemas.microsoft.com/office/drawing/2014/main" id="{AD149C28-1CFB-DF64-E430-317359592EE4}"/>
                </a:ext>
              </a:extLst>
            </p:cNvPr>
            <p:cNvSpPr/>
            <p:nvPr/>
          </p:nvSpPr>
          <p:spPr>
            <a:xfrm>
              <a:off x="1277136" y="4414068"/>
              <a:ext cx="640080" cy="640080"/>
            </a:xfrm>
            <a:prstGeom prst="ellipse">
              <a:avLst/>
            </a:prstGeom>
            <a:blipFill>
              <a:blip r:embed="rId9">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4">
                <a:tint val="50000"/>
                <a:hueOff val="1085597"/>
                <a:satOff val="-2735"/>
                <a:lumOff val="-892"/>
                <a:alphaOff val="0"/>
              </a:schemeClr>
            </a:effectRef>
            <a:fontRef idx="minor">
              <a:schemeClr val="lt1">
                <a:hueOff val="0"/>
                <a:satOff val="0"/>
                <a:lumOff val="0"/>
                <a:alphaOff val="0"/>
              </a:schemeClr>
            </a:fontRef>
          </p:style>
          <p:txBody>
            <a:bodyPr/>
            <a:lstStyle/>
            <a:p>
              <a:endParaRPr lang="lv-LV"/>
            </a:p>
          </p:txBody>
        </p:sp>
      </p:grpSp>
      <p:grpSp>
        <p:nvGrpSpPr>
          <p:cNvPr id="32" name="Group 31">
            <a:extLst>
              <a:ext uri="{FF2B5EF4-FFF2-40B4-BE49-F238E27FC236}">
                <a16:creationId xmlns:a16="http://schemas.microsoft.com/office/drawing/2014/main" id="{2CBA9682-15A9-1711-3575-30EBE39AFBB9}"/>
              </a:ext>
            </a:extLst>
          </p:cNvPr>
          <p:cNvGrpSpPr/>
          <p:nvPr/>
        </p:nvGrpSpPr>
        <p:grpSpPr>
          <a:xfrm>
            <a:off x="1277136" y="5067659"/>
            <a:ext cx="6052005" cy="640080"/>
            <a:chOff x="1277136" y="5067659"/>
            <a:chExt cx="6052005" cy="640080"/>
          </a:xfrm>
        </p:grpSpPr>
        <p:sp>
          <p:nvSpPr>
            <p:cNvPr id="24" name="Freeform: Shape 23">
              <a:extLst>
                <a:ext uri="{FF2B5EF4-FFF2-40B4-BE49-F238E27FC236}">
                  <a16:creationId xmlns:a16="http://schemas.microsoft.com/office/drawing/2014/main" id="{2EDDDFD9-6605-830F-24FD-AFEFFB9E20DC}"/>
                </a:ext>
              </a:extLst>
            </p:cNvPr>
            <p:cNvSpPr/>
            <p:nvPr/>
          </p:nvSpPr>
          <p:spPr>
            <a:xfrm>
              <a:off x="1947092" y="515909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90000"/>
              </a:srgbClr>
            </a:solidFill>
          </p:spPr>
          <p:style>
            <a:lnRef idx="2">
              <a:schemeClr val="lt1">
                <a:hueOff val="0"/>
                <a:satOff val="0"/>
                <a:lumOff val="0"/>
                <a:alphaOff val="0"/>
              </a:schemeClr>
            </a:lnRef>
            <a:fillRef idx="1">
              <a:schemeClr val="accent4">
                <a:hueOff val="1268293"/>
                <a:satOff val="-3077"/>
                <a:lumOff val="-4078"/>
                <a:alphaOff val="0"/>
              </a:schemeClr>
            </a:fillRef>
            <a:effectRef idx="0">
              <a:schemeClr val="accent4">
                <a:hueOff val="1268293"/>
                <a:satOff val="-3077"/>
                <a:lumOff val="-407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Individuālais profils</a:t>
              </a:r>
            </a:p>
          </p:txBody>
        </p:sp>
        <p:sp>
          <p:nvSpPr>
            <p:cNvPr id="25" name="Oval 24" descr="Presentation with bar chart with solid fill">
              <a:extLst>
                <a:ext uri="{FF2B5EF4-FFF2-40B4-BE49-F238E27FC236}">
                  <a16:creationId xmlns:a16="http://schemas.microsoft.com/office/drawing/2014/main" id="{0462280E-815C-3237-FEDB-9159A1010F4A}"/>
                </a:ext>
              </a:extLst>
            </p:cNvPr>
            <p:cNvSpPr/>
            <p:nvPr/>
          </p:nvSpPr>
          <p:spPr>
            <a:xfrm>
              <a:off x="1277136" y="5067659"/>
              <a:ext cx="640080" cy="640080"/>
            </a:xfrm>
            <a:prstGeom prst="ellipse">
              <a:avLst/>
            </a:prstGeom>
            <a:blipFill>
              <a:blip r:embed="rId1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4">
                <a:tint val="50000"/>
                <a:hueOff val="1447463"/>
                <a:satOff val="-3646"/>
                <a:lumOff val="-1190"/>
                <a:alphaOff val="0"/>
              </a:schemeClr>
            </a:effectRef>
            <a:fontRef idx="minor">
              <a:schemeClr val="lt1">
                <a:hueOff val="0"/>
                <a:satOff val="0"/>
                <a:lumOff val="0"/>
                <a:alphaOff val="0"/>
              </a:schemeClr>
            </a:fontRef>
          </p:style>
          <p:txBody>
            <a:bodyPr/>
            <a:lstStyle/>
            <a:p>
              <a:endParaRPr lang="lv-LV"/>
            </a:p>
          </p:txBody>
        </p:sp>
      </p:grpSp>
      <p:grpSp>
        <p:nvGrpSpPr>
          <p:cNvPr id="33" name="Group 32">
            <a:extLst>
              <a:ext uri="{FF2B5EF4-FFF2-40B4-BE49-F238E27FC236}">
                <a16:creationId xmlns:a16="http://schemas.microsoft.com/office/drawing/2014/main" id="{870B8DB5-3346-2668-8C7D-A2562D8973D3}"/>
              </a:ext>
            </a:extLst>
          </p:cNvPr>
          <p:cNvGrpSpPr/>
          <p:nvPr/>
        </p:nvGrpSpPr>
        <p:grpSpPr>
          <a:xfrm>
            <a:off x="1277136" y="5721249"/>
            <a:ext cx="6052005" cy="640080"/>
            <a:chOff x="1277136" y="5721249"/>
            <a:chExt cx="6052005" cy="640080"/>
          </a:xfrm>
        </p:grpSpPr>
        <p:sp>
          <p:nvSpPr>
            <p:cNvPr id="26" name="Freeform: Shape 25">
              <a:extLst>
                <a:ext uri="{FF2B5EF4-FFF2-40B4-BE49-F238E27FC236}">
                  <a16:creationId xmlns:a16="http://schemas.microsoft.com/office/drawing/2014/main" id="{B04CD0BA-6F86-9FB5-CCFF-0A323B25731F}"/>
                </a:ext>
              </a:extLst>
            </p:cNvPr>
            <p:cNvSpPr/>
            <p:nvPr/>
          </p:nvSpPr>
          <p:spPr>
            <a:xfrm>
              <a:off x="1947092" y="5812687"/>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solidFill>
          </p:spPr>
          <p:style>
            <a:lnRef idx="2">
              <a:schemeClr val="lt1">
                <a:hueOff val="0"/>
                <a:satOff val="0"/>
                <a:lumOff val="0"/>
                <a:alphaOff val="0"/>
              </a:schemeClr>
            </a:lnRef>
            <a:fillRef idx="1">
              <a:schemeClr val="accent4">
                <a:hueOff val="1585367"/>
                <a:satOff val="-3846"/>
                <a:lumOff val="-5098"/>
                <a:alphaOff val="0"/>
              </a:schemeClr>
            </a:fillRef>
            <a:effectRef idx="0">
              <a:schemeClr val="accent4">
                <a:hueOff val="1585367"/>
                <a:satOff val="-3846"/>
                <a:lumOff val="-509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Atsevišķu sesiju izklājlapas</a:t>
              </a:r>
            </a:p>
          </p:txBody>
        </p:sp>
        <p:sp>
          <p:nvSpPr>
            <p:cNvPr id="27" name="Oval 26" descr="Aspiration with solid fill">
              <a:extLst>
                <a:ext uri="{FF2B5EF4-FFF2-40B4-BE49-F238E27FC236}">
                  <a16:creationId xmlns:a16="http://schemas.microsoft.com/office/drawing/2014/main" id="{CC9E82D7-A4AA-CAA5-062C-D2EB9E079C99}"/>
                </a:ext>
              </a:extLst>
            </p:cNvPr>
            <p:cNvSpPr/>
            <p:nvPr/>
          </p:nvSpPr>
          <p:spPr>
            <a:xfrm>
              <a:off x="1277136" y="5721249"/>
              <a:ext cx="640080" cy="640080"/>
            </a:xfrm>
            <a:prstGeom prst="ellipse">
              <a:avLst/>
            </a:prstGeom>
            <a:blipFill>
              <a:blip r:embed="rId1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4">
                <a:tint val="50000"/>
                <a:hueOff val="1809328"/>
                <a:satOff val="-4558"/>
                <a:lumOff val="-1487"/>
                <a:alphaOff val="0"/>
              </a:schemeClr>
            </a:effectRef>
            <a:fontRef idx="minor">
              <a:schemeClr val="lt1">
                <a:hueOff val="0"/>
                <a:satOff val="0"/>
                <a:lumOff val="0"/>
                <a:alphaOff val="0"/>
              </a:schemeClr>
            </a:fontRef>
          </p:style>
          <p:txBody>
            <a:bodyPr/>
            <a:lstStyle/>
            <a:p>
              <a:endParaRPr lang="lv-LV"/>
            </a:p>
          </p:txBody>
        </p:sp>
      </p:grpSp>
      <p:grpSp>
        <p:nvGrpSpPr>
          <p:cNvPr id="35" name="Group 34">
            <a:extLst>
              <a:ext uri="{FF2B5EF4-FFF2-40B4-BE49-F238E27FC236}">
                <a16:creationId xmlns:a16="http://schemas.microsoft.com/office/drawing/2014/main" id="{238ED5AD-10F4-6CB1-836F-697AB78F6A81}"/>
              </a:ext>
            </a:extLst>
          </p:cNvPr>
          <p:cNvGrpSpPr/>
          <p:nvPr/>
        </p:nvGrpSpPr>
        <p:grpSpPr>
          <a:xfrm>
            <a:off x="7500394" y="4421236"/>
            <a:ext cx="4206241" cy="1825878"/>
            <a:chOff x="7266019" y="0"/>
            <a:chExt cx="3526094" cy="4259765"/>
          </a:xfrm>
        </p:grpSpPr>
        <p:sp>
          <p:nvSpPr>
            <p:cNvPr id="37" name="Rounded Rectangle 9">
              <a:extLst>
                <a:ext uri="{FF2B5EF4-FFF2-40B4-BE49-F238E27FC236}">
                  <a16:creationId xmlns:a16="http://schemas.microsoft.com/office/drawing/2014/main" id="{AC9C58A8-2058-B67F-20DF-86051D852208}"/>
                </a:ext>
              </a:extLst>
            </p:cNvPr>
            <p:cNvSpPr/>
            <p:nvPr/>
          </p:nvSpPr>
          <p:spPr>
            <a:xfrm>
              <a:off x="7266019" y="0"/>
              <a:ext cx="3526093" cy="4259765"/>
            </a:xfrm>
            <a:prstGeom prst="roundRect">
              <a:avLst>
                <a:gd name="adj" fmla="val 10000"/>
              </a:avLst>
            </a:prstGeom>
            <a:solidFill>
              <a:schemeClr val="accent4">
                <a:alpha val="40000"/>
              </a:schemeClr>
            </a:solidFill>
          </p:spPr>
          <p:style>
            <a:lnRef idx="2">
              <a:schemeClr val="lt1">
                <a:hueOff val="0"/>
                <a:satOff val="0"/>
                <a:lumOff val="0"/>
                <a:alphaOff val="0"/>
              </a:schemeClr>
            </a:lnRef>
            <a:fillRef idx="1">
              <a:schemeClr val="accent5">
                <a:hueOff val="7310632"/>
                <a:satOff val="795"/>
                <a:lumOff val="-1"/>
                <a:alphaOff val="0"/>
              </a:schemeClr>
            </a:fillRef>
            <a:effectRef idx="0">
              <a:schemeClr val="accent5">
                <a:hueOff val="7310632"/>
                <a:satOff val="795"/>
                <a:lumOff val="-1"/>
                <a:alphaOff val="0"/>
              </a:schemeClr>
            </a:effectRef>
            <a:fontRef idx="minor">
              <a:schemeClr val="lt1"/>
            </a:fontRef>
          </p:style>
          <p:txBody>
            <a:bodyPr lIns="91440" tIns="91440" rIns="91440"/>
            <a:lstStyle/>
            <a:p>
              <a:endParaRPr lang="lv-LV">
                <a:solidFill>
                  <a:schemeClr val="tx1"/>
                </a:solidFill>
              </a:endParaRPr>
            </a:p>
          </p:txBody>
        </p:sp>
        <p:sp>
          <p:nvSpPr>
            <p:cNvPr id="38" name="Rounded Rectangle 4">
              <a:extLst>
                <a:ext uri="{FF2B5EF4-FFF2-40B4-BE49-F238E27FC236}">
                  <a16:creationId xmlns:a16="http://schemas.microsoft.com/office/drawing/2014/main" id="{AA1D41C8-22E9-2273-04DA-26AA46193C90}"/>
                </a:ext>
              </a:extLst>
            </p:cNvPr>
            <p:cNvSpPr/>
            <p:nvPr/>
          </p:nvSpPr>
          <p:spPr>
            <a:xfrm>
              <a:off x="7266020" y="259975"/>
              <a:ext cx="3526093" cy="3551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0" numCol="1" spcCol="1270" anchor="ctr" anchorCtr="0">
              <a:noAutofit/>
            </a:bodyPr>
            <a:lstStyle/>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Satura vienībās iespējams ievadīt šādu informāciju par katru sesiju:</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Datums, tēmas, aktivitātes un uzdevumi, ilgums un apraksts</a:t>
              </a:r>
              <a:endParaRPr lang="lv-LV" sz="1700" dirty="0">
                <a:solidFill>
                  <a:schemeClr val="tx1"/>
                </a:solidFill>
                <a:ea typeface="Calibri Light" panose="020F0302020204030204" pitchFamily="34" charset="0"/>
                <a:cs typeface="Calibri Light" panose="020F0302020204030204" pitchFamily="34" charset="0"/>
              </a:endParaRP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a:t>
              </a:r>
              <a:r>
                <a:rPr lang="lv-LV" sz="1700" dirty="0">
                  <a:solidFill>
                    <a:schemeClr val="tx1"/>
                  </a:solidFill>
                  <a:ea typeface="Calibri Light" panose="020F0302020204030204" pitchFamily="34" charset="0"/>
                  <a:cs typeface="Calibri Light" panose="020F0302020204030204" pitchFamily="34" charset="0"/>
                </a:rPr>
                <a:t> Katra izvēlētā mērķa vērtējumu</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Kvalitatīvus novērojumus</a:t>
              </a:r>
            </a:p>
          </p:txBody>
        </p:sp>
      </p:grpSp>
    </p:spTree>
    <p:extLst>
      <p:ext uri="{BB962C8B-B14F-4D97-AF65-F5344CB8AC3E}">
        <p14:creationId xmlns:p14="http://schemas.microsoft.com/office/powerpoint/2010/main" val="42797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par>
                                <p:cTn id="8" presetID="9" presetClass="emph" presetSubtype="0" nodeType="withEffect">
                                  <p:stCondLst>
                                    <p:cond delay="0"/>
                                  </p:stCondLst>
                                  <p:childTnLst>
                                    <p:set>
                                      <p:cBhvr>
                                        <p:cTn id="9" dur="indefinite"/>
                                        <p:tgtEl>
                                          <p:spTgt spid="29"/>
                                        </p:tgtEl>
                                        <p:attrNameLst>
                                          <p:attrName>style.opacity</p:attrName>
                                        </p:attrNameLst>
                                      </p:cBhvr>
                                      <p:to>
                                        <p:strVal val="0.5"/>
                                      </p:to>
                                    </p:set>
                                    <p:animEffect filter="image" prLst="opacity: 0.5">
                                      <p:cBhvr rctx="IE">
                                        <p:cTn id="10" dur="indefinite"/>
                                        <p:tgtEl>
                                          <p:spTgt spid="29"/>
                                        </p:tgtEl>
                                      </p:cBhvr>
                                    </p:animEffect>
                                  </p:childTnLst>
                                </p:cTn>
                              </p:par>
                              <p:par>
                                <p:cTn id="11" presetID="9" presetClass="emph" presetSubtype="0" nodeType="withEffect">
                                  <p:stCondLst>
                                    <p:cond delay="0"/>
                                  </p:stCondLst>
                                  <p:childTnLst>
                                    <p:set>
                                      <p:cBhvr>
                                        <p:cTn id="12" dur="indefinite"/>
                                        <p:tgtEl>
                                          <p:spTgt spid="30"/>
                                        </p:tgtEl>
                                        <p:attrNameLst>
                                          <p:attrName>style.opacity</p:attrName>
                                        </p:attrNameLst>
                                      </p:cBhvr>
                                      <p:to>
                                        <p:strVal val="0.5"/>
                                      </p:to>
                                    </p:set>
                                    <p:animEffect filter="image" prLst="opacity: 0.5">
                                      <p:cBhvr rctx="IE">
                                        <p:cTn id="13" dur="indefinite"/>
                                        <p:tgtEl>
                                          <p:spTgt spid="30"/>
                                        </p:tgtEl>
                                      </p:cBhvr>
                                    </p:animEffect>
                                  </p:childTnLst>
                                </p:cTn>
                              </p:par>
                              <p:par>
                                <p:cTn id="14" presetID="9" presetClass="emph" presetSubtype="0" nodeType="withEffect">
                                  <p:stCondLst>
                                    <p:cond delay="0"/>
                                  </p:stCondLst>
                                  <p:childTnLst>
                                    <p:set>
                                      <p:cBhvr>
                                        <p:cTn id="15" dur="indefinite"/>
                                        <p:tgtEl>
                                          <p:spTgt spid="31"/>
                                        </p:tgtEl>
                                        <p:attrNameLst>
                                          <p:attrName>style.opacity</p:attrName>
                                        </p:attrNameLst>
                                      </p:cBhvr>
                                      <p:to>
                                        <p:strVal val="0.5"/>
                                      </p:to>
                                    </p:set>
                                    <p:animEffect filter="image" prLst="opacity: 0.5">
                                      <p:cBhvr rctx="IE">
                                        <p:cTn id="16" dur="indefinite"/>
                                        <p:tgtEl>
                                          <p:spTgt spid="31"/>
                                        </p:tgtEl>
                                      </p:cBhvr>
                                    </p:animEffect>
                                  </p:childTnLst>
                                </p:cTn>
                              </p:par>
                              <p:par>
                                <p:cTn id="17" presetID="9" presetClass="emph" presetSubtype="0" nodeType="withEffect">
                                  <p:stCondLst>
                                    <p:cond delay="0"/>
                                  </p:stCondLst>
                                  <p:childTnLst>
                                    <p:set>
                                      <p:cBhvr>
                                        <p:cTn id="18" dur="indefinite"/>
                                        <p:tgtEl>
                                          <p:spTgt spid="32"/>
                                        </p:tgtEl>
                                        <p:attrNameLst>
                                          <p:attrName>style.opacity</p:attrName>
                                        </p:attrNameLst>
                                      </p:cBhvr>
                                      <p:to>
                                        <p:strVal val="0.5"/>
                                      </p:to>
                                    </p:set>
                                    <p:animEffect filter="image" prLst="opacity: 0.5">
                                      <p:cBhvr rctx="IE">
                                        <p:cTn id="19" dur="indefinite"/>
                                        <p:tgtEl>
                                          <p:spTgt spid="32"/>
                                        </p:tgtEl>
                                      </p:cBhvr>
                                    </p:animEffect>
                                  </p:childTnLst>
                                </p:cTn>
                              </p:par>
                              <p:par>
                                <p:cTn id="20" presetID="42"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rmAutofit/>
          </a:bodyPr>
          <a:lstStyle/>
          <a:p>
            <a:r>
              <a:rPr lang="lv-LV" dirty="0">
                <a:latin typeface="+mn-lt"/>
                <a:cs typeface="Calibri Light" panose="020F0302020204030204" pitchFamily="34" charset="0"/>
              </a:rPr>
              <a:t>Secīgais jauktais pētījumu dizains</a:t>
            </a:r>
          </a:p>
        </p:txBody>
      </p:sp>
      <p:sp>
        <p:nvSpPr>
          <p:cNvPr id="3" name="Slide Number Placeholder 2"/>
          <p:cNvSpPr>
            <a:spLocks noGrp="1"/>
          </p:cNvSpPr>
          <p:nvPr>
            <p:ph type="sldNum" sz="quarter" idx="12"/>
          </p:nvPr>
        </p:nvSpPr>
        <p:spPr/>
        <p:txBody>
          <a:bodyPr/>
          <a:lstStyle/>
          <a:p>
            <a:fld id="{D57F1E4F-1CFF-5643-939E-217C01CDF565}" type="slidenum">
              <a:rPr lang="lv-LV" sz="1800" smtClean="0"/>
              <a:pPr/>
              <a:t>13</a:t>
            </a:fld>
            <a:endParaRPr lang="lv-LV" sz="1800" dirty="0"/>
          </a:p>
        </p:txBody>
      </p:sp>
      <p:sp>
        <p:nvSpPr>
          <p:cNvPr id="7" name="Freeform: Shape 6">
            <a:extLst>
              <a:ext uri="{FF2B5EF4-FFF2-40B4-BE49-F238E27FC236}">
                <a16:creationId xmlns:a16="http://schemas.microsoft.com/office/drawing/2014/main" id="{E0336B7B-A077-14A4-0BC8-44A9C3397977}"/>
              </a:ext>
            </a:extLst>
          </p:cNvPr>
          <p:cNvSpPr/>
          <p:nvPr/>
        </p:nvSpPr>
        <p:spPr>
          <a:xfrm>
            <a:off x="1261387" y="2484002"/>
            <a:ext cx="1631230" cy="1137305"/>
          </a:xfrm>
          <a:custGeom>
            <a:avLst/>
            <a:gdLst>
              <a:gd name="connsiteX0" fmla="*/ 0 w 1631230"/>
              <a:gd name="connsiteY0" fmla="*/ 113731 h 1137305"/>
              <a:gd name="connsiteX1" fmla="*/ 113731 w 1631230"/>
              <a:gd name="connsiteY1" fmla="*/ 0 h 1137305"/>
              <a:gd name="connsiteX2" fmla="*/ 1517500 w 1631230"/>
              <a:gd name="connsiteY2" fmla="*/ 0 h 1137305"/>
              <a:gd name="connsiteX3" fmla="*/ 1631231 w 1631230"/>
              <a:gd name="connsiteY3" fmla="*/ 113731 h 1137305"/>
              <a:gd name="connsiteX4" fmla="*/ 1631230 w 1631230"/>
              <a:gd name="connsiteY4" fmla="*/ 1023575 h 1137305"/>
              <a:gd name="connsiteX5" fmla="*/ 1517499 w 1631230"/>
              <a:gd name="connsiteY5" fmla="*/ 1137306 h 1137305"/>
              <a:gd name="connsiteX6" fmla="*/ 113731 w 1631230"/>
              <a:gd name="connsiteY6" fmla="*/ 1137305 h 1137305"/>
              <a:gd name="connsiteX7" fmla="*/ 0 w 1631230"/>
              <a:gd name="connsiteY7" fmla="*/ 1023574 h 1137305"/>
              <a:gd name="connsiteX8" fmla="*/ 0 w 1631230"/>
              <a:gd name="connsiteY8" fmla="*/ 113731 h 113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137305">
                <a:moveTo>
                  <a:pt x="0" y="113731"/>
                </a:moveTo>
                <a:cubicBezTo>
                  <a:pt x="0" y="50919"/>
                  <a:pt x="50919" y="0"/>
                  <a:pt x="113731" y="0"/>
                </a:cubicBezTo>
                <a:lnTo>
                  <a:pt x="1517500" y="0"/>
                </a:lnTo>
                <a:cubicBezTo>
                  <a:pt x="1580312" y="0"/>
                  <a:pt x="1631231" y="50919"/>
                  <a:pt x="1631231" y="113731"/>
                </a:cubicBezTo>
                <a:cubicBezTo>
                  <a:pt x="1631231" y="417012"/>
                  <a:pt x="1631230" y="720294"/>
                  <a:pt x="1631230" y="1023575"/>
                </a:cubicBezTo>
                <a:cubicBezTo>
                  <a:pt x="1631230" y="1086387"/>
                  <a:pt x="1580311" y="1137306"/>
                  <a:pt x="1517499" y="1137306"/>
                </a:cubicBezTo>
                <a:lnTo>
                  <a:pt x="113731" y="1137305"/>
                </a:lnTo>
                <a:cubicBezTo>
                  <a:pt x="50919" y="1137305"/>
                  <a:pt x="0" y="1086386"/>
                  <a:pt x="0" y="1023574"/>
                </a:cubicBezTo>
                <a:lnTo>
                  <a:pt x="0" y="113731"/>
                </a:lnTo>
                <a:close/>
              </a:path>
            </a:pathLst>
          </a:cu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 tIns="128016" rIns="0" bIns="447682" numCol="1" spcCol="1270" anchor="t" anchorCtr="0">
            <a:noAutofit/>
          </a:bodyPr>
          <a:lstStyle/>
          <a:p>
            <a:pPr marL="0" lvl="0" indent="0" algn="l" defTabSz="800100">
              <a:lnSpc>
                <a:spcPct val="90000"/>
              </a:lnSpc>
              <a:spcBef>
                <a:spcPct val="0"/>
              </a:spcBef>
              <a:spcAft>
                <a:spcPct val="35000"/>
              </a:spcAft>
              <a:buNone/>
            </a:pPr>
            <a:r>
              <a:rPr lang="lv-LV" sz="1800" kern="1200" noProof="0" dirty="0">
                <a:ea typeface="Calibri Light" panose="020F0302020204030204" pitchFamily="34" charset="0"/>
                <a:cs typeface="Calibri Light" panose="020F0302020204030204" pitchFamily="34" charset="0"/>
              </a:rPr>
              <a:t>Sagatavošanās posms</a:t>
            </a:r>
          </a:p>
        </p:txBody>
      </p:sp>
      <p:sp>
        <p:nvSpPr>
          <p:cNvPr id="8" name="Freeform: Shape 7">
            <a:extLst>
              <a:ext uri="{FF2B5EF4-FFF2-40B4-BE49-F238E27FC236}">
                <a16:creationId xmlns:a16="http://schemas.microsoft.com/office/drawing/2014/main" id="{14A08C56-116A-6ADB-92CA-1D2406B39C8A}"/>
              </a:ext>
            </a:extLst>
          </p:cNvPr>
          <p:cNvSpPr/>
          <p:nvPr/>
        </p:nvSpPr>
        <p:spPr>
          <a:xfrm>
            <a:off x="1595494" y="3211055"/>
            <a:ext cx="1631230" cy="1674337"/>
          </a:xfrm>
          <a:custGeom>
            <a:avLst/>
            <a:gdLst>
              <a:gd name="connsiteX0" fmla="*/ 0 w 1631230"/>
              <a:gd name="connsiteY0" fmla="*/ 163123 h 1674337"/>
              <a:gd name="connsiteX1" fmla="*/ 163123 w 1631230"/>
              <a:gd name="connsiteY1" fmla="*/ 0 h 1674337"/>
              <a:gd name="connsiteX2" fmla="*/ 1468107 w 1631230"/>
              <a:gd name="connsiteY2" fmla="*/ 0 h 1674337"/>
              <a:gd name="connsiteX3" fmla="*/ 1631230 w 1631230"/>
              <a:gd name="connsiteY3" fmla="*/ 163123 h 1674337"/>
              <a:gd name="connsiteX4" fmla="*/ 1631230 w 1631230"/>
              <a:gd name="connsiteY4" fmla="*/ 1511214 h 1674337"/>
              <a:gd name="connsiteX5" fmla="*/ 1468107 w 1631230"/>
              <a:gd name="connsiteY5" fmla="*/ 1674337 h 1674337"/>
              <a:gd name="connsiteX6" fmla="*/ 163123 w 1631230"/>
              <a:gd name="connsiteY6" fmla="*/ 1674337 h 1674337"/>
              <a:gd name="connsiteX7" fmla="*/ 0 w 1631230"/>
              <a:gd name="connsiteY7" fmla="*/ 1511214 h 1674337"/>
              <a:gd name="connsiteX8" fmla="*/ 0 w 1631230"/>
              <a:gd name="connsiteY8" fmla="*/ 163123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674337">
                <a:moveTo>
                  <a:pt x="0" y="163123"/>
                </a:moveTo>
                <a:cubicBezTo>
                  <a:pt x="0" y="73033"/>
                  <a:pt x="73033" y="0"/>
                  <a:pt x="163123" y="0"/>
                </a:cubicBezTo>
                <a:lnTo>
                  <a:pt x="1468107" y="0"/>
                </a:lnTo>
                <a:cubicBezTo>
                  <a:pt x="1558197" y="0"/>
                  <a:pt x="1631230" y="73033"/>
                  <a:pt x="1631230" y="163123"/>
                </a:cubicBezTo>
                <a:lnTo>
                  <a:pt x="1631230" y="1511214"/>
                </a:lnTo>
                <a:cubicBezTo>
                  <a:pt x="1631230" y="1601304"/>
                  <a:pt x="1558197" y="1674337"/>
                  <a:pt x="1468107" y="1674337"/>
                </a:cubicBezTo>
                <a:lnTo>
                  <a:pt x="163123" y="1674337"/>
                </a:lnTo>
                <a:cubicBezTo>
                  <a:pt x="73033" y="1674337"/>
                  <a:pt x="0" y="1601304"/>
                  <a:pt x="0" y="1511214"/>
                </a:cubicBezTo>
                <a:lnTo>
                  <a:pt x="0" y="163123"/>
                </a:lnTo>
                <a:close/>
              </a:path>
            </a:pathLst>
          </a:custGeom>
          <a:ln>
            <a:solidFill>
              <a:schemeClr val="bg1">
                <a:lumMod val="65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777" tIns="230657" rIns="47777" bIns="139217" numCol="1" spcCol="1270" anchor="t" anchorCtr="0">
            <a:noAutofit/>
          </a:bodyPr>
          <a:lstStyle/>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Protokola tulkošana</a:t>
            </a:r>
          </a:p>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Papildu satura vienību identificēšana</a:t>
            </a:r>
          </a:p>
        </p:txBody>
      </p:sp>
      <p:sp>
        <p:nvSpPr>
          <p:cNvPr id="9" name="Freeform: Shape 8">
            <a:extLst>
              <a:ext uri="{FF2B5EF4-FFF2-40B4-BE49-F238E27FC236}">
                <a16:creationId xmlns:a16="http://schemas.microsoft.com/office/drawing/2014/main" id="{6AEF866F-8563-0C35-198B-6DBD3E6D602A}"/>
              </a:ext>
            </a:extLst>
          </p:cNvPr>
          <p:cNvSpPr/>
          <p:nvPr/>
        </p:nvSpPr>
        <p:spPr>
          <a:xfrm>
            <a:off x="3139906" y="2660039"/>
            <a:ext cx="524252" cy="406129"/>
          </a:xfrm>
          <a:custGeom>
            <a:avLst/>
            <a:gdLst>
              <a:gd name="connsiteX0" fmla="*/ 0 w 524252"/>
              <a:gd name="connsiteY0" fmla="*/ 81226 h 406129"/>
              <a:gd name="connsiteX1" fmla="*/ 321188 w 524252"/>
              <a:gd name="connsiteY1" fmla="*/ 81226 h 406129"/>
              <a:gd name="connsiteX2" fmla="*/ 321188 w 524252"/>
              <a:gd name="connsiteY2" fmla="*/ 0 h 406129"/>
              <a:gd name="connsiteX3" fmla="*/ 524252 w 524252"/>
              <a:gd name="connsiteY3" fmla="*/ 203065 h 406129"/>
              <a:gd name="connsiteX4" fmla="*/ 321188 w 524252"/>
              <a:gd name="connsiteY4" fmla="*/ 406129 h 406129"/>
              <a:gd name="connsiteX5" fmla="*/ 321188 w 524252"/>
              <a:gd name="connsiteY5" fmla="*/ 324903 h 406129"/>
              <a:gd name="connsiteX6" fmla="*/ 0 w 524252"/>
              <a:gd name="connsiteY6" fmla="*/ 324903 h 406129"/>
              <a:gd name="connsiteX7" fmla="*/ 0 w 524252"/>
              <a:gd name="connsiteY7" fmla="*/ 81226 h 4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252" h="406129">
                <a:moveTo>
                  <a:pt x="0" y="81226"/>
                </a:moveTo>
                <a:lnTo>
                  <a:pt x="321188" y="81226"/>
                </a:lnTo>
                <a:lnTo>
                  <a:pt x="321188" y="0"/>
                </a:lnTo>
                <a:lnTo>
                  <a:pt x="524252" y="203065"/>
                </a:lnTo>
                <a:lnTo>
                  <a:pt x="321188" y="406129"/>
                </a:lnTo>
                <a:lnTo>
                  <a:pt x="321188" y="324903"/>
                </a:lnTo>
                <a:lnTo>
                  <a:pt x="0" y="324903"/>
                </a:lnTo>
                <a:lnTo>
                  <a:pt x="0" y="81226"/>
                </a:lnTo>
                <a:close/>
              </a:path>
            </a:pathLst>
          </a:custGeom>
          <a:solidFill>
            <a:schemeClr val="bg1">
              <a:lumMod val="6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81226" rIns="121839" bIns="81226" numCol="1" spcCol="1270" anchor="ctr" anchorCtr="0">
            <a:noAutofit/>
          </a:bodyPr>
          <a:lstStyle/>
          <a:p>
            <a:pPr marL="0" lvl="0" indent="0" algn="ctr" defTabSz="755650">
              <a:lnSpc>
                <a:spcPct val="90000"/>
              </a:lnSpc>
              <a:spcBef>
                <a:spcPct val="0"/>
              </a:spcBef>
              <a:spcAft>
                <a:spcPct val="35000"/>
              </a:spcAft>
              <a:buNone/>
            </a:pPr>
            <a:endParaRPr lang="lv-LV" sz="1700" kern="1200" noProof="0" dirty="0">
              <a:ea typeface="Calibri Light" panose="020F0302020204030204" pitchFamily="34" charset="0"/>
              <a:cs typeface="Calibri Light" panose="020F0302020204030204" pitchFamily="34" charset="0"/>
            </a:endParaRPr>
          </a:p>
        </p:txBody>
      </p:sp>
      <p:sp>
        <p:nvSpPr>
          <p:cNvPr id="10" name="Freeform: Shape 9">
            <a:extLst>
              <a:ext uri="{FF2B5EF4-FFF2-40B4-BE49-F238E27FC236}">
                <a16:creationId xmlns:a16="http://schemas.microsoft.com/office/drawing/2014/main" id="{93CFBEB0-0F7D-4E73-5B90-30794DDFD9AA}"/>
              </a:ext>
            </a:extLst>
          </p:cNvPr>
          <p:cNvSpPr/>
          <p:nvPr/>
        </p:nvSpPr>
        <p:spPr>
          <a:xfrm>
            <a:off x="3881772" y="2484002"/>
            <a:ext cx="1631230" cy="1137305"/>
          </a:xfrm>
          <a:custGeom>
            <a:avLst/>
            <a:gdLst>
              <a:gd name="connsiteX0" fmla="*/ 0 w 1631230"/>
              <a:gd name="connsiteY0" fmla="*/ 113731 h 1137305"/>
              <a:gd name="connsiteX1" fmla="*/ 113731 w 1631230"/>
              <a:gd name="connsiteY1" fmla="*/ 0 h 1137305"/>
              <a:gd name="connsiteX2" fmla="*/ 1517500 w 1631230"/>
              <a:gd name="connsiteY2" fmla="*/ 0 h 1137305"/>
              <a:gd name="connsiteX3" fmla="*/ 1631231 w 1631230"/>
              <a:gd name="connsiteY3" fmla="*/ 113731 h 1137305"/>
              <a:gd name="connsiteX4" fmla="*/ 1631230 w 1631230"/>
              <a:gd name="connsiteY4" fmla="*/ 1023575 h 1137305"/>
              <a:gd name="connsiteX5" fmla="*/ 1517499 w 1631230"/>
              <a:gd name="connsiteY5" fmla="*/ 1137306 h 1137305"/>
              <a:gd name="connsiteX6" fmla="*/ 113731 w 1631230"/>
              <a:gd name="connsiteY6" fmla="*/ 1137305 h 1137305"/>
              <a:gd name="connsiteX7" fmla="*/ 0 w 1631230"/>
              <a:gd name="connsiteY7" fmla="*/ 1023574 h 1137305"/>
              <a:gd name="connsiteX8" fmla="*/ 0 w 1631230"/>
              <a:gd name="connsiteY8" fmla="*/ 113731 h 113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137305">
                <a:moveTo>
                  <a:pt x="0" y="113731"/>
                </a:moveTo>
                <a:cubicBezTo>
                  <a:pt x="0" y="50919"/>
                  <a:pt x="50919" y="0"/>
                  <a:pt x="113731" y="0"/>
                </a:cubicBezTo>
                <a:lnTo>
                  <a:pt x="1517500" y="0"/>
                </a:lnTo>
                <a:cubicBezTo>
                  <a:pt x="1580312" y="0"/>
                  <a:pt x="1631231" y="50919"/>
                  <a:pt x="1631231" y="113731"/>
                </a:cubicBezTo>
                <a:cubicBezTo>
                  <a:pt x="1631231" y="417012"/>
                  <a:pt x="1631230" y="720294"/>
                  <a:pt x="1631230" y="1023575"/>
                </a:cubicBezTo>
                <a:cubicBezTo>
                  <a:pt x="1631230" y="1086387"/>
                  <a:pt x="1580311" y="1137306"/>
                  <a:pt x="1517499" y="1137306"/>
                </a:cubicBezTo>
                <a:lnTo>
                  <a:pt x="113731" y="1137305"/>
                </a:lnTo>
                <a:cubicBezTo>
                  <a:pt x="50919" y="1137305"/>
                  <a:pt x="0" y="1086386"/>
                  <a:pt x="0" y="1023574"/>
                </a:cubicBezTo>
                <a:lnTo>
                  <a:pt x="0" y="113731"/>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128016" rIns="128016" bIns="447682" numCol="1" spcCol="1270" anchor="t" anchorCtr="0">
            <a:noAutofit/>
          </a:bodyPr>
          <a:lstStyle/>
          <a:p>
            <a:pPr marL="0" lvl="0" indent="0" algn="l" defTabSz="800100">
              <a:lnSpc>
                <a:spcPct val="90000"/>
              </a:lnSpc>
              <a:spcBef>
                <a:spcPct val="0"/>
              </a:spcBef>
              <a:spcAft>
                <a:spcPct val="35000"/>
              </a:spcAft>
              <a:buNone/>
            </a:pPr>
            <a:r>
              <a:rPr lang="lv-LV" sz="1800" kern="1200" noProof="0" dirty="0">
                <a:ea typeface="Calibri Light" panose="020F0302020204030204" pitchFamily="34" charset="0"/>
                <a:cs typeface="Calibri Light" panose="020F0302020204030204" pitchFamily="34" charset="0"/>
              </a:rPr>
              <a:t>1. Izpētes posms</a:t>
            </a:r>
          </a:p>
        </p:txBody>
      </p:sp>
      <p:sp>
        <p:nvSpPr>
          <p:cNvPr id="11" name="Freeform: Shape 10">
            <a:extLst>
              <a:ext uri="{FF2B5EF4-FFF2-40B4-BE49-F238E27FC236}">
                <a16:creationId xmlns:a16="http://schemas.microsoft.com/office/drawing/2014/main" id="{B7F6213F-1E77-D69D-AF85-180F5B26EF07}"/>
              </a:ext>
            </a:extLst>
          </p:cNvPr>
          <p:cNvSpPr/>
          <p:nvPr/>
        </p:nvSpPr>
        <p:spPr>
          <a:xfrm>
            <a:off x="4215880" y="3211055"/>
            <a:ext cx="1631230" cy="1674337"/>
          </a:xfrm>
          <a:custGeom>
            <a:avLst/>
            <a:gdLst>
              <a:gd name="connsiteX0" fmla="*/ 0 w 1631230"/>
              <a:gd name="connsiteY0" fmla="*/ 163123 h 1674337"/>
              <a:gd name="connsiteX1" fmla="*/ 163123 w 1631230"/>
              <a:gd name="connsiteY1" fmla="*/ 0 h 1674337"/>
              <a:gd name="connsiteX2" fmla="*/ 1468107 w 1631230"/>
              <a:gd name="connsiteY2" fmla="*/ 0 h 1674337"/>
              <a:gd name="connsiteX3" fmla="*/ 1631230 w 1631230"/>
              <a:gd name="connsiteY3" fmla="*/ 163123 h 1674337"/>
              <a:gd name="connsiteX4" fmla="*/ 1631230 w 1631230"/>
              <a:gd name="connsiteY4" fmla="*/ 1511214 h 1674337"/>
              <a:gd name="connsiteX5" fmla="*/ 1468107 w 1631230"/>
              <a:gd name="connsiteY5" fmla="*/ 1674337 h 1674337"/>
              <a:gd name="connsiteX6" fmla="*/ 163123 w 1631230"/>
              <a:gd name="connsiteY6" fmla="*/ 1674337 h 1674337"/>
              <a:gd name="connsiteX7" fmla="*/ 0 w 1631230"/>
              <a:gd name="connsiteY7" fmla="*/ 1511214 h 1674337"/>
              <a:gd name="connsiteX8" fmla="*/ 0 w 1631230"/>
              <a:gd name="connsiteY8" fmla="*/ 163123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674337">
                <a:moveTo>
                  <a:pt x="0" y="163123"/>
                </a:moveTo>
                <a:cubicBezTo>
                  <a:pt x="0" y="73033"/>
                  <a:pt x="73033" y="0"/>
                  <a:pt x="163123" y="0"/>
                </a:cubicBezTo>
                <a:lnTo>
                  <a:pt x="1468107" y="0"/>
                </a:lnTo>
                <a:cubicBezTo>
                  <a:pt x="1558197" y="0"/>
                  <a:pt x="1631230" y="73033"/>
                  <a:pt x="1631230" y="163123"/>
                </a:cubicBezTo>
                <a:lnTo>
                  <a:pt x="1631230" y="1511214"/>
                </a:lnTo>
                <a:cubicBezTo>
                  <a:pt x="1631230" y="1601304"/>
                  <a:pt x="1558197" y="1674337"/>
                  <a:pt x="1468107" y="1674337"/>
                </a:cubicBezTo>
                <a:lnTo>
                  <a:pt x="163123" y="1674337"/>
                </a:lnTo>
                <a:cubicBezTo>
                  <a:pt x="73033" y="1674337"/>
                  <a:pt x="0" y="1601304"/>
                  <a:pt x="0" y="1511214"/>
                </a:cubicBezTo>
                <a:lnTo>
                  <a:pt x="0" y="163123"/>
                </a:lnTo>
                <a:close/>
              </a:path>
            </a:pathLst>
          </a:custGeom>
          <a:ln>
            <a:solidFill>
              <a:schemeClr val="accent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217" tIns="230657" rIns="139217" bIns="139217" numCol="1" spcCol="1270" anchor="t" anchorCtr="0">
            <a:noAutofit/>
          </a:bodyPr>
          <a:lstStyle/>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Protokola prototips</a:t>
            </a:r>
          </a:p>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Kvalitatīvo datu ieguve</a:t>
            </a:r>
          </a:p>
        </p:txBody>
      </p:sp>
      <p:sp>
        <p:nvSpPr>
          <p:cNvPr id="12" name="Freeform: Shape 11">
            <a:extLst>
              <a:ext uri="{FF2B5EF4-FFF2-40B4-BE49-F238E27FC236}">
                <a16:creationId xmlns:a16="http://schemas.microsoft.com/office/drawing/2014/main" id="{778F2C06-92D4-0944-8599-DC6B99A72BC6}"/>
              </a:ext>
            </a:extLst>
          </p:cNvPr>
          <p:cNvSpPr/>
          <p:nvPr/>
        </p:nvSpPr>
        <p:spPr>
          <a:xfrm>
            <a:off x="5760292" y="2660039"/>
            <a:ext cx="524252" cy="406129"/>
          </a:xfrm>
          <a:custGeom>
            <a:avLst/>
            <a:gdLst>
              <a:gd name="connsiteX0" fmla="*/ 0 w 524252"/>
              <a:gd name="connsiteY0" fmla="*/ 81226 h 406129"/>
              <a:gd name="connsiteX1" fmla="*/ 321188 w 524252"/>
              <a:gd name="connsiteY1" fmla="*/ 81226 h 406129"/>
              <a:gd name="connsiteX2" fmla="*/ 321188 w 524252"/>
              <a:gd name="connsiteY2" fmla="*/ 0 h 406129"/>
              <a:gd name="connsiteX3" fmla="*/ 524252 w 524252"/>
              <a:gd name="connsiteY3" fmla="*/ 203065 h 406129"/>
              <a:gd name="connsiteX4" fmla="*/ 321188 w 524252"/>
              <a:gd name="connsiteY4" fmla="*/ 406129 h 406129"/>
              <a:gd name="connsiteX5" fmla="*/ 321188 w 524252"/>
              <a:gd name="connsiteY5" fmla="*/ 324903 h 406129"/>
              <a:gd name="connsiteX6" fmla="*/ 0 w 524252"/>
              <a:gd name="connsiteY6" fmla="*/ 324903 h 406129"/>
              <a:gd name="connsiteX7" fmla="*/ 0 w 524252"/>
              <a:gd name="connsiteY7" fmla="*/ 81226 h 4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252" h="406129">
                <a:moveTo>
                  <a:pt x="0" y="81226"/>
                </a:moveTo>
                <a:lnTo>
                  <a:pt x="321188" y="81226"/>
                </a:lnTo>
                <a:lnTo>
                  <a:pt x="321188" y="0"/>
                </a:lnTo>
                <a:lnTo>
                  <a:pt x="524252" y="203065"/>
                </a:lnTo>
                <a:lnTo>
                  <a:pt x="321188" y="406129"/>
                </a:lnTo>
                <a:lnTo>
                  <a:pt x="321188" y="324903"/>
                </a:lnTo>
                <a:lnTo>
                  <a:pt x="0" y="324903"/>
                </a:lnTo>
                <a:lnTo>
                  <a:pt x="0" y="81226"/>
                </a:lnTo>
                <a:close/>
              </a:path>
            </a:pathLst>
          </a:custGeom>
          <a:solidFill>
            <a:schemeClr val="accent1"/>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81226" rIns="121839" bIns="81226" numCol="1" spcCol="1270" anchor="ctr" anchorCtr="0">
            <a:noAutofit/>
          </a:bodyPr>
          <a:lstStyle/>
          <a:p>
            <a:pPr marL="0" lvl="0" indent="0" algn="ctr" defTabSz="755650">
              <a:lnSpc>
                <a:spcPct val="90000"/>
              </a:lnSpc>
              <a:spcBef>
                <a:spcPct val="0"/>
              </a:spcBef>
              <a:spcAft>
                <a:spcPct val="35000"/>
              </a:spcAft>
              <a:buNone/>
            </a:pPr>
            <a:endParaRPr lang="lv-LV" sz="1700" kern="1200" noProof="0" dirty="0">
              <a:ea typeface="Calibri Light" panose="020F0302020204030204" pitchFamily="34" charset="0"/>
              <a:cs typeface="Calibri Light" panose="020F0302020204030204" pitchFamily="34" charset="0"/>
            </a:endParaRPr>
          </a:p>
        </p:txBody>
      </p:sp>
      <p:sp>
        <p:nvSpPr>
          <p:cNvPr id="13" name="Freeform: Shape 12">
            <a:extLst>
              <a:ext uri="{FF2B5EF4-FFF2-40B4-BE49-F238E27FC236}">
                <a16:creationId xmlns:a16="http://schemas.microsoft.com/office/drawing/2014/main" id="{B5F59993-7F3B-AA5C-655B-E8E32833B673}"/>
              </a:ext>
            </a:extLst>
          </p:cNvPr>
          <p:cNvSpPr/>
          <p:nvPr/>
        </p:nvSpPr>
        <p:spPr>
          <a:xfrm>
            <a:off x="6502158" y="2484002"/>
            <a:ext cx="1631230" cy="1137305"/>
          </a:xfrm>
          <a:custGeom>
            <a:avLst/>
            <a:gdLst>
              <a:gd name="connsiteX0" fmla="*/ 0 w 1631230"/>
              <a:gd name="connsiteY0" fmla="*/ 113731 h 1137305"/>
              <a:gd name="connsiteX1" fmla="*/ 113731 w 1631230"/>
              <a:gd name="connsiteY1" fmla="*/ 0 h 1137305"/>
              <a:gd name="connsiteX2" fmla="*/ 1517500 w 1631230"/>
              <a:gd name="connsiteY2" fmla="*/ 0 h 1137305"/>
              <a:gd name="connsiteX3" fmla="*/ 1631231 w 1631230"/>
              <a:gd name="connsiteY3" fmla="*/ 113731 h 1137305"/>
              <a:gd name="connsiteX4" fmla="*/ 1631230 w 1631230"/>
              <a:gd name="connsiteY4" fmla="*/ 1023575 h 1137305"/>
              <a:gd name="connsiteX5" fmla="*/ 1517499 w 1631230"/>
              <a:gd name="connsiteY5" fmla="*/ 1137306 h 1137305"/>
              <a:gd name="connsiteX6" fmla="*/ 113731 w 1631230"/>
              <a:gd name="connsiteY6" fmla="*/ 1137305 h 1137305"/>
              <a:gd name="connsiteX7" fmla="*/ 0 w 1631230"/>
              <a:gd name="connsiteY7" fmla="*/ 1023574 h 1137305"/>
              <a:gd name="connsiteX8" fmla="*/ 0 w 1631230"/>
              <a:gd name="connsiteY8" fmla="*/ 113731 h 113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137305">
                <a:moveTo>
                  <a:pt x="0" y="113731"/>
                </a:moveTo>
                <a:cubicBezTo>
                  <a:pt x="0" y="50919"/>
                  <a:pt x="50919" y="0"/>
                  <a:pt x="113731" y="0"/>
                </a:cubicBezTo>
                <a:lnTo>
                  <a:pt x="1517500" y="0"/>
                </a:lnTo>
                <a:cubicBezTo>
                  <a:pt x="1580312" y="0"/>
                  <a:pt x="1631231" y="50919"/>
                  <a:pt x="1631231" y="113731"/>
                </a:cubicBezTo>
                <a:cubicBezTo>
                  <a:pt x="1631231" y="417012"/>
                  <a:pt x="1631230" y="720294"/>
                  <a:pt x="1631230" y="1023575"/>
                </a:cubicBezTo>
                <a:cubicBezTo>
                  <a:pt x="1631230" y="1086387"/>
                  <a:pt x="1580311" y="1137306"/>
                  <a:pt x="1517499" y="1137306"/>
                </a:cubicBezTo>
                <a:lnTo>
                  <a:pt x="113731" y="1137305"/>
                </a:lnTo>
                <a:cubicBezTo>
                  <a:pt x="50919" y="1137305"/>
                  <a:pt x="0" y="1086386"/>
                  <a:pt x="0" y="1023574"/>
                </a:cubicBezTo>
                <a:lnTo>
                  <a:pt x="0" y="113731"/>
                </a:lnTo>
                <a:close/>
              </a:path>
            </a:pathLst>
          </a:custGeom>
          <a:solidFill>
            <a:srgbClr val="5A9596"/>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 tIns="128016" rIns="128016" bIns="447682" numCol="1" spcCol="1270" anchor="t" anchorCtr="0">
            <a:noAutofit/>
          </a:bodyPr>
          <a:lstStyle/>
          <a:p>
            <a:pPr marL="0" lvl="0" indent="0" algn="l" defTabSz="800100">
              <a:lnSpc>
                <a:spcPct val="90000"/>
              </a:lnSpc>
              <a:spcBef>
                <a:spcPct val="0"/>
              </a:spcBef>
              <a:spcAft>
                <a:spcPct val="35000"/>
              </a:spcAft>
              <a:buNone/>
            </a:pPr>
            <a:r>
              <a:rPr lang="lv-LV" sz="1800" kern="1200" noProof="0" dirty="0">
                <a:ea typeface="Calibri Light" panose="020F0302020204030204" pitchFamily="34" charset="0"/>
                <a:cs typeface="Calibri Light" panose="020F0302020204030204" pitchFamily="34" charset="0"/>
              </a:rPr>
              <a:t>2. Izpētes posms</a:t>
            </a:r>
          </a:p>
        </p:txBody>
      </p:sp>
      <p:sp>
        <p:nvSpPr>
          <p:cNvPr id="14" name="Freeform: Shape 13">
            <a:extLst>
              <a:ext uri="{FF2B5EF4-FFF2-40B4-BE49-F238E27FC236}">
                <a16:creationId xmlns:a16="http://schemas.microsoft.com/office/drawing/2014/main" id="{E914F3D8-0EEF-DE8C-0BB3-DFFE33F26BA8}"/>
              </a:ext>
            </a:extLst>
          </p:cNvPr>
          <p:cNvSpPr/>
          <p:nvPr/>
        </p:nvSpPr>
        <p:spPr>
          <a:xfrm>
            <a:off x="6836266" y="3211055"/>
            <a:ext cx="1631230" cy="1674337"/>
          </a:xfrm>
          <a:custGeom>
            <a:avLst/>
            <a:gdLst>
              <a:gd name="connsiteX0" fmla="*/ 0 w 1631230"/>
              <a:gd name="connsiteY0" fmla="*/ 163123 h 1674337"/>
              <a:gd name="connsiteX1" fmla="*/ 163123 w 1631230"/>
              <a:gd name="connsiteY1" fmla="*/ 0 h 1674337"/>
              <a:gd name="connsiteX2" fmla="*/ 1468107 w 1631230"/>
              <a:gd name="connsiteY2" fmla="*/ 0 h 1674337"/>
              <a:gd name="connsiteX3" fmla="*/ 1631230 w 1631230"/>
              <a:gd name="connsiteY3" fmla="*/ 163123 h 1674337"/>
              <a:gd name="connsiteX4" fmla="*/ 1631230 w 1631230"/>
              <a:gd name="connsiteY4" fmla="*/ 1511214 h 1674337"/>
              <a:gd name="connsiteX5" fmla="*/ 1468107 w 1631230"/>
              <a:gd name="connsiteY5" fmla="*/ 1674337 h 1674337"/>
              <a:gd name="connsiteX6" fmla="*/ 163123 w 1631230"/>
              <a:gd name="connsiteY6" fmla="*/ 1674337 h 1674337"/>
              <a:gd name="connsiteX7" fmla="*/ 0 w 1631230"/>
              <a:gd name="connsiteY7" fmla="*/ 1511214 h 1674337"/>
              <a:gd name="connsiteX8" fmla="*/ 0 w 1631230"/>
              <a:gd name="connsiteY8" fmla="*/ 163123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674337">
                <a:moveTo>
                  <a:pt x="0" y="163123"/>
                </a:moveTo>
                <a:cubicBezTo>
                  <a:pt x="0" y="73033"/>
                  <a:pt x="73033" y="0"/>
                  <a:pt x="163123" y="0"/>
                </a:cubicBezTo>
                <a:lnTo>
                  <a:pt x="1468107" y="0"/>
                </a:lnTo>
                <a:cubicBezTo>
                  <a:pt x="1558197" y="0"/>
                  <a:pt x="1631230" y="73033"/>
                  <a:pt x="1631230" y="163123"/>
                </a:cubicBezTo>
                <a:lnTo>
                  <a:pt x="1631230" y="1511214"/>
                </a:lnTo>
                <a:cubicBezTo>
                  <a:pt x="1631230" y="1601304"/>
                  <a:pt x="1558197" y="1674337"/>
                  <a:pt x="1468107" y="1674337"/>
                </a:cubicBezTo>
                <a:lnTo>
                  <a:pt x="163123" y="1674337"/>
                </a:lnTo>
                <a:cubicBezTo>
                  <a:pt x="73033" y="1674337"/>
                  <a:pt x="0" y="1601304"/>
                  <a:pt x="0" y="1511214"/>
                </a:cubicBezTo>
                <a:lnTo>
                  <a:pt x="0" y="163123"/>
                </a:lnTo>
                <a:close/>
              </a:path>
            </a:pathLst>
          </a:custGeom>
          <a:ln>
            <a:solidFill>
              <a:srgbClr val="5A9596"/>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217" tIns="230657" rIns="139217" bIns="139217" numCol="1" spcCol="1270" anchor="t" anchorCtr="0">
            <a:noAutofit/>
          </a:bodyPr>
          <a:lstStyle/>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Protokola         1. versija</a:t>
            </a:r>
          </a:p>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Kvalitatīvo datu ieguve</a:t>
            </a:r>
          </a:p>
          <a:p>
            <a:pPr marL="171450" lvl="1" indent="-171450" algn="l" defTabSz="800100">
              <a:lnSpc>
                <a:spcPct val="90000"/>
              </a:lnSpc>
              <a:spcBef>
                <a:spcPct val="0"/>
              </a:spcBef>
              <a:spcAft>
                <a:spcPct val="15000"/>
              </a:spcAft>
              <a:buChar char="•"/>
            </a:pPr>
            <a:endParaRPr lang="lv-LV" sz="1800" kern="1200" noProof="0" dirty="0">
              <a:ea typeface="Calibri Light" panose="020F0302020204030204" pitchFamily="34" charset="0"/>
              <a:cs typeface="Calibri Light" panose="020F0302020204030204" pitchFamily="34" charset="0"/>
            </a:endParaRPr>
          </a:p>
        </p:txBody>
      </p:sp>
      <p:sp>
        <p:nvSpPr>
          <p:cNvPr id="15" name="Freeform: Shape 14">
            <a:extLst>
              <a:ext uri="{FF2B5EF4-FFF2-40B4-BE49-F238E27FC236}">
                <a16:creationId xmlns:a16="http://schemas.microsoft.com/office/drawing/2014/main" id="{A7DEDA8D-27E9-F51B-20F4-D5B3597416D1}"/>
              </a:ext>
            </a:extLst>
          </p:cNvPr>
          <p:cNvSpPr/>
          <p:nvPr/>
        </p:nvSpPr>
        <p:spPr>
          <a:xfrm>
            <a:off x="8380678" y="2660039"/>
            <a:ext cx="524252" cy="406129"/>
          </a:xfrm>
          <a:custGeom>
            <a:avLst/>
            <a:gdLst>
              <a:gd name="connsiteX0" fmla="*/ 0 w 524252"/>
              <a:gd name="connsiteY0" fmla="*/ 81226 h 406129"/>
              <a:gd name="connsiteX1" fmla="*/ 321188 w 524252"/>
              <a:gd name="connsiteY1" fmla="*/ 81226 h 406129"/>
              <a:gd name="connsiteX2" fmla="*/ 321188 w 524252"/>
              <a:gd name="connsiteY2" fmla="*/ 0 h 406129"/>
              <a:gd name="connsiteX3" fmla="*/ 524252 w 524252"/>
              <a:gd name="connsiteY3" fmla="*/ 203065 h 406129"/>
              <a:gd name="connsiteX4" fmla="*/ 321188 w 524252"/>
              <a:gd name="connsiteY4" fmla="*/ 406129 h 406129"/>
              <a:gd name="connsiteX5" fmla="*/ 321188 w 524252"/>
              <a:gd name="connsiteY5" fmla="*/ 324903 h 406129"/>
              <a:gd name="connsiteX6" fmla="*/ 0 w 524252"/>
              <a:gd name="connsiteY6" fmla="*/ 324903 h 406129"/>
              <a:gd name="connsiteX7" fmla="*/ 0 w 524252"/>
              <a:gd name="connsiteY7" fmla="*/ 81226 h 4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252" h="406129">
                <a:moveTo>
                  <a:pt x="0" y="81226"/>
                </a:moveTo>
                <a:lnTo>
                  <a:pt x="321188" y="81226"/>
                </a:lnTo>
                <a:lnTo>
                  <a:pt x="321188" y="0"/>
                </a:lnTo>
                <a:lnTo>
                  <a:pt x="524252" y="203065"/>
                </a:lnTo>
                <a:lnTo>
                  <a:pt x="321188" y="406129"/>
                </a:lnTo>
                <a:lnTo>
                  <a:pt x="321188" y="324903"/>
                </a:lnTo>
                <a:lnTo>
                  <a:pt x="0" y="324903"/>
                </a:lnTo>
                <a:lnTo>
                  <a:pt x="0" y="81226"/>
                </a:lnTo>
                <a:close/>
              </a:path>
            </a:pathLst>
          </a:custGeom>
          <a:solidFill>
            <a:srgbClr val="5A9596"/>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81226" rIns="121839" bIns="81226" numCol="1" spcCol="1270" anchor="ctr" anchorCtr="0">
            <a:noAutofit/>
          </a:bodyPr>
          <a:lstStyle/>
          <a:p>
            <a:pPr marL="0" lvl="0" indent="0" algn="ctr" defTabSz="755650">
              <a:lnSpc>
                <a:spcPct val="90000"/>
              </a:lnSpc>
              <a:spcBef>
                <a:spcPct val="0"/>
              </a:spcBef>
              <a:spcAft>
                <a:spcPct val="35000"/>
              </a:spcAft>
              <a:buNone/>
            </a:pPr>
            <a:endParaRPr lang="lv-LV" sz="1700" kern="1200" noProof="0" dirty="0">
              <a:ea typeface="Calibri Light" panose="020F0302020204030204" pitchFamily="34" charset="0"/>
              <a:cs typeface="Calibri Light" panose="020F0302020204030204" pitchFamily="34" charset="0"/>
            </a:endParaRPr>
          </a:p>
        </p:txBody>
      </p:sp>
      <p:sp>
        <p:nvSpPr>
          <p:cNvPr id="16" name="Freeform: Shape 15">
            <a:extLst>
              <a:ext uri="{FF2B5EF4-FFF2-40B4-BE49-F238E27FC236}">
                <a16:creationId xmlns:a16="http://schemas.microsoft.com/office/drawing/2014/main" id="{0DA3625F-2A85-222D-059E-DFEC470F2242}"/>
              </a:ext>
            </a:extLst>
          </p:cNvPr>
          <p:cNvSpPr/>
          <p:nvPr/>
        </p:nvSpPr>
        <p:spPr>
          <a:xfrm>
            <a:off x="9122544" y="2484002"/>
            <a:ext cx="1631230" cy="1137305"/>
          </a:xfrm>
          <a:custGeom>
            <a:avLst/>
            <a:gdLst>
              <a:gd name="connsiteX0" fmla="*/ 0 w 1631230"/>
              <a:gd name="connsiteY0" fmla="*/ 113731 h 1137305"/>
              <a:gd name="connsiteX1" fmla="*/ 113731 w 1631230"/>
              <a:gd name="connsiteY1" fmla="*/ 0 h 1137305"/>
              <a:gd name="connsiteX2" fmla="*/ 1517500 w 1631230"/>
              <a:gd name="connsiteY2" fmla="*/ 0 h 1137305"/>
              <a:gd name="connsiteX3" fmla="*/ 1631231 w 1631230"/>
              <a:gd name="connsiteY3" fmla="*/ 113731 h 1137305"/>
              <a:gd name="connsiteX4" fmla="*/ 1631230 w 1631230"/>
              <a:gd name="connsiteY4" fmla="*/ 1023575 h 1137305"/>
              <a:gd name="connsiteX5" fmla="*/ 1517499 w 1631230"/>
              <a:gd name="connsiteY5" fmla="*/ 1137306 h 1137305"/>
              <a:gd name="connsiteX6" fmla="*/ 113731 w 1631230"/>
              <a:gd name="connsiteY6" fmla="*/ 1137305 h 1137305"/>
              <a:gd name="connsiteX7" fmla="*/ 0 w 1631230"/>
              <a:gd name="connsiteY7" fmla="*/ 1023574 h 1137305"/>
              <a:gd name="connsiteX8" fmla="*/ 0 w 1631230"/>
              <a:gd name="connsiteY8" fmla="*/ 113731 h 113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137305">
                <a:moveTo>
                  <a:pt x="0" y="113731"/>
                </a:moveTo>
                <a:cubicBezTo>
                  <a:pt x="0" y="50919"/>
                  <a:pt x="50919" y="0"/>
                  <a:pt x="113731" y="0"/>
                </a:cubicBezTo>
                <a:lnTo>
                  <a:pt x="1517500" y="0"/>
                </a:lnTo>
                <a:cubicBezTo>
                  <a:pt x="1580312" y="0"/>
                  <a:pt x="1631231" y="50919"/>
                  <a:pt x="1631231" y="113731"/>
                </a:cubicBezTo>
                <a:cubicBezTo>
                  <a:pt x="1631231" y="417012"/>
                  <a:pt x="1631230" y="720294"/>
                  <a:pt x="1631230" y="1023575"/>
                </a:cubicBezTo>
                <a:cubicBezTo>
                  <a:pt x="1631230" y="1086387"/>
                  <a:pt x="1580311" y="1137306"/>
                  <a:pt x="1517499" y="1137306"/>
                </a:cubicBezTo>
                <a:lnTo>
                  <a:pt x="113731" y="1137305"/>
                </a:lnTo>
                <a:cubicBezTo>
                  <a:pt x="50919" y="1137305"/>
                  <a:pt x="0" y="1086386"/>
                  <a:pt x="0" y="1023574"/>
                </a:cubicBezTo>
                <a:lnTo>
                  <a:pt x="0" y="113731"/>
                </a:lnTo>
                <a:close/>
              </a:path>
            </a:pathLst>
          </a:custGeom>
          <a:solidFill>
            <a:schemeClr val="accent4"/>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128016" rIns="128016" bIns="447682" numCol="1" spcCol="1270" anchor="t" anchorCtr="0">
            <a:noAutofit/>
          </a:bodyPr>
          <a:lstStyle/>
          <a:p>
            <a:pPr marL="0" lvl="0" indent="0" algn="l" defTabSz="800100">
              <a:lnSpc>
                <a:spcPct val="90000"/>
              </a:lnSpc>
              <a:spcBef>
                <a:spcPct val="0"/>
              </a:spcBef>
              <a:spcAft>
                <a:spcPct val="35000"/>
              </a:spcAft>
              <a:buNone/>
            </a:pPr>
            <a:r>
              <a:rPr lang="lv-LV" sz="1800" kern="1200" noProof="0" dirty="0">
                <a:ea typeface="Calibri Light" panose="020F0302020204030204" pitchFamily="34" charset="0"/>
                <a:cs typeface="Calibri Light" panose="020F0302020204030204" pitchFamily="34" charset="0"/>
              </a:rPr>
              <a:t>3. Izpētes posms</a:t>
            </a:r>
          </a:p>
        </p:txBody>
      </p:sp>
      <p:sp>
        <p:nvSpPr>
          <p:cNvPr id="17" name="Freeform: Shape 16">
            <a:extLst>
              <a:ext uri="{FF2B5EF4-FFF2-40B4-BE49-F238E27FC236}">
                <a16:creationId xmlns:a16="http://schemas.microsoft.com/office/drawing/2014/main" id="{74A58A27-B121-AD0A-4746-65CA93ACC387}"/>
              </a:ext>
            </a:extLst>
          </p:cNvPr>
          <p:cNvSpPr/>
          <p:nvPr/>
        </p:nvSpPr>
        <p:spPr>
          <a:xfrm>
            <a:off x="9456651" y="3211055"/>
            <a:ext cx="1631230" cy="1674337"/>
          </a:xfrm>
          <a:custGeom>
            <a:avLst/>
            <a:gdLst>
              <a:gd name="connsiteX0" fmla="*/ 0 w 1631230"/>
              <a:gd name="connsiteY0" fmla="*/ 163123 h 1674337"/>
              <a:gd name="connsiteX1" fmla="*/ 163123 w 1631230"/>
              <a:gd name="connsiteY1" fmla="*/ 0 h 1674337"/>
              <a:gd name="connsiteX2" fmla="*/ 1468107 w 1631230"/>
              <a:gd name="connsiteY2" fmla="*/ 0 h 1674337"/>
              <a:gd name="connsiteX3" fmla="*/ 1631230 w 1631230"/>
              <a:gd name="connsiteY3" fmla="*/ 163123 h 1674337"/>
              <a:gd name="connsiteX4" fmla="*/ 1631230 w 1631230"/>
              <a:gd name="connsiteY4" fmla="*/ 1511214 h 1674337"/>
              <a:gd name="connsiteX5" fmla="*/ 1468107 w 1631230"/>
              <a:gd name="connsiteY5" fmla="*/ 1674337 h 1674337"/>
              <a:gd name="connsiteX6" fmla="*/ 163123 w 1631230"/>
              <a:gd name="connsiteY6" fmla="*/ 1674337 h 1674337"/>
              <a:gd name="connsiteX7" fmla="*/ 0 w 1631230"/>
              <a:gd name="connsiteY7" fmla="*/ 1511214 h 1674337"/>
              <a:gd name="connsiteX8" fmla="*/ 0 w 1631230"/>
              <a:gd name="connsiteY8" fmla="*/ 163123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674337">
                <a:moveTo>
                  <a:pt x="0" y="163123"/>
                </a:moveTo>
                <a:cubicBezTo>
                  <a:pt x="0" y="73033"/>
                  <a:pt x="73033" y="0"/>
                  <a:pt x="163123" y="0"/>
                </a:cubicBezTo>
                <a:lnTo>
                  <a:pt x="1468107" y="0"/>
                </a:lnTo>
                <a:cubicBezTo>
                  <a:pt x="1558197" y="0"/>
                  <a:pt x="1631230" y="73033"/>
                  <a:pt x="1631230" y="163123"/>
                </a:cubicBezTo>
                <a:lnTo>
                  <a:pt x="1631230" y="1511214"/>
                </a:lnTo>
                <a:cubicBezTo>
                  <a:pt x="1631230" y="1601304"/>
                  <a:pt x="1558197" y="1674337"/>
                  <a:pt x="1468107" y="1674337"/>
                </a:cubicBezTo>
                <a:lnTo>
                  <a:pt x="163123" y="1674337"/>
                </a:lnTo>
                <a:cubicBezTo>
                  <a:pt x="73033" y="1674337"/>
                  <a:pt x="0" y="1601304"/>
                  <a:pt x="0" y="1511214"/>
                </a:cubicBezTo>
                <a:lnTo>
                  <a:pt x="0" y="163123"/>
                </a:lnTo>
                <a:close/>
              </a:path>
            </a:pathLst>
          </a:custGeom>
          <a:ln>
            <a:solidFill>
              <a:schemeClr val="accent4"/>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217" tIns="230657" rIns="139217" bIns="139217" numCol="1" spcCol="1270" anchor="t" anchorCtr="0">
            <a:noAutofit/>
          </a:bodyPr>
          <a:lstStyle/>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Protokola         2. versija</a:t>
            </a:r>
          </a:p>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Kvantitatīvo datu ieguve</a:t>
            </a:r>
          </a:p>
        </p:txBody>
      </p:sp>
      <p:sp>
        <p:nvSpPr>
          <p:cNvPr id="5" name="TextBox 4"/>
          <p:cNvSpPr txBox="1"/>
          <p:nvPr/>
        </p:nvSpPr>
        <p:spPr>
          <a:xfrm>
            <a:off x="6545766" y="5866735"/>
            <a:ext cx="4644973" cy="338554"/>
          </a:xfrm>
          <a:prstGeom prst="rect">
            <a:avLst/>
          </a:prstGeom>
          <a:noFill/>
        </p:spPr>
        <p:txBody>
          <a:bodyPr wrap="square" rtlCol="0">
            <a:spAutoFit/>
          </a:bodyPr>
          <a:lstStyle/>
          <a:p>
            <a:pPr algn="r"/>
            <a:r>
              <a:rPr lang="lv-LV" sz="1600" dirty="0">
                <a:ea typeface="Calibri Light" panose="020F0302020204030204" pitchFamily="34" charset="0"/>
                <a:cs typeface="Calibri Light" panose="020F0302020204030204" pitchFamily="34" charset="0"/>
              </a:rPr>
              <a:t>(</a:t>
            </a:r>
            <a:r>
              <a:rPr lang="lv-LV" sz="1600" i="1" dirty="0" err="1">
                <a:ea typeface="Calibri Light" panose="020F0302020204030204" pitchFamily="34" charset="0"/>
                <a:cs typeface="Calibri Light" panose="020F0302020204030204" pitchFamily="34" charset="0"/>
              </a:rPr>
              <a:t>Feilzer</a:t>
            </a:r>
            <a:r>
              <a:rPr lang="lv-LV" sz="1600" dirty="0">
                <a:ea typeface="Calibri Light" panose="020F0302020204030204" pitchFamily="34" charset="0"/>
                <a:cs typeface="Calibri Light" panose="020F0302020204030204" pitchFamily="34" charset="0"/>
              </a:rPr>
              <a:t>, 2010; </a:t>
            </a:r>
            <a:r>
              <a:rPr lang="lv-LV" sz="1600" i="1" dirty="0" err="1">
                <a:ea typeface="Calibri Light" panose="020F0302020204030204" pitchFamily="34" charset="0"/>
                <a:cs typeface="Calibri Light" panose="020F0302020204030204" pitchFamily="34" charset="0"/>
              </a:rPr>
              <a:t>Johnson</a:t>
            </a:r>
            <a:r>
              <a:rPr lang="lv-LV" sz="1600" i="1" dirty="0">
                <a:ea typeface="Calibri Light" panose="020F0302020204030204" pitchFamily="34" charset="0"/>
                <a:cs typeface="Calibri Light" panose="020F0302020204030204" pitchFamily="34" charset="0"/>
              </a:rPr>
              <a:t> &amp; </a:t>
            </a:r>
            <a:r>
              <a:rPr lang="lv-LV" sz="1600" i="1" dirty="0" err="1">
                <a:ea typeface="Calibri Light" panose="020F0302020204030204" pitchFamily="34" charset="0"/>
                <a:cs typeface="Calibri Light" panose="020F0302020204030204" pitchFamily="34" charset="0"/>
              </a:rPr>
              <a:t>Onwuegbuzie</a:t>
            </a:r>
            <a:r>
              <a:rPr lang="lv-LV" sz="1600" dirty="0">
                <a:ea typeface="Calibri Light" panose="020F0302020204030204" pitchFamily="34" charset="0"/>
                <a:cs typeface="Calibri Light" panose="020F0302020204030204" pitchFamily="34" charset="0"/>
              </a:rPr>
              <a:t>, 2004)</a:t>
            </a:r>
            <a:endParaRPr lang="en-US" sz="1600" dirty="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488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750" tmFilter="0, 0; .2, .5; .8, .5; 1, 0"/>
                                        <p:tgtEl>
                                          <p:spTgt spid="9"/>
                                        </p:tgtEl>
                                      </p:cBhvr>
                                    </p:animEffect>
                                    <p:animScale>
                                      <p:cBhvr>
                                        <p:cTn id="7" dur="375" autoRev="1" fill="hold"/>
                                        <p:tgtEl>
                                          <p:spTgt spid="9"/>
                                        </p:tgtEl>
                                      </p:cBhvr>
                                      <p:by x="105000" y="105000"/>
                                    </p:animScale>
                                  </p:childTnLst>
                                </p:cTn>
                              </p:par>
                            </p:childTnLst>
                          </p:cTn>
                        </p:par>
                        <p:par>
                          <p:cTn id="8" fill="hold">
                            <p:stCondLst>
                              <p:cond delay="750"/>
                            </p:stCondLst>
                            <p:childTnLst>
                              <p:par>
                                <p:cTn id="9" presetID="26" presetClass="emph" presetSubtype="0" fill="hold" grpId="0" nodeType="afterEffect">
                                  <p:stCondLst>
                                    <p:cond delay="0"/>
                                  </p:stCondLst>
                                  <p:childTnLst>
                                    <p:animEffect transition="out" filter="fade">
                                      <p:cBhvr>
                                        <p:cTn id="10" dur="750" tmFilter="0, 0; .2, .5; .8, .5; 1, 0"/>
                                        <p:tgtEl>
                                          <p:spTgt spid="12"/>
                                        </p:tgtEl>
                                      </p:cBhvr>
                                    </p:animEffect>
                                    <p:animScale>
                                      <p:cBhvr>
                                        <p:cTn id="11" dur="375" autoRev="1" fill="hold"/>
                                        <p:tgtEl>
                                          <p:spTgt spid="12"/>
                                        </p:tgtEl>
                                      </p:cBhvr>
                                      <p:by x="105000" y="105000"/>
                                    </p:animScale>
                                  </p:childTnLst>
                                </p:cTn>
                              </p:par>
                            </p:childTnLst>
                          </p:cTn>
                        </p:par>
                        <p:par>
                          <p:cTn id="12" fill="hold">
                            <p:stCondLst>
                              <p:cond delay="1500"/>
                            </p:stCondLst>
                            <p:childTnLst>
                              <p:par>
                                <p:cTn id="13" presetID="26" presetClass="emph" presetSubtype="0" fill="hold" grpId="0" nodeType="afterEffect">
                                  <p:stCondLst>
                                    <p:cond delay="0"/>
                                  </p:stCondLst>
                                  <p:childTnLst>
                                    <p:animEffect transition="out" filter="fade">
                                      <p:cBhvr>
                                        <p:cTn id="14" dur="750" tmFilter="0, 0; .2, .5; .8, .5; 1, 0"/>
                                        <p:tgtEl>
                                          <p:spTgt spid="15"/>
                                        </p:tgtEl>
                                      </p:cBhvr>
                                    </p:animEffect>
                                    <p:animScale>
                                      <p:cBhvr>
                                        <p:cTn id="15" dur="375"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rmAutofit/>
          </a:bodyPr>
          <a:lstStyle/>
          <a:p>
            <a:r>
              <a:rPr lang="lv-LV" dirty="0">
                <a:latin typeface="+mn-lt"/>
                <a:cs typeface="Calibri Light" panose="020F0302020204030204" pitchFamily="34" charset="0"/>
              </a:rPr>
              <a:t>Secīgais jauktais pētījumu dizains</a:t>
            </a:r>
          </a:p>
        </p:txBody>
      </p:sp>
      <p:sp>
        <p:nvSpPr>
          <p:cNvPr id="3" name="Slide Number Placeholder 2"/>
          <p:cNvSpPr>
            <a:spLocks noGrp="1"/>
          </p:cNvSpPr>
          <p:nvPr>
            <p:ph type="sldNum" sz="quarter" idx="12"/>
          </p:nvPr>
        </p:nvSpPr>
        <p:spPr/>
        <p:txBody>
          <a:bodyPr/>
          <a:lstStyle/>
          <a:p>
            <a:fld id="{D57F1E4F-1CFF-5643-939E-217C01CDF565}" type="slidenum">
              <a:rPr lang="lv-LV" sz="1800" smtClean="0"/>
              <a:pPr/>
              <a:t>14</a:t>
            </a:fld>
            <a:endParaRPr lang="lv-LV" sz="1800" dirty="0"/>
          </a:p>
        </p:txBody>
      </p:sp>
      <p:sp>
        <p:nvSpPr>
          <p:cNvPr id="7" name="Freeform: Shape 6">
            <a:extLst>
              <a:ext uri="{FF2B5EF4-FFF2-40B4-BE49-F238E27FC236}">
                <a16:creationId xmlns:a16="http://schemas.microsoft.com/office/drawing/2014/main" id="{E0336B7B-A077-14A4-0BC8-44A9C3397977}"/>
              </a:ext>
            </a:extLst>
          </p:cNvPr>
          <p:cNvSpPr/>
          <p:nvPr/>
        </p:nvSpPr>
        <p:spPr>
          <a:xfrm>
            <a:off x="1261387" y="2484002"/>
            <a:ext cx="1631230" cy="1137305"/>
          </a:xfrm>
          <a:custGeom>
            <a:avLst/>
            <a:gdLst>
              <a:gd name="connsiteX0" fmla="*/ 0 w 1631230"/>
              <a:gd name="connsiteY0" fmla="*/ 113731 h 1137305"/>
              <a:gd name="connsiteX1" fmla="*/ 113731 w 1631230"/>
              <a:gd name="connsiteY1" fmla="*/ 0 h 1137305"/>
              <a:gd name="connsiteX2" fmla="*/ 1517500 w 1631230"/>
              <a:gd name="connsiteY2" fmla="*/ 0 h 1137305"/>
              <a:gd name="connsiteX3" fmla="*/ 1631231 w 1631230"/>
              <a:gd name="connsiteY3" fmla="*/ 113731 h 1137305"/>
              <a:gd name="connsiteX4" fmla="*/ 1631230 w 1631230"/>
              <a:gd name="connsiteY4" fmla="*/ 1023575 h 1137305"/>
              <a:gd name="connsiteX5" fmla="*/ 1517499 w 1631230"/>
              <a:gd name="connsiteY5" fmla="*/ 1137306 h 1137305"/>
              <a:gd name="connsiteX6" fmla="*/ 113731 w 1631230"/>
              <a:gd name="connsiteY6" fmla="*/ 1137305 h 1137305"/>
              <a:gd name="connsiteX7" fmla="*/ 0 w 1631230"/>
              <a:gd name="connsiteY7" fmla="*/ 1023574 h 1137305"/>
              <a:gd name="connsiteX8" fmla="*/ 0 w 1631230"/>
              <a:gd name="connsiteY8" fmla="*/ 113731 h 113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137305">
                <a:moveTo>
                  <a:pt x="0" y="113731"/>
                </a:moveTo>
                <a:cubicBezTo>
                  <a:pt x="0" y="50919"/>
                  <a:pt x="50919" y="0"/>
                  <a:pt x="113731" y="0"/>
                </a:cubicBezTo>
                <a:lnTo>
                  <a:pt x="1517500" y="0"/>
                </a:lnTo>
                <a:cubicBezTo>
                  <a:pt x="1580312" y="0"/>
                  <a:pt x="1631231" y="50919"/>
                  <a:pt x="1631231" y="113731"/>
                </a:cubicBezTo>
                <a:cubicBezTo>
                  <a:pt x="1631231" y="417012"/>
                  <a:pt x="1631230" y="720294"/>
                  <a:pt x="1631230" y="1023575"/>
                </a:cubicBezTo>
                <a:cubicBezTo>
                  <a:pt x="1631230" y="1086387"/>
                  <a:pt x="1580311" y="1137306"/>
                  <a:pt x="1517499" y="1137306"/>
                </a:cubicBezTo>
                <a:lnTo>
                  <a:pt x="113731" y="1137305"/>
                </a:lnTo>
                <a:cubicBezTo>
                  <a:pt x="50919" y="1137305"/>
                  <a:pt x="0" y="1086386"/>
                  <a:pt x="0" y="1023574"/>
                </a:cubicBezTo>
                <a:lnTo>
                  <a:pt x="0" y="113731"/>
                </a:lnTo>
                <a:close/>
              </a:path>
            </a:pathLst>
          </a:cu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 tIns="128016" rIns="0" bIns="447682" numCol="1" spcCol="1270" anchor="t" anchorCtr="0">
            <a:noAutofit/>
          </a:bodyPr>
          <a:lstStyle/>
          <a:p>
            <a:pPr marL="0" lvl="0" indent="0" algn="l" defTabSz="800100">
              <a:lnSpc>
                <a:spcPct val="90000"/>
              </a:lnSpc>
              <a:spcBef>
                <a:spcPct val="0"/>
              </a:spcBef>
              <a:spcAft>
                <a:spcPct val="35000"/>
              </a:spcAft>
              <a:buNone/>
            </a:pPr>
            <a:r>
              <a:rPr lang="lv-LV" sz="1800" kern="1200" noProof="0" dirty="0">
                <a:ea typeface="Calibri Light" panose="020F0302020204030204" pitchFamily="34" charset="0"/>
                <a:cs typeface="Calibri Light" panose="020F0302020204030204" pitchFamily="34" charset="0"/>
              </a:rPr>
              <a:t>Sagatavošanās posms</a:t>
            </a:r>
          </a:p>
        </p:txBody>
      </p:sp>
      <p:sp>
        <p:nvSpPr>
          <p:cNvPr id="8" name="Freeform: Shape 7">
            <a:extLst>
              <a:ext uri="{FF2B5EF4-FFF2-40B4-BE49-F238E27FC236}">
                <a16:creationId xmlns:a16="http://schemas.microsoft.com/office/drawing/2014/main" id="{14A08C56-116A-6ADB-92CA-1D2406B39C8A}"/>
              </a:ext>
            </a:extLst>
          </p:cNvPr>
          <p:cNvSpPr/>
          <p:nvPr/>
        </p:nvSpPr>
        <p:spPr>
          <a:xfrm>
            <a:off x="1595494" y="3211055"/>
            <a:ext cx="1631230" cy="1674337"/>
          </a:xfrm>
          <a:custGeom>
            <a:avLst/>
            <a:gdLst>
              <a:gd name="connsiteX0" fmla="*/ 0 w 1631230"/>
              <a:gd name="connsiteY0" fmla="*/ 163123 h 1674337"/>
              <a:gd name="connsiteX1" fmla="*/ 163123 w 1631230"/>
              <a:gd name="connsiteY1" fmla="*/ 0 h 1674337"/>
              <a:gd name="connsiteX2" fmla="*/ 1468107 w 1631230"/>
              <a:gd name="connsiteY2" fmla="*/ 0 h 1674337"/>
              <a:gd name="connsiteX3" fmla="*/ 1631230 w 1631230"/>
              <a:gd name="connsiteY3" fmla="*/ 163123 h 1674337"/>
              <a:gd name="connsiteX4" fmla="*/ 1631230 w 1631230"/>
              <a:gd name="connsiteY4" fmla="*/ 1511214 h 1674337"/>
              <a:gd name="connsiteX5" fmla="*/ 1468107 w 1631230"/>
              <a:gd name="connsiteY5" fmla="*/ 1674337 h 1674337"/>
              <a:gd name="connsiteX6" fmla="*/ 163123 w 1631230"/>
              <a:gd name="connsiteY6" fmla="*/ 1674337 h 1674337"/>
              <a:gd name="connsiteX7" fmla="*/ 0 w 1631230"/>
              <a:gd name="connsiteY7" fmla="*/ 1511214 h 1674337"/>
              <a:gd name="connsiteX8" fmla="*/ 0 w 1631230"/>
              <a:gd name="connsiteY8" fmla="*/ 163123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674337">
                <a:moveTo>
                  <a:pt x="0" y="163123"/>
                </a:moveTo>
                <a:cubicBezTo>
                  <a:pt x="0" y="73033"/>
                  <a:pt x="73033" y="0"/>
                  <a:pt x="163123" y="0"/>
                </a:cubicBezTo>
                <a:lnTo>
                  <a:pt x="1468107" y="0"/>
                </a:lnTo>
                <a:cubicBezTo>
                  <a:pt x="1558197" y="0"/>
                  <a:pt x="1631230" y="73033"/>
                  <a:pt x="1631230" y="163123"/>
                </a:cubicBezTo>
                <a:lnTo>
                  <a:pt x="1631230" y="1511214"/>
                </a:lnTo>
                <a:cubicBezTo>
                  <a:pt x="1631230" y="1601304"/>
                  <a:pt x="1558197" y="1674337"/>
                  <a:pt x="1468107" y="1674337"/>
                </a:cubicBezTo>
                <a:lnTo>
                  <a:pt x="163123" y="1674337"/>
                </a:lnTo>
                <a:cubicBezTo>
                  <a:pt x="73033" y="1674337"/>
                  <a:pt x="0" y="1601304"/>
                  <a:pt x="0" y="1511214"/>
                </a:cubicBezTo>
                <a:lnTo>
                  <a:pt x="0" y="163123"/>
                </a:lnTo>
                <a:close/>
              </a:path>
            </a:pathLst>
          </a:custGeom>
          <a:ln>
            <a:solidFill>
              <a:schemeClr val="bg1">
                <a:lumMod val="65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777" tIns="230657" rIns="47777" bIns="139217" numCol="1" spcCol="1270" anchor="t" anchorCtr="0">
            <a:noAutofit/>
          </a:bodyPr>
          <a:lstStyle/>
          <a:p>
            <a:pPr marL="171450" lvl="1" indent="-171450" algn="l" defTabSz="755650">
              <a:lnSpc>
                <a:spcPct val="90000"/>
              </a:lnSpc>
              <a:spcBef>
                <a:spcPct val="0"/>
              </a:spcBef>
              <a:spcAft>
                <a:spcPct val="15000"/>
              </a:spcAft>
              <a:buChar char="•"/>
            </a:pPr>
            <a:r>
              <a:rPr lang="lv-LV" sz="1700" b="1" kern="1200" noProof="0" dirty="0">
                <a:ea typeface="Calibri Light" panose="020F0302020204030204" pitchFamily="34" charset="0"/>
                <a:cs typeface="Calibri Light" panose="020F0302020204030204" pitchFamily="34" charset="0"/>
              </a:rPr>
              <a:t>Protokola tulkošana</a:t>
            </a:r>
          </a:p>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Papildu satura vienību identificēšana</a:t>
            </a:r>
          </a:p>
        </p:txBody>
      </p:sp>
      <p:sp>
        <p:nvSpPr>
          <p:cNvPr id="9" name="Freeform: Shape 8">
            <a:extLst>
              <a:ext uri="{FF2B5EF4-FFF2-40B4-BE49-F238E27FC236}">
                <a16:creationId xmlns:a16="http://schemas.microsoft.com/office/drawing/2014/main" id="{6AEF866F-8563-0C35-198B-6DBD3E6D602A}"/>
              </a:ext>
            </a:extLst>
          </p:cNvPr>
          <p:cNvSpPr/>
          <p:nvPr/>
        </p:nvSpPr>
        <p:spPr>
          <a:xfrm>
            <a:off x="3139906" y="2660039"/>
            <a:ext cx="524252" cy="406129"/>
          </a:xfrm>
          <a:custGeom>
            <a:avLst/>
            <a:gdLst>
              <a:gd name="connsiteX0" fmla="*/ 0 w 524252"/>
              <a:gd name="connsiteY0" fmla="*/ 81226 h 406129"/>
              <a:gd name="connsiteX1" fmla="*/ 321188 w 524252"/>
              <a:gd name="connsiteY1" fmla="*/ 81226 h 406129"/>
              <a:gd name="connsiteX2" fmla="*/ 321188 w 524252"/>
              <a:gd name="connsiteY2" fmla="*/ 0 h 406129"/>
              <a:gd name="connsiteX3" fmla="*/ 524252 w 524252"/>
              <a:gd name="connsiteY3" fmla="*/ 203065 h 406129"/>
              <a:gd name="connsiteX4" fmla="*/ 321188 w 524252"/>
              <a:gd name="connsiteY4" fmla="*/ 406129 h 406129"/>
              <a:gd name="connsiteX5" fmla="*/ 321188 w 524252"/>
              <a:gd name="connsiteY5" fmla="*/ 324903 h 406129"/>
              <a:gd name="connsiteX6" fmla="*/ 0 w 524252"/>
              <a:gd name="connsiteY6" fmla="*/ 324903 h 406129"/>
              <a:gd name="connsiteX7" fmla="*/ 0 w 524252"/>
              <a:gd name="connsiteY7" fmla="*/ 81226 h 4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252" h="406129">
                <a:moveTo>
                  <a:pt x="0" y="81226"/>
                </a:moveTo>
                <a:lnTo>
                  <a:pt x="321188" y="81226"/>
                </a:lnTo>
                <a:lnTo>
                  <a:pt x="321188" y="0"/>
                </a:lnTo>
                <a:lnTo>
                  <a:pt x="524252" y="203065"/>
                </a:lnTo>
                <a:lnTo>
                  <a:pt x="321188" y="406129"/>
                </a:lnTo>
                <a:lnTo>
                  <a:pt x="321188" y="324903"/>
                </a:lnTo>
                <a:lnTo>
                  <a:pt x="0" y="324903"/>
                </a:lnTo>
                <a:lnTo>
                  <a:pt x="0" y="81226"/>
                </a:lnTo>
                <a:close/>
              </a:path>
            </a:pathLst>
          </a:custGeom>
          <a:solidFill>
            <a:schemeClr val="bg1">
              <a:lumMod val="6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81226" rIns="121839" bIns="81226" numCol="1" spcCol="1270" anchor="ctr" anchorCtr="0">
            <a:noAutofit/>
          </a:bodyPr>
          <a:lstStyle/>
          <a:p>
            <a:pPr marL="0" lvl="0" indent="0" algn="ctr" defTabSz="755650">
              <a:lnSpc>
                <a:spcPct val="90000"/>
              </a:lnSpc>
              <a:spcBef>
                <a:spcPct val="0"/>
              </a:spcBef>
              <a:spcAft>
                <a:spcPct val="35000"/>
              </a:spcAft>
              <a:buNone/>
            </a:pPr>
            <a:endParaRPr lang="lv-LV" sz="1700" kern="1200" noProof="0" dirty="0">
              <a:ea typeface="Calibri Light" panose="020F0302020204030204" pitchFamily="34" charset="0"/>
              <a:cs typeface="Calibri Light" panose="020F0302020204030204" pitchFamily="34" charset="0"/>
            </a:endParaRPr>
          </a:p>
        </p:txBody>
      </p:sp>
      <p:sp>
        <p:nvSpPr>
          <p:cNvPr id="10" name="Freeform: Shape 9">
            <a:extLst>
              <a:ext uri="{FF2B5EF4-FFF2-40B4-BE49-F238E27FC236}">
                <a16:creationId xmlns:a16="http://schemas.microsoft.com/office/drawing/2014/main" id="{93CFBEB0-0F7D-4E73-5B90-30794DDFD9AA}"/>
              </a:ext>
            </a:extLst>
          </p:cNvPr>
          <p:cNvSpPr/>
          <p:nvPr/>
        </p:nvSpPr>
        <p:spPr>
          <a:xfrm>
            <a:off x="3881772" y="2484002"/>
            <a:ext cx="1631230" cy="1137305"/>
          </a:xfrm>
          <a:custGeom>
            <a:avLst/>
            <a:gdLst>
              <a:gd name="connsiteX0" fmla="*/ 0 w 1631230"/>
              <a:gd name="connsiteY0" fmla="*/ 113731 h 1137305"/>
              <a:gd name="connsiteX1" fmla="*/ 113731 w 1631230"/>
              <a:gd name="connsiteY1" fmla="*/ 0 h 1137305"/>
              <a:gd name="connsiteX2" fmla="*/ 1517500 w 1631230"/>
              <a:gd name="connsiteY2" fmla="*/ 0 h 1137305"/>
              <a:gd name="connsiteX3" fmla="*/ 1631231 w 1631230"/>
              <a:gd name="connsiteY3" fmla="*/ 113731 h 1137305"/>
              <a:gd name="connsiteX4" fmla="*/ 1631230 w 1631230"/>
              <a:gd name="connsiteY4" fmla="*/ 1023575 h 1137305"/>
              <a:gd name="connsiteX5" fmla="*/ 1517499 w 1631230"/>
              <a:gd name="connsiteY5" fmla="*/ 1137306 h 1137305"/>
              <a:gd name="connsiteX6" fmla="*/ 113731 w 1631230"/>
              <a:gd name="connsiteY6" fmla="*/ 1137305 h 1137305"/>
              <a:gd name="connsiteX7" fmla="*/ 0 w 1631230"/>
              <a:gd name="connsiteY7" fmla="*/ 1023574 h 1137305"/>
              <a:gd name="connsiteX8" fmla="*/ 0 w 1631230"/>
              <a:gd name="connsiteY8" fmla="*/ 113731 h 113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137305">
                <a:moveTo>
                  <a:pt x="0" y="113731"/>
                </a:moveTo>
                <a:cubicBezTo>
                  <a:pt x="0" y="50919"/>
                  <a:pt x="50919" y="0"/>
                  <a:pt x="113731" y="0"/>
                </a:cubicBezTo>
                <a:lnTo>
                  <a:pt x="1517500" y="0"/>
                </a:lnTo>
                <a:cubicBezTo>
                  <a:pt x="1580312" y="0"/>
                  <a:pt x="1631231" y="50919"/>
                  <a:pt x="1631231" y="113731"/>
                </a:cubicBezTo>
                <a:cubicBezTo>
                  <a:pt x="1631231" y="417012"/>
                  <a:pt x="1631230" y="720294"/>
                  <a:pt x="1631230" y="1023575"/>
                </a:cubicBezTo>
                <a:cubicBezTo>
                  <a:pt x="1631230" y="1086387"/>
                  <a:pt x="1580311" y="1137306"/>
                  <a:pt x="1517499" y="1137306"/>
                </a:cubicBezTo>
                <a:lnTo>
                  <a:pt x="113731" y="1137305"/>
                </a:lnTo>
                <a:cubicBezTo>
                  <a:pt x="50919" y="1137305"/>
                  <a:pt x="0" y="1086386"/>
                  <a:pt x="0" y="1023574"/>
                </a:cubicBezTo>
                <a:lnTo>
                  <a:pt x="0" y="113731"/>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128016" rIns="128016" bIns="447682" numCol="1" spcCol="1270" anchor="t" anchorCtr="0">
            <a:noAutofit/>
          </a:bodyPr>
          <a:lstStyle/>
          <a:p>
            <a:pPr marL="0" lvl="0" indent="0" algn="l" defTabSz="800100">
              <a:lnSpc>
                <a:spcPct val="90000"/>
              </a:lnSpc>
              <a:spcBef>
                <a:spcPct val="0"/>
              </a:spcBef>
              <a:spcAft>
                <a:spcPct val="35000"/>
              </a:spcAft>
              <a:buNone/>
            </a:pPr>
            <a:r>
              <a:rPr lang="lv-LV" sz="1800" kern="1200" noProof="0" dirty="0">
                <a:ea typeface="Calibri Light" panose="020F0302020204030204" pitchFamily="34" charset="0"/>
                <a:cs typeface="Calibri Light" panose="020F0302020204030204" pitchFamily="34" charset="0"/>
              </a:rPr>
              <a:t>1. Izpētes posms</a:t>
            </a:r>
          </a:p>
        </p:txBody>
      </p:sp>
      <p:sp>
        <p:nvSpPr>
          <p:cNvPr id="11" name="Freeform: Shape 10">
            <a:extLst>
              <a:ext uri="{FF2B5EF4-FFF2-40B4-BE49-F238E27FC236}">
                <a16:creationId xmlns:a16="http://schemas.microsoft.com/office/drawing/2014/main" id="{B7F6213F-1E77-D69D-AF85-180F5B26EF07}"/>
              </a:ext>
            </a:extLst>
          </p:cNvPr>
          <p:cNvSpPr/>
          <p:nvPr/>
        </p:nvSpPr>
        <p:spPr>
          <a:xfrm>
            <a:off x="4215880" y="3211055"/>
            <a:ext cx="1631230" cy="1674337"/>
          </a:xfrm>
          <a:custGeom>
            <a:avLst/>
            <a:gdLst>
              <a:gd name="connsiteX0" fmla="*/ 0 w 1631230"/>
              <a:gd name="connsiteY0" fmla="*/ 163123 h 1674337"/>
              <a:gd name="connsiteX1" fmla="*/ 163123 w 1631230"/>
              <a:gd name="connsiteY1" fmla="*/ 0 h 1674337"/>
              <a:gd name="connsiteX2" fmla="*/ 1468107 w 1631230"/>
              <a:gd name="connsiteY2" fmla="*/ 0 h 1674337"/>
              <a:gd name="connsiteX3" fmla="*/ 1631230 w 1631230"/>
              <a:gd name="connsiteY3" fmla="*/ 163123 h 1674337"/>
              <a:gd name="connsiteX4" fmla="*/ 1631230 w 1631230"/>
              <a:gd name="connsiteY4" fmla="*/ 1511214 h 1674337"/>
              <a:gd name="connsiteX5" fmla="*/ 1468107 w 1631230"/>
              <a:gd name="connsiteY5" fmla="*/ 1674337 h 1674337"/>
              <a:gd name="connsiteX6" fmla="*/ 163123 w 1631230"/>
              <a:gd name="connsiteY6" fmla="*/ 1674337 h 1674337"/>
              <a:gd name="connsiteX7" fmla="*/ 0 w 1631230"/>
              <a:gd name="connsiteY7" fmla="*/ 1511214 h 1674337"/>
              <a:gd name="connsiteX8" fmla="*/ 0 w 1631230"/>
              <a:gd name="connsiteY8" fmla="*/ 163123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674337">
                <a:moveTo>
                  <a:pt x="0" y="163123"/>
                </a:moveTo>
                <a:cubicBezTo>
                  <a:pt x="0" y="73033"/>
                  <a:pt x="73033" y="0"/>
                  <a:pt x="163123" y="0"/>
                </a:cubicBezTo>
                <a:lnTo>
                  <a:pt x="1468107" y="0"/>
                </a:lnTo>
                <a:cubicBezTo>
                  <a:pt x="1558197" y="0"/>
                  <a:pt x="1631230" y="73033"/>
                  <a:pt x="1631230" y="163123"/>
                </a:cubicBezTo>
                <a:lnTo>
                  <a:pt x="1631230" y="1511214"/>
                </a:lnTo>
                <a:cubicBezTo>
                  <a:pt x="1631230" y="1601304"/>
                  <a:pt x="1558197" y="1674337"/>
                  <a:pt x="1468107" y="1674337"/>
                </a:cubicBezTo>
                <a:lnTo>
                  <a:pt x="163123" y="1674337"/>
                </a:lnTo>
                <a:cubicBezTo>
                  <a:pt x="73033" y="1674337"/>
                  <a:pt x="0" y="1601304"/>
                  <a:pt x="0" y="1511214"/>
                </a:cubicBezTo>
                <a:lnTo>
                  <a:pt x="0" y="163123"/>
                </a:lnTo>
                <a:close/>
              </a:path>
            </a:pathLst>
          </a:custGeom>
          <a:ln>
            <a:solidFill>
              <a:schemeClr val="accent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217" tIns="230657" rIns="139217" bIns="139217" numCol="1" spcCol="1270" anchor="t" anchorCtr="0">
            <a:noAutofit/>
          </a:bodyPr>
          <a:lstStyle/>
          <a:p>
            <a:pPr marL="171450" lvl="1" indent="-171450" algn="l" defTabSz="755650">
              <a:lnSpc>
                <a:spcPct val="90000"/>
              </a:lnSpc>
              <a:spcBef>
                <a:spcPct val="0"/>
              </a:spcBef>
              <a:spcAft>
                <a:spcPct val="15000"/>
              </a:spcAft>
              <a:buChar char="•"/>
            </a:pPr>
            <a:r>
              <a:rPr lang="lv-LV" sz="1700" b="1" kern="1200" noProof="0" dirty="0">
                <a:ea typeface="Calibri Light" panose="020F0302020204030204" pitchFamily="34" charset="0"/>
                <a:cs typeface="Calibri Light" panose="020F0302020204030204" pitchFamily="34" charset="0"/>
              </a:rPr>
              <a:t>Protokola prototips</a:t>
            </a:r>
          </a:p>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Kvalitatīvo datu ieguve</a:t>
            </a:r>
          </a:p>
        </p:txBody>
      </p:sp>
      <p:sp>
        <p:nvSpPr>
          <p:cNvPr id="12" name="Freeform: Shape 11">
            <a:extLst>
              <a:ext uri="{FF2B5EF4-FFF2-40B4-BE49-F238E27FC236}">
                <a16:creationId xmlns:a16="http://schemas.microsoft.com/office/drawing/2014/main" id="{778F2C06-92D4-0944-8599-DC6B99A72BC6}"/>
              </a:ext>
            </a:extLst>
          </p:cNvPr>
          <p:cNvSpPr/>
          <p:nvPr/>
        </p:nvSpPr>
        <p:spPr>
          <a:xfrm>
            <a:off x="5760292" y="2660039"/>
            <a:ext cx="524252" cy="406129"/>
          </a:xfrm>
          <a:custGeom>
            <a:avLst/>
            <a:gdLst>
              <a:gd name="connsiteX0" fmla="*/ 0 w 524252"/>
              <a:gd name="connsiteY0" fmla="*/ 81226 h 406129"/>
              <a:gd name="connsiteX1" fmla="*/ 321188 w 524252"/>
              <a:gd name="connsiteY1" fmla="*/ 81226 h 406129"/>
              <a:gd name="connsiteX2" fmla="*/ 321188 w 524252"/>
              <a:gd name="connsiteY2" fmla="*/ 0 h 406129"/>
              <a:gd name="connsiteX3" fmla="*/ 524252 w 524252"/>
              <a:gd name="connsiteY3" fmla="*/ 203065 h 406129"/>
              <a:gd name="connsiteX4" fmla="*/ 321188 w 524252"/>
              <a:gd name="connsiteY4" fmla="*/ 406129 h 406129"/>
              <a:gd name="connsiteX5" fmla="*/ 321188 w 524252"/>
              <a:gd name="connsiteY5" fmla="*/ 324903 h 406129"/>
              <a:gd name="connsiteX6" fmla="*/ 0 w 524252"/>
              <a:gd name="connsiteY6" fmla="*/ 324903 h 406129"/>
              <a:gd name="connsiteX7" fmla="*/ 0 w 524252"/>
              <a:gd name="connsiteY7" fmla="*/ 81226 h 4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252" h="406129">
                <a:moveTo>
                  <a:pt x="0" y="81226"/>
                </a:moveTo>
                <a:lnTo>
                  <a:pt x="321188" y="81226"/>
                </a:lnTo>
                <a:lnTo>
                  <a:pt x="321188" y="0"/>
                </a:lnTo>
                <a:lnTo>
                  <a:pt x="524252" y="203065"/>
                </a:lnTo>
                <a:lnTo>
                  <a:pt x="321188" y="406129"/>
                </a:lnTo>
                <a:lnTo>
                  <a:pt x="321188" y="324903"/>
                </a:lnTo>
                <a:lnTo>
                  <a:pt x="0" y="324903"/>
                </a:lnTo>
                <a:lnTo>
                  <a:pt x="0" y="81226"/>
                </a:lnTo>
                <a:close/>
              </a:path>
            </a:pathLst>
          </a:custGeom>
          <a:solidFill>
            <a:schemeClr val="accent1"/>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81226" rIns="121839" bIns="81226" numCol="1" spcCol="1270" anchor="ctr" anchorCtr="0">
            <a:noAutofit/>
          </a:bodyPr>
          <a:lstStyle/>
          <a:p>
            <a:pPr marL="0" lvl="0" indent="0" algn="ctr" defTabSz="755650">
              <a:lnSpc>
                <a:spcPct val="90000"/>
              </a:lnSpc>
              <a:spcBef>
                <a:spcPct val="0"/>
              </a:spcBef>
              <a:spcAft>
                <a:spcPct val="35000"/>
              </a:spcAft>
              <a:buNone/>
            </a:pPr>
            <a:endParaRPr lang="lv-LV" sz="1700" kern="1200" noProof="0" dirty="0">
              <a:ea typeface="Calibri Light" panose="020F0302020204030204" pitchFamily="34" charset="0"/>
              <a:cs typeface="Calibri Light" panose="020F0302020204030204" pitchFamily="34" charset="0"/>
            </a:endParaRPr>
          </a:p>
        </p:txBody>
      </p:sp>
      <p:sp>
        <p:nvSpPr>
          <p:cNvPr id="13" name="Freeform: Shape 12">
            <a:extLst>
              <a:ext uri="{FF2B5EF4-FFF2-40B4-BE49-F238E27FC236}">
                <a16:creationId xmlns:a16="http://schemas.microsoft.com/office/drawing/2014/main" id="{B5F59993-7F3B-AA5C-655B-E8E32833B673}"/>
              </a:ext>
            </a:extLst>
          </p:cNvPr>
          <p:cNvSpPr/>
          <p:nvPr/>
        </p:nvSpPr>
        <p:spPr>
          <a:xfrm>
            <a:off x="6502158" y="2484002"/>
            <a:ext cx="1631230" cy="1137305"/>
          </a:xfrm>
          <a:custGeom>
            <a:avLst/>
            <a:gdLst>
              <a:gd name="connsiteX0" fmla="*/ 0 w 1631230"/>
              <a:gd name="connsiteY0" fmla="*/ 113731 h 1137305"/>
              <a:gd name="connsiteX1" fmla="*/ 113731 w 1631230"/>
              <a:gd name="connsiteY1" fmla="*/ 0 h 1137305"/>
              <a:gd name="connsiteX2" fmla="*/ 1517500 w 1631230"/>
              <a:gd name="connsiteY2" fmla="*/ 0 h 1137305"/>
              <a:gd name="connsiteX3" fmla="*/ 1631231 w 1631230"/>
              <a:gd name="connsiteY3" fmla="*/ 113731 h 1137305"/>
              <a:gd name="connsiteX4" fmla="*/ 1631230 w 1631230"/>
              <a:gd name="connsiteY4" fmla="*/ 1023575 h 1137305"/>
              <a:gd name="connsiteX5" fmla="*/ 1517499 w 1631230"/>
              <a:gd name="connsiteY5" fmla="*/ 1137306 h 1137305"/>
              <a:gd name="connsiteX6" fmla="*/ 113731 w 1631230"/>
              <a:gd name="connsiteY6" fmla="*/ 1137305 h 1137305"/>
              <a:gd name="connsiteX7" fmla="*/ 0 w 1631230"/>
              <a:gd name="connsiteY7" fmla="*/ 1023574 h 1137305"/>
              <a:gd name="connsiteX8" fmla="*/ 0 w 1631230"/>
              <a:gd name="connsiteY8" fmla="*/ 113731 h 113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137305">
                <a:moveTo>
                  <a:pt x="0" y="113731"/>
                </a:moveTo>
                <a:cubicBezTo>
                  <a:pt x="0" y="50919"/>
                  <a:pt x="50919" y="0"/>
                  <a:pt x="113731" y="0"/>
                </a:cubicBezTo>
                <a:lnTo>
                  <a:pt x="1517500" y="0"/>
                </a:lnTo>
                <a:cubicBezTo>
                  <a:pt x="1580312" y="0"/>
                  <a:pt x="1631231" y="50919"/>
                  <a:pt x="1631231" y="113731"/>
                </a:cubicBezTo>
                <a:cubicBezTo>
                  <a:pt x="1631231" y="417012"/>
                  <a:pt x="1631230" y="720294"/>
                  <a:pt x="1631230" y="1023575"/>
                </a:cubicBezTo>
                <a:cubicBezTo>
                  <a:pt x="1631230" y="1086387"/>
                  <a:pt x="1580311" y="1137306"/>
                  <a:pt x="1517499" y="1137306"/>
                </a:cubicBezTo>
                <a:lnTo>
                  <a:pt x="113731" y="1137305"/>
                </a:lnTo>
                <a:cubicBezTo>
                  <a:pt x="50919" y="1137305"/>
                  <a:pt x="0" y="1086386"/>
                  <a:pt x="0" y="1023574"/>
                </a:cubicBezTo>
                <a:lnTo>
                  <a:pt x="0" y="113731"/>
                </a:lnTo>
                <a:close/>
              </a:path>
            </a:pathLst>
          </a:custGeom>
          <a:solidFill>
            <a:srgbClr val="5A9596"/>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 tIns="128016" rIns="128016" bIns="447682" numCol="1" spcCol="1270" anchor="t" anchorCtr="0">
            <a:noAutofit/>
          </a:bodyPr>
          <a:lstStyle/>
          <a:p>
            <a:pPr marL="0" lvl="0" indent="0" algn="l" defTabSz="800100">
              <a:lnSpc>
                <a:spcPct val="90000"/>
              </a:lnSpc>
              <a:spcBef>
                <a:spcPct val="0"/>
              </a:spcBef>
              <a:spcAft>
                <a:spcPct val="35000"/>
              </a:spcAft>
              <a:buNone/>
            </a:pPr>
            <a:r>
              <a:rPr lang="lv-LV" sz="1800" kern="1200" noProof="0" dirty="0">
                <a:ea typeface="Calibri Light" panose="020F0302020204030204" pitchFamily="34" charset="0"/>
                <a:cs typeface="Calibri Light" panose="020F0302020204030204" pitchFamily="34" charset="0"/>
              </a:rPr>
              <a:t>2. Izpētes posms</a:t>
            </a:r>
          </a:p>
        </p:txBody>
      </p:sp>
      <p:sp>
        <p:nvSpPr>
          <p:cNvPr id="14" name="Freeform: Shape 13">
            <a:extLst>
              <a:ext uri="{FF2B5EF4-FFF2-40B4-BE49-F238E27FC236}">
                <a16:creationId xmlns:a16="http://schemas.microsoft.com/office/drawing/2014/main" id="{E914F3D8-0EEF-DE8C-0BB3-DFFE33F26BA8}"/>
              </a:ext>
            </a:extLst>
          </p:cNvPr>
          <p:cNvSpPr/>
          <p:nvPr/>
        </p:nvSpPr>
        <p:spPr>
          <a:xfrm>
            <a:off x="6836266" y="3211055"/>
            <a:ext cx="1631230" cy="1674337"/>
          </a:xfrm>
          <a:custGeom>
            <a:avLst/>
            <a:gdLst>
              <a:gd name="connsiteX0" fmla="*/ 0 w 1631230"/>
              <a:gd name="connsiteY0" fmla="*/ 163123 h 1674337"/>
              <a:gd name="connsiteX1" fmla="*/ 163123 w 1631230"/>
              <a:gd name="connsiteY1" fmla="*/ 0 h 1674337"/>
              <a:gd name="connsiteX2" fmla="*/ 1468107 w 1631230"/>
              <a:gd name="connsiteY2" fmla="*/ 0 h 1674337"/>
              <a:gd name="connsiteX3" fmla="*/ 1631230 w 1631230"/>
              <a:gd name="connsiteY3" fmla="*/ 163123 h 1674337"/>
              <a:gd name="connsiteX4" fmla="*/ 1631230 w 1631230"/>
              <a:gd name="connsiteY4" fmla="*/ 1511214 h 1674337"/>
              <a:gd name="connsiteX5" fmla="*/ 1468107 w 1631230"/>
              <a:gd name="connsiteY5" fmla="*/ 1674337 h 1674337"/>
              <a:gd name="connsiteX6" fmla="*/ 163123 w 1631230"/>
              <a:gd name="connsiteY6" fmla="*/ 1674337 h 1674337"/>
              <a:gd name="connsiteX7" fmla="*/ 0 w 1631230"/>
              <a:gd name="connsiteY7" fmla="*/ 1511214 h 1674337"/>
              <a:gd name="connsiteX8" fmla="*/ 0 w 1631230"/>
              <a:gd name="connsiteY8" fmla="*/ 163123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674337">
                <a:moveTo>
                  <a:pt x="0" y="163123"/>
                </a:moveTo>
                <a:cubicBezTo>
                  <a:pt x="0" y="73033"/>
                  <a:pt x="73033" y="0"/>
                  <a:pt x="163123" y="0"/>
                </a:cubicBezTo>
                <a:lnTo>
                  <a:pt x="1468107" y="0"/>
                </a:lnTo>
                <a:cubicBezTo>
                  <a:pt x="1558197" y="0"/>
                  <a:pt x="1631230" y="73033"/>
                  <a:pt x="1631230" y="163123"/>
                </a:cubicBezTo>
                <a:lnTo>
                  <a:pt x="1631230" y="1511214"/>
                </a:lnTo>
                <a:cubicBezTo>
                  <a:pt x="1631230" y="1601304"/>
                  <a:pt x="1558197" y="1674337"/>
                  <a:pt x="1468107" y="1674337"/>
                </a:cubicBezTo>
                <a:lnTo>
                  <a:pt x="163123" y="1674337"/>
                </a:lnTo>
                <a:cubicBezTo>
                  <a:pt x="73033" y="1674337"/>
                  <a:pt x="0" y="1601304"/>
                  <a:pt x="0" y="1511214"/>
                </a:cubicBezTo>
                <a:lnTo>
                  <a:pt x="0" y="163123"/>
                </a:lnTo>
                <a:close/>
              </a:path>
            </a:pathLst>
          </a:custGeom>
          <a:ln>
            <a:solidFill>
              <a:srgbClr val="5A9596"/>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217" tIns="230657" rIns="139217" bIns="139217" numCol="1" spcCol="1270" anchor="t" anchorCtr="0">
            <a:noAutofit/>
          </a:bodyPr>
          <a:lstStyle/>
          <a:p>
            <a:pPr marL="171450" lvl="1" indent="-171450" algn="l" defTabSz="755650">
              <a:lnSpc>
                <a:spcPct val="90000"/>
              </a:lnSpc>
              <a:spcBef>
                <a:spcPct val="0"/>
              </a:spcBef>
              <a:spcAft>
                <a:spcPct val="15000"/>
              </a:spcAft>
              <a:buChar char="•"/>
            </a:pPr>
            <a:r>
              <a:rPr lang="lv-LV" sz="1700" b="1" kern="1200" noProof="0" dirty="0">
                <a:ea typeface="Calibri Light" panose="020F0302020204030204" pitchFamily="34" charset="0"/>
                <a:cs typeface="Calibri Light" panose="020F0302020204030204" pitchFamily="34" charset="0"/>
              </a:rPr>
              <a:t>Protokola         1. versija</a:t>
            </a:r>
          </a:p>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Kvalitatīvo datu ieguve</a:t>
            </a:r>
          </a:p>
          <a:p>
            <a:pPr marL="171450" lvl="1" indent="-171450" algn="l" defTabSz="800100">
              <a:lnSpc>
                <a:spcPct val="90000"/>
              </a:lnSpc>
              <a:spcBef>
                <a:spcPct val="0"/>
              </a:spcBef>
              <a:spcAft>
                <a:spcPct val="15000"/>
              </a:spcAft>
              <a:buChar char="•"/>
            </a:pPr>
            <a:endParaRPr lang="lv-LV" sz="1800" kern="1200" noProof="0" dirty="0">
              <a:ea typeface="Calibri Light" panose="020F0302020204030204" pitchFamily="34" charset="0"/>
              <a:cs typeface="Calibri Light" panose="020F0302020204030204" pitchFamily="34" charset="0"/>
            </a:endParaRPr>
          </a:p>
        </p:txBody>
      </p:sp>
      <p:sp>
        <p:nvSpPr>
          <p:cNvPr id="15" name="Freeform: Shape 14">
            <a:extLst>
              <a:ext uri="{FF2B5EF4-FFF2-40B4-BE49-F238E27FC236}">
                <a16:creationId xmlns:a16="http://schemas.microsoft.com/office/drawing/2014/main" id="{A7DEDA8D-27E9-F51B-20F4-D5B3597416D1}"/>
              </a:ext>
            </a:extLst>
          </p:cNvPr>
          <p:cNvSpPr/>
          <p:nvPr/>
        </p:nvSpPr>
        <p:spPr>
          <a:xfrm>
            <a:off x="8380678" y="2660039"/>
            <a:ext cx="524252" cy="406129"/>
          </a:xfrm>
          <a:custGeom>
            <a:avLst/>
            <a:gdLst>
              <a:gd name="connsiteX0" fmla="*/ 0 w 524252"/>
              <a:gd name="connsiteY0" fmla="*/ 81226 h 406129"/>
              <a:gd name="connsiteX1" fmla="*/ 321188 w 524252"/>
              <a:gd name="connsiteY1" fmla="*/ 81226 h 406129"/>
              <a:gd name="connsiteX2" fmla="*/ 321188 w 524252"/>
              <a:gd name="connsiteY2" fmla="*/ 0 h 406129"/>
              <a:gd name="connsiteX3" fmla="*/ 524252 w 524252"/>
              <a:gd name="connsiteY3" fmla="*/ 203065 h 406129"/>
              <a:gd name="connsiteX4" fmla="*/ 321188 w 524252"/>
              <a:gd name="connsiteY4" fmla="*/ 406129 h 406129"/>
              <a:gd name="connsiteX5" fmla="*/ 321188 w 524252"/>
              <a:gd name="connsiteY5" fmla="*/ 324903 h 406129"/>
              <a:gd name="connsiteX6" fmla="*/ 0 w 524252"/>
              <a:gd name="connsiteY6" fmla="*/ 324903 h 406129"/>
              <a:gd name="connsiteX7" fmla="*/ 0 w 524252"/>
              <a:gd name="connsiteY7" fmla="*/ 81226 h 4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252" h="406129">
                <a:moveTo>
                  <a:pt x="0" y="81226"/>
                </a:moveTo>
                <a:lnTo>
                  <a:pt x="321188" y="81226"/>
                </a:lnTo>
                <a:lnTo>
                  <a:pt x="321188" y="0"/>
                </a:lnTo>
                <a:lnTo>
                  <a:pt x="524252" y="203065"/>
                </a:lnTo>
                <a:lnTo>
                  <a:pt x="321188" y="406129"/>
                </a:lnTo>
                <a:lnTo>
                  <a:pt x="321188" y="324903"/>
                </a:lnTo>
                <a:lnTo>
                  <a:pt x="0" y="324903"/>
                </a:lnTo>
                <a:lnTo>
                  <a:pt x="0" y="81226"/>
                </a:lnTo>
                <a:close/>
              </a:path>
            </a:pathLst>
          </a:custGeom>
          <a:solidFill>
            <a:srgbClr val="5A9596"/>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81226" rIns="121839" bIns="81226" numCol="1" spcCol="1270" anchor="ctr" anchorCtr="0">
            <a:noAutofit/>
          </a:bodyPr>
          <a:lstStyle/>
          <a:p>
            <a:pPr marL="0" lvl="0" indent="0" algn="ctr" defTabSz="755650">
              <a:lnSpc>
                <a:spcPct val="90000"/>
              </a:lnSpc>
              <a:spcBef>
                <a:spcPct val="0"/>
              </a:spcBef>
              <a:spcAft>
                <a:spcPct val="35000"/>
              </a:spcAft>
              <a:buNone/>
            </a:pPr>
            <a:endParaRPr lang="lv-LV" sz="1700" kern="1200" noProof="0" dirty="0">
              <a:ea typeface="Calibri Light" panose="020F0302020204030204" pitchFamily="34" charset="0"/>
              <a:cs typeface="Calibri Light" panose="020F0302020204030204" pitchFamily="34" charset="0"/>
            </a:endParaRPr>
          </a:p>
        </p:txBody>
      </p:sp>
      <p:sp>
        <p:nvSpPr>
          <p:cNvPr id="16" name="Freeform: Shape 15">
            <a:extLst>
              <a:ext uri="{FF2B5EF4-FFF2-40B4-BE49-F238E27FC236}">
                <a16:creationId xmlns:a16="http://schemas.microsoft.com/office/drawing/2014/main" id="{0DA3625F-2A85-222D-059E-DFEC470F2242}"/>
              </a:ext>
            </a:extLst>
          </p:cNvPr>
          <p:cNvSpPr/>
          <p:nvPr/>
        </p:nvSpPr>
        <p:spPr>
          <a:xfrm>
            <a:off x="9122544" y="2484002"/>
            <a:ext cx="1631230" cy="1137305"/>
          </a:xfrm>
          <a:custGeom>
            <a:avLst/>
            <a:gdLst>
              <a:gd name="connsiteX0" fmla="*/ 0 w 1631230"/>
              <a:gd name="connsiteY0" fmla="*/ 113731 h 1137305"/>
              <a:gd name="connsiteX1" fmla="*/ 113731 w 1631230"/>
              <a:gd name="connsiteY1" fmla="*/ 0 h 1137305"/>
              <a:gd name="connsiteX2" fmla="*/ 1517500 w 1631230"/>
              <a:gd name="connsiteY2" fmla="*/ 0 h 1137305"/>
              <a:gd name="connsiteX3" fmla="*/ 1631231 w 1631230"/>
              <a:gd name="connsiteY3" fmla="*/ 113731 h 1137305"/>
              <a:gd name="connsiteX4" fmla="*/ 1631230 w 1631230"/>
              <a:gd name="connsiteY4" fmla="*/ 1023575 h 1137305"/>
              <a:gd name="connsiteX5" fmla="*/ 1517499 w 1631230"/>
              <a:gd name="connsiteY5" fmla="*/ 1137306 h 1137305"/>
              <a:gd name="connsiteX6" fmla="*/ 113731 w 1631230"/>
              <a:gd name="connsiteY6" fmla="*/ 1137305 h 1137305"/>
              <a:gd name="connsiteX7" fmla="*/ 0 w 1631230"/>
              <a:gd name="connsiteY7" fmla="*/ 1023574 h 1137305"/>
              <a:gd name="connsiteX8" fmla="*/ 0 w 1631230"/>
              <a:gd name="connsiteY8" fmla="*/ 113731 h 113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137305">
                <a:moveTo>
                  <a:pt x="0" y="113731"/>
                </a:moveTo>
                <a:cubicBezTo>
                  <a:pt x="0" y="50919"/>
                  <a:pt x="50919" y="0"/>
                  <a:pt x="113731" y="0"/>
                </a:cubicBezTo>
                <a:lnTo>
                  <a:pt x="1517500" y="0"/>
                </a:lnTo>
                <a:cubicBezTo>
                  <a:pt x="1580312" y="0"/>
                  <a:pt x="1631231" y="50919"/>
                  <a:pt x="1631231" y="113731"/>
                </a:cubicBezTo>
                <a:cubicBezTo>
                  <a:pt x="1631231" y="417012"/>
                  <a:pt x="1631230" y="720294"/>
                  <a:pt x="1631230" y="1023575"/>
                </a:cubicBezTo>
                <a:cubicBezTo>
                  <a:pt x="1631230" y="1086387"/>
                  <a:pt x="1580311" y="1137306"/>
                  <a:pt x="1517499" y="1137306"/>
                </a:cubicBezTo>
                <a:lnTo>
                  <a:pt x="113731" y="1137305"/>
                </a:lnTo>
                <a:cubicBezTo>
                  <a:pt x="50919" y="1137305"/>
                  <a:pt x="0" y="1086386"/>
                  <a:pt x="0" y="1023574"/>
                </a:cubicBezTo>
                <a:lnTo>
                  <a:pt x="0" y="113731"/>
                </a:lnTo>
                <a:close/>
              </a:path>
            </a:pathLst>
          </a:custGeom>
          <a:solidFill>
            <a:schemeClr val="accent4"/>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128016" rIns="128016" bIns="447682" numCol="1" spcCol="1270" anchor="t" anchorCtr="0">
            <a:noAutofit/>
          </a:bodyPr>
          <a:lstStyle/>
          <a:p>
            <a:pPr marL="0" lvl="0" indent="0" algn="l" defTabSz="800100">
              <a:lnSpc>
                <a:spcPct val="90000"/>
              </a:lnSpc>
              <a:spcBef>
                <a:spcPct val="0"/>
              </a:spcBef>
              <a:spcAft>
                <a:spcPct val="35000"/>
              </a:spcAft>
              <a:buNone/>
            </a:pPr>
            <a:r>
              <a:rPr lang="lv-LV" sz="1800" kern="1200" noProof="0" dirty="0">
                <a:ea typeface="Calibri Light" panose="020F0302020204030204" pitchFamily="34" charset="0"/>
                <a:cs typeface="Calibri Light" panose="020F0302020204030204" pitchFamily="34" charset="0"/>
              </a:rPr>
              <a:t>3. Izpētes posms</a:t>
            </a:r>
          </a:p>
        </p:txBody>
      </p:sp>
      <p:sp>
        <p:nvSpPr>
          <p:cNvPr id="17" name="Freeform: Shape 16">
            <a:extLst>
              <a:ext uri="{FF2B5EF4-FFF2-40B4-BE49-F238E27FC236}">
                <a16:creationId xmlns:a16="http://schemas.microsoft.com/office/drawing/2014/main" id="{74A58A27-B121-AD0A-4746-65CA93ACC387}"/>
              </a:ext>
            </a:extLst>
          </p:cNvPr>
          <p:cNvSpPr/>
          <p:nvPr/>
        </p:nvSpPr>
        <p:spPr>
          <a:xfrm>
            <a:off x="9456651" y="3211055"/>
            <a:ext cx="1631230" cy="1674337"/>
          </a:xfrm>
          <a:custGeom>
            <a:avLst/>
            <a:gdLst>
              <a:gd name="connsiteX0" fmla="*/ 0 w 1631230"/>
              <a:gd name="connsiteY0" fmla="*/ 163123 h 1674337"/>
              <a:gd name="connsiteX1" fmla="*/ 163123 w 1631230"/>
              <a:gd name="connsiteY1" fmla="*/ 0 h 1674337"/>
              <a:gd name="connsiteX2" fmla="*/ 1468107 w 1631230"/>
              <a:gd name="connsiteY2" fmla="*/ 0 h 1674337"/>
              <a:gd name="connsiteX3" fmla="*/ 1631230 w 1631230"/>
              <a:gd name="connsiteY3" fmla="*/ 163123 h 1674337"/>
              <a:gd name="connsiteX4" fmla="*/ 1631230 w 1631230"/>
              <a:gd name="connsiteY4" fmla="*/ 1511214 h 1674337"/>
              <a:gd name="connsiteX5" fmla="*/ 1468107 w 1631230"/>
              <a:gd name="connsiteY5" fmla="*/ 1674337 h 1674337"/>
              <a:gd name="connsiteX6" fmla="*/ 163123 w 1631230"/>
              <a:gd name="connsiteY6" fmla="*/ 1674337 h 1674337"/>
              <a:gd name="connsiteX7" fmla="*/ 0 w 1631230"/>
              <a:gd name="connsiteY7" fmla="*/ 1511214 h 1674337"/>
              <a:gd name="connsiteX8" fmla="*/ 0 w 1631230"/>
              <a:gd name="connsiteY8" fmla="*/ 163123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30" h="1674337">
                <a:moveTo>
                  <a:pt x="0" y="163123"/>
                </a:moveTo>
                <a:cubicBezTo>
                  <a:pt x="0" y="73033"/>
                  <a:pt x="73033" y="0"/>
                  <a:pt x="163123" y="0"/>
                </a:cubicBezTo>
                <a:lnTo>
                  <a:pt x="1468107" y="0"/>
                </a:lnTo>
                <a:cubicBezTo>
                  <a:pt x="1558197" y="0"/>
                  <a:pt x="1631230" y="73033"/>
                  <a:pt x="1631230" y="163123"/>
                </a:cubicBezTo>
                <a:lnTo>
                  <a:pt x="1631230" y="1511214"/>
                </a:lnTo>
                <a:cubicBezTo>
                  <a:pt x="1631230" y="1601304"/>
                  <a:pt x="1558197" y="1674337"/>
                  <a:pt x="1468107" y="1674337"/>
                </a:cubicBezTo>
                <a:lnTo>
                  <a:pt x="163123" y="1674337"/>
                </a:lnTo>
                <a:cubicBezTo>
                  <a:pt x="73033" y="1674337"/>
                  <a:pt x="0" y="1601304"/>
                  <a:pt x="0" y="1511214"/>
                </a:cubicBezTo>
                <a:lnTo>
                  <a:pt x="0" y="163123"/>
                </a:lnTo>
                <a:close/>
              </a:path>
            </a:pathLst>
          </a:custGeom>
          <a:ln>
            <a:solidFill>
              <a:schemeClr val="accent4"/>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217" tIns="230657" rIns="139217" bIns="139217" numCol="1" spcCol="1270" anchor="t" anchorCtr="0">
            <a:noAutofit/>
          </a:bodyPr>
          <a:lstStyle/>
          <a:p>
            <a:pPr marL="171450" lvl="1" indent="-171450" algn="l" defTabSz="755650">
              <a:lnSpc>
                <a:spcPct val="90000"/>
              </a:lnSpc>
              <a:spcBef>
                <a:spcPct val="0"/>
              </a:spcBef>
              <a:spcAft>
                <a:spcPct val="15000"/>
              </a:spcAft>
              <a:buChar char="•"/>
            </a:pPr>
            <a:r>
              <a:rPr lang="lv-LV" sz="1700" b="1" kern="1200" noProof="0" dirty="0">
                <a:ea typeface="Calibri Light" panose="020F0302020204030204" pitchFamily="34" charset="0"/>
                <a:cs typeface="Calibri Light" panose="020F0302020204030204" pitchFamily="34" charset="0"/>
              </a:rPr>
              <a:t>Protokola         2. versija</a:t>
            </a:r>
          </a:p>
          <a:p>
            <a:pPr marL="171450" lvl="1" indent="-171450" algn="l" defTabSz="755650">
              <a:lnSpc>
                <a:spcPct val="90000"/>
              </a:lnSpc>
              <a:spcBef>
                <a:spcPct val="0"/>
              </a:spcBef>
              <a:spcAft>
                <a:spcPct val="15000"/>
              </a:spcAft>
              <a:buChar char="•"/>
            </a:pPr>
            <a:r>
              <a:rPr lang="lv-LV" sz="1700" kern="1200" noProof="0" dirty="0">
                <a:ea typeface="Calibri Light" panose="020F0302020204030204" pitchFamily="34" charset="0"/>
                <a:cs typeface="Calibri Light" panose="020F0302020204030204" pitchFamily="34" charset="0"/>
              </a:rPr>
              <a:t>Kvantitatīvo datu ieguve</a:t>
            </a:r>
          </a:p>
        </p:txBody>
      </p:sp>
      <p:sp>
        <p:nvSpPr>
          <p:cNvPr id="5" name="TextBox 4"/>
          <p:cNvSpPr txBox="1"/>
          <p:nvPr/>
        </p:nvSpPr>
        <p:spPr>
          <a:xfrm>
            <a:off x="6545766" y="5866735"/>
            <a:ext cx="4644973" cy="338554"/>
          </a:xfrm>
          <a:prstGeom prst="rect">
            <a:avLst/>
          </a:prstGeom>
          <a:noFill/>
        </p:spPr>
        <p:txBody>
          <a:bodyPr wrap="square" rtlCol="0">
            <a:spAutoFit/>
          </a:bodyPr>
          <a:lstStyle/>
          <a:p>
            <a:pPr algn="r"/>
            <a:r>
              <a:rPr lang="lv-LV" sz="1600" dirty="0">
                <a:ea typeface="Calibri Light" panose="020F0302020204030204" pitchFamily="34" charset="0"/>
                <a:cs typeface="Calibri Light" panose="020F0302020204030204" pitchFamily="34" charset="0"/>
              </a:rPr>
              <a:t>(</a:t>
            </a:r>
            <a:r>
              <a:rPr lang="lv-LV" sz="1600" i="1" dirty="0" err="1">
                <a:ea typeface="Calibri Light" panose="020F0302020204030204" pitchFamily="34" charset="0"/>
                <a:cs typeface="Calibri Light" panose="020F0302020204030204" pitchFamily="34" charset="0"/>
              </a:rPr>
              <a:t>Feilzer</a:t>
            </a:r>
            <a:r>
              <a:rPr lang="lv-LV" sz="1600" dirty="0">
                <a:ea typeface="Calibri Light" panose="020F0302020204030204" pitchFamily="34" charset="0"/>
                <a:cs typeface="Calibri Light" panose="020F0302020204030204" pitchFamily="34" charset="0"/>
              </a:rPr>
              <a:t>, 2010; </a:t>
            </a:r>
            <a:r>
              <a:rPr lang="lv-LV" sz="1600" i="1" dirty="0" err="1">
                <a:ea typeface="Calibri Light" panose="020F0302020204030204" pitchFamily="34" charset="0"/>
                <a:cs typeface="Calibri Light" panose="020F0302020204030204" pitchFamily="34" charset="0"/>
              </a:rPr>
              <a:t>Johnson</a:t>
            </a:r>
            <a:r>
              <a:rPr lang="lv-LV" sz="1600" i="1" dirty="0">
                <a:ea typeface="Calibri Light" panose="020F0302020204030204" pitchFamily="34" charset="0"/>
                <a:cs typeface="Calibri Light" panose="020F0302020204030204" pitchFamily="34" charset="0"/>
              </a:rPr>
              <a:t> &amp; </a:t>
            </a:r>
            <a:r>
              <a:rPr lang="lv-LV" sz="1600" i="1" dirty="0" err="1">
                <a:ea typeface="Calibri Light" panose="020F0302020204030204" pitchFamily="34" charset="0"/>
                <a:cs typeface="Calibri Light" panose="020F0302020204030204" pitchFamily="34" charset="0"/>
              </a:rPr>
              <a:t>Onwuegbuzie</a:t>
            </a:r>
            <a:r>
              <a:rPr lang="lv-LV" sz="1600" dirty="0">
                <a:ea typeface="Calibri Light" panose="020F0302020204030204" pitchFamily="34" charset="0"/>
                <a:cs typeface="Calibri Light" panose="020F0302020204030204" pitchFamily="34" charset="0"/>
              </a:rPr>
              <a:t>, 2004)</a:t>
            </a:r>
            <a:endParaRPr lang="en-US" sz="1600" dirty="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0390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750" tmFilter="0, 0; .2, .5; .8, .5; 1, 0"/>
                                        <p:tgtEl>
                                          <p:spTgt spid="8"/>
                                        </p:tgtEl>
                                      </p:cBhvr>
                                    </p:animEffect>
                                    <p:animScale>
                                      <p:cBhvr>
                                        <p:cTn id="7" dur="375" autoRev="1" fill="hold"/>
                                        <p:tgtEl>
                                          <p:spTgt spid="8"/>
                                        </p:tgtEl>
                                      </p:cBhvr>
                                      <p:by x="105000" y="105000"/>
                                    </p:animScale>
                                  </p:childTnLst>
                                </p:cTn>
                              </p:par>
                            </p:childTnLst>
                          </p:cTn>
                        </p:par>
                        <p:par>
                          <p:cTn id="8" fill="hold">
                            <p:stCondLst>
                              <p:cond delay="750"/>
                            </p:stCondLst>
                            <p:childTnLst>
                              <p:par>
                                <p:cTn id="9" presetID="26" presetClass="emph" presetSubtype="0" fill="hold" grpId="0" nodeType="afterEffect">
                                  <p:stCondLst>
                                    <p:cond delay="0"/>
                                  </p:stCondLst>
                                  <p:childTnLst>
                                    <p:animEffect transition="out" filter="fade">
                                      <p:cBhvr>
                                        <p:cTn id="10" dur="750" tmFilter="0, 0; .2, .5; .8, .5; 1, 0"/>
                                        <p:tgtEl>
                                          <p:spTgt spid="11"/>
                                        </p:tgtEl>
                                      </p:cBhvr>
                                    </p:animEffect>
                                    <p:animScale>
                                      <p:cBhvr>
                                        <p:cTn id="11" dur="375" autoRev="1" fill="hold"/>
                                        <p:tgtEl>
                                          <p:spTgt spid="11"/>
                                        </p:tgtEl>
                                      </p:cBhvr>
                                      <p:by x="105000" y="105000"/>
                                    </p:animScale>
                                  </p:childTnLst>
                                </p:cTn>
                              </p:par>
                            </p:childTnLst>
                          </p:cTn>
                        </p:par>
                        <p:par>
                          <p:cTn id="12" fill="hold">
                            <p:stCondLst>
                              <p:cond delay="1500"/>
                            </p:stCondLst>
                            <p:childTnLst>
                              <p:par>
                                <p:cTn id="13" presetID="26" presetClass="emph" presetSubtype="0" fill="hold" grpId="0" nodeType="afterEffect">
                                  <p:stCondLst>
                                    <p:cond delay="0"/>
                                  </p:stCondLst>
                                  <p:childTnLst>
                                    <p:animEffect transition="out" filter="fade">
                                      <p:cBhvr>
                                        <p:cTn id="14" dur="750" tmFilter="0, 0; .2, .5; .8, .5; 1, 0"/>
                                        <p:tgtEl>
                                          <p:spTgt spid="14"/>
                                        </p:tgtEl>
                                      </p:cBhvr>
                                    </p:animEffect>
                                    <p:animScale>
                                      <p:cBhvr>
                                        <p:cTn id="15" dur="375" autoRev="1" fill="hold"/>
                                        <p:tgtEl>
                                          <p:spTgt spid="14"/>
                                        </p:tgtEl>
                                      </p:cBhvr>
                                      <p:by x="105000" y="105000"/>
                                    </p:animScale>
                                  </p:childTnLst>
                                </p:cTn>
                              </p:par>
                            </p:childTnLst>
                          </p:cTn>
                        </p:par>
                        <p:par>
                          <p:cTn id="16" fill="hold">
                            <p:stCondLst>
                              <p:cond delay="2250"/>
                            </p:stCondLst>
                            <p:childTnLst>
                              <p:par>
                                <p:cTn id="17" presetID="26" presetClass="emph" presetSubtype="0" fill="hold" grpId="0" nodeType="afterEffect">
                                  <p:stCondLst>
                                    <p:cond delay="0"/>
                                  </p:stCondLst>
                                  <p:childTnLst>
                                    <p:animEffect transition="out" filter="fade">
                                      <p:cBhvr>
                                        <p:cTn id="18" dur="750" tmFilter="0, 0; .2, .5; .8, .5; 1, 0"/>
                                        <p:tgtEl>
                                          <p:spTgt spid="17"/>
                                        </p:tgtEl>
                                      </p:cBhvr>
                                    </p:animEffect>
                                    <p:animScale>
                                      <p:cBhvr>
                                        <p:cTn id="19" dur="375"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rmAutofit fontScale="90000"/>
          </a:bodyPr>
          <a:lstStyle/>
          <a:p>
            <a:r>
              <a:rPr lang="lv-LV" sz="3600" dirty="0">
                <a:latin typeface="+mn-lt"/>
                <a:cs typeface="Calibri Light" panose="020F0302020204030204" pitchFamily="34" charset="0"/>
              </a:rPr>
              <a:t>Pētījuma sagatavošanās posma procedūra</a:t>
            </a:r>
            <a:endParaRPr lang="lv-LV" dirty="0">
              <a:latin typeface="+mn-lt"/>
              <a:cs typeface="Calibri Light" panose="020F030202020403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lv-LV" sz="1800" smtClean="0"/>
              <a:pPr/>
              <a:t>15</a:t>
            </a:fld>
            <a:endParaRPr lang="lv-LV" sz="1800" dirty="0"/>
          </a:p>
        </p:txBody>
      </p:sp>
      <p:pic>
        <p:nvPicPr>
          <p:cNvPr id="3074" name="Picture 2" descr="Reference - Free education icons"/>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23858" y="2055725"/>
            <a:ext cx="1674170" cy="167417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6B4A7599-94B9-4B17-BD7E-FA76C474D5E6}"/>
              </a:ext>
            </a:extLst>
          </p:cNvPr>
          <p:cNvSpPr txBox="1">
            <a:spLocks/>
          </p:cNvSpPr>
          <p:nvPr/>
        </p:nvSpPr>
        <p:spPr>
          <a:xfrm>
            <a:off x="1293972" y="2179875"/>
            <a:ext cx="7392828" cy="310004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300"/>
              </a:spcBef>
            </a:pPr>
            <a:r>
              <a:rPr lang="lv-LV" dirty="0">
                <a:solidFill>
                  <a:schemeClr val="tx1"/>
                </a:solidFill>
                <a:cs typeface="Calibri Light" panose="020F0302020204030204" pitchFamily="34" charset="0"/>
              </a:rPr>
              <a:t>Vienvirziena tulkošana </a:t>
            </a:r>
            <a:br>
              <a:rPr lang="lv-LV" dirty="0">
                <a:solidFill>
                  <a:schemeClr val="tx1"/>
                </a:solidFill>
                <a:cs typeface="Calibri Light" panose="020F0302020204030204" pitchFamily="34" charset="0"/>
              </a:rPr>
            </a:br>
            <a:r>
              <a:rPr lang="lv-LV" sz="1600" dirty="0">
                <a:solidFill>
                  <a:schemeClr val="tx1"/>
                </a:solidFill>
                <a:cs typeface="Calibri Light" panose="020F0302020204030204" pitchFamily="34" charset="0"/>
              </a:rPr>
              <a:t>(</a:t>
            </a:r>
            <a:r>
              <a:rPr lang="lv-LV" sz="1600" i="1" dirty="0" err="1">
                <a:solidFill>
                  <a:schemeClr val="tx1"/>
                </a:solidFill>
                <a:cs typeface="Calibri Light" panose="020F0302020204030204" pitchFamily="34" charset="0"/>
              </a:rPr>
              <a:t>International</a:t>
            </a:r>
            <a:r>
              <a:rPr lang="lv-LV" sz="1600" i="1" dirty="0">
                <a:solidFill>
                  <a:schemeClr val="tx1"/>
                </a:solidFill>
                <a:cs typeface="Calibri Light" panose="020F0302020204030204" pitchFamily="34" charset="0"/>
              </a:rPr>
              <a:t> </a:t>
            </a:r>
            <a:r>
              <a:rPr lang="lv-LV" sz="1600" i="1" dirty="0" err="1">
                <a:solidFill>
                  <a:schemeClr val="tx1"/>
                </a:solidFill>
                <a:cs typeface="Calibri Light" panose="020F0302020204030204" pitchFamily="34" charset="0"/>
              </a:rPr>
              <a:t>Test</a:t>
            </a:r>
            <a:r>
              <a:rPr lang="lv-LV" sz="1600" i="1" dirty="0">
                <a:solidFill>
                  <a:schemeClr val="tx1"/>
                </a:solidFill>
                <a:cs typeface="Calibri Light" panose="020F0302020204030204" pitchFamily="34" charset="0"/>
              </a:rPr>
              <a:t> </a:t>
            </a:r>
            <a:r>
              <a:rPr lang="lv-LV" sz="1600" i="1" dirty="0" err="1">
                <a:solidFill>
                  <a:schemeClr val="tx1"/>
                </a:solidFill>
                <a:cs typeface="Calibri Light" panose="020F0302020204030204" pitchFamily="34" charset="0"/>
              </a:rPr>
              <a:t>Commission</a:t>
            </a:r>
            <a:r>
              <a:rPr lang="lv-LV" sz="1600" dirty="0">
                <a:solidFill>
                  <a:schemeClr val="tx1"/>
                </a:solidFill>
                <a:cs typeface="Calibri Light" panose="020F0302020204030204" pitchFamily="34" charset="0"/>
              </a:rPr>
              <a:t>, 2017; </a:t>
            </a:r>
            <a:r>
              <a:rPr lang="lv-LV" sz="1600" dirty="0" err="1">
                <a:solidFill>
                  <a:schemeClr val="tx1"/>
                </a:solidFill>
                <a:cs typeface="Calibri Light" panose="020F0302020204030204" pitchFamily="34" charset="0"/>
              </a:rPr>
              <a:t>Raščevska</a:t>
            </a:r>
            <a:r>
              <a:rPr lang="lv-LV" sz="1600" dirty="0">
                <a:solidFill>
                  <a:schemeClr val="tx1"/>
                </a:solidFill>
                <a:cs typeface="Calibri Light" panose="020F0302020204030204" pitchFamily="34" charset="0"/>
              </a:rPr>
              <a:t>, 2005)</a:t>
            </a:r>
          </a:p>
          <a:p>
            <a:r>
              <a:rPr lang="lv-LV" dirty="0">
                <a:solidFill>
                  <a:schemeClr val="tx1"/>
                </a:solidFill>
                <a:cs typeface="Calibri Light" panose="020F0302020204030204" pitchFamily="34" charset="0"/>
              </a:rPr>
              <a:t>Papildu satura vienību identificēšana līdzšinējā izpētē </a:t>
            </a:r>
            <a:br>
              <a:rPr lang="lv-LV" dirty="0">
                <a:solidFill>
                  <a:schemeClr val="tx1"/>
                </a:solidFill>
                <a:cs typeface="Calibri Light" panose="020F0302020204030204" pitchFamily="34" charset="0"/>
              </a:rPr>
            </a:br>
            <a:r>
              <a:rPr lang="lv-LV" sz="1600" dirty="0">
                <a:solidFill>
                  <a:schemeClr val="tx1"/>
                </a:solidFill>
                <a:cs typeface="Calibri Light" panose="020F0302020204030204" pitchFamily="34" charset="0"/>
              </a:rPr>
              <a:t>(Pelna, 2019)</a:t>
            </a:r>
            <a:endParaRPr lang="lv-LV" dirty="0">
              <a:solidFill>
                <a:schemeClr val="tx1"/>
              </a:solidFill>
              <a:cs typeface="Calibri Light" panose="020F0302020204030204" pitchFamily="34" charset="0"/>
            </a:endParaRPr>
          </a:p>
          <a:p>
            <a:r>
              <a:rPr lang="lv-LV" dirty="0">
                <a:solidFill>
                  <a:schemeClr val="tx1"/>
                </a:solidFill>
                <a:cs typeface="Calibri Light" panose="020F0302020204030204" pitchFamily="34" charset="0"/>
              </a:rPr>
              <a:t>Kvalitatīva uz MD attiecināmo likumdošanas prasību kontentanalīze </a:t>
            </a:r>
            <a:br>
              <a:rPr lang="lv-LV" dirty="0">
                <a:solidFill>
                  <a:schemeClr val="tx1"/>
                </a:solidFill>
                <a:cs typeface="Calibri Light" panose="020F0302020204030204" pitchFamily="34" charset="0"/>
              </a:rPr>
            </a:br>
            <a:r>
              <a:rPr lang="lv-LV" sz="1600" dirty="0">
                <a:solidFill>
                  <a:schemeClr val="tx1"/>
                </a:solidFill>
                <a:cs typeface="Calibri Light" panose="020F0302020204030204" pitchFamily="34" charset="0"/>
              </a:rPr>
              <a:t>(</a:t>
            </a:r>
            <a:r>
              <a:rPr lang="lv-LV" sz="1600" i="1" dirty="0" err="1">
                <a:solidFill>
                  <a:schemeClr val="tx1"/>
                </a:solidFill>
                <a:cs typeface="Calibri Light" panose="020F0302020204030204" pitchFamily="34" charset="0"/>
              </a:rPr>
              <a:t>Elo</a:t>
            </a:r>
            <a:r>
              <a:rPr lang="lv-LV" sz="1600" i="1" dirty="0">
                <a:solidFill>
                  <a:schemeClr val="tx1"/>
                </a:solidFill>
                <a:cs typeface="Calibri Light" panose="020F0302020204030204" pitchFamily="34" charset="0"/>
              </a:rPr>
              <a:t> &amp; </a:t>
            </a:r>
            <a:r>
              <a:rPr lang="lv-LV" sz="1600" i="1" dirty="0" err="1">
                <a:solidFill>
                  <a:schemeClr val="tx1"/>
                </a:solidFill>
                <a:cs typeface="Calibri Light" panose="020F0302020204030204" pitchFamily="34" charset="0"/>
              </a:rPr>
              <a:t>Kyngäs</a:t>
            </a:r>
            <a:r>
              <a:rPr lang="lv-LV" sz="1600" dirty="0">
                <a:solidFill>
                  <a:schemeClr val="tx1"/>
                </a:solidFill>
                <a:cs typeface="Calibri Light" panose="020F0302020204030204" pitchFamily="34" charset="0"/>
              </a:rPr>
              <a:t>, 2008)</a:t>
            </a:r>
          </a:p>
          <a:p>
            <a:r>
              <a:rPr lang="lv-LV" dirty="0">
                <a:solidFill>
                  <a:schemeClr val="tx1"/>
                </a:solidFill>
                <a:cs typeface="Calibri Light" panose="020F0302020204030204" pitchFamily="34" charset="0"/>
              </a:rPr>
              <a:t>Iegūto rezultātu apkopojums</a:t>
            </a:r>
          </a:p>
          <a:p>
            <a:pPr marL="0" indent="0">
              <a:spcBef>
                <a:spcPts val="300"/>
              </a:spcBef>
              <a:buFont typeface="Wingdings 3" charset="2"/>
              <a:buNone/>
            </a:pPr>
            <a:endParaRPr lang="lv-LV" dirty="0">
              <a:solidFill>
                <a:schemeClr val="tx1"/>
              </a:solidFill>
              <a:cs typeface="Calibri Light" panose="020F0302020204030204" pitchFamily="34" charset="0"/>
            </a:endParaRPr>
          </a:p>
          <a:p>
            <a:pPr marL="0" indent="0">
              <a:spcBef>
                <a:spcPts val="300"/>
              </a:spcBef>
              <a:buFont typeface="Wingdings 3" charset="2"/>
              <a:buNone/>
            </a:pPr>
            <a:endParaRPr lang="lv-LV" sz="1200" dirty="0">
              <a:solidFill>
                <a:schemeClr val="tx1"/>
              </a:solidFill>
              <a:cs typeface="Calibri Light" panose="020F0302020204030204" pitchFamily="34" charset="0"/>
            </a:endParaRPr>
          </a:p>
        </p:txBody>
      </p:sp>
    </p:spTree>
    <p:extLst>
      <p:ext uri="{BB962C8B-B14F-4D97-AF65-F5344CB8AC3E}">
        <p14:creationId xmlns:p14="http://schemas.microsoft.com/office/powerpoint/2010/main" val="299568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Pirmais izpētes posms – metode</a:t>
            </a:r>
          </a:p>
        </p:txBody>
      </p:sp>
      <p:graphicFrame>
        <p:nvGraphicFramePr>
          <p:cNvPr id="6" name="Table 4">
            <a:extLst>
              <a:ext uri="{FF2B5EF4-FFF2-40B4-BE49-F238E27FC236}">
                <a16:creationId xmlns:a16="http://schemas.microsoft.com/office/drawing/2014/main" id="{BD8CCA4C-F6C3-44BB-AE80-7CC821D6A11E}"/>
              </a:ext>
            </a:extLst>
          </p:cNvPr>
          <p:cNvGraphicFramePr>
            <a:graphicFrameLocks noGrp="1"/>
          </p:cNvGraphicFramePr>
          <p:nvPr>
            <p:ph idx="1"/>
            <p:extLst>
              <p:ext uri="{D42A27DB-BD31-4B8C-83A1-F6EECF244321}">
                <p14:modId xmlns:p14="http://schemas.microsoft.com/office/powerpoint/2010/main" val="1338120154"/>
              </p:ext>
            </p:extLst>
          </p:nvPr>
        </p:nvGraphicFramePr>
        <p:xfrm>
          <a:off x="356287" y="2093488"/>
          <a:ext cx="11530913" cy="3520440"/>
        </p:xfrm>
        <a:graphic>
          <a:graphicData uri="http://schemas.openxmlformats.org/drawingml/2006/table">
            <a:tbl>
              <a:tblPr firstRow="1" bandRow="1">
                <a:tableStyleId>{5C22544A-7EE6-4342-B048-85BDC9FD1C3A}</a:tableStyleId>
              </a:tblPr>
              <a:tblGrid>
                <a:gridCol w="3370555">
                  <a:extLst>
                    <a:ext uri="{9D8B030D-6E8A-4147-A177-3AD203B41FA5}">
                      <a16:colId xmlns:a16="http://schemas.microsoft.com/office/drawing/2014/main" val="356946308"/>
                    </a:ext>
                  </a:extLst>
                </a:gridCol>
                <a:gridCol w="2013482">
                  <a:extLst>
                    <a:ext uri="{9D8B030D-6E8A-4147-A177-3AD203B41FA5}">
                      <a16:colId xmlns:a16="http://schemas.microsoft.com/office/drawing/2014/main" val="529413581"/>
                    </a:ext>
                  </a:extLst>
                </a:gridCol>
                <a:gridCol w="1518876">
                  <a:extLst>
                    <a:ext uri="{9D8B030D-6E8A-4147-A177-3AD203B41FA5}">
                      <a16:colId xmlns:a16="http://schemas.microsoft.com/office/drawing/2014/main" val="20002"/>
                    </a:ext>
                  </a:extLst>
                </a:gridCol>
                <a:gridCol w="3133161">
                  <a:extLst>
                    <a:ext uri="{9D8B030D-6E8A-4147-A177-3AD203B41FA5}">
                      <a16:colId xmlns:a16="http://schemas.microsoft.com/office/drawing/2014/main" val="3801510707"/>
                    </a:ext>
                  </a:extLst>
                </a:gridCol>
                <a:gridCol w="1494839">
                  <a:extLst>
                    <a:ext uri="{9D8B030D-6E8A-4147-A177-3AD203B41FA5}">
                      <a16:colId xmlns:a16="http://schemas.microsoft.com/office/drawing/2014/main" val="907185267"/>
                    </a:ext>
                  </a:extLst>
                </a:gridCol>
              </a:tblGrid>
              <a:tr h="388096">
                <a:tc>
                  <a:txBody>
                    <a:bodyPr/>
                    <a:lstStyle/>
                    <a:p>
                      <a:r>
                        <a:rPr lang="lv-LV" sz="1700" b="1" noProof="0" dirty="0">
                          <a:latin typeface="+mn-lt"/>
                          <a:cs typeface="Calibri Light" panose="020F0302020204030204" pitchFamily="34" charset="0"/>
                        </a:rPr>
                        <a:t>Pētījuma jautājums</a:t>
                      </a:r>
                    </a:p>
                  </a:txBody>
                  <a:tcPr/>
                </a:tc>
                <a:tc>
                  <a:txBody>
                    <a:bodyPr/>
                    <a:lstStyle/>
                    <a:p>
                      <a:r>
                        <a:rPr lang="lv-LV" sz="1700" b="1" noProof="0" dirty="0">
                          <a:latin typeface="+mn-lt"/>
                          <a:cs typeface="Calibri Light" panose="020F0302020204030204" pitchFamily="34" charset="0"/>
                        </a:rPr>
                        <a:t>Dalībnieki</a:t>
                      </a:r>
                    </a:p>
                  </a:txBody>
                  <a:tcPr/>
                </a:tc>
                <a:tc>
                  <a:txBody>
                    <a:bodyPr/>
                    <a:lstStyle/>
                    <a:p>
                      <a:r>
                        <a:rPr lang="lv-LV" sz="1700" b="1" noProof="0" dirty="0">
                          <a:latin typeface="+mn-lt"/>
                          <a:cs typeface="Calibri Light" panose="020F0302020204030204" pitchFamily="34" charset="0"/>
                        </a:rPr>
                        <a:t>Instrumentārijs</a:t>
                      </a:r>
                    </a:p>
                  </a:txBody>
                  <a:tcPr/>
                </a:tc>
                <a:tc>
                  <a:txBody>
                    <a:bodyPr/>
                    <a:lstStyle/>
                    <a:p>
                      <a:r>
                        <a:rPr lang="lv-LV" sz="1700" b="1" noProof="0" dirty="0">
                          <a:latin typeface="+mn-lt"/>
                          <a:cs typeface="Calibri Light" panose="020F0302020204030204" pitchFamily="34" charset="0"/>
                        </a:rPr>
                        <a:t>Procedūra</a:t>
                      </a:r>
                    </a:p>
                  </a:txBody>
                  <a:tcPr/>
                </a:tc>
                <a:tc>
                  <a:txBody>
                    <a:bodyPr/>
                    <a:lstStyle/>
                    <a:p>
                      <a:r>
                        <a:rPr lang="lv-LV" sz="1700" b="1" noProof="0" dirty="0">
                          <a:latin typeface="+mn-lt"/>
                          <a:cs typeface="Calibri Light" panose="020F0302020204030204" pitchFamily="34" charset="0"/>
                        </a:rPr>
                        <a:t>Datu analīze</a:t>
                      </a:r>
                    </a:p>
                  </a:txBody>
                  <a:tcPr/>
                </a:tc>
                <a:extLst>
                  <a:ext uri="{0D108BD9-81ED-4DB2-BD59-A6C34878D82A}">
                    <a16:rowId xmlns:a16="http://schemas.microsoft.com/office/drawing/2014/main" val="584611499"/>
                  </a:ext>
                </a:extLst>
              </a:tr>
              <a:tr h="182483">
                <a:tc>
                  <a:txBody>
                    <a:bodyPr/>
                    <a:lstStyle/>
                    <a:p>
                      <a:pPr>
                        <a:spcBef>
                          <a:spcPts val="300"/>
                        </a:spcBef>
                      </a:pPr>
                      <a:r>
                        <a:rPr lang="lv-LV" sz="1800" noProof="0" dirty="0">
                          <a:solidFill>
                            <a:schemeClr val="tx1"/>
                          </a:solidFill>
                          <a:latin typeface="+mn-lt"/>
                          <a:cs typeface="Calibri Light" panose="020F0302020204030204" pitchFamily="34" charset="0"/>
                        </a:rPr>
                        <a:t>Kāds ir Latvijas kultūrvidē strādājošu </a:t>
                      </a:r>
                      <a:r>
                        <a:rPr lang="lv-LV" sz="1800" noProof="0" dirty="0" err="1">
                          <a:solidFill>
                            <a:schemeClr val="tx1"/>
                          </a:solidFill>
                          <a:latin typeface="+mn-lt"/>
                          <a:cs typeface="Calibri Light" panose="020F0302020204030204" pitchFamily="34" charset="0"/>
                        </a:rPr>
                        <a:t>mt</a:t>
                      </a:r>
                      <a:r>
                        <a:rPr lang="lv-LV" sz="1800" noProof="0" dirty="0">
                          <a:solidFill>
                            <a:schemeClr val="tx1"/>
                          </a:solidFill>
                          <a:latin typeface="+mn-lt"/>
                          <a:cs typeface="Calibri Light" panose="020F0302020204030204" pitchFamily="34" charset="0"/>
                        </a:rPr>
                        <a:t> viedoklis par iztulkoto protokola domēnu, apakšdomēnu un mērķu formulējumu un aprakstu saprotamību un terminoloģijas atbilstību lietošanai praksē, un kādi ir ieteikumi šo raksturlielumu uzlabošanai?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b="0" noProof="0" dirty="0">
                          <a:latin typeface="+mn-lt"/>
                          <a:cs typeface="Calibri Light" panose="020F0302020204030204" pitchFamily="34" charset="0"/>
                        </a:rPr>
                        <a:t>2 praktizējoši</a:t>
                      </a:r>
                      <a:r>
                        <a:rPr lang="lv-LV" sz="1800" b="0" baseline="0" noProof="0" dirty="0">
                          <a:latin typeface="+mn-lt"/>
                          <a:cs typeface="Calibri Light" panose="020F0302020204030204" pitchFamily="34" charset="0"/>
                        </a:rPr>
                        <a:t> </a:t>
                      </a:r>
                      <a:r>
                        <a:rPr lang="lv-LV" sz="1800" b="0" noProof="0" dirty="0">
                          <a:latin typeface="+mn-lt"/>
                          <a:cs typeface="Calibri Light" panose="020F0302020204030204" pitchFamily="34" charset="0"/>
                        </a:rPr>
                        <a:t>un sertificēti DKT </a:t>
                      </a:r>
                      <a:r>
                        <a:rPr lang="lv-LV" sz="1800" b="0" noProof="0" dirty="0" err="1">
                          <a:latin typeface="+mn-lt"/>
                          <a:cs typeface="Calibri Light" panose="020F0302020204030204" pitchFamily="34" charset="0"/>
                        </a:rPr>
                        <a:t>iz(no)vērtēšanas</a:t>
                      </a:r>
                      <a:r>
                        <a:rPr lang="lv-LV" sz="1800" b="0" noProof="0" dirty="0">
                          <a:latin typeface="+mn-lt"/>
                          <a:cs typeface="Calibri Light" panose="020F0302020204030204" pitchFamily="34" charset="0"/>
                        </a:rPr>
                        <a:t> eksperti ar profesionālu</a:t>
                      </a:r>
                      <a:r>
                        <a:rPr lang="lv-LV" sz="1800" b="0" baseline="0" noProof="0" dirty="0">
                          <a:latin typeface="+mn-lt"/>
                          <a:cs typeface="Calibri Light" panose="020F0302020204030204" pitchFamily="34" charset="0"/>
                        </a:rPr>
                        <a:t> pieredzi un</a:t>
                      </a:r>
                      <a:r>
                        <a:rPr lang="lv-LV" sz="1800" b="0" noProof="0" dirty="0">
                          <a:latin typeface="+mn-lt"/>
                          <a:cs typeface="Calibri Light" panose="020F0302020204030204" pitchFamily="34" charset="0"/>
                        </a:rPr>
                        <a:t> labām angļu valodas zināšanām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b="0" noProof="0" dirty="0">
                          <a:latin typeface="+mn-lt"/>
                          <a:cs typeface="Calibri Light" panose="020F0302020204030204" pitchFamily="34" charset="0"/>
                        </a:rPr>
                        <a:t>Ekspertu panelis</a:t>
                      </a:r>
                    </a:p>
                  </a:txBody>
                  <a:tcPr/>
                </a:tc>
                <a:tc>
                  <a:txBody>
                    <a:bodyPr/>
                    <a:lstStyle/>
                    <a:p>
                      <a:pPr marL="285750" lvl="0" indent="-285750">
                        <a:spcBef>
                          <a:spcPts val="300"/>
                        </a:spcBef>
                        <a:buClr>
                          <a:schemeClr val="accent1"/>
                        </a:buClr>
                        <a:buFont typeface="Arial" panose="020B0604020202020204" pitchFamily="34" charset="0"/>
                        <a:buChar char="•"/>
                      </a:pPr>
                      <a:r>
                        <a:rPr lang="lv-LV" sz="1800" b="0" noProof="0" dirty="0">
                          <a:latin typeface="+mn-lt"/>
                          <a:cs typeface="Calibri Light" panose="020F0302020204030204" pitchFamily="34" charset="0"/>
                        </a:rPr>
                        <a:t>Iztulkoto </a:t>
                      </a:r>
                      <a:r>
                        <a:rPr lang="lv-LV" sz="1800" b="0" u="none" noProof="0" dirty="0">
                          <a:latin typeface="+mn-lt"/>
                          <a:cs typeface="Calibri Light" panose="020F0302020204030204" pitchFamily="34" charset="0"/>
                        </a:rPr>
                        <a:t>protokola domēnu, apakšdomēnu un mērķu formulējumu un to aprakstu </a:t>
                      </a:r>
                      <a:r>
                        <a:rPr lang="lv-LV" sz="1800" b="0" noProof="0" dirty="0">
                          <a:latin typeface="+mn-lt"/>
                          <a:cs typeface="Calibri Light" panose="020F0302020204030204" pitchFamily="34" charset="0"/>
                        </a:rPr>
                        <a:t>saprotamības un terminoloģijas atbilstības</a:t>
                      </a:r>
                      <a:r>
                        <a:rPr lang="lv-LV" sz="1800" b="0" baseline="0" noProof="0" dirty="0">
                          <a:latin typeface="+mn-lt"/>
                          <a:cs typeface="Calibri Light" panose="020F0302020204030204" pitchFamily="34" charset="0"/>
                        </a:rPr>
                        <a:t> </a:t>
                      </a:r>
                      <a:r>
                        <a:rPr lang="lv-LV" sz="1800" kern="1200" noProof="0" dirty="0">
                          <a:solidFill>
                            <a:schemeClr val="tx1"/>
                          </a:solidFill>
                          <a:latin typeface="+mn-lt"/>
                          <a:ea typeface="+mn-ea"/>
                          <a:cs typeface="Calibri Light" panose="020F0302020204030204" pitchFamily="34" charset="0"/>
                        </a:rPr>
                        <a:t>analīze</a:t>
                      </a:r>
                      <a:endParaRPr lang="lv-LV" sz="1800" noProof="0" dirty="0">
                        <a:solidFill>
                          <a:schemeClr val="tx1"/>
                        </a:solidFill>
                        <a:latin typeface="+mn-lt"/>
                        <a:cs typeface="Calibri Light" panose="020F0302020204030204" pitchFamily="34" charset="0"/>
                      </a:endParaRPr>
                    </a:p>
                    <a:p>
                      <a:pPr marL="285750" lvl="0" indent="-285750">
                        <a:spcBef>
                          <a:spcPts val="300"/>
                        </a:spcBef>
                        <a:buClr>
                          <a:schemeClr val="accent1"/>
                        </a:buClr>
                        <a:buFont typeface="Arial" panose="020B0604020202020204" pitchFamily="34" charset="0"/>
                        <a:buChar char="•"/>
                      </a:pPr>
                      <a:r>
                        <a:rPr lang="lv-LV" sz="1800" kern="1200" noProof="0" dirty="0">
                          <a:solidFill>
                            <a:schemeClr val="tx1"/>
                          </a:solidFill>
                          <a:latin typeface="+mn-lt"/>
                          <a:ea typeface="+mn-ea"/>
                          <a:cs typeface="Calibri Light" panose="020F0302020204030204" pitchFamily="34" charset="0"/>
                        </a:rPr>
                        <a:t>Veikto izmaiņu </a:t>
                      </a:r>
                      <a:r>
                        <a:rPr lang="lv-LV" sz="1800" kern="1200" baseline="0" noProof="0" dirty="0">
                          <a:solidFill>
                            <a:schemeClr val="tx1"/>
                          </a:solidFill>
                          <a:latin typeface="+mn-lt"/>
                          <a:ea typeface="+mn-ea"/>
                          <a:cs typeface="Calibri Light" panose="020F0302020204030204" pitchFamily="34" charset="0"/>
                        </a:rPr>
                        <a:t>apkopošana</a:t>
                      </a:r>
                    </a:p>
                    <a:p>
                      <a:pPr marL="285750" lvl="0" indent="-285750">
                        <a:spcBef>
                          <a:spcPts val="300"/>
                        </a:spcBef>
                        <a:buClr>
                          <a:schemeClr val="accent1"/>
                        </a:buClr>
                        <a:buFont typeface="Arial" panose="020B0604020202020204" pitchFamily="34" charset="0"/>
                        <a:buChar char="•"/>
                      </a:pPr>
                      <a:endParaRPr lang="lv-LV" sz="1800" noProof="0" dirty="0">
                        <a:solidFill>
                          <a:schemeClr val="tx1"/>
                        </a:solidFill>
                        <a:latin typeface="+mn-lt"/>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lv-LV" sz="1800" kern="1200" noProof="0" dirty="0">
                        <a:solidFill>
                          <a:schemeClr val="tx1"/>
                        </a:solidFill>
                        <a:latin typeface="+mn-lt"/>
                        <a:ea typeface="+mn-ea"/>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b="0" noProof="0" dirty="0">
                          <a:solidFill>
                            <a:schemeClr val="tx1"/>
                          </a:solidFill>
                          <a:latin typeface="+mn-lt"/>
                          <a:cs typeface="Calibri Light" panose="020F0302020204030204" pitchFamily="34" charset="0"/>
                        </a:rPr>
                        <a:t>Kvantitatīvā </a:t>
                      </a:r>
                      <a:r>
                        <a:rPr lang="lv-LV" sz="1800" b="0" noProof="0" dirty="0" err="1">
                          <a:solidFill>
                            <a:schemeClr val="tx1"/>
                          </a:solidFill>
                          <a:latin typeface="+mn-lt"/>
                          <a:cs typeface="Calibri Light" panose="020F0302020204030204" pitchFamily="34" charset="0"/>
                        </a:rPr>
                        <a:t>kontent-analīze</a:t>
                      </a:r>
                      <a:r>
                        <a:rPr lang="lv-LV" sz="1800" b="0" noProof="0" dirty="0">
                          <a:solidFill>
                            <a:schemeClr val="tx1"/>
                          </a:solidFill>
                          <a:latin typeface="+mn-lt"/>
                          <a:cs typeface="Calibri Light" panose="020F0302020204030204" pitchFamily="34" charset="0"/>
                        </a:rPr>
                        <a:t> </a:t>
                      </a:r>
                      <a:r>
                        <a:rPr lang="lv-LV" sz="1600" b="0" noProof="0" dirty="0">
                          <a:solidFill>
                            <a:schemeClr val="tx1"/>
                          </a:solidFill>
                          <a:latin typeface="+mn-lt"/>
                          <a:cs typeface="Calibri Light" panose="020F0302020204030204" pitchFamily="34" charset="0"/>
                        </a:rPr>
                        <a:t>(</a:t>
                      </a:r>
                      <a:r>
                        <a:rPr lang="lv-LV" sz="1600" b="0" i="1" noProof="0" dirty="0" err="1">
                          <a:solidFill>
                            <a:schemeClr val="tx1"/>
                          </a:solidFill>
                          <a:latin typeface="+mn-lt"/>
                          <a:cs typeface="Calibri Light" panose="020F0302020204030204" pitchFamily="34" charset="0"/>
                        </a:rPr>
                        <a:t>Columbia</a:t>
                      </a:r>
                      <a:r>
                        <a:rPr lang="lv-LV" sz="1600" b="0" i="1" noProof="0" dirty="0">
                          <a:solidFill>
                            <a:schemeClr val="tx1"/>
                          </a:solidFill>
                          <a:latin typeface="+mn-lt"/>
                          <a:cs typeface="Calibri Light" panose="020F0302020204030204" pitchFamily="34" charset="0"/>
                        </a:rPr>
                        <a:t> </a:t>
                      </a:r>
                      <a:r>
                        <a:rPr lang="lv-LV" sz="1600" b="0" i="1" noProof="0" dirty="0" err="1">
                          <a:solidFill>
                            <a:schemeClr val="tx1"/>
                          </a:solidFill>
                          <a:latin typeface="+mn-lt"/>
                          <a:cs typeface="Calibri Light" panose="020F0302020204030204" pitchFamily="34" charset="0"/>
                        </a:rPr>
                        <a:t>University</a:t>
                      </a:r>
                      <a:r>
                        <a:rPr lang="lv-LV" sz="1600" b="0" i="1" noProof="0" dirty="0">
                          <a:solidFill>
                            <a:schemeClr val="tx1"/>
                          </a:solidFill>
                          <a:latin typeface="+mn-lt"/>
                          <a:cs typeface="Calibri Light" panose="020F0302020204030204" pitchFamily="34" charset="0"/>
                        </a:rPr>
                        <a:t> </a:t>
                      </a:r>
                      <a:r>
                        <a:rPr lang="lv-LV" sz="1600" b="0" i="1" noProof="0" dirty="0" err="1">
                          <a:solidFill>
                            <a:schemeClr val="tx1"/>
                          </a:solidFill>
                          <a:latin typeface="+mn-lt"/>
                          <a:cs typeface="Calibri Light" panose="020F0302020204030204" pitchFamily="34" charset="0"/>
                        </a:rPr>
                        <a:t>Mailman</a:t>
                      </a:r>
                      <a:r>
                        <a:rPr lang="lv-LV" sz="1600" b="0" i="1" noProof="0" dirty="0">
                          <a:solidFill>
                            <a:schemeClr val="tx1"/>
                          </a:solidFill>
                          <a:latin typeface="+mn-lt"/>
                          <a:cs typeface="Calibri Light" panose="020F0302020204030204" pitchFamily="34" charset="0"/>
                        </a:rPr>
                        <a:t> </a:t>
                      </a:r>
                      <a:r>
                        <a:rPr lang="lv-LV" sz="1600" b="0" i="1" noProof="0" dirty="0" err="1">
                          <a:solidFill>
                            <a:schemeClr val="tx1"/>
                          </a:solidFill>
                          <a:latin typeface="+mn-lt"/>
                          <a:cs typeface="Calibri Light" panose="020F0302020204030204" pitchFamily="34" charset="0"/>
                        </a:rPr>
                        <a:t>School</a:t>
                      </a:r>
                      <a:r>
                        <a:rPr lang="lv-LV" sz="1600" b="0" i="1" noProof="0" dirty="0">
                          <a:solidFill>
                            <a:schemeClr val="tx1"/>
                          </a:solidFill>
                          <a:latin typeface="+mn-lt"/>
                          <a:cs typeface="Calibri Light" panose="020F0302020204030204" pitchFamily="34" charset="0"/>
                        </a:rPr>
                        <a:t> </a:t>
                      </a:r>
                      <a:r>
                        <a:rPr lang="lv-LV" sz="1600" b="0" i="1" noProof="0" dirty="0" err="1">
                          <a:solidFill>
                            <a:schemeClr val="tx1"/>
                          </a:solidFill>
                          <a:latin typeface="+mn-lt"/>
                          <a:cs typeface="Calibri Light" panose="020F0302020204030204" pitchFamily="34" charset="0"/>
                        </a:rPr>
                        <a:t>of</a:t>
                      </a:r>
                      <a:r>
                        <a:rPr lang="lv-LV" sz="1600" b="0" i="1" noProof="0" dirty="0">
                          <a:solidFill>
                            <a:schemeClr val="tx1"/>
                          </a:solidFill>
                          <a:latin typeface="+mn-lt"/>
                          <a:cs typeface="Calibri Light" panose="020F0302020204030204" pitchFamily="34" charset="0"/>
                        </a:rPr>
                        <a:t> </a:t>
                      </a:r>
                      <a:r>
                        <a:rPr lang="lv-LV" sz="1600" b="0" i="1" noProof="0" dirty="0" err="1">
                          <a:solidFill>
                            <a:schemeClr val="tx1"/>
                          </a:solidFill>
                          <a:latin typeface="+mn-lt"/>
                          <a:cs typeface="Calibri Light" panose="020F0302020204030204" pitchFamily="34" charset="0"/>
                        </a:rPr>
                        <a:t>Public</a:t>
                      </a:r>
                      <a:r>
                        <a:rPr lang="lv-LV" sz="1600" b="0" i="1" noProof="0" dirty="0">
                          <a:solidFill>
                            <a:schemeClr val="tx1"/>
                          </a:solidFill>
                          <a:latin typeface="+mn-lt"/>
                          <a:cs typeface="Calibri Light" panose="020F0302020204030204" pitchFamily="34" charset="0"/>
                        </a:rPr>
                        <a:t> </a:t>
                      </a:r>
                      <a:r>
                        <a:rPr lang="lv-LV" sz="1600" b="0" i="1" noProof="0" dirty="0" err="1">
                          <a:solidFill>
                            <a:schemeClr val="tx1"/>
                          </a:solidFill>
                          <a:latin typeface="+mn-lt"/>
                          <a:cs typeface="Calibri Light" panose="020F0302020204030204" pitchFamily="34" charset="0"/>
                        </a:rPr>
                        <a:t>Health</a:t>
                      </a:r>
                      <a:r>
                        <a:rPr lang="lv-LV" sz="1600" b="0" noProof="0" dirty="0">
                          <a:solidFill>
                            <a:schemeClr val="tx1"/>
                          </a:solidFill>
                          <a:latin typeface="+mn-lt"/>
                          <a:cs typeface="Calibri Light" panose="020F0302020204030204" pitchFamily="34" charset="0"/>
                        </a:rPr>
                        <a:t>, 2022)</a:t>
                      </a:r>
                    </a:p>
                  </a:txBody>
                  <a:tcPr/>
                </a:tc>
                <a:extLst>
                  <a:ext uri="{0D108BD9-81ED-4DB2-BD59-A6C34878D82A}">
                    <a16:rowId xmlns:a16="http://schemas.microsoft.com/office/drawing/2014/main" val="3437040646"/>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lv-LV" sz="1800" smtClean="0"/>
              <a:pPr/>
              <a:t>16</a:t>
            </a:fld>
            <a:endParaRPr lang="lv-LV" sz="1800" dirty="0"/>
          </a:p>
        </p:txBody>
      </p:sp>
    </p:spTree>
    <p:extLst>
      <p:ext uri="{BB962C8B-B14F-4D97-AF65-F5344CB8AC3E}">
        <p14:creationId xmlns:p14="http://schemas.microsoft.com/office/powerpoint/2010/main" val="368129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Pirmais izpētes posms – rezultāti (1/2)</a:t>
            </a: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17</a:t>
            </a:fld>
            <a:endParaRPr lang="lv-LV" sz="1800" dirty="0"/>
          </a:p>
        </p:txBody>
      </p:sp>
      <p:pic>
        <p:nvPicPr>
          <p:cNvPr id="5" name="Picture 4"/>
          <p:cNvPicPr>
            <a:picLocks noChangeAspect="1"/>
          </p:cNvPicPr>
          <p:nvPr/>
        </p:nvPicPr>
        <p:blipFill>
          <a:blip r:embed="rId3"/>
          <a:stretch>
            <a:fillRect/>
          </a:stretch>
        </p:blipFill>
        <p:spPr>
          <a:xfrm>
            <a:off x="608414" y="2485017"/>
            <a:ext cx="5160022" cy="2709659"/>
          </a:xfrm>
          <a:prstGeom prst="rect">
            <a:avLst/>
          </a:prstGeom>
        </p:spPr>
      </p:pic>
      <p:pic>
        <p:nvPicPr>
          <p:cNvPr id="6" name="Picture 5"/>
          <p:cNvPicPr>
            <a:picLocks noChangeAspect="1"/>
          </p:cNvPicPr>
          <p:nvPr/>
        </p:nvPicPr>
        <p:blipFill>
          <a:blip r:embed="rId4"/>
          <a:stretch>
            <a:fillRect/>
          </a:stretch>
        </p:blipFill>
        <p:spPr>
          <a:xfrm>
            <a:off x="6096000" y="2481478"/>
            <a:ext cx="5237536" cy="2709659"/>
          </a:xfrm>
          <a:prstGeom prst="rect">
            <a:avLst/>
          </a:prstGeom>
        </p:spPr>
      </p:pic>
    </p:spTree>
    <p:extLst>
      <p:ext uri="{BB962C8B-B14F-4D97-AF65-F5344CB8AC3E}">
        <p14:creationId xmlns:p14="http://schemas.microsoft.com/office/powerpoint/2010/main" val="280171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Pirmais izpētes posms – rezultāti (2/2)</a:t>
            </a:r>
          </a:p>
        </p:txBody>
      </p:sp>
      <p:sp>
        <p:nvSpPr>
          <p:cNvPr id="3" name="Content Placeholder 2">
            <a:extLst>
              <a:ext uri="{FF2B5EF4-FFF2-40B4-BE49-F238E27FC236}">
                <a16:creationId xmlns:a16="http://schemas.microsoft.com/office/drawing/2014/main" id="{6B4A7599-94B9-4B17-BD7E-FA76C474D5E6}"/>
              </a:ext>
            </a:extLst>
          </p:cNvPr>
          <p:cNvSpPr>
            <a:spLocks noGrp="1"/>
          </p:cNvSpPr>
          <p:nvPr>
            <p:ph idx="1"/>
          </p:nvPr>
        </p:nvSpPr>
        <p:spPr>
          <a:xfrm>
            <a:off x="7122694" y="2861844"/>
            <a:ext cx="3753853" cy="2634916"/>
          </a:xfrm>
        </p:spPr>
        <p:txBody>
          <a:bodyPr>
            <a:normAutofit/>
          </a:bodyPr>
          <a:lstStyle/>
          <a:p>
            <a:pPr>
              <a:buClr>
                <a:schemeClr val="accent5"/>
              </a:buClr>
            </a:pPr>
            <a:r>
              <a:rPr lang="lv-LV" sz="1800" dirty="0">
                <a:cs typeface="Calibri Light" panose="020F0302020204030204" pitchFamily="34" charset="0"/>
              </a:rPr>
              <a:t>Galvenokārt labojumi saprotamības uzlabošanai (71%)</a:t>
            </a:r>
          </a:p>
          <a:p>
            <a:pPr>
              <a:buClr>
                <a:schemeClr val="accent2">
                  <a:lumMod val="75000"/>
                </a:schemeClr>
              </a:buClr>
            </a:pPr>
            <a:r>
              <a:rPr lang="lv-LV" sz="1800" dirty="0">
                <a:cs typeface="Calibri Light" panose="020F0302020204030204" pitchFamily="34" charset="0"/>
              </a:rPr>
              <a:t>Terminoloģijas labojumi (13%)</a:t>
            </a:r>
          </a:p>
          <a:p>
            <a:pPr>
              <a:buClr>
                <a:schemeClr val="accent3"/>
              </a:buClr>
            </a:pPr>
            <a:r>
              <a:rPr lang="lv-LV" sz="1800" dirty="0">
                <a:cs typeface="Calibri Light" panose="020F0302020204030204" pitchFamily="34" charset="0"/>
              </a:rPr>
              <a:t>Teksta dzēšana (9%)</a:t>
            </a:r>
          </a:p>
          <a:p>
            <a:pPr>
              <a:buClr>
                <a:schemeClr val="accent6"/>
              </a:buClr>
            </a:pPr>
            <a:r>
              <a:rPr lang="lv-LV" sz="1800" dirty="0">
                <a:cs typeface="Calibri Light" panose="020F0302020204030204" pitchFamily="34" charset="0"/>
              </a:rPr>
              <a:t>Papildinājums (7%)</a:t>
            </a: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18</a:t>
            </a:fld>
            <a:endParaRPr lang="lv-LV" sz="1800" dirty="0"/>
          </a:p>
        </p:txBody>
      </p:sp>
      <p:sp>
        <p:nvSpPr>
          <p:cNvPr id="7" name="TextBox 6"/>
          <p:cNvSpPr txBox="1"/>
          <p:nvPr/>
        </p:nvSpPr>
        <p:spPr>
          <a:xfrm>
            <a:off x="1203767" y="2861844"/>
            <a:ext cx="1651218" cy="1015663"/>
          </a:xfrm>
          <a:prstGeom prst="rect">
            <a:avLst/>
          </a:prstGeom>
          <a:noFill/>
        </p:spPr>
        <p:txBody>
          <a:bodyPr wrap="square" rtlCol="0">
            <a:spAutoFit/>
          </a:bodyPr>
          <a:lstStyle/>
          <a:p>
            <a:r>
              <a:rPr lang="lv-LV" sz="2000" b="1" dirty="0">
                <a:ea typeface="Calibri Light" panose="020F0302020204030204" pitchFamily="34" charset="0"/>
                <a:cs typeface="Calibri Light" panose="020F0302020204030204" pitchFamily="34" charset="0"/>
              </a:rPr>
              <a:t>Ieteikumi protokola labojumiem</a:t>
            </a:r>
          </a:p>
        </p:txBody>
      </p:sp>
      <p:grpSp>
        <p:nvGrpSpPr>
          <p:cNvPr id="11" name="Group 10"/>
          <p:cNvGrpSpPr/>
          <p:nvPr/>
        </p:nvGrpSpPr>
        <p:grpSpPr>
          <a:xfrm>
            <a:off x="7355350" y="5039753"/>
            <a:ext cx="2787219" cy="670377"/>
            <a:chOff x="312820" y="5632249"/>
            <a:chExt cx="2787219" cy="670377"/>
          </a:xfrm>
        </p:grpSpPr>
        <p:sp>
          <p:nvSpPr>
            <p:cNvPr id="9" name="Rounded Rectangle 8"/>
            <p:cNvSpPr/>
            <p:nvPr/>
          </p:nvSpPr>
          <p:spPr>
            <a:xfrm>
              <a:off x="312820" y="5632249"/>
              <a:ext cx="2787219" cy="670377"/>
            </a:xfrm>
            <a:prstGeom prst="roundRect">
              <a:avLst>
                <a:gd name="adj" fmla="val 9420"/>
              </a:avLst>
            </a:prstGeom>
            <a:noFill/>
            <a:ln>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820" y="5632249"/>
              <a:ext cx="2787219" cy="646331"/>
            </a:xfrm>
            <a:prstGeom prst="rect">
              <a:avLst/>
            </a:prstGeom>
            <a:noFill/>
          </p:spPr>
          <p:txBody>
            <a:bodyPr wrap="square" rtlCol="0">
              <a:spAutoFit/>
            </a:bodyPr>
            <a:lstStyle/>
            <a:p>
              <a:pPr algn="ctr"/>
              <a:r>
                <a:rPr lang="lv-LV" dirty="0">
                  <a:ea typeface="Calibri Light" panose="020F0302020204030204" pitchFamily="34" charset="0"/>
                  <a:cs typeface="Calibri Light" panose="020F0302020204030204" pitchFamily="34" charset="0"/>
                </a:rPr>
                <a:t>Visi ieteikumi tika ieviesti protokola 1. versijā</a:t>
              </a:r>
            </a:p>
          </p:txBody>
        </p:sp>
      </p:grpSp>
      <p:pic>
        <p:nvPicPr>
          <p:cNvPr id="10" name="Picture 9">
            <a:extLst>
              <a:ext uri="{FF2B5EF4-FFF2-40B4-BE49-F238E27FC236}">
                <a16:creationId xmlns:a16="http://schemas.microsoft.com/office/drawing/2014/main" id="{A36FE00F-8D15-F844-F304-9D8E55D9132C}"/>
              </a:ext>
            </a:extLst>
          </p:cNvPr>
          <p:cNvPicPr>
            <a:picLocks noChangeAspect="1"/>
          </p:cNvPicPr>
          <p:nvPr/>
        </p:nvPicPr>
        <p:blipFill>
          <a:blip r:embed="rId3"/>
          <a:stretch>
            <a:fillRect/>
          </a:stretch>
        </p:blipFill>
        <p:spPr>
          <a:xfrm>
            <a:off x="3709248" y="2582177"/>
            <a:ext cx="2559182" cy="2457576"/>
          </a:xfrm>
          <a:prstGeom prst="rect">
            <a:avLst/>
          </a:prstGeom>
        </p:spPr>
      </p:pic>
    </p:spTree>
    <p:extLst>
      <p:ext uri="{BB962C8B-B14F-4D97-AF65-F5344CB8AC3E}">
        <p14:creationId xmlns:p14="http://schemas.microsoft.com/office/powerpoint/2010/main" val="4809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Otrais izpētes posms – metode</a:t>
            </a:r>
          </a:p>
        </p:txBody>
      </p:sp>
      <p:graphicFrame>
        <p:nvGraphicFramePr>
          <p:cNvPr id="6" name="Table 4">
            <a:extLst>
              <a:ext uri="{FF2B5EF4-FFF2-40B4-BE49-F238E27FC236}">
                <a16:creationId xmlns:a16="http://schemas.microsoft.com/office/drawing/2014/main" id="{BD8CCA4C-F6C3-44BB-AE80-7CC821D6A11E}"/>
              </a:ext>
            </a:extLst>
          </p:cNvPr>
          <p:cNvGraphicFramePr>
            <a:graphicFrameLocks noGrp="1"/>
          </p:cNvGraphicFramePr>
          <p:nvPr>
            <p:ph idx="1"/>
            <p:extLst>
              <p:ext uri="{D42A27DB-BD31-4B8C-83A1-F6EECF244321}">
                <p14:modId xmlns:p14="http://schemas.microsoft.com/office/powerpoint/2010/main" val="2852432321"/>
              </p:ext>
            </p:extLst>
          </p:nvPr>
        </p:nvGraphicFramePr>
        <p:xfrm>
          <a:off x="356287" y="2093976"/>
          <a:ext cx="11496623" cy="2933700"/>
        </p:xfrm>
        <a:graphic>
          <a:graphicData uri="http://schemas.openxmlformats.org/drawingml/2006/table">
            <a:tbl>
              <a:tblPr firstRow="1" bandRow="1">
                <a:tableStyleId>{5C22544A-7EE6-4342-B048-85BDC9FD1C3A}</a:tableStyleId>
              </a:tblPr>
              <a:tblGrid>
                <a:gridCol w="3115046">
                  <a:extLst>
                    <a:ext uri="{9D8B030D-6E8A-4147-A177-3AD203B41FA5}">
                      <a16:colId xmlns:a16="http://schemas.microsoft.com/office/drawing/2014/main" val="356946308"/>
                    </a:ext>
                  </a:extLst>
                </a:gridCol>
                <a:gridCol w="2266527">
                  <a:extLst>
                    <a:ext uri="{9D8B030D-6E8A-4147-A177-3AD203B41FA5}">
                      <a16:colId xmlns:a16="http://schemas.microsoft.com/office/drawing/2014/main" val="529413581"/>
                    </a:ext>
                  </a:extLst>
                </a:gridCol>
                <a:gridCol w="1497330">
                  <a:extLst>
                    <a:ext uri="{9D8B030D-6E8A-4147-A177-3AD203B41FA5}">
                      <a16:colId xmlns:a16="http://schemas.microsoft.com/office/drawing/2014/main" val="20002"/>
                    </a:ext>
                  </a:extLst>
                </a:gridCol>
                <a:gridCol w="3120390">
                  <a:extLst>
                    <a:ext uri="{9D8B030D-6E8A-4147-A177-3AD203B41FA5}">
                      <a16:colId xmlns:a16="http://schemas.microsoft.com/office/drawing/2014/main" val="3801510707"/>
                    </a:ext>
                  </a:extLst>
                </a:gridCol>
                <a:gridCol w="1497330">
                  <a:extLst>
                    <a:ext uri="{9D8B030D-6E8A-4147-A177-3AD203B41FA5}">
                      <a16:colId xmlns:a16="http://schemas.microsoft.com/office/drawing/2014/main" val="907185267"/>
                    </a:ext>
                  </a:extLst>
                </a:gridCol>
              </a:tblGrid>
              <a:tr h="388096">
                <a:tc>
                  <a:txBody>
                    <a:bodyPr/>
                    <a:lstStyle/>
                    <a:p>
                      <a:r>
                        <a:rPr lang="lv-LV" sz="1700" b="1" noProof="0" dirty="0">
                          <a:latin typeface="+mn-lt"/>
                          <a:ea typeface="Calibri Light" panose="020F0302020204030204" pitchFamily="34" charset="0"/>
                          <a:cs typeface="Calibri Light" panose="020F0302020204030204" pitchFamily="34" charset="0"/>
                        </a:rPr>
                        <a:t>Pētījuma jautājums</a:t>
                      </a:r>
                    </a:p>
                  </a:txBody>
                  <a:tcPr/>
                </a:tc>
                <a:tc>
                  <a:txBody>
                    <a:bodyPr/>
                    <a:lstStyle/>
                    <a:p>
                      <a:r>
                        <a:rPr lang="lv-LV" sz="1700" b="1" noProof="0" dirty="0">
                          <a:latin typeface="+mn-lt"/>
                          <a:ea typeface="Calibri Light" panose="020F0302020204030204" pitchFamily="34" charset="0"/>
                          <a:cs typeface="Calibri Light" panose="020F0302020204030204" pitchFamily="34" charset="0"/>
                        </a:rPr>
                        <a:t>Dalībnieki</a:t>
                      </a:r>
                    </a:p>
                  </a:txBody>
                  <a:tcPr/>
                </a:tc>
                <a:tc>
                  <a:txBody>
                    <a:bodyPr/>
                    <a:lstStyle/>
                    <a:p>
                      <a:r>
                        <a:rPr lang="lv-LV" sz="1700" b="1" noProof="0" dirty="0">
                          <a:latin typeface="+mn-lt"/>
                          <a:ea typeface="Calibri Light" panose="020F0302020204030204" pitchFamily="34" charset="0"/>
                          <a:cs typeface="Calibri Light" panose="020F0302020204030204" pitchFamily="34" charset="0"/>
                        </a:rPr>
                        <a:t>Instrumentārijs</a:t>
                      </a:r>
                    </a:p>
                  </a:txBody>
                  <a:tcPr/>
                </a:tc>
                <a:tc>
                  <a:txBody>
                    <a:bodyPr/>
                    <a:lstStyle/>
                    <a:p>
                      <a:r>
                        <a:rPr lang="lv-LV" sz="1700" b="1" noProof="0" dirty="0">
                          <a:latin typeface="+mn-lt"/>
                          <a:ea typeface="Calibri Light" panose="020F0302020204030204" pitchFamily="34" charset="0"/>
                          <a:cs typeface="Calibri Light" panose="020F0302020204030204" pitchFamily="34" charset="0"/>
                        </a:rPr>
                        <a:t>Procedūra</a:t>
                      </a:r>
                    </a:p>
                  </a:txBody>
                  <a:tcPr/>
                </a:tc>
                <a:tc>
                  <a:txBody>
                    <a:bodyPr/>
                    <a:lstStyle/>
                    <a:p>
                      <a:r>
                        <a:rPr lang="lv-LV" sz="1700" b="1" noProof="0" dirty="0">
                          <a:latin typeface="+mn-lt"/>
                          <a:ea typeface="Calibri Light" panose="020F0302020204030204" pitchFamily="34" charset="0"/>
                          <a:cs typeface="Calibri Light" panose="020F0302020204030204" pitchFamily="34" charset="0"/>
                        </a:rPr>
                        <a:t>Datu analīze</a:t>
                      </a:r>
                    </a:p>
                  </a:txBody>
                  <a:tcPr/>
                </a:tc>
                <a:extLst>
                  <a:ext uri="{0D108BD9-81ED-4DB2-BD59-A6C34878D82A}">
                    <a16:rowId xmlns:a16="http://schemas.microsoft.com/office/drawing/2014/main" val="584611499"/>
                  </a:ext>
                </a:extLst>
              </a:tr>
              <a:tr h="182483">
                <a:tc>
                  <a:txBody>
                    <a:bodyPr/>
                    <a:lstStyle/>
                    <a:p>
                      <a:pPr>
                        <a:spcBef>
                          <a:spcPts val="300"/>
                        </a:spcBef>
                      </a:pPr>
                      <a:r>
                        <a:rPr lang="lv-LV" sz="1800" noProof="0" dirty="0">
                          <a:solidFill>
                            <a:schemeClr val="tx1"/>
                          </a:solidFill>
                          <a:latin typeface="+mn-lt"/>
                          <a:ea typeface="Calibri Light" panose="020F0302020204030204" pitchFamily="34" charset="0"/>
                          <a:cs typeface="Calibri Light" panose="020F0302020204030204" pitchFamily="34" charset="0"/>
                        </a:rPr>
                        <a:t>Kādi ir Latvijas kultūrvidē strādājošu </a:t>
                      </a:r>
                      <a:r>
                        <a:rPr lang="lv-LV" sz="1800" noProof="0" dirty="0" err="1">
                          <a:solidFill>
                            <a:schemeClr val="tx1"/>
                          </a:solidFill>
                          <a:latin typeface="+mn-lt"/>
                          <a:ea typeface="Calibri Light" panose="020F0302020204030204" pitchFamily="34" charset="0"/>
                          <a:cs typeface="Calibri Light" panose="020F0302020204030204" pitchFamily="34" charset="0"/>
                        </a:rPr>
                        <a:t>mt</a:t>
                      </a:r>
                      <a:r>
                        <a:rPr lang="lv-LV" sz="1800" noProof="0" dirty="0">
                          <a:solidFill>
                            <a:schemeClr val="tx1"/>
                          </a:solidFill>
                          <a:latin typeface="+mn-lt"/>
                          <a:ea typeface="Calibri Light" panose="020F0302020204030204" pitchFamily="34" charset="0"/>
                          <a:cs typeface="Calibri Light" panose="020F0302020204030204" pitchFamily="34" charset="0"/>
                        </a:rPr>
                        <a:t> komentāri par protokola satura vienību, domēnu, apakšdomēnu un mērķu saprotamību un terminoloģijas atbilstību lietošanai praksē?</a:t>
                      </a:r>
                      <a:endParaRPr lang="en-US" sz="1800" noProof="0" dirty="0">
                        <a:solidFill>
                          <a:schemeClr val="tx1"/>
                        </a:solidFill>
                        <a:latin typeface="+mn-lt"/>
                        <a:ea typeface="Calibri Light" panose="020F0302020204030204" pitchFamily="34" charset="0"/>
                        <a:cs typeface="Calibri Light" panose="020F0302020204030204" pitchFamily="34" charset="0"/>
                      </a:endParaRPr>
                    </a:p>
                    <a:p>
                      <a:pPr>
                        <a:spcBef>
                          <a:spcPts val="300"/>
                        </a:spcBef>
                      </a:pPr>
                      <a:endParaRPr lang="lv-LV" sz="1800" noProof="0" dirty="0">
                        <a:solidFill>
                          <a:schemeClr val="tx1"/>
                        </a:solidFill>
                        <a:latin typeface="+mn-lt"/>
                        <a:ea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b="0" noProof="0" dirty="0">
                          <a:latin typeface="+mn-lt"/>
                          <a:ea typeface="Calibri Light" panose="020F0302020204030204" pitchFamily="34" charset="0"/>
                          <a:cs typeface="Calibri Light" panose="020F0302020204030204" pitchFamily="34" charset="0"/>
                        </a:rPr>
                        <a:t>12 praktizējoši </a:t>
                      </a:r>
                      <a:r>
                        <a:rPr lang="lv-LV" sz="1800" b="0" noProof="0" dirty="0" err="1">
                          <a:latin typeface="+mn-lt"/>
                          <a:ea typeface="Calibri Light" panose="020F0302020204030204" pitchFamily="34" charset="0"/>
                          <a:cs typeface="Calibri Light" panose="020F0302020204030204" pitchFamily="34" charset="0"/>
                        </a:rPr>
                        <a:t>mt</a:t>
                      </a:r>
                      <a:r>
                        <a:rPr lang="lv-LV" sz="1800" b="0" noProof="0" dirty="0">
                          <a:latin typeface="+mn-lt"/>
                          <a:ea typeface="Calibri Light" panose="020F0302020204030204" pitchFamily="34" charset="0"/>
                          <a:cs typeface="Calibri Light" panose="020F0302020204030204" pitchFamily="34" charset="0"/>
                        </a:rPr>
                        <a:t> </a:t>
                      </a:r>
                    </a:p>
                    <a:p>
                      <a:pPr marL="285750" lvl="0" indent="-285750">
                        <a:spcBef>
                          <a:spcPts val="300"/>
                        </a:spcBef>
                        <a:buClr>
                          <a:schemeClr val="accent1"/>
                        </a:buClr>
                        <a:buFont typeface="Arial" panose="020B0604020202020204" pitchFamily="34" charset="0"/>
                        <a:buChar char="•"/>
                      </a:pPr>
                      <a:r>
                        <a:rPr lang="lv-LV" sz="1800" b="0" kern="1200" noProof="0" dirty="0">
                          <a:solidFill>
                            <a:schemeClr val="dk1"/>
                          </a:solidFill>
                          <a:latin typeface="+mn-lt"/>
                          <a:ea typeface="Calibri Light" panose="020F0302020204030204" pitchFamily="34" charset="0"/>
                          <a:cs typeface="Calibri Light" panose="020F0302020204030204" pitchFamily="34" charset="0"/>
                        </a:rPr>
                        <a:t>no visām MT specializācijām </a:t>
                      </a:r>
                    </a:p>
                    <a:p>
                      <a:pPr marL="285750" lvl="0" indent="-285750">
                        <a:spcBef>
                          <a:spcPts val="300"/>
                        </a:spcBef>
                        <a:buClr>
                          <a:schemeClr val="accent1"/>
                        </a:buClr>
                        <a:buFont typeface="Arial" panose="020B0604020202020204" pitchFamily="34" charset="0"/>
                        <a:buChar char="•"/>
                      </a:pPr>
                      <a:r>
                        <a:rPr lang="lv-LV" sz="1800" b="0" kern="1200" noProof="0" dirty="0">
                          <a:solidFill>
                            <a:schemeClr val="dk1"/>
                          </a:solidFill>
                          <a:latin typeface="+mn-lt"/>
                          <a:ea typeface="Calibri Light" panose="020F0302020204030204" pitchFamily="34" charset="0"/>
                          <a:cs typeface="Calibri Light" panose="020F0302020204030204" pitchFamily="34" charset="0"/>
                        </a:rPr>
                        <a:t>ar profesionālu</a:t>
                      </a:r>
                      <a:r>
                        <a:rPr lang="lv-LV" sz="1800" b="0" kern="1200" baseline="0" noProof="0" dirty="0">
                          <a:solidFill>
                            <a:schemeClr val="dk1"/>
                          </a:solidFill>
                          <a:latin typeface="+mn-lt"/>
                          <a:ea typeface="Calibri Light" panose="020F0302020204030204" pitchFamily="34" charset="0"/>
                          <a:cs typeface="Calibri Light" panose="020F0302020204030204" pitchFamily="34" charset="0"/>
                        </a:rPr>
                        <a:t> pieredzi </a:t>
                      </a:r>
                      <a:r>
                        <a:rPr lang="lv-LV" sz="1800" b="0" kern="1200" noProof="0" dirty="0">
                          <a:solidFill>
                            <a:schemeClr val="dk1"/>
                          </a:solidFill>
                          <a:latin typeface="+mn-lt"/>
                          <a:ea typeface="Calibri Light" panose="020F0302020204030204" pitchFamily="34" charset="0"/>
                          <a:cs typeface="Calibri Light" panose="020F0302020204030204" pitchFamily="34" charset="0"/>
                        </a:rPr>
                        <a:t>MT iz(no)vērtēšanā</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b="0" noProof="0" dirty="0">
                          <a:latin typeface="+mn-lt"/>
                          <a:ea typeface="Calibri Light" panose="020F0302020204030204" pitchFamily="34" charset="0"/>
                          <a:cs typeface="Calibri Light" panose="020F0302020204030204" pitchFamily="34" charset="0"/>
                        </a:rPr>
                        <a:t>4 ekspertu paneļi</a:t>
                      </a:r>
                    </a:p>
                  </a:txBody>
                  <a:tcPr/>
                </a:tc>
                <a:tc>
                  <a:txBody>
                    <a:bodyPr/>
                    <a:lstStyle/>
                    <a:p>
                      <a:pPr marL="285750" lvl="0" indent="-285750">
                        <a:spcBef>
                          <a:spcPts val="300"/>
                        </a:spcBef>
                        <a:buClr>
                          <a:schemeClr val="accent1"/>
                        </a:buClr>
                        <a:buFont typeface="Arial" panose="020B0604020202020204" pitchFamily="34" charset="0"/>
                        <a:buChar char="•"/>
                      </a:pPr>
                      <a:r>
                        <a:rPr lang="lv-LV" sz="1800" b="0" noProof="0" dirty="0">
                          <a:latin typeface="+mn-lt"/>
                          <a:ea typeface="Calibri Light" panose="020F0302020204030204" pitchFamily="34" charset="0"/>
                          <a:cs typeface="Calibri Light" panose="020F0302020204030204" pitchFamily="34" charset="0"/>
                        </a:rPr>
                        <a:t>Protokola satura vienību, </a:t>
                      </a:r>
                      <a:r>
                        <a:rPr lang="lv-LV" sz="1800" noProof="0" dirty="0">
                          <a:solidFill>
                            <a:schemeClr val="tx1"/>
                          </a:solidFill>
                          <a:latin typeface="+mn-lt"/>
                          <a:ea typeface="Calibri Light" panose="020F0302020204030204" pitchFamily="34" charset="0"/>
                          <a:cs typeface="Calibri Light" panose="020F0302020204030204" pitchFamily="34" charset="0"/>
                        </a:rPr>
                        <a:t>domēnu, apakšdomēnu un mērķu</a:t>
                      </a:r>
                      <a:r>
                        <a:rPr lang="lv-LV" sz="1800" b="0" noProof="0" dirty="0">
                          <a:latin typeface="+mn-lt"/>
                          <a:ea typeface="Calibri Light" panose="020F0302020204030204" pitchFamily="34" charset="0"/>
                          <a:cs typeface="Calibri Light" panose="020F0302020204030204" pitchFamily="34" charset="0"/>
                        </a:rPr>
                        <a:t> saprotamības un terminoloģijas atbilstības</a:t>
                      </a:r>
                      <a:r>
                        <a:rPr lang="lv-LV" sz="1800" b="0" baseline="0" noProof="0" dirty="0">
                          <a:latin typeface="+mn-lt"/>
                          <a:ea typeface="Calibri Light" panose="020F0302020204030204" pitchFamily="34" charset="0"/>
                          <a:cs typeface="Calibri Light" panose="020F0302020204030204" pitchFamily="34" charset="0"/>
                        </a:rPr>
                        <a:t> </a:t>
                      </a:r>
                      <a:r>
                        <a:rPr lang="lv-LV" sz="1800" kern="1200" noProof="0" dirty="0">
                          <a:solidFill>
                            <a:schemeClr val="tx1"/>
                          </a:solidFill>
                          <a:latin typeface="+mn-lt"/>
                          <a:ea typeface="Calibri Light" panose="020F0302020204030204" pitchFamily="34" charset="0"/>
                          <a:cs typeface="Calibri Light" panose="020F0302020204030204" pitchFamily="34" charset="0"/>
                        </a:rPr>
                        <a:t>analīze</a:t>
                      </a:r>
                      <a:endParaRPr lang="lv-LV" sz="1800" noProof="0" dirty="0">
                        <a:solidFill>
                          <a:schemeClr val="tx1"/>
                        </a:solidFill>
                        <a:latin typeface="+mn-lt"/>
                        <a:ea typeface="Calibri Light" panose="020F0302020204030204" pitchFamily="34" charset="0"/>
                        <a:cs typeface="Calibri Light" panose="020F0302020204030204" pitchFamily="34" charset="0"/>
                      </a:endParaRPr>
                    </a:p>
                    <a:p>
                      <a:pPr marL="285750" lvl="0" indent="-285750">
                        <a:spcBef>
                          <a:spcPts val="300"/>
                        </a:spcBef>
                        <a:buClr>
                          <a:schemeClr val="accent1"/>
                        </a:buClr>
                        <a:buFont typeface="Arial" panose="020B0604020202020204" pitchFamily="34" charset="0"/>
                        <a:buChar char="•"/>
                      </a:pPr>
                      <a:r>
                        <a:rPr lang="lv-LV" sz="1800" kern="1200" noProof="0" dirty="0">
                          <a:solidFill>
                            <a:schemeClr val="tx1"/>
                          </a:solidFill>
                          <a:latin typeface="+mn-lt"/>
                          <a:ea typeface="Calibri Light" panose="020F0302020204030204" pitchFamily="34" charset="0"/>
                          <a:cs typeface="Calibri Light" panose="020F0302020204030204" pitchFamily="34" charset="0"/>
                        </a:rPr>
                        <a:t>Veikto izmaiņu </a:t>
                      </a:r>
                      <a:r>
                        <a:rPr lang="lv-LV" sz="1800" kern="1200" baseline="0" noProof="0" dirty="0">
                          <a:solidFill>
                            <a:schemeClr val="tx1"/>
                          </a:solidFill>
                          <a:latin typeface="+mn-lt"/>
                          <a:ea typeface="Calibri Light" panose="020F0302020204030204" pitchFamily="34" charset="0"/>
                          <a:cs typeface="Calibri Light" panose="020F0302020204030204" pitchFamily="34" charset="0"/>
                        </a:rPr>
                        <a:t>apkopošana</a:t>
                      </a:r>
                    </a:p>
                  </a:txBody>
                  <a:tcPr/>
                </a:tc>
                <a:tc>
                  <a:txBody>
                    <a:bodyPr/>
                    <a:lstStyle/>
                    <a:p>
                      <a:r>
                        <a:rPr lang="lv-LV" sz="1800" b="0" noProof="0" dirty="0">
                          <a:solidFill>
                            <a:schemeClr val="tx1"/>
                          </a:solidFill>
                          <a:latin typeface="+mn-lt"/>
                          <a:ea typeface="Calibri Light" panose="020F0302020204030204" pitchFamily="34" charset="0"/>
                          <a:cs typeface="Calibri Light" panose="020F0302020204030204" pitchFamily="34" charset="0"/>
                        </a:rPr>
                        <a:t>Tematiskā analīze</a:t>
                      </a:r>
                    </a:p>
                    <a:p>
                      <a:r>
                        <a:rPr lang="lv-LV" sz="1600" b="0" noProof="0" dirty="0">
                          <a:solidFill>
                            <a:schemeClr val="tx1"/>
                          </a:solidFill>
                          <a:latin typeface="+mn-lt"/>
                          <a:ea typeface="Calibri Light" panose="020F0302020204030204" pitchFamily="34" charset="0"/>
                          <a:cs typeface="Calibri Light" panose="020F0302020204030204" pitchFamily="34" charset="0"/>
                        </a:rPr>
                        <a:t>(</a:t>
                      </a:r>
                      <a:r>
                        <a:rPr lang="lv-LV" sz="1600" b="0" i="1" noProof="0" dirty="0">
                          <a:solidFill>
                            <a:schemeClr val="tx1"/>
                          </a:solidFill>
                          <a:latin typeface="+mn-lt"/>
                          <a:ea typeface="Calibri Light" panose="020F0302020204030204" pitchFamily="34" charset="0"/>
                          <a:cs typeface="Calibri Light" panose="020F0302020204030204" pitchFamily="34" charset="0"/>
                        </a:rPr>
                        <a:t>Braun &amp; </a:t>
                      </a:r>
                      <a:r>
                        <a:rPr lang="lv-LV" sz="1600" b="0" i="1" noProof="0" dirty="0" err="1">
                          <a:solidFill>
                            <a:schemeClr val="tx1"/>
                          </a:solidFill>
                          <a:latin typeface="+mn-lt"/>
                          <a:ea typeface="Calibri Light" panose="020F0302020204030204" pitchFamily="34" charset="0"/>
                          <a:cs typeface="Calibri Light" panose="020F0302020204030204" pitchFamily="34" charset="0"/>
                        </a:rPr>
                        <a:t>Clarke</a:t>
                      </a:r>
                      <a:r>
                        <a:rPr lang="lv-LV" sz="1600" b="0" noProof="0" dirty="0">
                          <a:solidFill>
                            <a:schemeClr val="tx1"/>
                          </a:solidFill>
                          <a:latin typeface="+mn-lt"/>
                          <a:ea typeface="Calibri Light" panose="020F0302020204030204" pitchFamily="34" charset="0"/>
                          <a:cs typeface="Calibri Light" panose="020F0302020204030204" pitchFamily="34" charset="0"/>
                        </a:rPr>
                        <a:t>, 2006)</a:t>
                      </a:r>
                    </a:p>
                    <a:p>
                      <a:pPr marL="0" marR="0" lvl="0" indent="0" algn="l" defTabSz="457200" rtl="0" eaLnBrk="1" fontAlgn="auto" latinLnBrk="0" hangingPunct="1">
                        <a:lnSpc>
                          <a:spcPct val="100000"/>
                        </a:lnSpc>
                        <a:spcBef>
                          <a:spcPts val="0"/>
                        </a:spcBef>
                        <a:spcAft>
                          <a:spcPts val="0"/>
                        </a:spcAft>
                        <a:buClrTx/>
                        <a:buSzTx/>
                        <a:buFontTx/>
                        <a:buNone/>
                        <a:tabLst/>
                        <a:defRPr/>
                      </a:pPr>
                      <a:r>
                        <a:rPr lang="lv-LV" sz="1800" b="0" noProof="0" dirty="0">
                          <a:solidFill>
                            <a:schemeClr val="tx1"/>
                          </a:solidFill>
                          <a:latin typeface="+mn-lt"/>
                          <a:ea typeface="Calibri Light" panose="020F0302020204030204" pitchFamily="34" charset="0"/>
                          <a:cs typeface="Calibri Light" panose="020F0302020204030204" pitchFamily="34" charset="0"/>
                        </a:rPr>
                        <a:t>Tematiskais tīkls </a:t>
                      </a:r>
                      <a:r>
                        <a:rPr lang="lv-LV" sz="1600" b="0" noProof="0" dirty="0">
                          <a:solidFill>
                            <a:schemeClr val="tx1"/>
                          </a:solidFill>
                          <a:latin typeface="+mn-lt"/>
                          <a:ea typeface="Calibri Light" panose="020F0302020204030204" pitchFamily="34" charset="0"/>
                          <a:cs typeface="Calibri Light" panose="020F0302020204030204" pitchFamily="34" charset="0"/>
                        </a:rPr>
                        <a:t>(</a:t>
                      </a:r>
                      <a:r>
                        <a:rPr lang="lv-LV" sz="1600" i="1" noProof="0" dirty="0" err="1">
                          <a:latin typeface="+mn-lt"/>
                          <a:ea typeface="Calibri Light" panose="020F0302020204030204" pitchFamily="34" charset="0"/>
                          <a:cs typeface="Calibri Light" panose="020F0302020204030204" pitchFamily="34" charset="0"/>
                        </a:rPr>
                        <a:t>Attride-Stirling</a:t>
                      </a:r>
                      <a:r>
                        <a:rPr lang="lv-LV" sz="1600" noProof="0" dirty="0" err="1">
                          <a:latin typeface="+mn-lt"/>
                          <a:ea typeface="Calibri Light" panose="020F0302020204030204" pitchFamily="34" charset="0"/>
                          <a:cs typeface="Calibri Light" panose="020F0302020204030204" pitchFamily="34" charset="0"/>
                        </a:rPr>
                        <a:t>,</a:t>
                      </a:r>
                      <a:r>
                        <a:rPr lang="lv-LV" sz="1600" noProof="0" dirty="0">
                          <a:latin typeface="+mn-lt"/>
                          <a:ea typeface="Calibri Light" panose="020F0302020204030204" pitchFamily="34" charset="0"/>
                          <a:cs typeface="Calibri Light" panose="020F0302020204030204" pitchFamily="34" charset="0"/>
                        </a:rPr>
                        <a:t> 2001</a:t>
                      </a:r>
                      <a:r>
                        <a:rPr lang="lv-LV" sz="1600" b="0" noProof="0" dirty="0">
                          <a:solidFill>
                            <a:schemeClr val="tx1"/>
                          </a:solidFill>
                          <a:latin typeface="+mn-lt"/>
                          <a:ea typeface="Calibri Light" panose="020F0302020204030204" pitchFamily="34" charset="0"/>
                          <a:cs typeface="Calibri Light" panose="020F0302020204030204" pitchFamily="34" charset="0"/>
                        </a:rPr>
                        <a:t>)</a:t>
                      </a:r>
                    </a:p>
                  </a:txBody>
                  <a:tcPr/>
                </a:tc>
                <a:extLst>
                  <a:ext uri="{0D108BD9-81ED-4DB2-BD59-A6C34878D82A}">
                    <a16:rowId xmlns:a16="http://schemas.microsoft.com/office/drawing/2014/main" val="3437040646"/>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lv-LV" sz="1800" smtClean="0"/>
              <a:pPr/>
              <a:t>19</a:t>
            </a:fld>
            <a:endParaRPr lang="lv-LV" sz="1800" dirty="0"/>
          </a:p>
        </p:txBody>
      </p:sp>
    </p:spTree>
    <p:extLst>
      <p:ext uri="{BB962C8B-B14F-4D97-AF65-F5344CB8AC3E}">
        <p14:creationId xmlns:p14="http://schemas.microsoft.com/office/powerpoint/2010/main" val="204306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4" y="973669"/>
            <a:ext cx="9505612" cy="706964"/>
          </a:xfrm>
        </p:spPr>
        <p:txBody>
          <a:bodyPr anchor="ctr" anchorCtr="0">
            <a:noAutofit/>
          </a:bodyPr>
          <a:lstStyle/>
          <a:p>
            <a:r>
              <a:rPr lang="lv-LV" dirty="0">
                <a:ea typeface="Calibri Light" panose="020F0302020204030204" pitchFamily="34" charset="0"/>
                <a:cs typeface="Calibri Light" panose="020F0302020204030204" pitchFamily="34" charset="0"/>
              </a:rPr>
              <a:t>Pētījuma aktualitāte</a:t>
            </a:r>
          </a:p>
        </p:txBody>
      </p:sp>
      <p:sp>
        <p:nvSpPr>
          <p:cNvPr id="3" name="Content Placeholder 2"/>
          <p:cNvSpPr>
            <a:spLocks noGrp="1"/>
          </p:cNvSpPr>
          <p:nvPr>
            <p:ph idx="1"/>
          </p:nvPr>
        </p:nvSpPr>
        <p:spPr>
          <a:xfrm>
            <a:off x="1154954" y="2349661"/>
            <a:ext cx="6662051" cy="3069831"/>
          </a:xfrm>
        </p:spPr>
        <p:txBody>
          <a:bodyPr>
            <a:normAutofit/>
          </a:bodyPr>
          <a:lstStyle/>
          <a:p>
            <a:pPr lvl="0"/>
            <a:r>
              <a:rPr lang="lv-LV" sz="1800" dirty="0">
                <a:ea typeface="Calibri Light" panose="020F0302020204030204" pitchFamily="34" charset="0"/>
                <a:cs typeface="Calibri Light" panose="020F0302020204030204" pitchFamily="34" charset="0"/>
              </a:rPr>
              <a:t>MT profesijā un īpaši DKT specializācijā ir nobriedusi nepieciešamība pēc standartizētas izvērtēšanas un novērtēšanas (iz(no)vērtēšanas) shēmas </a:t>
            </a:r>
            <a:br>
              <a:rPr lang="en-US" sz="1800" dirty="0">
                <a:ea typeface="Calibri Light" panose="020F0302020204030204" pitchFamily="34" charset="0"/>
                <a:cs typeface="Calibri Light" panose="020F0302020204030204" pitchFamily="34" charset="0"/>
              </a:rPr>
            </a:br>
            <a:r>
              <a:rPr lang="lv-LV" sz="1600" dirty="0">
                <a:ea typeface="Calibri Light" panose="020F0302020204030204" pitchFamily="34" charset="0"/>
                <a:cs typeface="Calibri Light" panose="020F0302020204030204" pitchFamily="34" charset="0"/>
              </a:rPr>
              <a:t>(</a:t>
            </a:r>
            <a:r>
              <a:rPr lang="lv-LV" sz="1600" i="1" dirty="0" err="1">
                <a:ea typeface="Calibri Light" panose="020F0302020204030204" pitchFamily="34" charset="0"/>
                <a:cs typeface="Calibri Light" panose="020F0302020204030204" pitchFamily="34" charset="0"/>
              </a:rPr>
              <a:t>Dunphy</a:t>
            </a:r>
            <a:r>
              <a:rPr lang="lv-LV" sz="1600" i="1" dirty="0">
                <a:ea typeface="Calibri Light" panose="020F0302020204030204" pitchFamily="34" charset="0"/>
                <a:cs typeface="Calibri Light" panose="020F0302020204030204" pitchFamily="34" charset="0"/>
              </a:rPr>
              <a:t> </a:t>
            </a:r>
            <a:r>
              <a:rPr lang="lv-LV" sz="1600" i="1" dirty="0" err="1">
                <a:ea typeface="Calibri Light" panose="020F0302020204030204" pitchFamily="34" charset="0"/>
                <a:cs typeface="Calibri Light" panose="020F0302020204030204" pitchFamily="34" charset="0"/>
              </a:rPr>
              <a:t>et</a:t>
            </a:r>
            <a:r>
              <a:rPr lang="lv-LV" sz="1600" i="1" dirty="0">
                <a:ea typeface="Calibri Light" panose="020F0302020204030204" pitchFamily="34" charset="0"/>
                <a:cs typeface="Calibri Light" panose="020F0302020204030204" pitchFamily="34" charset="0"/>
              </a:rPr>
              <a:t> </a:t>
            </a:r>
            <a:r>
              <a:rPr lang="lv-LV" sz="1600" i="1" dirty="0" err="1">
                <a:ea typeface="Calibri Light" panose="020F0302020204030204" pitchFamily="34" charset="0"/>
                <a:cs typeface="Calibri Light" panose="020F0302020204030204" pitchFamily="34" charset="0"/>
              </a:rPr>
              <a:t>al</a:t>
            </a:r>
            <a:r>
              <a:rPr lang="lv-LV" sz="1600" dirty="0">
                <a:ea typeface="Calibri Light" panose="020F0302020204030204" pitchFamily="34" charset="0"/>
                <a:cs typeface="Calibri Light" panose="020F0302020204030204" pitchFamily="34" charset="0"/>
              </a:rPr>
              <a:t>., 2023)</a:t>
            </a:r>
          </a:p>
          <a:p>
            <a:pPr lvl="0"/>
            <a:r>
              <a:rPr lang="lv-LV" sz="1800" dirty="0">
                <a:ea typeface="Calibri Light" panose="020F0302020204030204" pitchFamily="34" charset="0"/>
                <a:cs typeface="Calibri Light" panose="020F0302020204030204" pitchFamily="34" charset="0"/>
              </a:rPr>
              <a:t>Papildus uz mākslu balstītajiem iz(no)vērtēšanas instrumentiem (UMBII) būtu jāpielieto arī citi mērījumi </a:t>
            </a:r>
            <a:br>
              <a:rPr lang="en-US" sz="1800" dirty="0">
                <a:ea typeface="Calibri Light" panose="020F0302020204030204" pitchFamily="34" charset="0"/>
                <a:cs typeface="Calibri Light" panose="020F0302020204030204" pitchFamily="34" charset="0"/>
              </a:rPr>
            </a:br>
            <a:r>
              <a:rPr lang="lv-LV" sz="1600" dirty="0">
                <a:ea typeface="Calibri Light" panose="020F0302020204030204" pitchFamily="34" charset="0"/>
                <a:cs typeface="Calibri Light" panose="020F0302020204030204" pitchFamily="34" charset="0"/>
              </a:rPr>
              <a:t>(Dēliņa, 2021)</a:t>
            </a:r>
          </a:p>
          <a:p>
            <a:r>
              <a:rPr lang="lv-LV" sz="1800" dirty="0">
                <a:ea typeface="Calibri Light" panose="020F0302020204030204" pitchFamily="34" charset="0"/>
                <a:cs typeface="Calibri Light" panose="020F0302020204030204" pitchFamily="34" charset="0"/>
              </a:rPr>
              <a:t>Uz pierādījumiem balstītas prakses pētījumu bāzes stiprināšanai ir nepieciešama uzticamu un standartizētu iz(no)vērtēšanas rīku attīstīšana </a:t>
            </a:r>
            <a:br>
              <a:rPr lang="en-US" sz="1800" dirty="0">
                <a:ea typeface="Calibri Light" panose="020F0302020204030204" pitchFamily="34" charset="0"/>
                <a:cs typeface="Calibri Light" panose="020F0302020204030204" pitchFamily="34" charset="0"/>
              </a:rPr>
            </a:br>
            <a:r>
              <a:rPr lang="lv-LV" sz="1600" dirty="0">
                <a:ea typeface="Calibri Light" panose="020F0302020204030204" pitchFamily="34" charset="0"/>
                <a:cs typeface="Calibri Light" panose="020F0302020204030204" pitchFamily="34" charset="0"/>
              </a:rPr>
              <a:t>(</a:t>
            </a:r>
            <a:r>
              <a:rPr lang="en-US" sz="1600" i="1" dirty="0">
                <a:ea typeface="Calibri Light" panose="020F0302020204030204" pitchFamily="34" charset="0"/>
                <a:cs typeface="Calibri Light" panose="020F0302020204030204" pitchFamily="34" charset="0"/>
              </a:rPr>
              <a:t>Koch et al</a:t>
            </a:r>
            <a:r>
              <a:rPr lang="en-US" sz="1600" dirty="0">
                <a:ea typeface="Calibri Light" panose="020F0302020204030204" pitchFamily="34" charset="0"/>
                <a:cs typeface="Calibri Light" panose="020F0302020204030204" pitchFamily="34" charset="0"/>
              </a:rPr>
              <a:t>., 2019</a:t>
            </a:r>
            <a:r>
              <a:rPr lang="lv-LV" sz="1600" dirty="0">
                <a:ea typeface="Calibri Light" panose="020F0302020204030204" pitchFamily="34" charset="0"/>
                <a:cs typeface="Calibri Light" panose="020F0302020204030204" pitchFamily="34" charset="0"/>
              </a:rPr>
              <a:t>; </a:t>
            </a:r>
            <a:r>
              <a:rPr lang="en-US" sz="1600" i="1" dirty="0">
                <a:ea typeface="Calibri Light" panose="020F0302020204030204" pitchFamily="34" charset="0"/>
                <a:cs typeface="Calibri Light" panose="020F0302020204030204" pitchFamily="34" charset="0"/>
              </a:rPr>
              <a:t>Takahashi et al</a:t>
            </a:r>
            <a:r>
              <a:rPr lang="en-US" sz="1600" dirty="0">
                <a:ea typeface="Calibri Light" panose="020F0302020204030204" pitchFamily="34" charset="0"/>
                <a:cs typeface="Calibri Light" panose="020F0302020204030204" pitchFamily="34" charset="0"/>
              </a:rPr>
              <a:t>., 2019</a:t>
            </a:r>
            <a:r>
              <a:rPr lang="lv-LV" sz="1600" dirty="0">
                <a:ea typeface="Calibri Light" panose="020F0302020204030204" pitchFamily="34" charset="0"/>
                <a:cs typeface="Calibri Light" panose="020F0302020204030204" pitchFamily="34" charset="0"/>
              </a:rPr>
              <a:t>)</a:t>
            </a:r>
          </a:p>
          <a:p>
            <a:pPr marL="0" indent="0">
              <a:buNone/>
            </a:pPr>
            <a:endParaRPr lang="lv-LV" dirty="0"/>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2</a:t>
            </a:fld>
            <a:endParaRPr lang="lv-LV" sz="1800" dirty="0"/>
          </a:p>
        </p:txBody>
      </p:sp>
      <p:pic>
        <p:nvPicPr>
          <p:cNvPr id="2060" name="Picture 12" descr="How to Conduct QM Research | Quality Matters"/>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45683" y="2519038"/>
            <a:ext cx="1499453" cy="149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0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308510134"/>
              </p:ext>
            </p:extLst>
          </p:nvPr>
        </p:nvGraphicFramePr>
        <p:xfrm>
          <a:off x="3449257" y="136525"/>
          <a:ext cx="7720315" cy="658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582143" y="5548660"/>
            <a:ext cx="2399288" cy="584776"/>
            <a:chOff x="312820" y="5632249"/>
            <a:chExt cx="2787219" cy="502955"/>
          </a:xfrm>
        </p:grpSpPr>
        <p:sp>
          <p:nvSpPr>
            <p:cNvPr id="8" name="Rounded Rectangle 7"/>
            <p:cNvSpPr/>
            <p:nvPr/>
          </p:nvSpPr>
          <p:spPr>
            <a:xfrm>
              <a:off x="312820" y="5632249"/>
              <a:ext cx="2787219" cy="489441"/>
            </a:xfrm>
            <a:prstGeom prst="roundRect">
              <a:avLst>
                <a:gd name="adj" fmla="val 9420"/>
              </a:avLst>
            </a:prstGeom>
            <a:noFill/>
            <a:ln>
              <a:solidFill>
                <a:schemeClr val="accent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2820" y="5632249"/>
              <a:ext cx="2787219" cy="502955"/>
            </a:xfrm>
            <a:prstGeom prst="rect">
              <a:avLst/>
            </a:prstGeom>
            <a:noFill/>
          </p:spPr>
          <p:txBody>
            <a:bodyPr wrap="square" rtlCol="0">
              <a:spAutoFit/>
            </a:bodyPr>
            <a:lstStyle/>
            <a:p>
              <a:pPr algn="ctr"/>
              <a:r>
                <a:rPr lang="lv-LV" sz="1600" dirty="0">
                  <a:ea typeface="Calibri Light" panose="020F0302020204030204" pitchFamily="34" charset="0"/>
                  <a:cs typeface="Calibri Light" panose="020F0302020204030204" pitchFamily="34" charset="0"/>
                </a:rPr>
                <a:t>Komentāri tika ieviesti protokola 2. versijā</a:t>
              </a:r>
            </a:p>
          </p:txBody>
        </p:sp>
      </p:grpSp>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3" y="1298448"/>
            <a:ext cx="3253668" cy="1597152"/>
          </a:xfrm>
        </p:spPr>
        <p:txBody>
          <a:bodyPr anchor="ctr" anchorCtr="0">
            <a:noAutofit/>
          </a:bodyPr>
          <a:lstStyle/>
          <a:p>
            <a:r>
              <a:rPr lang="lv-LV" dirty="0">
                <a:latin typeface="+mn-lt"/>
                <a:cs typeface="Calibri Light" panose="020F0302020204030204" pitchFamily="34" charset="0"/>
              </a:rPr>
              <a:t>Otrais izpētes posms – rezultāti</a:t>
            </a: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20</a:t>
            </a:fld>
            <a:endParaRPr lang="lv-LV" sz="1800" dirty="0"/>
          </a:p>
        </p:txBody>
      </p:sp>
    </p:spTree>
    <p:extLst>
      <p:ext uri="{BB962C8B-B14F-4D97-AF65-F5344CB8AC3E}">
        <p14:creationId xmlns:p14="http://schemas.microsoft.com/office/powerpoint/2010/main" val="27519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Trešais izpētes posms – metode</a:t>
            </a:r>
          </a:p>
        </p:txBody>
      </p:sp>
      <p:graphicFrame>
        <p:nvGraphicFramePr>
          <p:cNvPr id="6" name="Table 4">
            <a:extLst>
              <a:ext uri="{FF2B5EF4-FFF2-40B4-BE49-F238E27FC236}">
                <a16:creationId xmlns:a16="http://schemas.microsoft.com/office/drawing/2014/main" id="{BD8CCA4C-F6C3-44BB-AE80-7CC821D6A11E}"/>
              </a:ext>
            </a:extLst>
          </p:cNvPr>
          <p:cNvGraphicFramePr>
            <a:graphicFrameLocks noGrp="1"/>
          </p:cNvGraphicFramePr>
          <p:nvPr>
            <p:ph idx="1"/>
            <p:extLst>
              <p:ext uri="{D42A27DB-BD31-4B8C-83A1-F6EECF244321}">
                <p14:modId xmlns:p14="http://schemas.microsoft.com/office/powerpoint/2010/main" val="2289858294"/>
              </p:ext>
            </p:extLst>
          </p:nvPr>
        </p:nvGraphicFramePr>
        <p:xfrm>
          <a:off x="356287" y="2325473"/>
          <a:ext cx="11468920" cy="2643616"/>
        </p:xfrm>
        <a:graphic>
          <a:graphicData uri="http://schemas.openxmlformats.org/drawingml/2006/table">
            <a:tbl>
              <a:tblPr firstRow="1" bandRow="1">
                <a:tableStyleId>{5C22544A-7EE6-4342-B048-85BDC9FD1C3A}</a:tableStyleId>
              </a:tblPr>
              <a:tblGrid>
                <a:gridCol w="3255593">
                  <a:extLst>
                    <a:ext uri="{9D8B030D-6E8A-4147-A177-3AD203B41FA5}">
                      <a16:colId xmlns:a16="http://schemas.microsoft.com/office/drawing/2014/main" val="356946308"/>
                    </a:ext>
                  </a:extLst>
                </a:gridCol>
                <a:gridCol w="1805940">
                  <a:extLst>
                    <a:ext uri="{9D8B030D-6E8A-4147-A177-3AD203B41FA5}">
                      <a16:colId xmlns:a16="http://schemas.microsoft.com/office/drawing/2014/main" val="529413581"/>
                    </a:ext>
                  </a:extLst>
                </a:gridCol>
                <a:gridCol w="1828800">
                  <a:extLst>
                    <a:ext uri="{9D8B030D-6E8A-4147-A177-3AD203B41FA5}">
                      <a16:colId xmlns:a16="http://schemas.microsoft.com/office/drawing/2014/main" val="20002"/>
                    </a:ext>
                  </a:extLst>
                </a:gridCol>
                <a:gridCol w="3086100">
                  <a:extLst>
                    <a:ext uri="{9D8B030D-6E8A-4147-A177-3AD203B41FA5}">
                      <a16:colId xmlns:a16="http://schemas.microsoft.com/office/drawing/2014/main" val="3801510707"/>
                    </a:ext>
                  </a:extLst>
                </a:gridCol>
                <a:gridCol w="1492487">
                  <a:extLst>
                    <a:ext uri="{9D8B030D-6E8A-4147-A177-3AD203B41FA5}">
                      <a16:colId xmlns:a16="http://schemas.microsoft.com/office/drawing/2014/main" val="907185267"/>
                    </a:ext>
                  </a:extLst>
                </a:gridCol>
              </a:tblGrid>
              <a:tr h="388096">
                <a:tc>
                  <a:txBody>
                    <a:bodyPr/>
                    <a:lstStyle/>
                    <a:p>
                      <a:r>
                        <a:rPr lang="lv-LV" sz="1700" b="1" noProof="0" dirty="0">
                          <a:latin typeface="+mn-lt"/>
                          <a:cs typeface="Calibri Light" panose="020F0302020204030204" pitchFamily="34" charset="0"/>
                        </a:rPr>
                        <a:t>Pētījuma jautājums</a:t>
                      </a:r>
                    </a:p>
                  </a:txBody>
                  <a:tcPr/>
                </a:tc>
                <a:tc>
                  <a:txBody>
                    <a:bodyPr/>
                    <a:lstStyle/>
                    <a:p>
                      <a:r>
                        <a:rPr lang="lv-LV" sz="1700" b="1" noProof="0" dirty="0">
                          <a:latin typeface="+mn-lt"/>
                          <a:cs typeface="Calibri Light" panose="020F0302020204030204" pitchFamily="34" charset="0"/>
                        </a:rPr>
                        <a:t>Dalībnieki</a:t>
                      </a:r>
                    </a:p>
                  </a:txBody>
                  <a:tcPr/>
                </a:tc>
                <a:tc>
                  <a:txBody>
                    <a:bodyPr/>
                    <a:lstStyle/>
                    <a:p>
                      <a:r>
                        <a:rPr lang="lv-LV" sz="1700" b="1" noProof="0" dirty="0">
                          <a:latin typeface="+mn-lt"/>
                          <a:cs typeface="Calibri Light" panose="020F0302020204030204" pitchFamily="34" charset="0"/>
                        </a:rPr>
                        <a:t>Instrumentārijs</a:t>
                      </a:r>
                    </a:p>
                  </a:txBody>
                  <a:tcPr/>
                </a:tc>
                <a:tc>
                  <a:txBody>
                    <a:bodyPr/>
                    <a:lstStyle/>
                    <a:p>
                      <a:r>
                        <a:rPr lang="lv-LV" sz="1700" b="1" noProof="0" dirty="0">
                          <a:latin typeface="+mn-lt"/>
                          <a:cs typeface="Calibri Light" panose="020F0302020204030204" pitchFamily="34" charset="0"/>
                        </a:rPr>
                        <a:t>Procedūra</a:t>
                      </a:r>
                    </a:p>
                  </a:txBody>
                  <a:tcPr/>
                </a:tc>
                <a:tc>
                  <a:txBody>
                    <a:bodyPr/>
                    <a:lstStyle/>
                    <a:p>
                      <a:r>
                        <a:rPr lang="lv-LV" sz="1700" b="1" noProof="0" dirty="0">
                          <a:latin typeface="+mn-lt"/>
                          <a:cs typeface="Calibri Light" panose="020F0302020204030204" pitchFamily="34" charset="0"/>
                        </a:rPr>
                        <a:t>Datu analīze</a:t>
                      </a:r>
                    </a:p>
                  </a:txBody>
                  <a:tcPr/>
                </a:tc>
                <a:extLst>
                  <a:ext uri="{0D108BD9-81ED-4DB2-BD59-A6C34878D82A}">
                    <a16:rowId xmlns:a16="http://schemas.microsoft.com/office/drawing/2014/main" val="584611499"/>
                  </a:ext>
                </a:extLst>
              </a:tr>
              <a:tr h="182483">
                <a:tc>
                  <a:txBody>
                    <a:bodyPr/>
                    <a:lstStyle/>
                    <a:p>
                      <a:pPr>
                        <a:spcBef>
                          <a:spcPts val="300"/>
                        </a:spcBef>
                      </a:pPr>
                      <a:r>
                        <a:rPr lang="lv-LV" sz="1800" noProof="0" dirty="0">
                          <a:solidFill>
                            <a:schemeClr val="tx1"/>
                          </a:solidFill>
                          <a:latin typeface="+mn-lt"/>
                          <a:cs typeface="Calibri Light" panose="020F0302020204030204" pitchFamily="34" charset="0"/>
                        </a:rPr>
                        <a:t>Kāds ir Latvijas kultūrvidē strādājošu </a:t>
                      </a:r>
                      <a:r>
                        <a:rPr lang="lv-LV" sz="1800" noProof="0" dirty="0" err="1">
                          <a:solidFill>
                            <a:schemeClr val="tx1"/>
                          </a:solidFill>
                          <a:latin typeface="+mn-lt"/>
                          <a:cs typeface="Calibri Light" panose="020F0302020204030204" pitchFamily="34" charset="0"/>
                        </a:rPr>
                        <a:t>mt</a:t>
                      </a:r>
                      <a:r>
                        <a:rPr lang="lv-LV" sz="1800" noProof="0" dirty="0">
                          <a:solidFill>
                            <a:schemeClr val="tx1"/>
                          </a:solidFill>
                          <a:latin typeface="+mn-lt"/>
                          <a:cs typeface="Calibri Light" panose="020F0302020204030204" pitchFamily="34" charset="0"/>
                        </a:rPr>
                        <a:t> vērtējums par protokola atbilstību lietošanai praksē, skaidrību, vienkāršību un nepārprotamību?</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noProof="0" dirty="0">
                          <a:latin typeface="+mn-lt"/>
                          <a:cs typeface="Calibri Light" panose="020F0302020204030204" pitchFamily="34" charset="0"/>
                        </a:rPr>
                        <a:t>9 p</a:t>
                      </a:r>
                      <a:r>
                        <a:rPr lang="lv-LV" sz="1800" b="0" noProof="0" dirty="0" err="1">
                          <a:latin typeface="+mn-lt"/>
                          <a:cs typeface="Calibri Light" panose="020F0302020204030204" pitchFamily="34" charset="0"/>
                        </a:rPr>
                        <a:t>raktizējoši</a:t>
                      </a:r>
                      <a:r>
                        <a:rPr lang="lv-LV" sz="1800" b="0" noProof="0" dirty="0">
                          <a:latin typeface="+mn-lt"/>
                          <a:cs typeface="Calibri Light" panose="020F0302020204030204" pitchFamily="34" charset="0"/>
                        </a:rPr>
                        <a:t> </a:t>
                      </a:r>
                      <a:r>
                        <a:rPr lang="lv-LV" sz="1800" b="0" noProof="0" dirty="0" err="1">
                          <a:latin typeface="+mn-lt"/>
                          <a:cs typeface="Calibri Light" panose="020F0302020204030204" pitchFamily="34" charset="0"/>
                        </a:rPr>
                        <a:t>mt</a:t>
                      </a:r>
                      <a:endParaRPr lang="lv-LV" sz="1800" b="0" noProof="0" dirty="0">
                        <a:latin typeface="+mn-lt"/>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b="0" noProof="0" dirty="0">
                          <a:latin typeface="+mn-lt"/>
                          <a:cs typeface="Calibri Light" panose="020F0302020204030204" pitchFamily="34" charset="0"/>
                        </a:rPr>
                        <a:t>Aptauja ar </a:t>
                      </a:r>
                      <a:r>
                        <a:rPr lang="lv-LV" sz="1800" b="0" noProof="0" dirty="0" err="1">
                          <a:latin typeface="+mn-lt"/>
                          <a:cs typeface="Calibri Light" panose="020F0302020204030204" pitchFamily="34" charset="0"/>
                        </a:rPr>
                        <a:t>Likerta</a:t>
                      </a:r>
                      <a:r>
                        <a:rPr lang="lv-LV" sz="1800" b="0" noProof="0" dirty="0">
                          <a:latin typeface="+mn-lt"/>
                          <a:cs typeface="Calibri Light" panose="020F0302020204030204" pitchFamily="34" charset="0"/>
                        </a:rPr>
                        <a:t> skalu un vietu komentāriem</a:t>
                      </a:r>
                    </a:p>
                  </a:txBody>
                  <a:tcPr/>
                </a:tc>
                <a:tc>
                  <a:txBody>
                    <a:bodyPr/>
                    <a:lstStyle/>
                    <a:p>
                      <a:pPr marL="285750" lvl="0" indent="-285750">
                        <a:spcBef>
                          <a:spcPts val="300"/>
                        </a:spcBef>
                        <a:buClr>
                          <a:schemeClr val="accent1"/>
                        </a:buClr>
                        <a:buFont typeface="Arial" panose="020B0604020202020204" pitchFamily="34" charset="0"/>
                        <a:buChar char="•"/>
                      </a:pPr>
                      <a:r>
                        <a:rPr lang="lv-LV" sz="1800" b="0" noProof="0" dirty="0">
                          <a:latin typeface="+mn-lt"/>
                          <a:cs typeface="Calibri Light" panose="020F0302020204030204" pitchFamily="34" charset="0"/>
                        </a:rPr>
                        <a:t>Protokola pielietojums praksē</a:t>
                      </a:r>
                    </a:p>
                    <a:p>
                      <a:pPr marL="285750" lvl="0" indent="-285750">
                        <a:spcBef>
                          <a:spcPts val="300"/>
                        </a:spcBef>
                        <a:buClr>
                          <a:schemeClr val="accent1"/>
                        </a:buClr>
                        <a:buFont typeface="Arial" panose="020B0604020202020204" pitchFamily="34" charset="0"/>
                        <a:buChar char="•"/>
                      </a:pPr>
                      <a:r>
                        <a:rPr lang="lv-LV" sz="1800" b="0" kern="1200" noProof="0" dirty="0">
                          <a:solidFill>
                            <a:schemeClr val="tx1"/>
                          </a:solidFill>
                          <a:latin typeface="+mn-lt"/>
                          <a:ea typeface="+mn-ea"/>
                          <a:cs typeface="Calibri Light" panose="020F0302020204030204" pitchFamily="34" charset="0"/>
                        </a:rPr>
                        <a:t>Aptauja</a:t>
                      </a:r>
                      <a:r>
                        <a:rPr lang="en-US" sz="1800" b="0" kern="1200" noProof="0" dirty="0">
                          <a:solidFill>
                            <a:schemeClr val="tx1"/>
                          </a:solidFill>
                          <a:latin typeface="+mn-lt"/>
                          <a:ea typeface="+mn-ea"/>
                          <a:cs typeface="Calibri Light" panose="020F0302020204030204" pitchFamily="34" charset="0"/>
                        </a:rPr>
                        <a:t> </a:t>
                      </a:r>
                      <a:r>
                        <a:rPr lang="en-US" sz="1600" b="0" kern="1200" noProof="0" dirty="0">
                          <a:solidFill>
                            <a:schemeClr val="tx1"/>
                          </a:solidFill>
                          <a:latin typeface="+mn-lt"/>
                          <a:ea typeface="+mn-ea"/>
                          <a:cs typeface="Calibri Light" panose="020F0302020204030204" pitchFamily="34" charset="0"/>
                        </a:rPr>
                        <a:t>(</a:t>
                      </a:r>
                      <a:r>
                        <a:rPr lang="en-US" sz="1600" b="0" i="1" kern="1200" noProof="0" dirty="0" err="1">
                          <a:solidFill>
                            <a:schemeClr val="tx1"/>
                          </a:solidFill>
                          <a:latin typeface="+mn-lt"/>
                          <a:ea typeface="+mn-ea"/>
                          <a:cs typeface="Calibri Light" panose="020F0302020204030204" pitchFamily="34" charset="0"/>
                        </a:rPr>
                        <a:t>Godinho</a:t>
                      </a:r>
                      <a:r>
                        <a:rPr lang="en-US" sz="1600" b="0" kern="1200" noProof="0" dirty="0">
                          <a:solidFill>
                            <a:schemeClr val="tx1"/>
                          </a:solidFill>
                          <a:latin typeface="+mn-lt"/>
                          <a:ea typeface="+mn-ea"/>
                          <a:cs typeface="Calibri Light" panose="020F0302020204030204" pitchFamily="34" charset="0"/>
                        </a:rPr>
                        <a:t>, 2022)</a:t>
                      </a:r>
                      <a:endParaRPr lang="lv-LV" sz="1600" kern="1200" noProof="0" dirty="0">
                        <a:solidFill>
                          <a:schemeClr val="tx1"/>
                        </a:solidFill>
                        <a:latin typeface="+mn-lt"/>
                        <a:ea typeface="+mn-ea"/>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b="0" noProof="0" dirty="0">
                          <a:solidFill>
                            <a:schemeClr val="tx1"/>
                          </a:solidFill>
                          <a:latin typeface="+mn-lt"/>
                          <a:cs typeface="Calibri Light" panose="020F0302020204030204" pitchFamily="34" charset="0"/>
                        </a:rPr>
                        <a:t>Aprakstošā statistika</a:t>
                      </a:r>
                    </a:p>
                    <a:p>
                      <a:r>
                        <a:rPr lang="lv-LV" sz="1800" b="0" noProof="0" dirty="0">
                          <a:solidFill>
                            <a:schemeClr val="tx1"/>
                          </a:solidFill>
                          <a:latin typeface="+mn-lt"/>
                          <a:cs typeface="Calibri Light" panose="020F0302020204030204" pitchFamily="34" charset="0"/>
                        </a:rPr>
                        <a:t>Satura validitātes indekss (SVI) </a:t>
                      </a:r>
                      <a:endParaRPr lang="en-US" sz="1800" b="0" noProof="0" dirty="0">
                        <a:solidFill>
                          <a:schemeClr val="tx1"/>
                        </a:solidFill>
                        <a:latin typeface="+mn-lt"/>
                        <a:cs typeface="Calibri Light" panose="020F0302020204030204" pitchFamily="34" charset="0"/>
                      </a:endParaRPr>
                    </a:p>
                    <a:p>
                      <a:r>
                        <a:rPr lang="lv-LV" sz="1600" b="0" noProof="0" dirty="0">
                          <a:solidFill>
                            <a:schemeClr val="tx1"/>
                          </a:solidFill>
                          <a:latin typeface="+mn-lt"/>
                          <a:cs typeface="Calibri Light" panose="020F0302020204030204" pitchFamily="34" charset="0"/>
                        </a:rPr>
                        <a:t>(</a:t>
                      </a:r>
                      <a:r>
                        <a:rPr lang="lv-LV" sz="1600" b="0" i="1" noProof="0" dirty="0" err="1">
                          <a:solidFill>
                            <a:schemeClr val="tx1"/>
                          </a:solidFill>
                          <a:latin typeface="+mn-lt"/>
                          <a:cs typeface="Calibri Light" panose="020F0302020204030204" pitchFamily="34" charset="0"/>
                        </a:rPr>
                        <a:t>Yusoff</a:t>
                      </a:r>
                      <a:r>
                        <a:rPr lang="lv-LV" sz="1600" b="0" noProof="0" dirty="0">
                          <a:solidFill>
                            <a:schemeClr val="tx1"/>
                          </a:solidFill>
                          <a:latin typeface="+mn-lt"/>
                          <a:cs typeface="Calibri Light" panose="020F0302020204030204" pitchFamily="34" charset="0"/>
                        </a:rPr>
                        <a:t>, 2019)</a:t>
                      </a:r>
                      <a:endParaRPr lang="en-US" sz="1600" b="0" noProof="0" dirty="0">
                        <a:solidFill>
                          <a:schemeClr val="tx1"/>
                        </a:solidFill>
                        <a:latin typeface="+mn-lt"/>
                        <a:cs typeface="Calibri Light" panose="020F0302020204030204" pitchFamily="34" charset="0"/>
                      </a:endParaRPr>
                    </a:p>
                    <a:p>
                      <a:endParaRPr lang="lv-LV" sz="1800" b="0" noProof="0" dirty="0">
                        <a:solidFill>
                          <a:schemeClr val="tx1"/>
                        </a:solidFill>
                        <a:latin typeface="+mn-lt"/>
                        <a:cs typeface="Calibri Light" panose="020F0302020204030204" pitchFamily="34" charset="0"/>
                      </a:endParaRPr>
                    </a:p>
                  </a:txBody>
                  <a:tcPr/>
                </a:tc>
                <a:extLst>
                  <a:ext uri="{0D108BD9-81ED-4DB2-BD59-A6C34878D82A}">
                    <a16:rowId xmlns:a16="http://schemas.microsoft.com/office/drawing/2014/main" val="3437040646"/>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lv-LV" sz="1800" smtClean="0"/>
              <a:pPr/>
              <a:t>21</a:t>
            </a:fld>
            <a:endParaRPr lang="lv-LV" sz="1800" dirty="0"/>
          </a:p>
        </p:txBody>
      </p:sp>
    </p:spTree>
    <p:extLst>
      <p:ext uri="{BB962C8B-B14F-4D97-AF65-F5344CB8AC3E}">
        <p14:creationId xmlns:p14="http://schemas.microsoft.com/office/powerpoint/2010/main" val="157747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Trešais izpētes posms – rezultāti</a:t>
            </a:r>
          </a:p>
        </p:txBody>
      </p:sp>
      <p:sp>
        <p:nvSpPr>
          <p:cNvPr id="3" name="Content Placeholder 2">
            <a:extLst>
              <a:ext uri="{FF2B5EF4-FFF2-40B4-BE49-F238E27FC236}">
                <a16:creationId xmlns:a16="http://schemas.microsoft.com/office/drawing/2014/main" id="{6B4A7599-94B9-4B17-BD7E-FA76C474D5E6}"/>
              </a:ext>
            </a:extLst>
          </p:cNvPr>
          <p:cNvSpPr>
            <a:spLocks noGrp="1"/>
          </p:cNvSpPr>
          <p:nvPr>
            <p:ph idx="1"/>
          </p:nvPr>
        </p:nvSpPr>
        <p:spPr>
          <a:xfrm>
            <a:off x="8021256" y="2590143"/>
            <a:ext cx="3428850" cy="3080502"/>
          </a:xfrm>
        </p:spPr>
        <p:txBody>
          <a:bodyPr>
            <a:normAutofit/>
          </a:bodyPr>
          <a:lstStyle/>
          <a:p>
            <a:pPr marL="0" indent="0">
              <a:buNone/>
            </a:pPr>
            <a:r>
              <a:rPr lang="lv-LV" sz="1800" dirty="0">
                <a:ea typeface="Calibri Light" panose="020F0302020204030204" pitchFamily="34" charset="0"/>
                <a:cs typeface="Calibri Light" panose="020F0302020204030204" pitchFamily="34" charset="0"/>
              </a:rPr>
              <a:t>Protokola izklājlapu vidējie satura validitātes indeksi (SVI)</a:t>
            </a:r>
          </a:p>
          <a:p>
            <a:r>
              <a:rPr lang="lv-LV" sz="1800" dirty="0">
                <a:ea typeface="Calibri Light" panose="020F0302020204030204" pitchFamily="34" charset="0"/>
                <a:cs typeface="Calibri Light" panose="020F0302020204030204" pitchFamily="34" charset="0"/>
              </a:rPr>
              <a:t>Jābūt vismaz 0,83</a:t>
            </a:r>
          </a:p>
          <a:p>
            <a:r>
              <a:rPr lang="lv-LV" sz="1800" dirty="0">
                <a:ea typeface="Calibri Light" panose="020F0302020204030204" pitchFamily="34" charset="0"/>
                <a:cs typeface="Calibri Light" panose="020F0302020204030204" pitchFamily="34" charset="0"/>
              </a:rPr>
              <a:t>Visu satura vienību, domēnu, apakšdomēnu un mērķu vidējie rādītāji bija atbilstoši</a:t>
            </a: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22</a:t>
            </a:fld>
            <a:endParaRPr lang="lv-LV" sz="1800" dirty="0"/>
          </a:p>
        </p:txBody>
      </p:sp>
      <p:graphicFrame>
        <p:nvGraphicFramePr>
          <p:cNvPr id="5" name="Table 4"/>
          <p:cNvGraphicFramePr>
            <a:graphicFrameLocks noGrp="1"/>
          </p:cNvGraphicFramePr>
          <p:nvPr>
            <p:extLst>
              <p:ext uri="{D42A27DB-BD31-4B8C-83A1-F6EECF244321}">
                <p14:modId xmlns:p14="http://schemas.microsoft.com/office/powerpoint/2010/main" val="2336630566"/>
              </p:ext>
            </p:extLst>
          </p:nvPr>
        </p:nvGraphicFramePr>
        <p:xfrm>
          <a:off x="397397" y="2307773"/>
          <a:ext cx="7415514" cy="3240089"/>
        </p:xfrm>
        <a:graphic>
          <a:graphicData uri="http://schemas.openxmlformats.org/drawingml/2006/table">
            <a:tbl>
              <a:tblPr firstRow="1" firstCol="1" bandRow="1">
                <a:tableStyleId>{21E4AEA4-8DFA-4A89-87EB-49C32662AFE0}</a:tableStyleId>
              </a:tblPr>
              <a:tblGrid>
                <a:gridCol w="2088797">
                  <a:extLst>
                    <a:ext uri="{9D8B030D-6E8A-4147-A177-3AD203B41FA5}">
                      <a16:colId xmlns:a16="http://schemas.microsoft.com/office/drawing/2014/main" val="20000"/>
                    </a:ext>
                  </a:extLst>
                </a:gridCol>
                <a:gridCol w="1180140">
                  <a:extLst>
                    <a:ext uri="{9D8B030D-6E8A-4147-A177-3AD203B41FA5}">
                      <a16:colId xmlns:a16="http://schemas.microsoft.com/office/drawing/2014/main" val="20001"/>
                    </a:ext>
                  </a:extLst>
                </a:gridCol>
                <a:gridCol w="1062693">
                  <a:extLst>
                    <a:ext uri="{9D8B030D-6E8A-4147-A177-3AD203B41FA5}">
                      <a16:colId xmlns:a16="http://schemas.microsoft.com/office/drawing/2014/main" val="20002"/>
                    </a:ext>
                  </a:extLst>
                </a:gridCol>
                <a:gridCol w="1316815">
                  <a:extLst>
                    <a:ext uri="{9D8B030D-6E8A-4147-A177-3AD203B41FA5}">
                      <a16:colId xmlns:a16="http://schemas.microsoft.com/office/drawing/2014/main" val="20003"/>
                    </a:ext>
                  </a:extLst>
                </a:gridCol>
                <a:gridCol w="1767069">
                  <a:extLst>
                    <a:ext uri="{9D8B030D-6E8A-4147-A177-3AD203B41FA5}">
                      <a16:colId xmlns:a16="http://schemas.microsoft.com/office/drawing/2014/main" val="20004"/>
                    </a:ext>
                  </a:extLst>
                </a:gridCol>
              </a:tblGrid>
              <a:tr h="572741">
                <a:tc>
                  <a:txBody>
                    <a:bodyPr/>
                    <a:lstStyle/>
                    <a:p>
                      <a:pPr algn="ctr">
                        <a:lnSpc>
                          <a:spcPct val="107000"/>
                        </a:lnSpc>
                        <a:spcAft>
                          <a:spcPts val="0"/>
                        </a:spcAft>
                      </a:pPr>
                      <a:r>
                        <a:rPr lang="lv-LV" sz="1600" b="1" dirty="0">
                          <a:effectLst/>
                        </a:rPr>
                        <a:t>Protokola izklāj-lapas nosaukums</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1" dirty="0">
                          <a:effectLst/>
                        </a:rPr>
                        <a:t>Atbilstība lietošanai praksē</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1" dirty="0">
                          <a:effectLst/>
                        </a:rPr>
                        <a:t>Skaidrība</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1" dirty="0">
                          <a:effectLst/>
                        </a:rPr>
                        <a:t>Vienkāršība</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1" dirty="0">
                          <a:effectLst/>
                        </a:rPr>
                        <a:t>Nepārprotamība</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207966">
                <a:tc>
                  <a:txBody>
                    <a:bodyPr/>
                    <a:lstStyle/>
                    <a:p>
                      <a:pPr>
                        <a:lnSpc>
                          <a:spcPct val="107000"/>
                        </a:lnSpc>
                        <a:spcAft>
                          <a:spcPts val="0"/>
                        </a:spcAft>
                      </a:pPr>
                      <a:r>
                        <a:rPr lang="lv-LV" sz="1600" b="0" dirty="0">
                          <a:effectLst/>
                        </a:rPr>
                        <a:t>Ievads</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tc>
                <a:tc>
                  <a:txBody>
                    <a:bodyPr/>
                    <a:lstStyle/>
                    <a:p>
                      <a:pPr algn="ctr">
                        <a:lnSpc>
                          <a:spcPct val="107000"/>
                        </a:lnSpc>
                        <a:spcAft>
                          <a:spcPts val="0"/>
                        </a:spcAft>
                      </a:pPr>
                      <a:r>
                        <a:rPr lang="lv-LV" sz="1600" b="0">
                          <a:effectLst/>
                        </a:rPr>
                        <a:t>1,00</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a:effectLst/>
                        </a:rPr>
                        <a:t>1,00</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marL="0" algn="ctr" defTabSz="457200" rtl="0" eaLnBrk="1" latinLnBrk="0" hangingPunct="1">
                        <a:lnSpc>
                          <a:spcPct val="107000"/>
                        </a:lnSpc>
                        <a:spcAft>
                          <a:spcPts val="0"/>
                        </a:spcAft>
                      </a:pPr>
                      <a:r>
                        <a:rPr lang="lv-LV" sz="1600" b="0" kern="1200" dirty="0">
                          <a:solidFill>
                            <a:schemeClr val="accent1"/>
                          </a:solidFill>
                          <a:effectLst/>
                        </a:rPr>
                        <a:t>0,78</a:t>
                      </a:r>
                      <a:endParaRPr lang="en-US" sz="1600" b="0" kern="1200" dirty="0">
                        <a:solidFill>
                          <a:schemeClr val="accent1"/>
                        </a:solidFill>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dirty="0">
                          <a:effectLst/>
                        </a:rPr>
                        <a:t>1,00</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001"/>
                  </a:ext>
                </a:extLst>
              </a:tr>
              <a:tr h="207966">
                <a:tc>
                  <a:txBody>
                    <a:bodyPr/>
                    <a:lstStyle/>
                    <a:p>
                      <a:pPr>
                        <a:lnSpc>
                          <a:spcPct val="107000"/>
                        </a:lnSpc>
                        <a:spcAft>
                          <a:spcPts val="0"/>
                        </a:spcAft>
                      </a:pPr>
                      <a:r>
                        <a:rPr lang="lv-LV" sz="1600" b="0">
                          <a:effectLst/>
                        </a:rPr>
                        <a:t>Rezultātu ietvars</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tc>
                <a:tc>
                  <a:txBody>
                    <a:bodyPr/>
                    <a:lstStyle/>
                    <a:p>
                      <a:pPr algn="ctr">
                        <a:lnSpc>
                          <a:spcPct val="107000"/>
                        </a:lnSpc>
                        <a:spcAft>
                          <a:spcPts val="0"/>
                        </a:spcAft>
                      </a:pPr>
                      <a:r>
                        <a:rPr lang="lv-LV" sz="1600" b="0">
                          <a:effectLst/>
                        </a:rPr>
                        <a:t>0,86</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a:effectLst/>
                        </a:rPr>
                        <a:t>0,85</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marL="0" algn="ctr" defTabSz="457200" rtl="0" eaLnBrk="1" latinLnBrk="0" hangingPunct="1">
                        <a:lnSpc>
                          <a:spcPct val="107000"/>
                        </a:lnSpc>
                        <a:spcAft>
                          <a:spcPts val="0"/>
                        </a:spcAft>
                      </a:pPr>
                      <a:r>
                        <a:rPr lang="lv-LV" sz="1600" b="0" kern="1200" dirty="0">
                          <a:solidFill>
                            <a:schemeClr val="accent1"/>
                          </a:solidFill>
                          <a:effectLst/>
                        </a:rPr>
                        <a:t>0,80</a:t>
                      </a:r>
                      <a:endParaRPr lang="en-US" sz="1600" b="0" kern="1200" dirty="0">
                        <a:solidFill>
                          <a:schemeClr val="accent1"/>
                        </a:solidFill>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marL="0" algn="ctr" defTabSz="457200" rtl="0" eaLnBrk="1" latinLnBrk="0" hangingPunct="1">
                        <a:lnSpc>
                          <a:spcPct val="107000"/>
                        </a:lnSpc>
                        <a:spcAft>
                          <a:spcPts val="0"/>
                        </a:spcAft>
                      </a:pPr>
                      <a:r>
                        <a:rPr lang="lv-LV" sz="1600" b="0" kern="1200" dirty="0">
                          <a:solidFill>
                            <a:schemeClr val="accent1"/>
                          </a:solidFill>
                          <a:effectLst/>
                        </a:rPr>
                        <a:t>0,79</a:t>
                      </a:r>
                      <a:endParaRPr lang="en-US" sz="1600" b="0" kern="1200" dirty="0">
                        <a:solidFill>
                          <a:schemeClr val="accent1"/>
                        </a:solidFill>
                        <a:effectLst/>
                        <a:latin typeface="+mn-lt"/>
                        <a:ea typeface="Calibri Light" panose="020F03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002"/>
                  </a:ext>
                </a:extLst>
              </a:tr>
              <a:tr h="207966">
                <a:tc>
                  <a:txBody>
                    <a:bodyPr/>
                    <a:lstStyle/>
                    <a:p>
                      <a:pPr>
                        <a:lnSpc>
                          <a:spcPct val="107000"/>
                        </a:lnSpc>
                        <a:spcAft>
                          <a:spcPts val="0"/>
                        </a:spcAft>
                      </a:pPr>
                      <a:r>
                        <a:rPr lang="lv-LV" sz="1600" b="0">
                          <a:effectLst/>
                        </a:rPr>
                        <a:t>Informācija</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tc>
                <a:tc>
                  <a:txBody>
                    <a:bodyPr/>
                    <a:lstStyle/>
                    <a:p>
                      <a:pPr algn="ctr">
                        <a:lnSpc>
                          <a:spcPct val="107000"/>
                        </a:lnSpc>
                        <a:spcAft>
                          <a:spcPts val="0"/>
                        </a:spcAft>
                      </a:pPr>
                      <a:r>
                        <a:rPr lang="lv-LV" sz="1600" b="0" dirty="0">
                          <a:effectLst/>
                        </a:rPr>
                        <a:t>0,88</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a:effectLst/>
                        </a:rPr>
                        <a:t>0,94</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a:effectLst/>
                        </a:rPr>
                        <a:t>0,96</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dirty="0">
                          <a:effectLst/>
                        </a:rPr>
                        <a:t>0,95</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003"/>
                  </a:ext>
                </a:extLst>
              </a:tr>
              <a:tr h="426951">
                <a:tc>
                  <a:txBody>
                    <a:bodyPr/>
                    <a:lstStyle/>
                    <a:p>
                      <a:pPr>
                        <a:lnSpc>
                          <a:spcPct val="107000"/>
                        </a:lnSpc>
                        <a:spcAft>
                          <a:spcPts val="0"/>
                        </a:spcAft>
                      </a:pPr>
                      <a:r>
                        <a:rPr lang="lv-LV" sz="1600" b="0">
                          <a:effectLst/>
                        </a:rPr>
                        <a:t>Sesijas, mērķi, apmeklējums</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tc>
                <a:tc>
                  <a:txBody>
                    <a:bodyPr/>
                    <a:lstStyle/>
                    <a:p>
                      <a:pPr algn="ctr">
                        <a:lnSpc>
                          <a:spcPct val="107000"/>
                        </a:lnSpc>
                        <a:spcAft>
                          <a:spcPts val="0"/>
                        </a:spcAft>
                      </a:pPr>
                      <a:r>
                        <a:rPr lang="lv-LV" sz="1600" b="0">
                          <a:effectLst/>
                        </a:rPr>
                        <a:t>0,89</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a:effectLst/>
                        </a:rPr>
                        <a:t>0,89</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dirty="0">
                          <a:effectLst/>
                        </a:rPr>
                        <a:t>0,89</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dirty="0">
                          <a:effectLst/>
                        </a:rPr>
                        <a:t>0,89</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004"/>
                  </a:ext>
                </a:extLst>
              </a:tr>
              <a:tr h="0">
                <a:tc>
                  <a:txBody>
                    <a:bodyPr/>
                    <a:lstStyle/>
                    <a:p>
                      <a:pPr>
                        <a:lnSpc>
                          <a:spcPct val="107000"/>
                        </a:lnSpc>
                        <a:spcAft>
                          <a:spcPts val="0"/>
                        </a:spcAft>
                      </a:pPr>
                      <a:r>
                        <a:rPr lang="lv-LV" sz="1600" b="0">
                          <a:effectLst/>
                        </a:rPr>
                        <a:t>Individuālais profils</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tc>
                <a:tc>
                  <a:txBody>
                    <a:bodyPr/>
                    <a:lstStyle/>
                    <a:p>
                      <a:pPr algn="ctr">
                        <a:lnSpc>
                          <a:spcPct val="107000"/>
                        </a:lnSpc>
                        <a:spcAft>
                          <a:spcPts val="0"/>
                        </a:spcAft>
                      </a:pPr>
                      <a:r>
                        <a:rPr lang="lv-LV" sz="1600" b="0">
                          <a:effectLst/>
                        </a:rPr>
                        <a:t>0,89</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a:effectLst/>
                        </a:rPr>
                        <a:t>0,89</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marL="0" algn="ctr" defTabSz="457200" rtl="0" eaLnBrk="1" latinLnBrk="0" hangingPunct="1">
                        <a:lnSpc>
                          <a:spcPct val="107000"/>
                        </a:lnSpc>
                        <a:spcAft>
                          <a:spcPts val="0"/>
                        </a:spcAft>
                      </a:pPr>
                      <a:r>
                        <a:rPr lang="lv-LV" sz="1600" b="0" kern="1200" dirty="0">
                          <a:solidFill>
                            <a:schemeClr val="accent1"/>
                          </a:solidFill>
                          <a:effectLst/>
                        </a:rPr>
                        <a:t>0,78</a:t>
                      </a:r>
                      <a:endParaRPr lang="en-US" sz="1600" b="0" kern="1200" dirty="0">
                        <a:solidFill>
                          <a:schemeClr val="accent1"/>
                        </a:solidFill>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dirty="0">
                          <a:effectLst/>
                        </a:rPr>
                        <a:t>0,89</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005"/>
                  </a:ext>
                </a:extLst>
              </a:tr>
              <a:tr h="426951">
                <a:tc>
                  <a:txBody>
                    <a:bodyPr/>
                    <a:lstStyle/>
                    <a:p>
                      <a:pPr>
                        <a:lnSpc>
                          <a:spcPct val="107000"/>
                        </a:lnSpc>
                        <a:spcAft>
                          <a:spcPts val="0"/>
                        </a:spcAft>
                      </a:pPr>
                      <a:r>
                        <a:rPr lang="lv-LV" sz="1600" b="0" dirty="0">
                          <a:effectLst/>
                        </a:rPr>
                        <a:t>Atsevišķu sesiju izklājlapas</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tc>
                <a:tc>
                  <a:txBody>
                    <a:bodyPr/>
                    <a:lstStyle/>
                    <a:p>
                      <a:pPr algn="ctr">
                        <a:lnSpc>
                          <a:spcPct val="107000"/>
                        </a:lnSpc>
                        <a:spcAft>
                          <a:spcPts val="0"/>
                        </a:spcAft>
                      </a:pPr>
                      <a:r>
                        <a:rPr lang="lv-LV" sz="1600" b="0" dirty="0">
                          <a:effectLst/>
                        </a:rPr>
                        <a:t>0,91</a:t>
                      </a:r>
                      <a:endParaRPr lang="en-US" sz="1600" b="0"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dirty="0">
                          <a:solidFill>
                            <a:schemeClr val="accent1"/>
                          </a:solidFill>
                          <a:effectLst/>
                        </a:rPr>
                        <a:t>0,82</a:t>
                      </a:r>
                      <a:endParaRPr lang="en-US" sz="1600" b="0" dirty="0">
                        <a:solidFill>
                          <a:schemeClr val="accent1"/>
                        </a:solidFill>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a:effectLst/>
                        </a:rPr>
                        <a:t>0,89</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0" dirty="0">
                          <a:solidFill>
                            <a:schemeClr val="accent1"/>
                          </a:solidFill>
                          <a:effectLst/>
                        </a:rPr>
                        <a:t>0,80</a:t>
                      </a:r>
                      <a:endParaRPr lang="en-US" sz="1600" b="0" dirty="0">
                        <a:solidFill>
                          <a:schemeClr val="accent1"/>
                        </a:solidFill>
                        <a:effectLst/>
                        <a:latin typeface="+mn-lt"/>
                        <a:ea typeface="Calibri Light" panose="020F03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006"/>
                  </a:ext>
                </a:extLst>
              </a:tr>
              <a:tr h="426951">
                <a:tc>
                  <a:txBody>
                    <a:bodyPr/>
                    <a:lstStyle/>
                    <a:p>
                      <a:pPr algn="r">
                        <a:lnSpc>
                          <a:spcPct val="107000"/>
                        </a:lnSpc>
                        <a:spcAft>
                          <a:spcPts val="0"/>
                        </a:spcAft>
                      </a:pPr>
                      <a:r>
                        <a:rPr lang="lv-LV" sz="1600" b="0">
                          <a:effectLst/>
                        </a:rPr>
                        <a:t>Visas satura vienības vidēji</a:t>
                      </a:r>
                      <a:endParaRPr lang="en-US" sz="1600" b="0">
                        <a:effectLst/>
                        <a:latin typeface="+mn-lt"/>
                        <a:ea typeface="Calibri Light" panose="020F0302020204030204" pitchFamily="34" charset="0"/>
                        <a:cs typeface="Calibri Light" panose="020F0302020204030204" pitchFamily="34" charset="0"/>
                      </a:endParaRPr>
                    </a:p>
                  </a:txBody>
                  <a:tcPr marL="68580" marR="68580" marT="0" marB="0"/>
                </a:tc>
                <a:tc>
                  <a:txBody>
                    <a:bodyPr/>
                    <a:lstStyle/>
                    <a:p>
                      <a:pPr algn="ctr">
                        <a:lnSpc>
                          <a:spcPct val="107000"/>
                        </a:lnSpc>
                        <a:spcAft>
                          <a:spcPts val="0"/>
                        </a:spcAft>
                      </a:pPr>
                      <a:r>
                        <a:rPr lang="lv-LV" sz="1600" b="1" dirty="0">
                          <a:effectLst/>
                        </a:rPr>
                        <a:t>0,90</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1" dirty="0">
                          <a:effectLst/>
                        </a:rPr>
                        <a:t>0,90</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1" dirty="0">
                          <a:effectLst/>
                        </a:rPr>
                        <a:t>0,85</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Aft>
                          <a:spcPts val="0"/>
                        </a:spcAft>
                      </a:pPr>
                      <a:r>
                        <a:rPr lang="lv-LV" sz="1600" b="1" dirty="0">
                          <a:effectLst/>
                        </a:rPr>
                        <a:t>0,89</a:t>
                      </a:r>
                      <a:endParaRPr lang="en-US" sz="1600" b="1" dirty="0">
                        <a:effectLst/>
                        <a:latin typeface="+mn-lt"/>
                        <a:ea typeface="Calibri Light" panose="020F03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8" name="Rounded Rectangle 7"/>
          <p:cNvSpPr/>
          <p:nvPr/>
        </p:nvSpPr>
        <p:spPr>
          <a:xfrm>
            <a:off x="2655157" y="5003776"/>
            <a:ext cx="4960689" cy="569823"/>
          </a:xfrm>
          <a:prstGeom prst="roundRect">
            <a:avLst>
              <a:gd name="adj" fmla="val 942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471638" y="1703332"/>
            <a:ext cx="2793159" cy="1597152"/>
          </a:xfrm>
        </p:spPr>
        <p:txBody>
          <a:bodyPr anchor="ctr" anchorCtr="0">
            <a:noAutofit/>
          </a:bodyPr>
          <a:lstStyle/>
          <a:p>
            <a:r>
              <a:rPr lang="lv-LV" dirty="0">
                <a:latin typeface="+mn-lt"/>
                <a:cs typeface="Calibri Light" panose="020F0302020204030204" pitchFamily="34" charset="0"/>
              </a:rPr>
              <a:t>Secinājumi</a:t>
            </a:r>
          </a:p>
        </p:txBody>
      </p:sp>
      <p:sp>
        <p:nvSpPr>
          <p:cNvPr id="5" name="Content Placeholder 4"/>
          <p:cNvSpPr>
            <a:spLocks noGrp="1"/>
          </p:cNvSpPr>
          <p:nvPr>
            <p:ph idx="1"/>
          </p:nvPr>
        </p:nvSpPr>
        <p:spPr>
          <a:xfrm>
            <a:off x="5183188" y="2224116"/>
            <a:ext cx="5280326" cy="2721089"/>
          </a:xfrm>
        </p:spPr>
        <p:txBody>
          <a:bodyPr>
            <a:normAutofit/>
          </a:bodyPr>
          <a:lstStyle/>
          <a:p>
            <a:r>
              <a:rPr lang="lv-LV" sz="1800" dirty="0">
                <a:cs typeface="Calibri Light" panose="020F0302020204030204" pitchFamily="34" charset="0"/>
              </a:rPr>
              <a:t>Pētījuma gaitā adaptētās un modificētās MT iz(no)vērtēšanas protokola versijas satura vienību, domēnu</a:t>
            </a:r>
            <a:r>
              <a:rPr lang="en-US" sz="1800" dirty="0">
                <a:cs typeface="Calibri Light" panose="020F0302020204030204" pitchFamily="34" charset="0"/>
              </a:rPr>
              <a:t>,</a:t>
            </a:r>
            <a:r>
              <a:rPr lang="lv-LV" sz="1800" dirty="0">
                <a:cs typeface="Calibri Light" panose="020F0302020204030204" pitchFamily="34" charset="0"/>
              </a:rPr>
              <a:t> apakšdomēnu un mērķu vidējie SVI rādītāji liecināja, ka protokols bija atbilstošs lietošanai praksē, skaidrs, vienkāršs un nepārprotams</a:t>
            </a:r>
          </a:p>
          <a:p>
            <a:r>
              <a:rPr lang="lv-LV" sz="1800" dirty="0">
                <a:cs typeface="Calibri Light" panose="020F0302020204030204" pitchFamily="34" charset="0"/>
              </a:rPr>
              <a:t>Pētījuma mērķis tika sasniegts</a:t>
            </a: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23</a:t>
            </a:fld>
            <a:endParaRPr lang="lv-LV" sz="1800" dirty="0"/>
          </a:p>
        </p:txBody>
      </p:sp>
    </p:spTree>
    <p:extLst>
      <p:ext uri="{BB962C8B-B14F-4D97-AF65-F5344CB8AC3E}">
        <p14:creationId xmlns:p14="http://schemas.microsoft.com/office/powerpoint/2010/main" val="101997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Turpmākās izpētes priekšlikumi</a:t>
            </a: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24</a:t>
            </a:fld>
            <a:endParaRPr lang="lv-LV" sz="1800" dirty="0"/>
          </a:p>
        </p:txBody>
      </p:sp>
      <p:sp>
        <p:nvSpPr>
          <p:cNvPr id="5" name="Parallelogram 15">
            <a:extLst>
              <a:ext uri="{FF2B5EF4-FFF2-40B4-BE49-F238E27FC236}">
                <a16:creationId xmlns:a16="http://schemas.microsoft.com/office/drawing/2014/main" id="{0972B9DA-16DE-4CFA-88EF-D3E8149CED89}"/>
              </a:ext>
            </a:extLst>
          </p:cNvPr>
          <p:cNvSpPr/>
          <p:nvPr/>
        </p:nvSpPr>
        <p:spPr>
          <a:xfrm rot="16200000">
            <a:off x="9557386" y="2619415"/>
            <a:ext cx="1151534" cy="117403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v-LV" altLang="ko-KR" dirty="0"/>
          </a:p>
        </p:txBody>
      </p:sp>
      <p:sp>
        <p:nvSpPr>
          <p:cNvPr id="6" name="Content Placeholder 2">
            <a:extLst>
              <a:ext uri="{FF2B5EF4-FFF2-40B4-BE49-F238E27FC236}">
                <a16:creationId xmlns:a16="http://schemas.microsoft.com/office/drawing/2014/main" id="{6B4A7599-94B9-4B17-BD7E-FA76C474D5E6}"/>
              </a:ext>
            </a:extLst>
          </p:cNvPr>
          <p:cNvSpPr txBox="1">
            <a:spLocks/>
          </p:cNvSpPr>
          <p:nvPr/>
        </p:nvSpPr>
        <p:spPr>
          <a:xfrm>
            <a:off x="1154954" y="1875884"/>
            <a:ext cx="7757552" cy="39693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lv-LV" sz="1800" dirty="0">
              <a:solidFill>
                <a:schemeClr val="tx1"/>
              </a:solidFill>
              <a:cs typeface="Calibri Light" panose="020F0302020204030204" pitchFamily="34" charset="0"/>
            </a:endParaRPr>
          </a:p>
          <a:p>
            <a:r>
              <a:rPr lang="lv-LV" sz="1800" dirty="0">
                <a:solidFill>
                  <a:schemeClr val="tx1"/>
                </a:solidFill>
                <a:cs typeface="Calibri Light" panose="020F0302020204030204" pitchFamily="34" charset="0"/>
              </a:rPr>
              <a:t>Uz mākslu balstīto </a:t>
            </a:r>
            <a:r>
              <a:rPr lang="lv-LV" sz="1800" dirty="0" err="1">
                <a:solidFill>
                  <a:schemeClr val="tx1"/>
                </a:solidFill>
                <a:cs typeface="Calibri Light" panose="020F0302020204030204" pitchFamily="34" charset="0"/>
              </a:rPr>
              <a:t>iz(no)vētēšanas</a:t>
            </a:r>
            <a:r>
              <a:rPr lang="lv-LV" sz="1800" dirty="0">
                <a:solidFill>
                  <a:schemeClr val="tx1"/>
                </a:solidFill>
                <a:cs typeface="Calibri Light" panose="020F0302020204030204" pitchFamily="34" charset="0"/>
              </a:rPr>
              <a:t> mērķu iekļaušana atbilstoši DT, </a:t>
            </a:r>
            <a:r>
              <a:rPr lang="lv-LV" sz="1800" dirty="0" err="1">
                <a:solidFill>
                  <a:schemeClr val="tx1"/>
                </a:solidFill>
                <a:cs typeface="Calibri Light" panose="020F0302020204030204" pitchFamily="34" charset="0"/>
              </a:rPr>
              <a:t>MūzT</a:t>
            </a:r>
            <a:r>
              <a:rPr lang="lv-LV" sz="1800" dirty="0">
                <a:solidFill>
                  <a:schemeClr val="tx1"/>
                </a:solidFill>
                <a:cs typeface="Calibri Light" panose="020F0302020204030204" pitchFamily="34" charset="0"/>
              </a:rPr>
              <a:t> un VMT specializācijām </a:t>
            </a:r>
          </a:p>
          <a:p>
            <a:r>
              <a:rPr lang="lv-LV" sz="1800" dirty="0">
                <a:solidFill>
                  <a:schemeClr val="tx1"/>
                </a:solidFill>
                <a:cs typeface="Calibri Light" panose="020F0302020204030204" pitchFamily="34" charset="0"/>
              </a:rPr>
              <a:t>Protokolā iekļauto mērķu SVI rādītāju uzlabošana</a:t>
            </a:r>
            <a:endParaRPr lang="lv-LV" dirty="0">
              <a:solidFill>
                <a:schemeClr val="tx1"/>
              </a:solidFill>
              <a:cs typeface="Calibri Light" panose="020F0302020204030204" pitchFamily="34" charset="0"/>
            </a:endParaRPr>
          </a:p>
          <a:p>
            <a:r>
              <a:rPr lang="lv-LV" dirty="0">
                <a:solidFill>
                  <a:schemeClr val="tx1"/>
                </a:solidFill>
                <a:cs typeface="Calibri Light" panose="020F0302020204030204" pitchFamily="34" charset="0"/>
              </a:rPr>
              <a:t>Protokola paralēlas versijas, kas būtu piemērota lietošanai grupā, izstrāde</a:t>
            </a:r>
          </a:p>
          <a:p>
            <a:r>
              <a:rPr lang="lv-LV" dirty="0">
                <a:solidFill>
                  <a:schemeClr val="tx1"/>
                </a:solidFill>
                <a:cs typeface="Calibri Light" panose="020F0302020204030204" pitchFamily="34" charset="0"/>
              </a:rPr>
              <a:t>Mērķu iz(no)vērtēšanas kritēriju precizēšana</a:t>
            </a:r>
          </a:p>
          <a:p>
            <a:r>
              <a:rPr lang="lv-LV" dirty="0">
                <a:solidFill>
                  <a:schemeClr val="tx1"/>
                </a:solidFill>
                <a:cs typeface="Calibri Light" panose="020F0302020204030204" pitchFamily="34" charset="0"/>
              </a:rPr>
              <a:t>Detalizētas saistības ar SFK izpēte un, iespējams, arī mērķu sasaiste</a:t>
            </a:r>
          </a:p>
          <a:p>
            <a:r>
              <a:rPr lang="lv-LV" dirty="0">
                <a:solidFill>
                  <a:schemeClr val="tx1"/>
                </a:solidFill>
                <a:cs typeface="Calibri Light" panose="020F0302020204030204" pitchFamily="34" charset="0"/>
              </a:rPr>
              <a:t>Protokola praktiskās pielietošanas atvieglošana, adaptējot tam atbilstošo aplikāciju</a:t>
            </a:r>
          </a:p>
          <a:p>
            <a:pPr marL="0" indent="0">
              <a:buNone/>
            </a:pPr>
            <a:endParaRPr lang="lv-LV" dirty="0">
              <a:solidFill>
                <a:schemeClr val="tx1"/>
              </a:solidFill>
              <a:cs typeface="Calibri Light" panose="020F0302020204030204" pitchFamily="34" charset="0"/>
            </a:endParaRPr>
          </a:p>
        </p:txBody>
      </p:sp>
    </p:spTree>
    <p:extLst>
      <p:ext uri="{BB962C8B-B14F-4D97-AF65-F5344CB8AC3E}">
        <p14:creationId xmlns:p14="http://schemas.microsoft.com/office/powerpoint/2010/main" val="1635143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Protokola pieejamība</a:t>
            </a:r>
          </a:p>
        </p:txBody>
      </p:sp>
      <p:sp>
        <p:nvSpPr>
          <p:cNvPr id="3" name="Content Placeholder 2">
            <a:extLst>
              <a:ext uri="{FF2B5EF4-FFF2-40B4-BE49-F238E27FC236}">
                <a16:creationId xmlns:a16="http://schemas.microsoft.com/office/drawing/2014/main" id="{6B4A7599-94B9-4B17-BD7E-FA76C474D5E6}"/>
              </a:ext>
            </a:extLst>
          </p:cNvPr>
          <p:cNvSpPr>
            <a:spLocks noGrp="1"/>
          </p:cNvSpPr>
          <p:nvPr>
            <p:ph idx="1"/>
          </p:nvPr>
        </p:nvSpPr>
        <p:spPr>
          <a:xfrm>
            <a:off x="1857044" y="2806601"/>
            <a:ext cx="5364379" cy="1997244"/>
          </a:xfrm>
        </p:spPr>
        <p:txBody>
          <a:bodyPr>
            <a:normAutofit/>
          </a:bodyPr>
          <a:lstStyle/>
          <a:p>
            <a:pPr marL="0" indent="0">
              <a:buNone/>
            </a:pPr>
            <a:r>
              <a:rPr lang="lv-LV" sz="1800" dirty="0">
                <a:cs typeface="Calibri Light" panose="020F0302020204030204" pitchFamily="34" charset="0"/>
                <a:hlinkClick r:id="rId3"/>
              </a:rPr>
              <a:t>https://www.makingdancematter.com.au/</a:t>
            </a:r>
            <a:endParaRPr lang="lv-LV" sz="1800" dirty="0">
              <a:cs typeface="Calibri Light" panose="020F0302020204030204" pitchFamily="34" charset="0"/>
            </a:endParaRPr>
          </a:p>
          <a:p>
            <a:pPr marL="0" indent="0">
              <a:buNone/>
            </a:pPr>
            <a:endParaRPr lang="lv-LV" sz="1800" dirty="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25</a:t>
            </a:fld>
            <a:endParaRPr lang="lv-LV" sz="1800" dirty="0"/>
          </a:p>
        </p:txBody>
      </p:sp>
      <p:pic>
        <p:nvPicPr>
          <p:cNvPr id="8" name="Picture 7">
            <a:extLst>
              <a:ext uri="{FF2B5EF4-FFF2-40B4-BE49-F238E27FC236}">
                <a16:creationId xmlns:a16="http://schemas.microsoft.com/office/drawing/2014/main" id="{C9BBF841-A564-6D10-43C7-4ED6A21D0595}"/>
              </a:ext>
            </a:extLst>
          </p:cNvPr>
          <p:cNvPicPr>
            <a:picLocks noChangeAspect="1"/>
          </p:cNvPicPr>
          <p:nvPr/>
        </p:nvPicPr>
        <p:blipFill>
          <a:blip r:embed="rId4"/>
          <a:stretch>
            <a:fillRect/>
          </a:stretch>
        </p:blipFill>
        <p:spPr>
          <a:xfrm>
            <a:off x="7525446" y="2331947"/>
            <a:ext cx="1644735" cy="2749691"/>
          </a:xfrm>
          <a:prstGeom prst="rect">
            <a:avLst/>
          </a:prstGeom>
        </p:spPr>
      </p:pic>
    </p:spTree>
    <p:extLst>
      <p:ext uri="{BB962C8B-B14F-4D97-AF65-F5344CB8AC3E}">
        <p14:creationId xmlns:p14="http://schemas.microsoft.com/office/powerpoint/2010/main" val="210671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Literatūras avoti (1/</a:t>
            </a:r>
            <a:r>
              <a:rPr lang="en-US" dirty="0">
                <a:latin typeface="+mn-lt"/>
                <a:cs typeface="Calibri Light" panose="020F0302020204030204" pitchFamily="34" charset="0"/>
              </a:rPr>
              <a:t>3</a:t>
            </a:r>
            <a:r>
              <a:rPr lang="lv-LV" dirty="0">
                <a:latin typeface="+mn-lt"/>
                <a:cs typeface="Calibri Light" panose="020F0302020204030204" pitchFamily="34" charset="0"/>
              </a:rPr>
              <a:t>)</a:t>
            </a:r>
          </a:p>
        </p:txBody>
      </p:sp>
      <p:sp>
        <p:nvSpPr>
          <p:cNvPr id="3" name="Content Placeholder 2">
            <a:extLst>
              <a:ext uri="{FF2B5EF4-FFF2-40B4-BE49-F238E27FC236}">
                <a16:creationId xmlns:a16="http://schemas.microsoft.com/office/drawing/2014/main" id="{6B4A7599-94B9-4B17-BD7E-FA76C474D5E6}"/>
              </a:ext>
            </a:extLst>
          </p:cNvPr>
          <p:cNvSpPr>
            <a:spLocks noGrp="1"/>
          </p:cNvSpPr>
          <p:nvPr>
            <p:ph idx="1"/>
          </p:nvPr>
        </p:nvSpPr>
        <p:spPr>
          <a:xfrm>
            <a:off x="457200" y="1979274"/>
            <a:ext cx="11247120" cy="4785026"/>
          </a:xfrm>
        </p:spPr>
        <p:txBody>
          <a:bodyPr>
            <a:noAutofit/>
          </a:bodyPr>
          <a:lstStyle/>
          <a:p>
            <a:pPr>
              <a:spcBef>
                <a:spcPts val="0"/>
              </a:spcBef>
            </a:pPr>
            <a:r>
              <a:rPr lang="en-US" sz="1550" dirty="0" err="1">
                <a:cs typeface="Calibri Light" panose="020F0302020204030204" pitchFamily="34" charset="0"/>
              </a:rPr>
              <a:t>Arhīvu</a:t>
            </a:r>
            <a:r>
              <a:rPr lang="en-US" sz="1550" dirty="0">
                <a:cs typeface="Calibri Light" panose="020F0302020204030204" pitchFamily="34" charset="0"/>
              </a:rPr>
              <a:t> </a:t>
            </a:r>
            <a:r>
              <a:rPr lang="en-US" sz="1550" dirty="0" err="1">
                <a:cs typeface="Calibri Light" panose="020F0302020204030204" pitchFamily="34" charset="0"/>
              </a:rPr>
              <a:t>likums</a:t>
            </a:r>
            <a:r>
              <a:rPr lang="en-US" sz="1550" dirty="0">
                <a:cs typeface="Calibri Light" panose="020F0302020204030204" pitchFamily="34" charset="0"/>
              </a:rPr>
              <a:t>. 11.02.2010. </a:t>
            </a:r>
            <a:r>
              <a:rPr lang="en-US" sz="1550" dirty="0" err="1">
                <a:cs typeface="Calibri Light" panose="020F0302020204030204" pitchFamily="34" charset="0"/>
              </a:rPr>
              <a:t>Latvijas</a:t>
            </a:r>
            <a:r>
              <a:rPr lang="en-US" sz="1550" dirty="0">
                <a:cs typeface="Calibri Light" panose="020F0302020204030204" pitchFamily="34" charset="0"/>
              </a:rPr>
              <a:t> </a:t>
            </a:r>
            <a:r>
              <a:rPr lang="en-US" sz="1550" dirty="0" err="1">
                <a:cs typeface="Calibri Light" panose="020F0302020204030204" pitchFamily="34" charset="0"/>
              </a:rPr>
              <a:t>Vēstnesis</a:t>
            </a:r>
            <a:r>
              <a:rPr lang="en-US" sz="1550" dirty="0">
                <a:cs typeface="Calibri Light" panose="020F0302020204030204" pitchFamily="34" charset="0"/>
              </a:rPr>
              <a:t> </a:t>
            </a:r>
            <a:r>
              <a:rPr lang="en-US" sz="1550" dirty="0" err="1">
                <a:cs typeface="Calibri Light" panose="020F0302020204030204" pitchFamily="34" charset="0"/>
              </a:rPr>
              <a:t>Nr</a:t>
            </a:r>
            <a:r>
              <a:rPr lang="en-US" sz="1550" dirty="0">
                <a:cs typeface="Calibri Light" panose="020F0302020204030204" pitchFamily="34" charset="0"/>
              </a:rPr>
              <a:t>. 65A, 25.03.2021. </a:t>
            </a:r>
          </a:p>
          <a:p>
            <a:pPr>
              <a:spcBef>
                <a:spcPts val="0"/>
              </a:spcBef>
            </a:pPr>
            <a:r>
              <a:rPr lang="en-US" sz="1550" dirty="0" err="1">
                <a:cs typeface="Calibri Light" panose="020F0302020204030204" pitchFamily="34" charset="0"/>
              </a:rPr>
              <a:t>Ārstniecības</a:t>
            </a:r>
            <a:r>
              <a:rPr lang="en-US" sz="1550" dirty="0">
                <a:cs typeface="Calibri Light" panose="020F0302020204030204" pitchFamily="34" charset="0"/>
              </a:rPr>
              <a:t> </a:t>
            </a:r>
            <a:r>
              <a:rPr lang="en-US" sz="1550" dirty="0" err="1">
                <a:cs typeface="Calibri Light" panose="020F0302020204030204" pitchFamily="34" charset="0"/>
              </a:rPr>
              <a:t>likums</a:t>
            </a:r>
            <a:r>
              <a:rPr lang="en-US" sz="1550" dirty="0">
                <a:cs typeface="Calibri Light" panose="020F0302020204030204" pitchFamily="34" charset="0"/>
              </a:rPr>
              <a:t>. 12.06.1997. </a:t>
            </a:r>
            <a:r>
              <a:rPr lang="en-US" sz="1550" dirty="0" err="1">
                <a:cs typeface="Calibri Light" panose="020F0302020204030204" pitchFamily="34" charset="0"/>
              </a:rPr>
              <a:t>Latvijas</a:t>
            </a:r>
            <a:r>
              <a:rPr lang="en-US" sz="1550" dirty="0">
                <a:cs typeface="Calibri Light" panose="020F0302020204030204" pitchFamily="34" charset="0"/>
              </a:rPr>
              <a:t> </a:t>
            </a:r>
            <a:r>
              <a:rPr lang="en-US" sz="1550" dirty="0" err="1">
                <a:cs typeface="Calibri Light" panose="020F0302020204030204" pitchFamily="34" charset="0"/>
              </a:rPr>
              <a:t>Vēstnesis</a:t>
            </a:r>
            <a:r>
              <a:rPr lang="en-US" sz="1550" dirty="0">
                <a:cs typeface="Calibri Light" panose="020F0302020204030204" pitchFamily="34" charset="0"/>
              </a:rPr>
              <a:t>, 85A, 21.04.2022. </a:t>
            </a:r>
          </a:p>
          <a:p>
            <a:pPr>
              <a:spcBef>
                <a:spcPts val="0"/>
              </a:spcBef>
            </a:pPr>
            <a:r>
              <a:rPr lang="en-US" sz="1550" dirty="0" err="1">
                <a:cs typeface="Calibri Light" panose="020F0302020204030204" pitchFamily="34" charset="0"/>
              </a:rPr>
              <a:t>Attride-Stirling</a:t>
            </a:r>
            <a:r>
              <a:rPr lang="en-US" sz="1550" dirty="0">
                <a:cs typeface="Calibri Light" panose="020F0302020204030204" pitchFamily="34" charset="0"/>
              </a:rPr>
              <a:t>, J. (2001). Thematic networks: an analytic tool for qualitative research. </a:t>
            </a:r>
            <a:r>
              <a:rPr lang="en-US" sz="1550" i="1" dirty="0">
                <a:cs typeface="Calibri Light" panose="020F0302020204030204" pitchFamily="34" charset="0"/>
              </a:rPr>
              <a:t>Qualitative Research</a:t>
            </a:r>
            <a:r>
              <a:rPr lang="en-US" sz="1550" dirty="0">
                <a:cs typeface="Calibri Light" panose="020F0302020204030204" pitchFamily="34" charset="0"/>
              </a:rPr>
              <a:t>, 1(3), 385-405. </a:t>
            </a:r>
          </a:p>
          <a:p>
            <a:pPr>
              <a:spcBef>
                <a:spcPts val="0"/>
              </a:spcBef>
            </a:pPr>
            <a:r>
              <a:rPr lang="en-US" sz="1550" dirty="0">
                <a:cs typeface="Calibri Light" panose="020F0302020204030204" pitchFamily="34" charset="0"/>
              </a:rPr>
              <a:t>Braun, V., &amp; Clarke, V. (2006). Using thematic analysis in psychology. </a:t>
            </a:r>
            <a:r>
              <a:rPr lang="en-US" sz="1550" i="1" dirty="0">
                <a:cs typeface="Calibri Light" panose="020F0302020204030204" pitchFamily="34" charset="0"/>
              </a:rPr>
              <a:t>Qualitative Research in Psychology</a:t>
            </a:r>
            <a:r>
              <a:rPr lang="lv-LV" sz="1550" i="1" dirty="0">
                <a:cs typeface="Calibri Light" panose="020F0302020204030204" pitchFamily="34" charset="0"/>
              </a:rPr>
              <a:t>,</a:t>
            </a:r>
            <a:r>
              <a:rPr lang="en-US" sz="1550" dirty="0">
                <a:cs typeface="Calibri Light" panose="020F0302020204030204" pitchFamily="34" charset="0"/>
              </a:rPr>
              <a:t> 3, 77-101. </a:t>
            </a:r>
          </a:p>
          <a:p>
            <a:pPr>
              <a:spcBef>
                <a:spcPts val="0"/>
              </a:spcBef>
            </a:pPr>
            <a:r>
              <a:rPr lang="lv-LV" sz="1550" dirty="0" err="1">
                <a:cs typeface="Calibri Light" panose="020F0302020204030204" pitchFamily="34" charset="0"/>
              </a:rPr>
              <a:t>Bromley</a:t>
            </a:r>
            <a:r>
              <a:rPr lang="lv-LV" sz="1550" dirty="0">
                <a:cs typeface="Calibri Light" panose="020F0302020204030204" pitchFamily="34" charset="0"/>
              </a:rPr>
              <a:t>, D. (2008). </a:t>
            </a:r>
            <a:r>
              <a:rPr lang="lv-LV" sz="1550" dirty="0" err="1">
                <a:cs typeface="Calibri Light" panose="020F0302020204030204" pitchFamily="34" charset="0"/>
              </a:rPr>
              <a:t>Volitional</a:t>
            </a:r>
            <a:r>
              <a:rPr lang="lv-LV" sz="1550" dirty="0">
                <a:cs typeface="Calibri Light" panose="020F0302020204030204" pitchFamily="34" charset="0"/>
              </a:rPr>
              <a:t> </a:t>
            </a:r>
            <a:r>
              <a:rPr lang="lv-LV" sz="1550" dirty="0" err="1">
                <a:cs typeface="Calibri Light" panose="020F0302020204030204" pitchFamily="34" charset="0"/>
              </a:rPr>
              <a:t>pragmatism</a:t>
            </a:r>
            <a:r>
              <a:rPr lang="lv-LV" sz="1550" dirty="0">
                <a:cs typeface="Calibri Light" panose="020F0302020204030204" pitchFamily="34" charset="0"/>
              </a:rPr>
              <a:t>. </a:t>
            </a:r>
            <a:r>
              <a:rPr lang="lv-LV" sz="1550" i="1" dirty="0" err="1">
                <a:cs typeface="Calibri Light" panose="020F0302020204030204" pitchFamily="34" charset="0"/>
              </a:rPr>
              <a:t>Ecological</a:t>
            </a:r>
            <a:r>
              <a:rPr lang="lv-LV" sz="1550" i="1" dirty="0">
                <a:cs typeface="Calibri Light" panose="020F0302020204030204" pitchFamily="34" charset="0"/>
              </a:rPr>
              <a:t> </a:t>
            </a:r>
            <a:r>
              <a:rPr lang="lv-LV" sz="1550" i="1" dirty="0" err="1">
                <a:cs typeface="Calibri Light" panose="020F0302020204030204" pitchFamily="34" charset="0"/>
              </a:rPr>
              <a:t>Economics</a:t>
            </a:r>
            <a:r>
              <a:rPr lang="lv-LV" sz="1550" dirty="0">
                <a:cs typeface="Calibri Light" panose="020F0302020204030204" pitchFamily="34" charset="0"/>
              </a:rPr>
              <a:t>, 68(1), 1-13. </a:t>
            </a:r>
          </a:p>
          <a:p>
            <a:pPr>
              <a:spcBef>
                <a:spcPts val="0"/>
              </a:spcBef>
            </a:pPr>
            <a:r>
              <a:rPr lang="lv-LV" sz="1550" dirty="0" err="1">
                <a:cs typeface="Calibri Light" panose="020F0302020204030204" pitchFamily="34" charset="0"/>
              </a:rPr>
              <a:t>Columbia</a:t>
            </a:r>
            <a:r>
              <a:rPr lang="lv-LV" sz="1550" dirty="0">
                <a:cs typeface="Calibri Light" panose="020F0302020204030204" pitchFamily="34" charset="0"/>
              </a:rPr>
              <a:t> </a:t>
            </a:r>
            <a:r>
              <a:rPr lang="lv-LV" sz="1550" dirty="0" err="1">
                <a:cs typeface="Calibri Light" panose="020F0302020204030204" pitchFamily="34" charset="0"/>
              </a:rPr>
              <a:t>University</a:t>
            </a:r>
            <a:r>
              <a:rPr lang="lv-LV" sz="1550" dirty="0">
                <a:cs typeface="Calibri Light" panose="020F0302020204030204" pitchFamily="34" charset="0"/>
              </a:rPr>
              <a:t> </a:t>
            </a:r>
            <a:r>
              <a:rPr lang="lv-LV" sz="1550" dirty="0" err="1">
                <a:cs typeface="Calibri Light" panose="020F0302020204030204" pitchFamily="34" charset="0"/>
              </a:rPr>
              <a:t>Mailman</a:t>
            </a:r>
            <a:r>
              <a:rPr lang="lv-LV" sz="1550" dirty="0">
                <a:cs typeface="Calibri Light" panose="020F0302020204030204" pitchFamily="34" charset="0"/>
              </a:rPr>
              <a:t> </a:t>
            </a:r>
            <a:r>
              <a:rPr lang="lv-LV" sz="1550" dirty="0" err="1">
                <a:cs typeface="Calibri Light" panose="020F0302020204030204" pitchFamily="34" charset="0"/>
              </a:rPr>
              <a:t>School</a:t>
            </a:r>
            <a:r>
              <a:rPr lang="lv-LV" sz="1550" dirty="0">
                <a:cs typeface="Calibri Light" panose="020F0302020204030204" pitchFamily="34" charset="0"/>
              </a:rPr>
              <a:t> </a:t>
            </a:r>
            <a:r>
              <a:rPr lang="lv-LV" sz="1550" dirty="0" err="1">
                <a:cs typeface="Calibri Light" panose="020F0302020204030204" pitchFamily="34" charset="0"/>
              </a:rPr>
              <a:t>of</a:t>
            </a:r>
            <a:r>
              <a:rPr lang="lv-LV" sz="1550" dirty="0">
                <a:cs typeface="Calibri Light" panose="020F0302020204030204" pitchFamily="34" charset="0"/>
              </a:rPr>
              <a:t> </a:t>
            </a:r>
            <a:r>
              <a:rPr lang="lv-LV" sz="1550" dirty="0" err="1">
                <a:cs typeface="Calibri Light" panose="020F0302020204030204" pitchFamily="34" charset="0"/>
              </a:rPr>
              <a:t>Public</a:t>
            </a:r>
            <a:r>
              <a:rPr lang="lv-LV" sz="1550" dirty="0">
                <a:cs typeface="Calibri Light" panose="020F0302020204030204" pitchFamily="34" charset="0"/>
              </a:rPr>
              <a:t> </a:t>
            </a:r>
            <a:r>
              <a:rPr lang="lv-LV" sz="1550" dirty="0" err="1">
                <a:cs typeface="Calibri Light" panose="020F0302020204030204" pitchFamily="34" charset="0"/>
              </a:rPr>
              <a:t>Health</a:t>
            </a:r>
            <a:r>
              <a:rPr lang="lv-LV" sz="1550" dirty="0">
                <a:cs typeface="Calibri Light" panose="020F0302020204030204" pitchFamily="34" charset="0"/>
              </a:rPr>
              <a:t>. (2022, </a:t>
            </a:r>
            <a:r>
              <a:rPr lang="lv-LV" sz="1550" dirty="0" err="1">
                <a:cs typeface="Calibri Light" panose="020F0302020204030204" pitchFamily="34" charset="0"/>
              </a:rPr>
              <a:t>May</a:t>
            </a:r>
            <a:r>
              <a:rPr lang="lv-LV" sz="1550" dirty="0">
                <a:cs typeface="Calibri Light" panose="020F0302020204030204" pitchFamily="34" charset="0"/>
              </a:rPr>
              <a:t> 6). </a:t>
            </a:r>
            <a:r>
              <a:rPr lang="lv-LV" sz="1550" i="1" dirty="0" err="1">
                <a:cs typeface="Calibri Light" panose="020F0302020204030204" pitchFamily="34" charset="0"/>
              </a:rPr>
              <a:t>Content</a:t>
            </a:r>
            <a:r>
              <a:rPr lang="lv-LV" sz="1550" i="1" dirty="0">
                <a:cs typeface="Calibri Light" panose="020F0302020204030204" pitchFamily="34" charset="0"/>
              </a:rPr>
              <a:t> </a:t>
            </a:r>
            <a:r>
              <a:rPr lang="lv-LV" sz="1550" i="1" dirty="0" err="1">
                <a:cs typeface="Calibri Light" panose="020F0302020204030204" pitchFamily="34" charset="0"/>
              </a:rPr>
              <a:t>Analysis</a:t>
            </a:r>
            <a:r>
              <a:rPr lang="lv-LV" sz="1550" i="1" dirty="0">
                <a:cs typeface="Calibri Light" panose="020F0302020204030204" pitchFamily="34" charset="0"/>
              </a:rPr>
              <a:t>. </a:t>
            </a:r>
            <a:r>
              <a:rPr lang="lv-LV" sz="1550" dirty="0" err="1">
                <a:cs typeface="Calibri Light" panose="020F0302020204030204" pitchFamily="34" charset="0"/>
              </a:rPr>
              <a:t>Retrieved</a:t>
            </a:r>
            <a:r>
              <a:rPr lang="lv-LV" sz="1550" dirty="0">
                <a:cs typeface="Calibri Light" panose="020F0302020204030204" pitchFamily="34" charset="0"/>
              </a:rPr>
              <a:t> </a:t>
            </a:r>
            <a:r>
              <a:rPr lang="lv-LV" sz="1550" dirty="0" err="1">
                <a:cs typeface="Calibri Light" panose="020F0302020204030204" pitchFamily="34" charset="0"/>
              </a:rPr>
              <a:t>May</a:t>
            </a:r>
            <a:r>
              <a:rPr lang="lv-LV" sz="1550" dirty="0">
                <a:cs typeface="Calibri Light" panose="020F0302020204030204" pitchFamily="34" charset="0"/>
              </a:rPr>
              <a:t> 31, 2022, </a:t>
            </a:r>
            <a:r>
              <a:rPr lang="lv-LV" sz="1550" dirty="0" err="1">
                <a:cs typeface="Calibri Light" panose="020F0302020204030204" pitchFamily="34" charset="0"/>
              </a:rPr>
              <a:t>from</a:t>
            </a:r>
            <a:r>
              <a:rPr lang="lv-LV" sz="1550" dirty="0">
                <a:cs typeface="Calibri Light" panose="020F0302020204030204" pitchFamily="34" charset="0"/>
              </a:rPr>
              <a:t> </a:t>
            </a:r>
            <a:r>
              <a:rPr lang="lv-LV" sz="1550" u="sng" dirty="0">
                <a:cs typeface="Calibri Light" panose="020F0302020204030204" pitchFamily="34" charset="0"/>
                <a:hlinkClick r:id="rId3"/>
              </a:rPr>
              <a:t>https://owll.massey.ac.nz/referencing/referencing-online-material-in-apa.php</a:t>
            </a:r>
            <a:endParaRPr lang="en-US" sz="1550" dirty="0">
              <a:cs typeface="Calibri Light" panose="020F0302020204030204" pitchFamily="34" charset="0"/>
            </a:endParaRPr>
          </a:p>
          <a:p>
            <a:pPr>
              <a:spcBef>
                <a:spcPts val="0"/>
              </a:spcBef>
            </a:pPr>
            <a:r>
              <a:rPr lang="lv-LV" sz="1550" dirty="0">
                <a:cs typeface="Calibri Light" panose="020F0302020204030204" pitchFamily="34" charset="0"/>
              </a:rPr>
              <a:t>Dēliņa, I. (2021). </a:t>
            </a:r>
            <a:r>
              <a:rPr lang="lv-LV" sz="1550" i="1" dirty="0">
                <a:cs typeface="Calibri Light" panose="020F0302020204030204" pitchFamily="34" charset="0"/>
              </a:rPr>
              <a:t>Vizuāli plastiskās mākslas terapeitu vērtējums par izvērtēšanas instrumentu lietojumu praksē </a:t>
            </a:r>
            <a:r>
              <a:rPr lang="lv-LV" sz="1550" dirty="0">
                <a:cs typeface="Calibri Light" panose="020F0302020204030204" pitchFamily="34" charset="0"/>
              </a:rPr>
              <a:t>[Maģistra darbs, Rīgas Stradiņa universitāte]. </a:t>
            </a:r>
            <a:r>
              <a:rPr lang="lv-LV" sz="1550" dirty="0" err="1">
                <a:cs typeface="Calibri Light" panose="020F0302020204030204" pitchFamily="34" charset="0"/>
              </a:rPr>
              <a:t>DSpace</a:t>
            </a:r>
            <a:r>
              <a:rPr lang="lv-LV" sz="1550" dirty="0">
                <a:cs typeface="Calibri Light" panose="020F0302020204030204" pitchFamily="34" charset="0"/>
              </a:rPr>
              <a:t> </a:t>
            </a:r>
            <a:r>
              <a:rPr lang="lv-LV" sz="1550" dirty="0" err="1">
                <a:cs typeface="Calibri Light" panose="020F0302020204030204" pitchFamily="34" charset="0"/>
              </a:rPr>
              <a:t>at</a:t>
            </a:r>
            <a:r>
              <a:rPr lang="lv-LV" sz="1550" dirty="0">
                <a:cs typeface="Calibri Light" panose="020F0302020204030204" pitchFamily="34" charset="0"/>
              </a:rPr>
              <a:t> </a:t>
            </a:r>
            <a:r>
              <a:rPr lang="lv-LV" sz="1550" dirty="0" err="1">
                <a:cs typeface="Calibri Light" panose="020F0302020204030204" pitchFamily="34" charset="0"/>
              </a:rPr>
              <a:t>Riga</a:t>
            </a:r>
            <a:r>
              <a:rPr lang="lv-LV" sz="1550" dirty="0">
                <a:cs typeface="Calibri Light" panose="020F0302020204030204" pitchFamily="34" charset="0"/>
              </a:rPr>
              <a:t> Stradiņš </a:t>
            </a:r>
            <a:r>
              <a:rPr lang="lv-LV" sz="1550" dirty="0" err="1">
                <a:cs typeface="Calibri Light" panose="020F0302020204030204" pitchFamily="34" charset="0"/>
              </a:rPr>
              <a:t>University</a:t>
            </a:r>
            <a:r>
              <a:rPr lang="lv-LV" sz="1550" dirty="0">
                <a:cs typeface="Calibri Light" panose="020F0302020204030204" pitchFamily="34" charset="0"/>
              </a:rPr>
              <a:t>. </a:t>
            </a:r>
            <a:endParaRPr lang="lv-LV" sz="1550" u="sng" dirty="0">
              <a:cs typeface="Calibri Light" panose="020F0302020204030204" pitchFamily="34" charset="0"/>
            </a:endParaRPr>
          </a:p>
          <a:p>
            <a:pPr>
              <a:spcBef>
                <a:spcPts val="0"/>
              </a:spcBef>
            </a:pPr>
            <a:r>
              <a:rPr lang="en-US" sz="1550" dirty="0">
                <a:ea typeface="Calibri" panose="020F0502020204030204" pitchFamily="34" charset="0"/>
                <a:cs typeface="Calibri Light" panose="020F0302020204030204" pitchFamily="34" charset="0"/>
              </a:rPr>
              <a:t>Dodge, R., Daly, A., </a:t>
            </a:r>
            <a:r>
              <a:rPr lang="en-US" sz="1550" dirty="0" err="1">
                <a:ea typeface="Calibri" panose="020F0502020204030204" pitchFamily="34" charset="0"/>
                <a:cs typeface="Calibri Light" panose="020F0302020204030204" pitchFamily="34" charset="0"/>
              </a:rPr>
              <a:t>Huyton</a:t>
            </a:r>
            <a:r>
              <a:rPr lang="en-US" sz="1550" dirty="0">
                <a:ea typeface="Calibri" panose="020F0502020204030204" pitchFamily="34" charset="0"/>
                <a:cs typeface="Calibri Light" panose="020F0302020204030204" pitchFamily="34" charset="0"/>
              </a:rPr>
              <a:t>, J., &amp; Sanders, L. (2012). The challenge of defining wellbeing. </a:t>
            </a:r>
            <a:r>
              <a:rPr lang="en-US" sz="1550" i="1" dirty="0">
                <a:ea typeface="Calibri" panose="020F0502020204030204" pitchFamily="34" charset="0"/>
                <a:cs typeface="Calibri Light" panose="020F0302020204030204" pitchFamily="34" charset="0"/>
              </a:rPr>
              <a:t>International Journal of Wellbeing</a:t>
            </a:r>
            <a:r>
              <a:rPr lang="en-US" sz="1550" dirty="0">
                <a:ea typeface="Calibri" panose="020F0502020204030204" pitchFamily="34" charset="0"/>
                <a:cs typeface="Calibri Light" panose="020F0302020204030204" pitchFamily="34" charset="0"/>
              </a:rPr>
              <a:t>, 2(3), 222-235.</a:t>
            </a:r>
          </a:p>
          <a:p>
            <a:pPr>
              <a:spcBef>
                <a:spcPts val="0"/>
              </a:spcBef>
            </a:pPr>
            <a:r>
              <a:rPr lang="en-US" sz="1550" dirty="0" err="1">
                <a:ea typeface="Calibri" panose="020F0502020204030204" pitchFamily="34" charset="0"/>
                <a:cs typeface="Calibri Light" panose="020F0302020204030204" pitchFamily="34" charset="0"/>
              </a:rPr>
              <a:t>Dunphy</a:t>
            </a:r>
            <a:r>
              <a:rPr lang="en-US" sz="1550" dirty="0">
                <a:ea typeface="Calibri" panose="020F0502020204030204" pitchFamily="34" charset="0"/>
                <a:cs typeface="Calibri Light" panose="020F0302020204030204" pitchFamily="34" charset="0"/>
              </a:rPr>
              <a:t>, K., </a:t>
            </a:r>
            <a:r>
              <a:rPr lang="en-US" sz="1550" dirty="0" err="1">
                <a:ea typeface="Calibri" panose="020F0502020204030204" pitchFamily="34" charset="0"/>
                <a:cs typeface="Calibri Light" panose="020F0302020204030204" pitchFamily="34" charset="0"/>
              </a:rPr>
              <a:t>Lebre</a:t>
            </a:r>
            <a:r>
              <a:rPr lang="en-US" sz="1550" dirty="0">
                <a:ea typeface="Calibri" panose="020F0502020204030204" pitchFamily="34" charset="0"/>
                <a:cs typeface="Calibri Light" panose="020F0302020204030204" pitchFamily="34" charset="0"/>
              </a:rPr>
              <a:t>, P., &amp; </a:t>
            </a:r>
            <a:r>
              <a:rPr lang="en-US" sz="1550" dirty="0" err="1">
                <a:ea typeface="Calibri" panose="020F0502020204030204" pitchFamily="34" charset="0"/>
                <a:cs typeface="Calibri Light" panose="020F0302020204030204" pitchFamily="34" charset="0"/>
              </a:rPr>
              <a:t>Mullane</a:t>
            </a:r>
            <a:r>
              <a:rPr lang="en-US" sz="1550" dirty="0">
                <a:ea typeface="Calibri" panose="020F0502020204030204" pitchFamily="34" charset="0"/>
                <a:cs typeface="Calibri Light" panose="020F0302020204030204" pitchFamily="34" charset="0"/>
              </a:rPr>
              <a:t>, S. (2020). Outcomes Framework for Dance Movement Therapy. V. 81. </a:t>
            </a:r>
            <a:r>
              <a:rPr lang="en-US" sz="1550" dirty="0">
                <a:ea typeface="Calibri" panose="020F0502020204030204" pitchFamily="34" charset="0"/>
                <a:cs typeface="Calibri Light" panose="020F0302020204030204" pitchFamily="34" charset="0"/>
                <a:hlinkClick r:id="rId4"/>
              </a:rPr>
              <a:t>www.makingdancematter.com.au</a:t>
            </a:r>
            <a:r>
              <a:rPr lang="en-US" sz="1550" dirty="0">
                <a:ea typeface="Calibri" panose="020F0502020204030204" pitchFamily="34" charset="0"/>
                <a:cs typeface="Calibri Light" panose="020F0302020204030204" pitchFamily="34" charset="0"/>
              </a:rPr>
              <a:t> </a:t>
            </a:r>
          </a:p>
          <a:p>
            <a:pPr>
              <a:spcBef>
                <a:spcPts val="0"/>
              </a:spcBef>
            </a:pPr>
            <a:r>
              <a:rPr lang="en-US" sz="1550" dirty="0" err="1">
                <a:ea typeface="Calibri" panose="020F0502020204030204" pitchFamily="34" charset="0"/>
                <a:cs typeface="Calibri Light" panose="020F0302020204030204" pitchFamily="34" charset="0"/>
              </a:rPr>
              <a:t>Dunphy</a:t>
            </a:r>
            <a:r>
              <a:rPr lang="en-US" sz="1550" dirty="0">
                <a:ea typeface="Calibri" panose="020F0502020204030204" pitchFamily="34" charset="0"/>
                <a:cs typeface="Calibri Light" panose="020F0302020204030204" pitchFamily="34" charset="0"/>
              </a:rPr>
              <a:t>, K. &amp; Scott, J. (2003), </a:t>
            </a:r>
            <a:r>
              <a:rPr lang="en-US" sz="1550" i="1" dirty="0">
                <a:ea typeface="Calibri" panose="020F0502020204030204" pitchFamily="34" charset="0"/>
                <a:cs typeface="Calibri Light" panose="020F0302020204030204" pitchFamily="34" charset="0"/>
              </a:rPr>
              <a:t>Freedom to Move: Movement and Dance for People with Intellectual Disabilities</a:t>
            </a:r>
            <a:r>
              <a:rPr lang="en-US" sz="1550" dirty="0">
                <a:ea typeface="Calibri" panose="020F0502020204030204" pitchFamily="34" charset="0"/>
                <a:cs typeface="Calibri Light" panose="020F0302020204030204" pitchFamily="34" charset="0"/>
              </a:rPr>
              <a:t>. Sydney: Elsevier.</a:t>
            </a:r>
            <a:endParaRPr lang="lv-LV" sz="1550" dirty="0">
              <a:ea typeface="Calibri" panose="020F0502020204030204" pitchFamily="34" charset="0"/>
              <a:cs typeface="Calibri Light" panose="020F0302020204030204" pitchFamily="34" charset="0"/>
            </a:endParaRPr>
          </a:p>
          <a:p>
            <a:pPr>
              <a:spcBef>
                <a:spcPts val="0"/>
              </a:spcBef>
            </a:pPr>
            <a:r>
              <a:rPr lang="en-US" sz="1550" dirty="0" err="1">
                <a:ea typeface="Calibri" panose="020F0502020204030204" pitchFamily="34" charset="0"/>
                <a:cs typeface="Calibri Light" panose="020F0302020204030204" pitchFamily="34" charset="0"/>
              </a:rPr>
              <a:t>Elo</a:t>
            </a:r>
            <a:r>
              <a:rPr lang="en-US" sz="1550" dirty="0">
                <a:ea typeface="Calibri" panose="020F0502020204030204" pitchFamily="34" charset="0"/>
                <a:cs typeface="Calibri Light" panose="020F0302020204030204" pitchFamily="34" charset="0"/>
              </a:rPr>
              <a:t>, S. &amp; </a:t>
            </a:r>
            <a:r>
              <a:rPr lang="en-US" sz="1550" dirty="0" err="1">
                <a:ea typeface="Calibri" panose="020F0502020204030204" pitchFamily="34" charset="0"/>
                <a:cs typeface="Calibri Light" panose="020F0302020204030204" pitchFamily="34" charset="0"/>
              </a:rPr>
              <a:t>Kyngäs</a:t>
            </a:r>
            <a:r>
              <a:rPr lang="en-US" sz="1550" dirty="0">
                <a:ea typeface="Calibri" panose="020F0502020204030204" pitchFamily="34" charset="0"/>
                <a:cs typeface="Calibri Light" panose="020F0302020204030204" pitchFamily="34" charset="0"/>
              </a:rPr>
              <a:t>, H. (2008). The qualitative content analysis process. </a:t>
            </a:r>
            <a:r>
              <a:rPr lang="en-US" sz="1550" i="1" dirty="0">
                <a:ea typeface="Calibri" panose="020F0502020204030204" pitchFamily="34" charset="0"/>
                <a:cs typeface="Calibri Light" panose="020F0302020204030204" pitchFamily="34" charset="0"/>
              </a:rPr>
              <a:t>Journal of Advanced Nursing</a:t>
            </a:r>
            <a:r>
              <a:rPr lang="en-US" sz="1550" dirty="0">
                <a:ea typeface="Calibri" panose="020F0502020204030204" pitchFamily="34" charset="0"/>
                <a:cs typeface="Calibri Light" panose="020F0302020204030204" pitchFamily="34" charset="0"/>
              </a:rPr>
              <a:t>, 62(1), 107–115. </a:t>
            </a:r>
            <a:endParaRPr lang="lv-LV" sz="1550" dirty="0">
              <a:ea typeface="Calibri" panose="020F0502020204030204" pitchFamily="34" charset="0"/>
              <a:cs typeface="Calibri Light" panose="020F0302020204030204" pitchFamily="34" charset="0"/>
            </a:endParaRPr>
          </a:p>
          <a:p>
            <a:pPr>
              <a:spcBef>
                <a:spcPts val="0"/>
              </a:spcBef>
            </a:pPr>
            <a:r>
              <a:rPr lang="en-US" sz="1550" dirty="0" err="1">
                <a:ea typeface="Calibri" panose="020F0502020204030204" pitchFamily="34" charset="0"/>
                <a:cs typeface="Calibri Light" panose="020F0302020204030204" pitchFamily="34" charset="0"/>
              </a:rPr>
              <a:t>Feilzer</a:t>
            </a:r>
            <a:r>
              <a:rPr lang="en-US" sz="1550" dirty="0">
                <a:ea typeface="Calibri" panose="020F0502020204030204" pitchFamily="34" charset="0"/>
                <a:cs typeface="Calibri Light" panose="020F0302020204030204" pitchFamily="34" charset="0"/>
              </a:rPr>
              <a:t>, Y. M. (2010). Doing Mixed Methods Research Pragmatically: Implications for the Rediscovery of Pragmatism as a Research Paradigm. </a:t>
            </a:r>
            <a:r>
              <a:rPr lang="en-US" sz="1550" i="1" dirty="0">
                <a:ea typeface="Calibri" panose="020F0502020204030204" pitchFamily="34" charset="0"/>
                <a:cs typeface="Calibri Light" panose="020F0302020204030204" pitchFamily="34" charset="0"/>
              </a:rPr>
              <a:t>Journal of Mixed Methods Research</a:t>
            </a:r>
            <a:r>
              <a:rPr lang="en-US" sz="1550" dirty="0">
                <a:ea typeface="Calibri" panose="020F0502020204030204" pitchFamily="34" charset="0"/>
                <a:cs typeface="Calibri Light" panose="020F0302020204030204" pitchFamily="34" charset="0"/>
              </a:rPr>
              <a:t>, 4(1), 6-16.</a:t>
            </a:r>
            <a:endParaRPr lang="lv-LV" sz="1550" dirty="0">
              <a:ea typeface="Calibri" panose="020F05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z="1800" smtClean="0"/>
              <a:pPr/>
              <a:t>26</a:t>
            </a:fld>
            <a:endParaRPr lang="en-US" sz="1800" dirty="0"/>
          </a:p>
        </p:txBody>
      </p:sp>
    </p:spTree>
    <p:extLst>
      <p:ext uri="{BB962C8B-B14F-4D97-AF65-F5344CB8AC3E}">
        <p14:creationId xmlns:p14="http://schemas.microsoft.com/office/powerpoint/2010/main" val="1021155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Literatūras avoti (2/</a:t>
            </a:r>
            <a:r>
              <a:rPr lang="en-US" dirty="0">
                <a:latin typeface="+mn-lt"/>
                <a:cs typeface="Calibri Light" panose="020F0302020204030204" pitchFamily="34" charset="0"/>
              </a:rPr>
              <a:t>3</a:t>
            </a:r>
            <a:r>
              <a:rPr lang="lv-LV" dirty="0">
                <a:latin typeface="+mn-lt"/>
                <a:cs typeface="Calibri Light" panose="020F0302020204030204" pitchFamily="34" charset="0"/>
              </a:rPr>
              <a:t>)</a:t>
            </a:r>
          </a:p>
        </p:txBody>
      </p:sp>
      <p:sp>
        <p:nvSpPr>
          <p:cNvPr id="3" name="Content Placeholder 2">
            <a:extLst>
              <a:ext uri="{FF2B5EF4-FFF2-40B4-BE49-F238E27FC236}">
                <a16:creationId xmlns:a16="http://schemas.microsoft.com/office/drawing/2014/main" id="{6B4A7599-94B9-4B17-BD7E-FA76C474D5E6}"/>
              </a:ext>
            </a:extLst>
          </p:cNvPr>
          <p:cNvSpPr>
            <a:spLocks noGrp="1"/>
          </p:cNvSpPr>
          <p:nvPr>
            <p:ph idx="1"/>
          </p:nvPr>
        </p:nvSpPr>
        <p:spPr>
          <a:xfrm>
            <a:off x="457200" y="1981126"/>
            <a:ext cx="11247120" cy="4389120"/>
          </a:xfrm>
        </p:spPr>
        <p:txBody>
          <a:bodyPr>
            <a:noAutofit/>
          </a:bodyPr>
          <a:lstStyle/>
          <a:p>
            <a:pPr>
              <a:spcBef>
                <a:spcPts val="0"/>
              </a:spcBef>
            </a:pPr>
            <a:r>
              <a:rPr lang="lv-LV" sz="1550" dirty="0" err="1">
                <a:cs typeface="Calibri Light" panose="020F0302020204030204" pitchFamily="34" charset="0"/>
              </a:rPr>
              <a:t>Godinho</a:t>
            </a:r>
            <a:r>
              <a:rPr lang="lv-LV" sz="1550" dirty="0">
                <a:cs typeface="Calibri Light" panose="020F0302020204030204" pitchFamily="34" charset="0"/>
              </a:rPr>
              <a:t>, C. (2022). </a:t>
            </a:r>
            <a:r>
              <a:rPr lang="lv-LV" sz="1550" i="1" dirty="0" err="1">
                <a:cs typeface="Calibri Light" panose="020F0302020204030204" pitchFamily="34" charset="0"/>
              </a:rPr>
              <a:t>Aplicabilidade</a:t>
            </a:r>
            <a:r>
              <a:rPr lang="lv-LV" sz="1550" i="1" dirty="0">
                <a:cs typeface="Calibri Light" panose="020F0302020204030204" pitchFamily="34" charset="0"/>
              </a:rPr>
              <a:t> do </a:t>
            </a:r>
            <a:r>
              <a:rPr lang="lv-LV" sz="1550" i="1" dirty="0" err="1">
                <a:cs typeface="Calibri Light" panose="020F0302020204030204" pitchFamily="34" charset="0"/>
              </a:rPr>
              <a:t>instrumento</a:t>
            </a:r>
            <a:r>
              <a:rPr lang="lv-LV" sz="1550" i="1" dirty="0">
                <a:cs typeface="Calibri Light" panose="020F0302020204030204" pitchFamily="34" charset="0"/>
              </a:rPr>
              <a:t> </a:t>
            </a:r>
            <a:r>
              <a:rPr lang="lv-LV" sz="1550" i="1" dirty="0" err="1">
                <a:cs typeface="Calibri Light" panose="020F0302020204030204" pitchFamily="34" charset="0"/>
              </a:rPr>
              <a:t>de</a:t>
            </a:r>
            <a:r>
              <a:rPr lang="lv-LV" sz="1550" i="1" dirty="0">
                <a:cs typeface="Calibri Light" panose="020F0302020204030204" pitchFamily="34" charset="0"/>
              </a:rPr>
              <a:t> </a:t>
            </a:r>
            <a:r>
              <a:rPr lang="lv-LV" sz="1550" i="1" dirty="0" err="1">
                <a:cs typeface="Calibri Light" panose="020F0302020204030204" pitchFamily="34" charset="0"/>
              </a:rPr>
              <a:t>avaliação</a:t>
            </a:r>
            <a:r>
              <a:rPr lang="lv-LV" sz="1550" i="1" dirty="0">
                <a:cs typeface="Calibri Light" panose="020F0302020204030204" pitchFamily="34" charset="0"/>
              </a:rPr>
              <a:t> </a:t>
            </a:r>
            <a:r>
              <a:rPr lang="lv-LV" sz="1550" i="1" dirty="0" err="1">
                <a:cs typeface="Calibri Light" panose="020F0302020204030204" pitchFamily="34" charset="0"/>
              </a:rPr>
              <a:t>Movement</a:t>
            </a:r>
            <a:r>
              <a:rPr lang="lv-LV" sz="1550" i="1" dirty="0">
                <a:cs typeface="Calibri Light" panose="020F0302020204030204" pitchFamily="34" charset="0"/>
              </a:rPr>
              <a:t> </a:t>
            </a:r>
            <a:r>
              <a:rPr lang="lv-LV" sz="1550" i="1" dirty="0" err="1">
                <a:cs typeface="Calibri Light" panose="020F0302020204030204" pitchFamily="34" charset="0"/>
              </a:rPr>
              <a:t>assessment</a:t>
            </a:r>
            <a:r>
              <a:rPr lang="lv-LV" sz="1550" i="1" dirty="0">
                <a:cs typeface="Calibri Light" panose="020F0302020204030204" pitchFamily="34" charset="0"/>
              </a:rPr>
              <a:t> </a:t>
            </a:r>
            <a:r>
              <a:rPr lang="lv-LV" sz="1550" i="1" dirty="0" err="1">
                <a:cs typeface="Calibri Light" panose="020F0302020204030204" pitchFamily="34" charset="0"/>
              </a:rPr>
              <a:t>and</a:t>
            </a:r>
            <a:r>
              <a:rPr lang="lv-LV" sz="1550" i="1" dirty="0">
                <a:cs typeface="Calibri Light" panose="020F0302020204030204" pitchFamily="34" charset="0"/>
              </a:rPr>
              <a:t> </a:t>
            </a:r>
            <a:r>
              <a:rPr lang="lv-LV" sz="1550" i="1" dirty="0" err="1">
                <a:cs typeface="Calibri Light" panose="020F0302020204030204" pitchFamily="34" charset="0"/>
              </a:rPr>
              <a:t>reporting</a:t>
            </a:r>
            <a:r>
              <a:rPr lang="lv-LV" sz="1550" i="1" dirty="0">
                <a:cs typeface="Calibri Light" panose="020F0302020204030204" pitchFamily="34" charset="0"/>
              </a:rPr>
              <a:t> </a:t>
            </a:r>
            <a:r>
              <a:rPr lang="lv-LV" sz="1550" i="1" dirty="0" err="1">
                <a:cs typeface="Calibri Light" panose="020F0302020204030204" pitchFamily="34" charset="0"/>
              </a:rPr>
              <a:t>app</a:t>
            </a:r>
            <a:r>
              <a:rPr lang="lv-LV" sz="1550" i="1" dirty="0">
                <a:cs typeface="Calibri Light" panose="020F0302020204030204" pitchFamily="34" charset="0"/>
              </a:rPr>
              <a:t> (MARA) </a:t>
            </a:r>
            <a:r>
              <a:rPr lang="lv-LV" sz="1550" i="1" dirty="0" err="1">
                <a:cs typeface="Calibri Light" panose="020F0302020204030204" pitchFamily="34" charset="0"/>
              </a:rPr>
              <a:t>em</a:t>
            </a:r>
            <a:r>
              <a:rPr lang="lv-LV" sz="1550" i="1" dirty="0">
                <a:cs typeface="Calibri Light" panose="020F0302020204030204" pitchFamily="34" charset="0"/>
              </a:rPr>
              <a:t> </a:t>
            </a:r>
            <a:r>
              <a:rPr lang="lv-LV" sz="1550" i="1" dirty="0" err="1">
                <a:cs typeface="Calibri Light" panose="020F0302020204030204" pitchFamily="34" charset="0"/>
              </a:rPr>
              <a:t>Dança</a:t>
            </a:r>
            <a:r>
              <a:rPr lang="lv-LV" sz="1550" i="1" dirty="0">
                <a:cs typeface="Calibri Light" panose="020F0302020204030204" pitchFamily="34" charset="0"/>
              </a:rPr>
              <a:t>: </a:t>
            </a:r>
            <a:r>
              <a:rPr lang="lv-LV" sz="1550" i="1" dirty="0" err="1">
                <a:cs typeface="Calibri Light" panose="020F0302020204030204" pitchFamily="34" charset="0"/>
              </a:rPr>
              <a:t>contributos</a:t>
            </a:r>
            <a:r>
              <a:rPr lang="lv-LV" sz="1550" i="1" dirty="0">
                <a:cs typeface="Calibri Light" panose="020F0302020204030204" pitchFamily="34" charset="0"/>
              </a:rPr>
              <a:t> </a:t>
            </a:r>
            <a:r>
              <a:rPr lang="lv-LV" sz="1550" i="1" dirty="0" err="1">
                <a:cs typeface="Calibri Light" panose="020F0302020204030204" pitchFamily="34" charset="0"/>
              </a:rPr>
              <a:t>para</a:t>
            </a:r>
            <a:r>
              <a:rPr lang="lv-LV" sz="1550" i="1" dirty="0">
                <a:cs typeface="Calibri Light" panose="020F0302020204030204" pitchFamily="34" charset="0"/>
              </a:rPr>
              <a:t> a </a:t>
            </a:r>
            <a:r>
              <a:rPr lang="lv-LV" sz="1550" i="1" dirty="0" err="1">
                <a:cs typeface="Calibri Light" panose="020F0302020204030204" pitchFamily="34" charset="0"/>
              </a:rPr>
              <a:t>validação</a:t>
            </a:r>
            <a:r>
              <a:rPr lang="lv-LV" sz="1550" i="1" dirty="0">
                <a:cs typeface="Calibri Light" panose="020F0302020204030204" pitchFamily="34" charset="0"/>
              </a:rPr>
              <a:t> </a:t>
            </a:r>
            <a:r>
              <a:rPr lang="lv-LV" sz="1550" i="1" dirty="0" err="1">
                <a:cs typeface="Calibri Light" panose="020F0302020204030204" pitchFamily="34" charset="0"/>
              </a:rPr>
              <a:t>da</a:t>
            </a:r>
            <a:r>
              <a:rPr lang="lv-LV" sz="1550" i="1" dirty="0">
                <a:cs typeface="Calibri Light" panose="020F0302020204030204" pitchFamily="34" charset="0"/>
              </a:rPr>
              <a:t> </a:t>
            </a:r>
            <a:r>
              <a:rPr lang="lv-LV" sz="1550" i="1" dirty="0" err="1">
                <a:cs typeface="Calibri Light" panose="020F0302020204030204" pitchFamily="34" charset="0"/>
              </a:rPr>
              <a:t>versão</a:t>
            </a:r>
            <a:r>
              <a:rPr lang="lv-LV" sz="1550" i="1" dirty="0">
                <a:cs typeface="Calibri Light" panose="020F0302020204030204" pitchFamily="34" charset="0"/>
              </a:rPr>
              <a:t> </a:t>
            </a:r>
            <a:r>
              <a:rPr lang="lv-LV" sz="1550" i="1" dirty="0" err="1">
                <a:cs typeface="Calibri Light" panose="020F0302020204030204" pitchFamily="34" charset="0"/>
              </a:rPr>
              <a:t>portuguesa</a:t>
            </a:r>
            <a:r>
              <a:rPr lang="lv-LV" sz="1550" dirty="0">
                <a:cs typeface="Calibri Light" panose="020F0302020204030204" pitchFamily="34" charset="0"/>
              </a:rPr>
              <a:t>. [</a:t>
            </a:r>
            <a:r>
              <a:rPr lang="lv-LV" sz="1550" dirty="0" err="1">
                <a:cs typeface="Calibri Light" panose="020F0302020204030204" pitchFamily="34" charset="0"/>
              </a:rPr>
              <a:t>Unpublished</a:t>
            </a:r>
            <a:r>
              <a:rPr lang="lv-LV" sz="1550" dirty="0">
                <a:cs typeface="Calibri Light" panose="020F0302020204030204" pitchFamily="34" charset="0"/>
              </a:rPr>
              <a:t> </a:t>
            </a:r>
            <a:r>
              <a:rPr lang="lv-LV" sz="1550" dirty="0" err="1">
                <a:cs typeface="Calibri Light" panose="020F0302020204030204" pitchFamily="34" charset="0"/>
              </a:rPr>
              <a:t>master’s</a:t>
            </a:r>
            <a:r>
              <a:rPr lang="lv-LV" sz="1550" dirty="0">
                <a:cs typeface="Calibri Light" panose="020F0302020204030204" pitchFamily="34" charset="0"/>
              </a:rPr>
              <a:t> </a:t>
            </a:r>
            <a:r>
              <a:rPr lang="lv-LV" sz="1550" dirty="0" err="1">
                <a:cs typeface="Calibri Light" panose="020F0302020204030204" pitchFamily="34" charset="0"/>
              </a:rPr>
              <a:t>thesis</a:t>
            </a:r>
            <a:r>
              <a:rPr lang="lv-LV" sz="1550" dirty="0">
                <a:cs typeface="Calibri Light" panose="020F0302020204030204" pitchFamily="34" charset="0"/>
              </a:rPr>
              <a:t>]. </a:t>
            </a:r>
            <a:r>
              <a:rPr lang="lv-LV" sz="1550" dirty="0" err="1">
                <a:cs typeface="Calibri Light" panose="020F0302020204030204" pitchFamily="34" charset="0"/>
              </a:rPr>
              <a:t>Universidade</a:t>
            </a:r>
            <a:r>
              <a:rPr lang="lv-LV" sz="1550" dirty="0">
                <a:cs typeface="Calibri Light" panose="020F0302020204030204" pitchFamily="34" charset="0"/>
              </a:rPr>
              <a:t> </a:t>
            </a:r>
            <a:r>
              <a:rPr lang="lv-LV" sz="1550" dirty="0" err="1">
                <a:cs typeface="Calibri Light" panose="020F0302020204030204" pitchFamily="34" charset="0"/>
              </a:rPr>
              <a:t>de</a:t>
            </a:r>
            <a:r>
              <a:rPr lang="lv-LV" sz="1550" dirty="0">
                <a:cs typeface="Calibri Light" panose="020F0302020204030204" pitchFamily="34" charset="0"/>
              </a:rPr>
              <a:t> </a:t>
            </a:r>
            <a:r>
              <a:rPr lang="lv-LV" sz="1550" dirty="0" err="1">
                <a:cs typeface="Calibri Light" panose="020F0302020204030204" pitchFamily="34" charset="0"/>
              </a:rPr>
              <a:t>Lisboa</a:t>
            </a:r>
            <a:r>
              <a:rPr lang="lv-LV" sz="1550" dirty="0">
                <a:cs typeface="Calibri Light" panose="020F0302020204030204" pitchFamily="34" charset="0"/>
              </a:rPr>
              <a:t>.</a:t>
            </a:r>
            <a:endParaRPr lang="en-US" sz="1550" dirty="0">
              <a:cs typeface="Calibri Light" panose="020F0302020204030204" pitchFamily="34" charset="0"/>
            </a:endParaRPr>
          </a:p>
          <a:p>
            <a:pPr>
              <a:spcBef>
                <a:spcPts val="0"/>
              </a:spcBef>
            </a:pPr>
            <a:r>
              <a:rPr lang="en-US" sz="1550" dirty="0">
                <a:ea typeface="Calibri" panose="020F0502020204030204" pitchFamily="34" charset="0"/>
                <a:cs typeface="Calibri Light" panose="020F0302020204030204" pitchFamily="34" charset="0"/>
              </a:rPr>
              <a:t>Hanna, J. L. (2008). A nonverbal language for imagining and learning: Dance education in K 12 curriculum. </a:t>
            </a:r>
            <a:r>
              <a:rPr lang="en-US" sz="1550" i="1" dirty="0">
                <a:ea typeface="Calibri" panose="020F0502020204030204" pitchFamily="34" charset="0"/>
                <a:cs typeface="Calibri Light" panose="020F0302020204030204" pitchFamily="34" charset="0"/>
              </a:rPr>
              <a:t>Educational Researcher</a:t>
            </a:r>
            <a:r>
              <a:rPr lang="en-US" sz="1550" dirty="0">
                <a:ea typeface="Calibri" panose="020F0502020204030204" pitchFamily="34" charset="0"/>
                <a:cs typeface="Calibri Light" panose="020F0302020204030204" pitchFamily="34" charset="0"/>
              </a:rPr>
              <a:t>, 37(8), 491-506.</a:t>
            </a:r>
            <a:endParaRPr lang="lv-LV" sz="1550" dirty="0">
              <a:ea typeface="Calibri" panose="020F0502020204030204" pitchFamily="34" charset="0"/>
              <a:cs typeface="Calibri Light" panose="020F0302020204030204" pitchFamily="34" charset="0"/>
            </a:endParaRPr>
          </a:p>
          <a:p>
            <a:pPr>
              <a:spcBef>
                <a:spcPts val="0"/>
              </a:spcBef>
            </a:pPr>
            <a:r>
              <a:rPr lang="lv-LV" sz="1550" dirty="0" err="1">
                <a:cs typeface="Calibri Light" panose="020F0302020204030204" pitchFamily="34" charset="0"/>
              </a:rPr>
              <a:t>International</a:t>
            </a:r>
            <a:r>
              <a:rPr lang="lv-LV" sz="1550" dirty="0">
                <a:cs typeface="Calibri Light" panose="020F0302020204030204" pitchFamily="34" charset="0"/>
              </a:rPr>
              <a:t> </a:t>
            </a:r>
            <a:r>
              <a:rPr lang="lv-LV" sz="1550" dirty="0" err="1">
                <a:cs typeface="Calibri Light" panose="020F0302020204030204" pitchFamily="34" charset="0"/>
              </a:rPr>
              <a:t>Test</a:t>
            </a:r>
            <a:r>
              <a:rPr lang="lv-LV" sz="1550" dirty="0">
                <a:cs typeface="Calibri Light" panose="020F0302020204030204" pitchFamily="34" charset="0"/>
              </a:rPr>
              <a:t> </a:t>
            </a:r>
            <a:r>
              <a:rPr lang="lv-LV" sz="1550" dirty="0" err="1">
                <a:cs typeface="Calibri Light" panose="020F0302020204030204" pitchFamily="34" charset="0"/>
              </a:rPr>
              <a:t>Commission</a:t>
            </a:r>
            <a:r>
              <a:rPr lang="lv-LV" sz="1550" dirty="0">
                <a:cs typeface="Calibri Light" panose="020F0302020204030204" pitchFamily="34" charset="0"/>
              </a:rPr>
              <a:t>. (2017). </a:t>
            </a:r>
            <a:r>
              <a:rPr lang="lv-LV" sz="1550" i="1" dirty="0" err="1">
                <a:cs typeface="Calibri Light" panose="020F0302020204030204" pitchFamily="34" charset="0"/>
              </a:rPr>
              <a:t>The</a:t>
            </a:r>
            <a:r>
              <a:rPr lang="lv-LV" sz="1550" i="1" dirty="0">
                <a:cs typeface="Calibri Light" panose="020F0302020204030204" pitchFamily="34" charset="0"/>
              </a:rPr>
              <a:t> ITC </a:t>
            </a:r>
            <a:r>
              <a:rPr lang="lv-LV" sz="1550" i="1" dirty="0" err="1">
                <a:cs typeface="Calibri Light" panose="020F0302020204030204" pitchFamily="34" charset="0"/>
              </a:rPr>
              <a:t>Guidelines</a:t>
            </a:r>
            <a:r>
              <a:rPr lang="lv-LV" sz="1550" i="1" dirty="0">
                <a:cs typeface="Calibri Light" panose="020F0302020204030204" pitchFamily="34" charset="0"/>
              </a:rPr>
              <a:t> </a:t>
            </a:r>
            <a:r>
              <a:rPr lang="lv-LV" sz="1550" i="1" dirty="0" err="1">
                <a:cs typeface="Calibri Light" panose="020F0302020204030204" pitchFamily="34" charset="0"/>
              </a:rPr>
              <a:t>for</a:t>
            </a:r>
            <a:r>
              <a:rPr lang="lv-LV" sz="1550" i="1" dirty="0">
                <a:cs typeface="Calibri Light" panose="020F0302020204030204" pitchFamily="34" charset="0"/>
              </a:rPr>
              <a:t> </a:t>
            </a:r>
            <a:r>
              <a:rPr lang="lv-LV" sz="1550" i="1" dirty="0" err="1">
                <a:cs typeface="Calibri Light" panose="020F0302020204030204" pitchFamily="34" charset="0"/>
              </a:rPr>
              <a:t>Translating</a:t>
            </a:r>
            <a:r>
              <a:rPr lang="lv-LV" sz="1550" i="1" dirty="0">
                <a:cs typeface="Calibri Light" panose="020F0302020204030204" pitchFamily="34" charset="0"/>
              </a:rPr>
              <a:t> </a:t>
            </a:r>
            <a:r>
              <a:rPr lang="lv-LV" sz="1550" i="1" dirty="0" err="1">
                <a:cs typeface="Calibri Light" panose="020F0302020204030204" pitchFamily="34" charset="0"/>
              </a:rPr>
              <a:t>and</a:t>
            </a:r>
            <a:r>
              <a:rPr lang="lv-LV" sz="1550" i="1" dirty="0">
                <a:cs typeface="Calibri Light" panose="020F0302020204030204" pitchFamily="34" charset="0"/>
              </a:rPr>
              <a:t> </a:t>
            </a:r>
            <a:r>
              <a:rPr lang="lv-LV" sz="1550" i="1" dirty="0" err="1">
                <a:cs typeface="Calibri Light" panose="020F0302020204030204" pitchFamily="34" charset="0"/>
              </a:rPr>
              <a:t>Adapting</a:t>
            </a:r>
            <a:r>
              <a:rPr lang="lv-LV" sz="1550" i="1" dirty="0">
                <a:cs typeface="Calibri Light" panose="020F0302020204030204" pitchFamily="34" charset="0"/>
              </a:rPr>
              <a:t> Tests (</a:t>
            </a:r>
            <a:r>
              <a:rPr lang="lv-LV" sz="1550" i="1" dirty="0" err="1">
                <a:cs typeface="Calibri Light" panose="020F0302020204030204" pitchFamily="34" charset="0"/>
              </a:rPr>
              <a:t>Second</a:t>
            </a:r>
            <a:r>
              <a:rPr lang="lv-LV" sz="1550" i="1" dirty="0">
                <a:cs typeface="Calibri Light" panose="020F0302020204030204" pitchFamily="34" charset="0"/>
              </a:rPr>
              <a:t> </a:t>
            </a:r>
            <a:r>
              <a:rPr lang="lv-LV" sz="1550" i="1" dirty="0" err="1">
                <a:cs typeface="Calibri Light" panose="020F0302020204030204" pitchFamily="34" charset="0"/>
              </a:rPr>
              <a:t>edition</a:t>
            </a:r>
            <a:r>
              <a:rPr lang="lv-LV" sz="1550" i="1" dirty="0">
                <a:cs typeface="Calibri Light" panose="020F0302020204030204" pitchFamily="34" charset="0"/>
              </a:rPr>
              <a:t>)</a:t>
            </a:r>
            <a:r>
              <a:rPr lang="lv-LV" sz="1550" dirty="0">
                <a:cs typeface="Calibri Light" panose="020F0302020204030204" pitchFamily="34" charset="0"/>
              </a:rPr>
              <a:t>. </a:t>
            </a:r>
            <a:r>
              <a:rPr lang="lv-LV" sz="1550" u="sng" dirty="0">
                <a:cs typeface="Calibri Light" panose="020F0302020204030204" pitchFamily="34" charset="0"/>
                <a:hlinkClick r:id="rId3"/>
              </a:rPr>
              <a:t>https://www.intestcom.org/page/14</a:t>
            </a:r>
            <a:r>
              <a:rPr lang="en-US" sz="1550" u="sng" dirty="0">
                <a:cs typeface="Calibri Light" panose="020F0302020204030204" pitchFamily="34" charset="0"/>
              </a:rPr>
              <a:t> </a:t>
            </a:r>
          </a:p>
          <a:p>
            <a:pPr>
              <a:spcBef>
                <a:spcPts val="0"/>
              </a:spcBef>
            </a:pPr>
            <a:r>
              <a:rPr lang="en-US" sz="1550" dirty="0">
                <a:cs typeface="Calibri Light" panose="020F0302020204030204" pitchFamily="34" charset="0"/>
              </a:rPr>
              <a:t>Johnson, R. &amp; </a:t>
            </a:r>
            <a:r>
              <a:rPr lang="en-US" sz="1550" dirty="0" err="1">
                <a:cs typeface="Calibri Light" panose="020F0302020204030204" pitchFamily="34" charset="0"/>
              </a:rPr>
              <a:t>Onwuegbuzie</a:t>
            </a:r>
            <a:r>
              <a:rPr lang="en-US" sz="1550" dirty="0">
                <a:cs typeface="Calibri Light" panose="020F0302020204030204" pitchFamily="34" charset="0"/>
              </a:rPr>
              <a:t>, A. (2004). Mixed Methods Research: A Research Paradigm Whose Time Has Come. </a:t>
            </a:r>
            <a:r>
              <a:rPr lang="en-US" sz="1550" i="1" dirty="0">
                <a:cs typeface="Calibri Light" panose="020F0302020204030204" pitchFamily="34" charset="0"/>
              </a:rPr>
              <a:t>Educational Researcher</a:t>
            </a:r>
            <a:r>
              <a:rPr lang="en-US" sz="1550" dirty="0">
                <a:cs typeface="Calibri Light" panose="020F0302020204030204" pitchFamily="34" charset="0"/>
              </a:rPr>
              <a:t>, 33(7), 14-26. </a:t>
            </a:r>
            <a:endParaRPr lang="lv-LV" sz="1550" dirty="0">
              <a:cs typeface="Calibri Light" panose="020F0302020204030204" pitchFamily="34" charset="0"/>
            </a:endParaRPr>
          </a:p>
          <a:p>
            <a:pPr>
              <a:spcBef>
                <a:spcPts val="0"/>
              </a:spcBef>
            </a:pPr>
            <a:r>
              <a:rPr lang="en-US" sz="1550" dirty="0">
                <a:cs typeface="Calibri Light" panose="020F0302020204030204" pitchFamily="34" charset="0"/>
              </a:rPr>
              <a:t>Koch, S. C., </a:t>
            </a:r>
            <a:r>
              <a:rPr lang="en-US" sz="1550" dirty="0" err="1">
                <a:cs typeface="Calibri Light" panose="020F0302020204030204" pitchFamily="34" charset="0"/>
              </a:rPr>
              <a:t>Riege</a:t>
            </a:r>
            <a:r>
              <a:rPr lang="en-US" sz="1550" dirty="0">
                <a:cs typeface="Calibri Light" panose="020F0302020204030204" pitchFamily="34" charset="0"/>
              </a:rPr>
              <a:t>, R. F. F., </a:t>
            </a:r>
            <a:r>
              <a:rPr lang="en-US" sz="1550" dirty="0" err="1">
                <a:cs typeface="Calibri Light" panose="020F0302020204030204" pitchFamily="34" charset="0"/>
              </a:rPr>
              <a:t>Tisborn</a:t>
            </a:r>
            <a:r>
              <a:rPr lang="en-US" sz="1550" dirty="0">
                <a:cs typeface="Calibri Light" panose="020F0302020204030204" pitchFamily="34" charset="0"/>
              </a:rPr>
              <a:t>, K., </a:t>
            </a:r>
            <a:r>
              <a:rPr lang="en-US" sz="1550" dirty="0" err="1">
                <a:cs typeface="Calibri Light" panose="020F0302020204030204" pitchFamily="34" charset="0"/>
              </a:rPr>
              <a:t>Biondo</a:t>
            </a:r>
            <a:r>
              <a:rPr lang="en-US" sz="1550" dirty="0">
                <a:cs typeface="Calibri Light" panose="020F0302020204030204" pitchFamily="34" charset="0"/>
              </a:rPr>
              <a:t>, J., Martin, L., &amp; </a:t>
            </a:r>
            <a:r>
              <a:rPr lang="en-US" sz="1550" dirty="0" err="1">
                <a:cs typeface="Calibri Light" panose="020F0302020204030204" pitchFamily="34" charset="0"/>
              </a:rPr>
              <a:t>Beelmann</a:t>
            </a:r>
            <a:r>
              <a:rPr lang="en-US" sz="1550" dirty="0">
                <a:cs typeface="Calibri Light" panose="020F0302020204030204" pitchFamily="34" charset="0"/>
              </a:rPr>
              <a:t>, A. (2019). Effects of dance movement therapy and dance on health-related psychological outcomes: A meta-analysis update. </a:t>
            </a:r>
            <a:r>
              <a:rPr lang="en-US" sz="1550" i="1" dirty="0">
                <a:cs typeface="Calibri Light" panose="020F0302020204030204" pitchFamily="34" charset="0"/>
              </a:rPr>
              <a:t>Frontiers in psychology, </a:t>
            </a:r>
            <a:r>
              <a:rPr lang="en-US" sz="1550" dirty="0">
                <a:cs typeface="Calibri Light" panose="020F0302020204030204" pitchFamily="34" charset="0"/>
              </a:rPr>
              <a:t>10, 1806. </a:t>
            </a:r>
          </a:p>
          <a:p>
            <a:pPr>
              <a:spcBef>
                <a:spcPts val="0"/>
              </a:spcBef>
            </a:pPr>
            <a:r>
              <a:rPr lang="lv-LV" sz="1550" dirty="0">
                <a:cs typeface="Calibri Light" panose="020F0302020204030204" pitchFamily="34" charset="0"/>
              </a:rPr>
              <a:t>Ministru Kabineta noteikumi Nr. 268 “Noteikumi par ārstniecības personu un studējošo, kuri apgūst pirmā vai otrā līmeņa profesionālās augstākās medicīniskās izglītības programmas, kompetenci ārstniecībā un šo personu teorētisko un praktisko zināšanu apjomu”. 24.03.2009. Latvijas Vēstnesis, 832, 14.12.2021. </a:t>
            </a:r>
            <a:endParaRPr lang="en-US" sz="1550" dirty="0">
              <a:cs typeface="Calibri Light" panose="020F0302020204030204" pitchFamily="34" charset="0"/>
            </a:endParaRPr>
          </a:p>
          <a:p>
            <a:pPr>
              <a:spcBef>
                <a:spcPts val="0"/>
              </a:spcBef>
            </a:pPr>
            <a:r>
              <a:rPr lang="en-US" sz="1550" dirty="0" err="1">
                <a:cs typeface="Calibri Light" panose="020F0302020204030204" pitchFamily="34" charset="0"/>
              </a:rPr>
              <a:t>Ministru</a:t>
            </a:r>
            <a:r>
              <a:rPr lang="en-US" sz="1550" dirty="0">
                <a:cs typeface="Calibri Light" panose="020F0302020204030204" pitchFamily="34" charset="0"/>
              </a:rPr>
              <a:t> </a:t>
            </a:r>
            <a:r>
              <a:rPr lang="en-US" sz="1550" dirty="0" err="1">
                <a:cs typeface="Calibri Light" panose="020F0302020204030204" pitchFamily="34" charset="0"/>
              </a:rPr>
              <a:t>Kabineta</a:t>
            </a:r>
            <a:r>
              <a:rPr lang="en-US" sz="1550" dirty="0">
                <a:cs typeface="Calibri Light" panose="020F0302020204030204" pitchFamily="34" charset="0"/>
              </a:rPr>
              <a:t> </a:t>
            </a:r>
            <a:r>
              <a:rPr lang="en-US" sz="1550" dirty="0" err="1">
                <a:cs typeface="Calibri Light" panose="020F0302020204030204" pitchFamily="34" charset="0"/>
              </a:rPr>
              <a:t>noteikumi</a:t>
            </a:r>
            <a:r>
              <a:rPr lang="en-US" sz="1550" dirty="0">
                <a:cs typeface="Calibri Light" panose="020F0302020204030204" pitchFamily="34" charset="0"/>
              </a:rPr>
              <a:t> </a:t>
            </a:r>
            <a:r>
              <a:rPr lang="en-US" sz="1550" dirty="0" err="1">
                <a:cs typeface="Calibri Light" panose="020F0302020204030204" pitchFamily="34" charset="0"/>
              </a:rPr>
              <a:t>Nr</a:t>
            </a:r>
            <a:r>
              <a:rPr lang="en-US" sz="1550" dirty="0">
                <a:cs typeface="Calibri Light" panose="020F0302020204030204" pitchFamily="34" charset="0"/>
              </a:rPr>
              <a:t>. 748 “</a:t>
            </a:r>
            <a:r>
              <a:rPr lang="en-US" sz="1550" dirty="0" err="1">
                <a:cs typeface="Calibri Light" panose="020F0302020204030204" pitchFamily="34" charset="0"/>
              </a:rPr>
              <a:t>Dokumentu</a:t>
            </a:r>
            <a:r>
              <a:rPr lang="en-US" sz="1550" dirty="0">
                <a:cs typeface="Calibri Light" panose="020F0302020204030204" pitchFamily="34" charset="0"/>
              </a:rPr>
              <a:t> un </a:t>
            </a:r>
            <a:r>
              <a:rPr lang="en-US" sz="1550" dirty="0" err="1">
                <a:cs typeface="Calibri Light" panose="020F0302020204030204" pitchFamily="34" charset="0"/>
              </a:rPr>
              <a:t>arhīvu</a:t>
            </a:r>
            <a:r>
              <a:rPr lang="en-US" sz="1550" dirty="0">
                <a:cs typeface="Calibri Light" panose="020F0302020204030204" pitchFamily="34" charset="0"/>
              </a:rPr>
              <a:t> </a:t>
            </a:r>
            <a:r>
              <a:rPr lang="en-US" sz="1550" dirty="0" err="1">
                <a:cs typeface="Calibri Light" panose="020F0302020204030204" pitchFamily="34" charset="0"/>
              </a:rPr>
              <a:t>pārvaldības</a:t>
            </a:r>
            <a:r>
              <a:rPr lang="en-US" sz="1550" dirty="0">
                <a:cs typeface="Calibri Light" panose="020F0302020204030204" pitchFamily="34" charset="0"/>
              </a:rPr>
              <a:t> </a:t>
            </a:r>
            <a:r>
              <a:rPr lang="en-US" sz="1550" dirty="0" err="1">
                <a:cs typeface="Calibri Light" panose="020F0302020204030204" pitchFamily="34" charset="0"/>
              </a:rPr>
              <a:t>noteikumi</a:t>
            </a:r>
            <a:r>
              <a:rPr lang="en-US" sz="1550" dirty="0">
                <a:cs typeface="Calibri Light" panose="020F0302020204030204" pitchFamily="34" charset="0"/>
              </a:rPr>
              <a:t>”. </a:t>
            </a:r>
            <a:r>
              <a:rPr lang="en-US" sz="1550" dirty="0" err="1">
                <a:cs typeface="Calibri Light" panose="020F0302020204030204" pitchFamily="34" charset="0"/>
              </a:rPr>
              <a:t>Latvijas</a:t>
            </a:r>
            <a:r>
              <a:rPr lang="en-US" sz="1550" dirty="0">
                <a:cs typeface="Calibri Light" panose="020F0302020204030204" pitchFamily="34" charset="0"/>
              </a:rPr>
              <a:t> </a:t>
            </a:r>
            <a:r>
              <a:rPr lang="en-US" sz="1550" dirty="0" err="1">
                <a:cs typeface="Calibri Light" panose="020F0302020204030204" pitchFamily="34" charset="0"/>
              </a:rPr>
              <a:t>Vēstnesis</a:t>
            </a:r>
            <a:r>
              <a:rPr lang="en-US" sz="1550" dirty="0">
                <a:cs typeface="Calibri Light" panose="020F0302020204030204" pitchFamily="34" charset="0"/>
              </a:rPr>
              <a:t>, 06.11.2012. </a:t>
            </a:r>
          </a:p>
          <a:p>
            <a:pPr>
              <a:spcBef>
                <a:spcPts val="0"/>
              </a:spcBef>
            </a:pPr>
            <a:r>
              <a:rPr lang="lv-LV" sz="1550" dirty="0" err="1">
                <a:cs typeface="Calibri Light" panose="020F0302020204030204" pitchFamily="34" charset="0"/>
              </a:rPr>
              <a:t>Ormerod</a:t>
            </a:r>
            <a:r>
              <a:rPr lang="lv-LV" sz="1550" dirty="0">
                <a:cs typeface="Calibri Light" panose="020F0302020204030204" pitchFamily="34" charset="0"/>
              </a:rPr>
              <a:t>, R. (2021). </a:t>
            </a:r>
            <a:r>
              <a:rPr lang="lv-LV" sz="1550" dirty="0" err="1">
                <a:cs typeface="Calibri Light" panose="020F0302020204030204" pitchFamily="34" charset="0"/>
              </a:rPr>
              <a:t>Pragmatism</a:t>
            </a:r>
            <a:r>
              <a:rPr lang="lv-LV" sz="1550" dirty="0">
                <a:cs typeface="Calibri Light" panose="020F0302020204030204" pitchFamily="34" charset="0"/>
              </a:rPr>
              <a:t> </a:t>
            </a:r>
            <a:r>
              <a:rPr lang="lv-LV" sz="1550" dirty="0" err="1">
                <a:cs typeface="Calibri Light" panose="020F0302020204030204" pitchFamily="34" charset="0"/>
              </a:rPr>
              <a:t>in</a:t>
            </a:r>
            <a:r>
              <a:rPr lang="lv-LV" sz="1550" dirty="0">
                <a:cs typeface="Calibri Light" panose="020F0302020204030204" pitchFamily="34" charset="0"/>
              </a:rPr>
              <a:t> </a:t>
            </a:r>
            <a:r>
              <a:rPr lang="lv-LV" sz="1550" dirty="0" err="1">
                <a:cs typeface="Calibri Light" panose="020F0302020204030204" pitchFamily="34" charset="0"/>
              </a:rPr>
              <a:t>professional</a:t>
            </a:r>
            <a:r>
              <a:rPr lang="lv-LV" sz="1550" dirty="0">
                <a:cs typeface="Calibri Light" panose="020F0302020204030204" pitchFamily="34" charset="0"/>
              </a:rPr>
              <a:t> </a:t>
            </a:r>
            <a:r>
              <a:rPr lang="lv-LV" sz="1550" dirty="0" err="1">
                <a:cs typeface="Calibri Light" panose="020F0302020204030204" pitchFamily="34" charset="0"/>
              </a:rPr>
              <a:t>practice</a:t>
            </a:r>
            <a:r>
              <a:rPr lang="lv-LV" sz="1550" dirty="0">
                <a:cs typeface="Calibri Light" panose="020F0302020204030204" pitchFamily="34" charset="0"/>
              </a:rPr>
              <a:t>. </a:t>
            </a:r>
            <a:r>
              <a:rPr lang="lv-LV" sz="1550" i="1" dirty="0" err="1">
                <a:cs typeface="Calibri Light" panose="020F0302020204030204" pitchFamily="34" charset="0"/>
              </a:rPr>
              <a:t>Systems</a:t>
            </a:r>
            <a:r>
              <a:rPr lang="lv-LV" sz="1550" i="1" dirty="0">
                <a:cs typeface="Calibri Light" panose="020F0302020204030204" pitchFamily="34" charset="0"/>
              </a:rPr>
              <a:t> </a:t>
            </a:r>
            <a:r>
              <a:rPr lang="lv-LV" sz="1550" i="1" dirty="0" err="1">
                <a:cs typeface="Calibri Light" panose="020F0302020204030204" pitchFamily="34" charset="0"/>
              </a:rPr>
              <a:t>Research</a:t>
            </a:r>
            <a:r>
              <a:rPr lang="lv-LV" sz="1550" i="1" dirty="0">
                <a:cs typeface="Calibri Light" panose="020F0302020204030204" pitchFamily="34" charset="0"/>
              </a:rPr>
              <a:t> </a:t>
            </a:r>
            <a:r>
              <a:rPr lang="lv-LV" sz="1550" i="1" dirty="0" err="1">
                <a:cs typeface="Calibri Light" panose="020F0302020204030204" pitchFamily="34" charset="0"/>
              </a:rPr>
              <a:t>and</a:t>
            </a:r>
            <a:r>
              <a:rPr lang="lv-LV" sz="1550" i="1" dirty="0">
                <a:cs typeface="Calibri Light" panose="020F0302020204030204" pitchFamily="34" charset="0"/>
              </a:rPr>
              <a:t> </a:t>
            </a:r>
            <a:r>
              <a:rPr lang="lv-LV" sz="1550" i="1" dirty="0" err="1">
                <a:cs typeface="Calibri Light" panose="020F0302020204030204" pitchFamily="34" charset="0"/>
              </a:rPr>
              <a:t>Behavioral</a:t>
            </a:r>
            <a:r>
              <a:rPr lang="lv-LV" sz="1550" i="1" dirty="0">
                <a:cs typeface="Calibri Light" panose="020F0302020204030204" pitchFamily="34" charset="0"/>
              </a:rPr>
              <a:t> </a:t>
            </a:r>
            <a:r>
              <a:rPr lang="lv-LV" sz="1550" i="1" dirty="0" err="1">
                <a:cs typeface="Calibri Light" panose="020F0302020204030204" pitchFamily="34" charset="0"/>
              </a:rPr>
              <a:t>Science</a:t>
            </a:r>
            <a:r>
              <a:rPr lang="lv-LV" sz="1550" dirty="0">
                <a:cs typeface="Calibri Light" panose="020F0302020204030204" pitchFamily="34" charset="0"/>
              </a:rPr>
              <a:t>, 38(6), 797-816.</a:t>
            </a:r>
            <a:endParaRPr lang="en-US" sz="1550" dirty="0">
              <a:cs typeface="Calibri Light" panose="020F0302020204030204" pitchFamily="34" charset="0"/>
            </a:endParaRPr>
          </a:p>
          <a:p>
            <a:pPr>
              <a:spcBef>
                <a:spcPts val="0"/>
              </a:spcBef>
            </a:pPr>
            <a:r>
              <a:rPr lang="lv-LV" sz="1550" dirty="0">
                <a:cs typeface="Calibri Light" panose="020F0302020204030204" pitchFamily="34" charset="0"/>
              </a:rPr>
              <a:t>Pacientu tiesību likums. 17.12.2009. Latvijas Vēstnesis, 63, 17.03.2022. </a:t>
            </a:r>
          </a:p>
          <a:p>
            <a:pPr>
              <a:spcBef>
                <a:spcPts val="0"/>
              </a:spcBef>
            </a:pPr>
            <a:r>
              <a:rPr lang="lv-LV" sz="1550" dirty="0">
                <a:ea typeface="Calibri" panose="020F0502020204030204" pitchFamily="34" charset="0"/>
                <a:cs typeface="Calibri Light" panose="020F0302020204030204" pitchFamily="34" charset="0"/>
              </a:rPr>
              <a:t>Pelna, A. (2019). </a:t>
            </a:r>
            <a:r>
              <a:rPr lang="lv-LV" sz="1550" i="1" dirty="0">
                <a:ea typeface="Calibri" panose="020F0502020204030204" pitchFamily="34" charset="0"/>
                <a:cs typeface="Calibri Light" panose="020F0302020204030204" pitchFamily="34" charset="0"/>
              </a:rPr>
              <a:t>Medicīniskās lietvedības dokumentācijas attīstīšana mākslas terapeitu praksē veselības aprūpes vidē: darbības pētījums</a:t>
            </a:r>
            <a:r>
              <a:rPr lang="lv-LV" sz="1550" dirty="0">
                <a:ea typeface="Calibri" panose="020F0502020204030204" pitchFamily="34" charset="0"/>
                <a:cs typeface="Calibri Light" panose="020F0302020204030204" pitchFamily="34" charset="0"/>
              </a:rPr>
              <a:t>. [Nepublicēts maģistra darbs]. Rīgas Stradiņa universitāte.</a:t>
            </a:r>
            <a:endParaRPr lang="en-US" sz="1550" dirty="0">
              <a:ea typeface="Calibri" panose="020F05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z="1800" smtClean="0"/>
              <a:pPr/>
              <a:t>27</a:t>
            </a:fld>
            <a:endParaRPr lang="en-US" sz="1800" dirty="0"/>
          </a:p>
        </p:txBody>
      </p:sp>
    </p:spTree>
    <p:extLst>
      <p:ext uri="{BB962C8B-B14F-4D97-AF65-F5344CB8AC3E}">
        <p14:creationId xmlns:p14="http://schemas.microsoft.com/office/powerpoint/2010/main" val="73472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097280" y="914400"/>
            <a:ext cx="9144000" cy="731520"/>
          </a:xfrm>
        </p:spPr>
        <p:txBody>
          <a:bodyPr anchor="ctr" anchorCtr="0">
            <a:noAutofit/>
          </a:bodyPr>
          <a:lstStyle/>
          <a:p>
            <a:r>
              <a:rPr lang="lv-LV" dirty="0">
                <a:latin typeface="+mn-lt"/>
                <a:cs typeface="Calibri Light" panose="020F0302020204030204" pitchFamily="34" charset="0"/>
              </a:rPr>
              <a:t>Literatūras avoti (3/</a:t>
            </a:r>
            <a:r>
              <a:rPr lang="en-US" dirty="0">
                <a:latin typeface="+mn-lt"/>
                <a:cs typeface="Calibri Light" panose="020F0302020204030204" pitchFamily="34" charset="0"/>
              </a:rPr>
              <a:t>3</a:t>
            </a:r>
            <a:r>
              <a:rPr lang="lv-LV" dirty="0">
                <a:latin typeface="+mn-lt"/>
                <a:cs typeface="Calibri Light" panose="020F0302020204030204" pitchFamily="34" charset="0"/>
              </a:rPr>
              <a:t>)</a:t>
            </a:r>
          </a:p>
        </p:txBody>
      </p:sp>
      <p:sp>
        <p:nvSpPr>
          <p:cNvPr id="3" name="Content Placeholder 2">
            <a:extLst>
              <a:ext uri="{FF2B5EF4-FFF2-40B4-BE49-F238E27FC236}">
                <a16:creationId xmlns:a16="http://schemas.microsoft.com/office/drawing/2014/main" id="{6B4A7599-94B9-4B17-BD7E-FA76C474D5E6}"/>
              </a:ext>
            </a:extLst>
          </p:cNvPr>
          <p:cNvSpPr>
            <a:spLocks noGrp="1"/>
          </p:cNvSpPr>
          <p:nvPr>
            <p:ph idx="1"/>
          </p:nvPr>
        </p:nvSpPr>
        <p:spPr>
          <a:xfrm>
            <a:off x="457200" y="1981126"/>
            <a:ext cx="11247120" cy="4389120"/>
          </a:xfrm>
        </p:spPr>
        <p:txBody>
          <a:bodyPr>
            <a:noAutofit/>
          </a:bodyPr>
          <a:lstStyle/>
          <a:p>
            <a:pPr>
              <a:spcBef>
                <a:spcPts val="0"/>
              </a:spcBef>
            </a:pPr>
            <a:r>
              <a:rPr lang="lv-LV" sz="1550" dirty="0" err="1">
                <a:cs typeface="Calibri Light" panose="020F0302020204030204" pitchFamily="34" charset="0"/>
              </a:rPr>
              <a:t>Raščevska</a:t>
            </a:r>
            <a:r>
              <a:rPr lang="lv-LV" sz="1550" dirty="0">
                <a:cs typeface="Calibri Light" panose="020F0302020204030204" pitchFamily="34" charset="0"/>
              </a:rPr>
              <a:t>, M. (2005). </a:t>
            </a:r>
            <a:r>
              <a:rPr lang="lv-LV" sz="1550" i="1" dirty="0">
                <a:cs typeface="Calibri Light" panose="020F0302020204030204" pitchFamily="34" charset="0"/>
              </a:rPr>
              <a:t>Psiholoģisko testu un aptauju konstruēšana un adaptācija</a:t>
            </a:r>
            <a:r>
              <a:rPr lang="lv-LV" sz="1550" dirty="0">
                <a:cs typeface="Calibri Light" panose="020F0302020204030204" pitchFamily="34" charset="0"/>
              </a:rPr>
              <a:t>. Izdevniecība </a:t>
            </a:r>
            <a:r>
              <a:rPr lang="lv-LV" sz="1550" dirty="0" err="1">
                <a:cs typeface="Calibri Light" panose="020F0302020204030204" pitchFamily="34" charset="0"/>
              </a:rPr>
              <a:t>RaKa</a:t>
            </a:r>
            <a:r>
              <a:rPr lang="lv-LV" sz="1550" dirty="0">
                <a:cs typeface="Calibri Light" panose="020F0302020204030204" pitchFamily="34" charset="0"/>
              </a:rPr>
              <a:t>.</a:t>
            </a:r>
            <a:endParaRPr lang="en-US" sz="1550" dirty="0">
              <a:cs typeface="Calibri Light" panose="020F0302020204030204" pitchFamily="34" charset="0"/>
            </a:endParaRPr>
          </a:p>
          <a:p>
            <a:pPr>
              <a:spcBef>
                <a:spcPts val="0"/>
              </a:spcBef>
            </a:pPr>
            <a:r>
              <a:rPr lang="en-US" sz="1550" dirty="0">
                <a:cs typeface="Calibri Light" panose="020F0302020204030204" pitchFamily="34" charset="0"/>
              </a:rPr>
              <a:t>Sale, J., &amp; Brazil, K. (2004). A strategy to identify critical appraisal criteria for primary mixed-method studies. </a:t>
            </a:r>
            <a:r>
              <a:rPr lang="en-US" sz="1550" i="1" dirty="0">
                <a:cs typeface="Calibri Light" panose="020F0302020204030204" pitchFamily="34" charset="0"/>
              </a:rPr>
              <a:t>Quality &amp; Quantity</a:t>
            </a:r>
            <a:r>
              <a:rPr lang="en-US" sz="1550" dirty="0">
                <a:cs typeface="Calibri Light" panose="020F0302020204030204" pitchFamily="34" charset="0"/>
              </a:rPr>
              <a:t>, 38(4), 351-365.</a:t>
            </a:r>
          </a:p>
          <a:p>
            <a:pPr>
              <a:spcBef>
                <a:spcPts val="0"/>
              </a:spcBef>
            </a:pPr>
            <a:r>
              <a:rPr lang="lv-LV" sz="1550" dirty="0">
                <a:cs typeface="Calibri Light" panose="020F0302020204030204" pitchFamily="34" charset="0"/>
              </a:rPr>
              <a:t>Spektors, A., Saulīte, B., </a:t>
            </a:r>
            <a:r>
              <a:rPr lang="lv-LV" sz="1550" dirty="0" err="1">
                <a:cs typeface="Calibri Light" panose="020F0302020204030204" pitchFamily="34" charset="0"/>
              </a:rPr>
              <a:t>Nešpore-Bērzkalne,</a:t>
            </a:r>
            <a:r>
              <a:rPr lang="lv-LV" sz="1550" dirty="0">
                <a:cs typeface="Calibri Light" panose="020F0302020204030204" pitchFamily="34" charset="0"/>
              </a:rPr>
              <a:t> G., Rituma, L., Auziņa I., Lokmane, I., Klints, A. un </a:t>
            </a:r>
            <a:r>
              <a:rPr lang="lv-LV" sz="1550" dirty="0" err="1">
                <a:cs typeface="Calibri Light" panose="020F0302020204030204" pitchFamily="34" charset="0"/>
              </a:rPr>
              <a:t>Stāde</a:t>
            </a:r>
            <a:r>
              <a:rPr lang="lv-LV" sz="1550" dirty="0">
                <a:cs typeface="Calibri Light" panose="020F0302020204030204" pitchFamily="34" charset="0"/>
              </a:rPr>
              <a:t>, M. (2023). </a:t>
            </a:r>
            <a:r>
              <a:rPr lang="lv-LV" sz="1550" dirty="0" err="1">
                <a:cs typeface="Calibri Light" panose="020F0302020204030204" pitchFamily="34" charset="0"/>
              </a:rPr>
              <a:t>Tēzaurs.lv</a:t>
            </a:r>
            <a:r>
              <a:rPr lang="lv-LV" sz="1550" dirty="0">
                <a:cs typeface="Calibri Light" panose="020F0302020204030204" pitchFamily="34" charset="0"/>
              </a:rPr>
              <a:t>, vasaras versija, CLARIN-LV digitālā bibliotēka. </a:t>
            </a:r>
            <a:r>
              <a:rPr lang="lv-LV" sz="1550" dirty="0">
                <a:cs typeface="Calibri Light" panose="020F0302020204030204" pitchFamily="34" charset="0"/>
                <a:hlinkClick r:id="rId3"/>
              </a:rPr>
              <a:t>https://tezaurs.lv</a:t>
            </a:r>
            <a:r>
              <a:rPr lang="lv-LV" sz="1550" dirty="0">
                <a:cs typeface="Calibri Light" panose="020F0302020204030204" pitchFamily="34" charset="0"/>
              </a:rPr>
              <a:t> </a:t>
            </a:r>
          </a:p>
          <a:p>
            <a:pPr>
              <a:spcBef>
                <a:spcPts val="0"/>
              </a:spcBef>
            </a:pPr>
            <a:r>
              <a:rPr lang="lv-LV" sz="1550" dirty="0">
                <a:cs typeface="Calibri Light" panose="020F0302020204030204" pitchFamily="34" charset="0"/>
              </a:rPr>
              <a:t>Stradiņa, A. (2023). </a:t>
            </a:r>
            <a:r>
              <a:rPr lang="lv-LV" sz="1550" i="1" dirty="0">
                <a:cs typeface="Calibri Light" panose="020F0302020204030204" pitchFamily="34" charset="0"/>
              </a:rPr>
              <a:t>Mūzikas terapeitu vērtējums par izvērtēšanas instrumentu lietojumu praksē</a:t>
            </a:r>
            <a:r>
              <a:rPr lang="lv-LV" sz="1550" dirty="0">
                <a:cs typeface="Calibri Light" panose="020F0302020204030204" pitchFamily="34" charset="0"/>
              </a:rPr>
              <a:t>. [Maģistra darbs, Rīgas Stradiņa universitāte]. </a:t>
            </a:r>
            <a:r>
              <a:rPr lang="lv-LV" sz="1550" dirty="0" err="1">
                <a:cs typeface="Calibri Light" panose="020F0302020204030204" pitchFamily="34" charset="0"/>
              </a:rPr>
              <a:t>DSpace</a:t>
            </a:r>
            <a:r>
              <a:rPr lang="lv-LV" sz="1550" dirty="0">
                <a:cs typeface="Calibri Light" panose="020F0302020204030204" pitchFamily="34" charset="0"/>
              </a:rPr>
              <a:t> </a:t>
            </a:r>
            <a:r>
              <a:rPr lang="lv-LV" sz="1550" dirty="0" err="1">
                <a:cs typeface="Calibri Light" panose="020F0302020204030204" pitchFamily="34" charset="0"/>
              </a:rPr>
              <a:t>at</a:t>
            </a:r>
            <a:r>
              <a:rPr lang="lv-LV" sz="1550" dirty="0">
                <a:cs typeface="Calibri Light" panose="020F0302020204030204" pitchFamily="34" charset="0"/>
              </a:rPr>
              <a:t> </a:t>
            </a:r>
            <a:r>
              <a:rPr lang="lv-LV" sz="1550" dirty="0" err="1">
                <a:cs typeface="Calibri Light" panose="020F0302020204030204" pitchFamily="34" charset="0"/>
              </a:rPr>
              <a:t>Riga</a:t>
            </a:r>
            <a:r>
              <a:rPr lang="lv-LV" sz="1550" dirty="0">
                <a:cs typeface="Calibri Light" panose="020F0302020204030204" pitchFamily="34" charset="0"/>
              </a:rPr>
              <a:t> Stradiņš </a:t>
            </a:r>
            <a:r>
              <a:rPr lang="lv-LV" sz="1550" dirty="0" err="1">
                <a:cs typeface="Calibri Light" panose="020F0302020204030204" pitchFamily="34" charset="0"/>
              </a:rPr>
              <a:t>University</a:t>
            </a:r>
            <a:r>
              <a:rPr lang="lv-LV" sz="1550" dirty="0">
                <a:cs typeface="Calibri Light" panose="020F0302020204030204" pitchFamily="34" charset="0"/>
              </a:rPr>
              <a:t>. </a:t>
            </a:r>
            <a:endParaRPr lang="en-US" sz="1550" dirty="0">
              <a:cs typeface="Calibri Light" panose="020F0302020204030204" pitchFamily="34" charset="0"/>
            </a:endParaRPr>
          </a:p>
          <a:p>
            <a:pPr>
              <a:spcBef>
                <a:spcPts val="0"/>
              </a:spcBef>
            </a:pPr>
            <a:r>
              <a:rPr lang="lv-LV" sz="1550" dirty="0">
                <a:cs typeface="Calibri Light" panose="020F0302020204030204" pitchFamily="34" charset="0"/>
              </a:rPr>
              <a:t>Štrausa, K. (2020). </a:t>
            </a:r>
            <a:r>
              <a:rPr lang="lv-LV" sz="1550" i="1" dirty="0">
                <a:cs typeface="Calibri Light" panose="020F0302020204030204" pitchFamily="34" charset="0"/>
              </a:rPr>
              <a:t>Uz mākslu balstīto izvērtēšanas instrumentu raksturojums: sistemātisks pārskats</a:t>
            </a:r>
            <a:r>
              <a:rPr lang="lv-LV" sz="1550" dirty="0">
                <a:cs typeface="Calibri Light" panose="020F0302020204030204" pitchFamily="34" charset="0"/>
              </a:rPr>
              <a:t>. [Maģistra darbs, Rīgas Stradiņa universitāte]. </a:t>
            </a:r>
            <a:r>
              <a:rPr lang="lv-LV" sz="1550" dirty="0" err="1">
                <a:cs typeface="Calibri Light" panose="020F0302020204030204" pitchFamily="34" charset="0"/>
              </a:rPr>
              <a:t>DSpace</a:t>
            </a:r>
            <a:r>
              <a:rPr lang="lv-LV" sz="1550" dirty="0">
                <a:cs typeface="Calibri Light" panose="020F0302020204030204" pitchFamily="34" charset="0"/>
              </a:rPr>
              <a:t> </a:t>
            </a:r>
            <a:r>
              <a:rPr lang="lv-LV" sz="1550" dirty="0" err="1">
                <a:cs typeface="Calibri Light" panose="020F0302020204030204" pitchFamily="34" charset="0"/>
              </a:rPr>
              <a:t>at</a:t>
            </a:r>
            <a:r>
              <a:rPr lang="lv-LV" sz="1550" dirty="0">
                <a:cs typeface="Calibri Light" panose="020F0302020204030204" pitchFamily="34" charset="0"/>
              </a:rPr>
              <a:t> </a:t>
            </a:r>
            <a:r>
              <a:rPr lang="lv-LV" sz="1550" dirty="0" err="1">
                <a:cs typeface="Calibri Light" panose="020F0302020204030204" pitchFamily="34" charset="0"/>
              </a:rPr>
              <a:t>Riga</a:t>
            </a:r>
            <a:r>
              <a:rPr lang="lv-LV" sz="1550" dirty="0">
                <a:cs typeface="Calibri Light" panose="020F0302020204030204" pitchFamily="34" charset="0"/>
              </a:rPr>
              <a:t> Stradiņš </a:t>
            </a:r>
            <a:r>
              <a:rPr lang="lv-LV" sz="1550" dirty="0" err="1">
                <a:cs typeface="Calibri Light" panose="020F0302020204030204" pitchFamily="34" charset="0"/>
              </a:rPr>
              <a:t>University</a:t>
            </a:r>
            <a:r>
              <a:rPr lang="lv-LV" sz="1550" dirty="0">
                <a:cs typeface="Calibri Light" panose="020F0302020204030204" pitchFamily="34" charset="0"/>
              </a:rPr>
              <a:t>. </a:t>
            </a:r>
          </a:p>
          <a:p>
            <a:pPr>
              <a:spcBef>
                <a:spcPts val="0"/>
              </a:spcBef>
            </a:pPr>
            <a:r>
              <a:rPr lang="en-US" sz="1550" dirty="0">
                <a:cs typeface="Calibri Light" panose="020F0302020204030204" pitchFamily="34" charset="0"/>
              </a:rPr>
              <a:t>Takahashi, H., Matsushima, K., &amp; Kato, T. (2019). The Effectiveness of Dance/Movement Therapy Interventions for Autism Spectrum Disorder: A Systematic Review. </a:t>
            </a:r>
            <a:r>
              <a:rPr lang="en-US" sz="1550" i="1" dirty="0">
                <a:cs typeface="Calibri Light" panose="020F0302020204030204" pitchFamily="34" charset="0"/>
              </a:rPr>
              <a:t>American Journal of Dance Therapy</a:t>
            </a:r>
            <a:r>
              <a:rPr lang="en-US" sz="1550" dirty="0">
                <a:cs typeface="Calibri Light" panose="020F0302020204030204" pitchFamily="34" charset="0"/>
              </a:rPr>
              <a:t>, 41(1), 55-74.</a:t>
            </a:r>
          </a:p>
          <a:p>
            <a:pPr>
              <a:spcBef>
                <a:spcPts val="0"/>
              </a:spcBef>
            </a:pPr>
            <a:r>
              <a:rPr lang="lv-LV" sz="1550" dirty="0" err="1">
                <a:cs typeface="Calibri Light" panose="020F0302020204030204" pitchFamily="34" charset="0"/>
              </a:rPr>
              <a:t>Wills</a:t>
            </a:r>
            <a:r>
              <a:rPr lang="lv-LV" sz="1550" dirty="0">
                <a:cs typeface="Calibri Light" panose="020F0302020204030204" pitchFamily="34" charset="0"/>
              </a:rPr>
              <a:t>, J., </a:t>
            </a:r>
            <a:r>
              <a:rPr lang="lv-LV" sz="1550" dirty="0" err="1">
                <a:cs typeface="Calibri Light" panose="020F0302020204030204" pitchFamily="34" charset="0"/>
              </a:rPr>
              <a:t>Lake</a:t>
            </a:r>
            <a:r>
              <a:rPr lang="lv-LV" sz="1550" dirty="0">
                <a:cs typeface="Calibri Light" panose="020F0302020204030204" pitchFamily="34" charset="0"/>
              </a:rPr>
              <a:t>, W. R. (2020). </a:t>
            </a:r>
            <a:r>
              <a:rPr lang="lv-LV" sz="1550" dirty="0" err="1">
                <a:cs typeface="Calibri Light" panose="020F0302020204030204" pitchFamily="34" charset="0"/>
              </a:rPr>
              <a:t>Introduction</a:t>
            </a:r>
            <a:r>
              <a:rPr lang="lv-LV" sz="1550" dirty="0">
                <a:cs typeface="Calibri Light" panose="020F0302020204030204" pitchFamily="34" charset="0"/>
              </a:rPr>
              <a:t>: </a:t>
            </a:r>
            <a:r>
              <a:rPr lang="lv-LV" sz="1550" dirty="0" err="1">
                <a:cs typeface="Calibri Light" panose="020F0302020204030204" pitchFamily="34" charset="0"/>
              </a:rPr>
              <a:t>The</a:t>
            </a:r>
            <a:r>
              <a:rPr lang="lv-LV" sz="1550" dirty="0">
                <a:cs typeface="Calibri Light" panose="020F0302020204030204" pitchFamily="34" charset="0"/>
              </a:rPr>
              <a:t> </a:t>
            </a:r>
            <a:r>
              <a:rPr lang="lv-LV" sz="1550" dirty="0" err="1">
                <a:cs typeface="Calibri Light" panose="020F0302020204030204" pitchFamily="34" charset="0"/>
              </a:rPr>
              <a:t>Power</a:t>
            </a:r>
            <a:r>
              <a:rPr lang="lv-LV" sz="1550" dirty="0">
                <a:cs typeface="Calibri Light" panose="020F0302020204030204" pitchFamily="34" charset="0"/>
              </a:rPr>
              <a:t> </a:t>
            </a:r>
            <a:r>
              <a:rPr lang="lv-LV" sz="1550" dirty="0" err="1">
                <a:cs typeface="Calibri Light" panose="020F0302020204030204" pitchFamily="34" charset="0"/>
              </a:rPr>
              <a:t>of</a:t>
            </a:r>
            <a:r>
              <a:rPr lang="lv-LV" sz="1550" dirty="0">
                <a:cs typeface="Calibri Light" panose="020F0302020204030204" pitchFamily="34" charset="0"/>
              </a:rPr>
              <a:t> </a:t>
            </a:r>
            <a:r>
              <a:rPr lang="lv-LV" sz="1550" dirty="0" err="1">
                <a:cs typeface="Calibri Light" panose="020F0302020204030204" pitchFamily="34" charset="0"/>
              </a:rPr>
              <a:t>Pragmatism</a:t>
            </a:r>
            <a:r>
              <a:rPr lang="lv-LV" sz="1550" dirty="0">
                <a:cs typeface="Calibri Light" panose="020F0302020204030204" pitchFamily="34" charset="0"/>
              </a:rPr>
              <a:t>. </a:t>
            </a:r>
            <a:r>
              <a:rPr lang="lv-LV" sz="1550" dirty="0" err="1">
                <a:cs typeface="Calibri Light" panose="020F0302020204030204" pitchFamily="34" charset="0"/>
              </a:rPr>
              <a:t>Wills</a:t>
            </a:r>
            <a:r>
              <a:rPr lang="lv-LV" sz="1550" dirty="0">
                <a:cs typeface="Calibri Light" panose="020F0302020204030204" pitchFamily="34" charset="0"/>
              </a:rPr>
              <a:t>, J., </a:t>
            </a:r>
            <a:r>
              <a:rPr lang="lv-LV" sz="1550" dirty="0" err="1">
                <a:cs typeface="Calibri Light" panose="020F0302020204030204" pitchFamily="34" charset="0"/>
              </a:rPr>
              <a:t>Lake</a:t>
            </a:r>
            <a:r>
              <a:rPr lang="lv-LV" sz="1550" dirty="0">
                <a:cs typeface="Calibri Light" panose="020F0302020204030204" pitchFamily="34" charset="0"/>
              </a:rPr>
              <a:t>, W. R. (</a:t>
            </a:r>
            <a:r>
              <a:rPr lang="lv-LV" sz="1550" dirty="0" err="1">
                <a:cs typeface="Calibri Light" panose="020F0302020204030204" pitchFamily="34" charset="0"/>
              </a:rPr>
              <a:t>Ed</a:t>
            </a:r>
            <a:r>
              <a:rPr lang="lv-LV" sz="1550" dirty="0">
                <a:cs typeface="Calibri Light" panose="020F0302020204030204" pitchFamily="34" charset="0"/>
              </a:rPr>
              <a:t>.), </a:t>
            </a:r>
            <a:r>
              <a:rPr lang="lv-LV" sz="1550" i="1" dirty="0" err="1">
                <a:cs typeface="Calibri Light" panose="020F0302020204030204" pitchFamily="34" charset="0"/>
              </a:rPr>
              <a:t>The</a:t>
            </a:r>
            <a:r>
              <a:rPr lang="lv-LV" sz="1550" i="1" dirty="0">
                <a:cs typeface="Calibri Light" panose="020F0302020204030204" pitchFamily="34" charset="0"/>
              </a:rPr>
              <a:t> </a:t>
            </a:r>
            <a:r>
              <a:rPr lang="lv-LV" sz="1550" i="1" dirty="0" err="1">
                <a:cs typeface="Calibri Light" panose="020F0302020204030204" pitchFamily="34" charset="0"/>
              </a:rPr>
              <a:t>Power</a:t>
            </a:r>
            <a:r>
              <a:rPr lang="lv-LV" sz="1550" i="1" dirty="0">
                <a:cs typeface="Calibri Light" panose="020F0302020204030204" pitchFamily="34" charset="0"/>
              </a:rPr>
              <a:t> </a:t>
            </a:r>
            <a:r>
              <a:rPr lang="lv-LV" sz="1550" i="1" dirty="0" err="1">
                <a:cs typeface="Calibri Light" panose="020F0302020204030204" pitchFamily="34" charset="0"/>
              </a:rPr>
              <a:t>of</a:t>
            </a:r>
            <a:r>
              <a:rPr lang="lv-LV" sz="1550" i="1" dirty="0">
                <a:cs typeface="Calibri Light" panose="020F0302020204030204" pitchFamily="34" charset="0"/>
              </a:rPr>
              <a:t> </a:t>
            </a:r>
            <a:r>
              <a:rPr lang="lv-LV" sz="1550" i="1" dirty="0" err="1">
                <a:cs typeface="Calibri Light" panose="020F0302020204030204" pitchFamily="34" charset="0"/>
              </a:rPr>
              <a:t>Pragmatism</a:t>
            </a:r>
            <a:r>
              <a:rPr lang="lv-LV" sz="1550" i="1" dirty="0">
                <a:cs typeface="Calibri Light" panose="020F0302020204030204" pitchFamily="34" charset="0"/>
              </a:rPr>
              <a:t>: </a:t>
            </a:r>
            <a:r>
              <a:rPr lang="lv-LV" sz="1550" i="1" dirty="0" err="1">
                <a:cs typeface="Calibri Light" panose="020F0302020204030204" pitchFamily="34" charset="0"/>
              </a:rPr>
              <a:t>Knowledge</a:t>
            </a:r>
            <a:r>
              <a:rPr lang="lv-LV" sz="1550" i="1" dirty="0">
                <a:cs typeface="Calibri Light" panose="020F0302020204030204" pitchFamily="34" charset="0"/>
              </a:rPr>
              <a:t> </a:t>
            </a:r>
            <a:r>
              <a:rPr lang="lv-LV" sz="1550" i="1" dirty="0" err="1">
                <a:cs typeface="Calibri Light" panose="020F0302020204030204" pitchFamily="34" charset="0"/>
              </a:rPr>
              <a:t>Production</a:t>
            </a:r>
            <a:r>
              <a:rPr lang="lv-LV" sz="1550" i="1" dirty="0">
                <a:cs typeface="Calibri Light" panose="020F0302020204030204" pitchFamily="34" charset="0"/>
              </a:rPr>
              <a:t> </a:t>
            </a:r>
            <a:r>
              <a:rPr lang="lv-LV" sz="1550" i="1" dirty="0" err="1">
                <a:cs typeface="Calibri Light" panose="020F0302020204030204" pitchFamily="34" charset="0"/>
              </a:rPr>
              <a:t>and</a:t>
            </a:r>
            <a:r>
              <a:rPr lang="lv-LV" sz="1550" i="1" dirty="0">
                <a:cs typeface="Calibri Light" panose="020F0302020204030204" pitchFamily="34" charset="0"/>
              </a:rPr>
              <a:t> </a:t>
            </a:r>
            <a:r>
              <a:rPr lang="lv-LV" sz="1550" i="1" dirty="0" err="1">
                <a:cs typeface="Calibri Light" panose="020F0302020204030204" pitchFamily="34" charset="0"/>
              </a:rPr>
              <a:t>Social</a:t>
            </a:r>
            <a:r>
              <a:rPr lang="lv-LV" sz="1550" i="1" dirty="0">
                <a:cs typeface="Calibri Light" panose="020F0302020204030204" pitchFamily="34" charset="0"/>
              </a:rPr>
              <a:t> </a:t>
            </a:r>
            <a:r>
              <a:rPr lang="lv-LV" sz="1550" i="1" dirty="0" err="1">
                <a:cs typeface="Calibri Light" panose="020F0302020204030204" pitchFamily="34" charset="0"/>
              </a:rPr>
              <a:t>Inquiry</a:t>
            </a:r>
            <a:r>
              <a:rPr lang="lv-LV" sz="1550" dirty="0">
                <a:cs typeface="Calibri Light" panose="020F0302020204030204" pitchFamily="34" charset="0"/>
              </a:rPr>
              <a:t> (p. 3-52). </a:t>
            </a:r>
            <a:r>
              <a:rPr lang="lv-LV" sz="1550" dirty="0" err="1">
                <a:cs typeface="Calibri Light" panose="020F0302020204030204" pitchFamily="34" charset="0"/>
              </a:rPr>
              <a:t>Manchester</a:t>
            </a:r>
            <a:r>
              <a:rPr lang="lv-LV" sz="1550" dirty="0">
                <a:cs typeface="Calibri Light" panose="020F0302020204030204" pitchFamily="34" charset="0"/>
              </a:rPr>
              <a:t>: </a:t>
            </a:r>
            <a:r>
              <a:rPr lang="lv-LV" sz="1550" dirty="0" err="1">
                <a:cs typeface="Calibri Light" panose="020F0302020204030204" pitchFamily="34" charset="0"/>
              </a:rPr>
              <a:t>Manchester</a:t>
            </a:r>
            <a:r>
              <a:rPr lang="lv-LV" sz="1550" dirty="0">
                <a:cs typeface="Calibri Light" panose="020F0302020204030204" pitchFamily="34" charset="0"/>
              </a:rPr>
              <a:t> </a:t>
            </a:r>
            <a:r>
              <a:rPr lang="lv-LV" sz="1550" dirty="0" err="1">
                <a:cs typeface="Calibri Light" panose="020F0302020204030204" pitchFamily="34" charset="0"/>
              </a:rPr>
              <a:t>University</a:t>
            </a:r>
            <a:r>
              <a:rPr lang="lv-LV" sz="1550" dirty="0">
                <a:cs typeface="Calibri Light" panose="020F0302020204030204" pitchFamily="34" charset="0"/>
              </a:rPr>
              <a:t> </a:t>
            </a:r>
            <a:r>
              <a:rPr lang="lv-LV" sz="1550" dirty="0" err="1">
                <a:cs typeface="Calibri Light" panose="020F0302020204030204" pitchFamily="34" charset="0"/>
              </a:rPr>
              <a:t>Press</a:t>
            </a:r>
            <a:r>
              <a:rPr lang="lv-LV" sz="1550" dirty="0">
                <a:cs typeface="Calibri Light" panose="020F0302020204030204" pitchFamily="34" charset="0"/>
              </a:rPr>
              <a:t>.</a:t>
            </a:r>
          </a:p>
          <a:p>
            <a:pPr>
              <a:spcBef>
                <a:spcPts val="0"/>
              </a:spcBef>
            </a:pPr>
            <a:r>
              <a:rPr lang="en-US" sz="1550" dirty="0">
                <a:ea typeface="Calibri" panose="020F0502020204030204" pitchFamily="34" charset="0"/>
                <a:cs typeface="Calibri Light" panose="020F0302020204030204" pitchFamily="34" charset="0"/>
              </a:rPr>
              <a:t>World Health </a:t>
            </a:r>
            <a:r>
              <a:rPr lang="en-US" sz="1550" dirty="0" err="1">
                <a:ea typeface="Calibri" panose="020F0502020204030204" pitchFamily="34" charset="0"/>
                <a:cs typeface="Calibri Light" panose="020F0302020204030204" pitchFamily="34" charset="0"/>
              </a:rPr>
              <a:t>Organisation</a:t>
            </a:r>
            <a:r>
              <a:rPr lang="en-US" sz="1550" dirty="0">
                <a:ea typeface="Calibri" panose="020F0502020204030204" pitchFamily="34" charset="0"/>
                <a:cs typeface="Calibri Light" panose="020F0302020204030204" pitchFamily="34" charset="0"/>
              </a:rPr>
              <a:t> (WHO). (2023). Constitution. </a:t>
            </a:r>
            <a:r>
              <a:rPr lang="en-US" sz="1550" dirty="0" err="1">
                <a:ea typeface="Calibri" panose="020F0502020204030204" pitchFamily="34" charset="0"/>
                <a:cs typeface="Calibri Light" panose="020F0302020204030204" pitchFamily="34" charset="0"/>
              </a:rPr>
              <a:t>Skatīts</a:t>
            </a:r>
            <a:r>
              <a:rPr lang="en-US" sz="1550" dirty="0">
                <a:ea typeface="Calibri" panose="020F0502020204030204" pitchFamily="34" charset="0"/>
                <a:cs typeface="Calibri Light" panose="020F0302020204030204" pitchFamily="34" charset="0"/>
              </a:rPr>
              <a:t> 01.11.2023. no: </a:t>
            </a:r>
            <a:r>
              <a:rPr lang="en-US" sz="1550" dirty="0">
                <a:ea typeface="Calibri" panose="020F0502020204030204" pitchFamily="34" charset="0"/>
                <a:cs typeface="Calibri Light" panose="020F0302020204030204" pitchFamily="34" charset="0"/>
                <a:hlinkClick r:id="rId4"/>
              </a:rPr>
              <a:t>https://www.who.int/about/accountability/governance/constitution</a:t>
            </a:r>
            <a:r>
              <a:rPr lang="lv-LV" sz="1550" dirty="0">
                <a:ea typeface="Calibri" panose="020F0502020204030204" pitchFamily="34" charset="0"/>
                <a:cs typeface="Calibri Light" panose="020F0302020204030204" pitchFamily="34" charset="0"/>
              </a:rPr>
              <a:t> </a:t>
            </a:r>
          </a:p>
          <a:p>
            <a:pPr>
              <a:spcBef>
                <a:spcPts val="0"/>
              </a:spcBef>
            </a:pPr>
            <a:r>
              <a:rPr lang="en-US" sz="1550" dirty="0" err="1">
                <a:ea typeface="Calibri" panose="020F0502020204030204" pitchFamily="34" charset="0"/>
                <a:cs typeface="Calibri Light" panose="020F0302020204030204" pitchFamily="34" charset="0"/>
              </a:rPr>
              <a:t>Yusoff</a:t>
            </a:r>
            <a:r>
              <a:rPr lang="en-US" sz="1550" dirty="0">
                <a:ea typeface="Calibri" panose="020F0502020204030204" pitchFamily="34" charset="0"/>
                <a:cs typeface="Calibri Light" panose="020F0302020204030204" pitchFamily="34" charset="0"/>
              </a:rPr>
              <a:t>, M. S. B. (2019). ABC of content validation and content validity index calculation. </a:t>
            </a:r>
            <a:r>
              <a:rPr lang="en-US" sz="1550" i="1" dirty="0">
                <a:ea typeface="Calibri" panose="020F0502020204030204" pitchFamily="34" charset="0"/>
                <a:cs typeface="Calibri Light" panose="020F0302020204030204" pitchFamily="34" charset="0"/>
              </a:rPr>
              <a:t>Education in Medicine Journal</a:t>
            </a:r>
            <a:r>
              <a:rPr lang="lv-LV" sz="1550" dirty="0">
                <a:ea typeface="Calibri" panose="020F0502020204030204" pitchFamily="34" charset="0"/>
                <a:cs typeface="Calibri Light" panose="020F0302020204030204" pitchFamily="34" charset="0"/>
              </a:rPr>
              <a:t>,</a:t>
            </a:r>
            <a:r>
              <a:rPr lang="en-US" sz="1550" dirty="0">
                <a:ea typeface="Calibri" panose="020F0502020204030204" pitchFamily="34" charset="0"/>
                <a:cs typeface="Calibri Light" panose="020F0302020204030204" pitchFamily="34" charset="0"/>
              </a:rPr>
              <a:t> 11(2):49-54. </a:t>
            </a:r>
          </a:p>
        </p:txBody>
      </p:sp>
      <p:sp>
        <p:nvSpPr>
          <p:cNvPr id="4" name="Slide Number Placeholder 3"/>
          <p:cNvSpPr>
            <a:spLocks noGrp="1"/>
          </p:cNvSpPr>
          <p:nvPr>
            <p:ph type="sldNum" sz="quarter" idx="12"/>
          </p:nvPr>
        </p:nvSpPr>
        <p:spPr/>
        <p:txBody>
          <a:bodyPr/>
          <a:lstStyle/>
          <a:p>
            <a:fld id="{D57F1E4F-1CFF-5643-939E-217C01CDF565}" type="slidenum">
              <a:rPr lang="en-US" sz="1800" smtClean="0"/>
              <a:pPr/>
              <a:t>28</a:t>
            </a:fld>
            <a:endParaRPr lang="en-US" sz="1800" dirty="0"/>
          </a:p>
        </p:txBody>
      </p:sp>
    </p:spTree>
    <p:extLst>
      <p:ext uri="{BB962C8B-B14F-4D97-AF65-F5344CB8AC3E}">
        <p14:creationId xmlns:p14="http://schemas.microsoft.com/office/powerpoint/2010/main" val="285102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F146-3069-4C73-889E-1E0EA1BBA545}"/>
              </a:ext>
            </a:extLst>
          </p:cNvPr>
          <p:cNvSpPr>
            <a:spLocks noGrp="1"/>
          </p:cNvSpPr>
          <p:nvPr>
            <p:ph type="title"/>
          </p:nvPr>
        </p:nvSpPr>
        <p:spPr>
          <a:xfrm>
            <a:off x="3385788" y="2471351"/>
            <a:ext cx="5968277" cy="957649"/>
          </a:xfrm>
        </p:spPr>
        <p:txBody>
          <a:bodyPr/>
          <a:lstStyle/>
          <a:p>
            <a:r>
              <a:rPr lang="lv-LV" dirty="0"/>
              <a:t>Paldies par uzmanību!</a:t>
            </a:r>
          </a:p>
        </p:txBody>
      </p:sp>
    </p:spTree>
    <p:extLst>
      <p:ext uri="{BB962C8B-B14F-4D97-AF65-F5344CB8AC3E}">
        <p14:creationId xmlns:p14="http://schemas.microsoft.com/office/powerpoint/2010/main" val="6029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2"/>
                                        </p:tgtEl>
                                      </p:cBhvr>
                                    </p:animEffect>
                                    <p:set>
                                      <p:cBhvr>
                                        <p:cTn id="7" dur="1" fill="hold">
                                          <p:stCondLst>
                                            <p:cond delay="1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4" y="973669"/>
            <a:ext cx="9505612" cy="706964"/>
          </a:xfrm>
        </p:spPr>
        <p:txBody>
          <a:bodyPr anchor="ctr" anchorCtr="0">
            <a:noAutofit/>
          </a:bodyPr>
          <a:lstStyle/>
          <a:p>
            <a:r>
              <a:rPr lang="lv-LV" dirty="0">
                <a:latin typeface="+mn-lt"/>
                <a:cs typeface="Calibri Light" panose="020F0302020204030204" pitchFamily="34" charset="0"/>
              </a:rPr>
              <a:t>Pētījuma problēma un pamatojums</a:t>
            </a: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3</a:t>
            </a:fld>
            <a:endParaRPr lang="lv-LV" sz="1800" dirty="0"/>
          </a:p>
        </p:txBody>
      </p:sp>
      <p:grpSp>
        <p:nvGrpSpPr>
          <p:cNvPr id="8" name="Group 7"/>
          <p:cNvGrpSpPr/>
          <p:nvPr/>
        </p:nvGrpSpPr>
        <p:grpSpPr>
          <a:xfrm>
            <a:off x="3443340" y="2676293"/>
            <a:ext cx="4928839" cy="3256156"/>
            <a:chOff x="3443340" y="2676293"/>
            <a:chExt cx="4928839" cy="3256156"/>
          </a:xfrm>
        </p:grpSpPr>
        <p:grpSp>
          <p:nvGrpSpPr>
            <p:cNvPr id="5" name="Group 4"/>
            <p:cNvGrpSpPr/>
            <p:nvPr/>
          </p:nvGrpSpPr>
          <p:grpSpPr>
            <a:xfrm>
              <a:off x="3443340" y="2676293"/>
              <a:ext cx="4928839" cy="3256156"/>
              <a:chOff x="4638" y="0"/>
              <a:chExt cx="5312858" cy="4259765"/>
            </a:xfrm>
          </p:grpSpPr>
          <p:sp>
            <p:nvSpPr>
              <p:cNvPr id="6" name="Rounded Rectangle 5"/>
              <p:cNvSpPr/>
              <p:nvPr/>
            </p:nvSpPr>
            <p:spPr>
              <a:xfrm>
                <a:off x="4638" y="0"/>
                <a:ext cx="5312858" cy="425976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lv-LV"/>
              </a:p>
            </p:txBody>
          </p:sp>
          <p:sp>
            <p:nvSpPr>
              <p:cNvPr id="7" name="Rounded Rectangle 4"/>
              <p:cNvSpPr/>
              <p:nvPr/>
            </p:nvSpPr>
            <p:spPr>
              <a:xfrm>
                <a:off x="4638" y="1703905"/>
                <a:ext cx="5312858" cy="1703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128016" rIns="45720" bIns="128016" numCol="1" spcCol="1270" anchor="ctr" anchorCtr="0">
                <a:noAutofit/>
              </a:bodyPr>
              <a:lstStyle/>
              <a:p>
                <a:pPr lvl="0" algn="ctr" defTabSz="800100">
                  <a:lnSpc>
                    <a:spcPct val="90000"/>
                  </a:lnSpc>
                  <a:spcBef>
                    <a:spcPct val="0"/>
                  </a:spcBef>
                  <a:spcAft>
                    <a:spcPct val="35000"/>
                  </a:spcAft>
                </a:pPr>
                <a:r>
                  <a:rPr lang="lv-LV" sz="1800" b="1" kern="1200" noProof="0" dirty="0">
                    <a:ea typeface="Calibri Light" panose="020F0302020204030204" pitchFamily="34" charset="0"/>
                    <a:cs typeface="Calibri Light" panose="020F0302020204030204" pitchFamily="34" charset="0"/>
                  </a:rPr>
                  <a:t>Problēma</a:t>
                </a:r>
                <a:endParaRPr lang="en-US" sz="1800" b="1" kern="1200" noProof="0" dirty="0">
                  <a:ea typeface="Calibri Light" panose="020F0302020204030204" pitchFamily="34" charset="0"/>
                  <a:cs typeface="Calibri Light" panose="020F0302020204030204" pitchFamily="34" charset="0"/>
                </a:endParaRPr>
              </a:p>
              <a:p>
                <a:pPr lvl="0" algn="ctr" defTabSz="800100">
                  <a:lnSpc>
                    <a:spcPct val="90000"/>
                  </a:lnSpc>
                  <a:spcBef>
                    <a:spcPct val="0"/>
                  </a:spcBef>
                  <a:spcAft>
                    <a:spcPct val="35000"/>
                  </a:spcAft>
                </a:pPr>
                <a:endParaRPr lang="lv-LV" sz="1000" b="1" kern="1200" noProof="0" dirty="0">
                  <a:ea typeface="Calibri Light" panose="020F0302020204030204" pitchFamily="34" charset="0"/>
                  <a:cs typeface="Calibri Light" panose="020F0302020204030204" pitchFamily="34" charset="0"/>
                </a:endParaRPr>
              </a:p>
              <a:p>
                <a:pPr lvl="0" algn="ctr" defTabSz="800100">
                  <a:lnSpc>
                    <a:spcPct val="90000"/>
                  </a:lnSpc>
                  <a:spcBef>
                    <a:spcPct val="0"/>
                  </a:spcBef>
                  <a:spcAft>
                    <a:spcPct val="35000"/>
                  </a:spcAft>
                </a:pPr>
                <a:r>
                  <a:rPr lang="lv-LV" sz="1700" kern="1200" noProof="0" dirty="0">
                    <a:ea typeface="Calibri Light" panose="020F0302020204030204" pitchFamily="34" charset="0"/>
                    <a:cs typeface="Times New Roman" panose="02020603050405020304" pitchFamily="18" charset="0"/>
                  </a:rPr>
                  <a:t>► </a:t>
                </a:r>
                <a:r>
                  <a:rPr lang="lv-LV" sz="1700" kern="1200" noProof="0" dirty="0">
                    <a:ea typeface="Calibri Light" panose="020F0302020204030204" pitchFamily="34" charset="0"/>
                    <a:cs typeface="Calibri Light" panose="020F0302020204030204" pitchFamily="34" charset="0"/>
                  </a:rPr>
                  <a:t>Vienotu medicīnisko dokumentu (MD) trūkums mākslu terapijā (MT) </a:t>
                </a:r>
                <a:r>
                  <a:rPr lang="lv-LV" sz="1500" kern="1200" noProof="0" dirty="0">
                    <a:ea typeface="Calibri Light" panose="020F0302020204030204" pitchFamily="34" charset="0"/>
                    <a:cs typeface="Calibri Light" panose="020F0302020204030204" pitchFamily="34" charset="0"/>
                  </a:rPr>
                  <a:t>(Pelna, 2019) </a:t>
                </a:r>
              </a:p>
              <a:p>
                <a:pPr lvl="0" algn="ctr" defTabSz="800100">
                  <a:lnSpc>
                    <a:spcPct val="90000"/>
                  </a:lnSpc>
                  <a:spcBef>
                    <a:spcPct val="0"/>
                  </a:spcBef>
                  <a:spcAft>
                    <a:spcPct val="35000"/>
                  </a:spcAft>
                </a:pPr>
                <a:r>
                  <a:rPr lang="lv-LV" sz="1700" kern="1200" noProof="0" dirty="0">
                    <a:ea typeface="Calibri Light" panose="020F0302020204030204" pitchFamily="34" charset="0"/>
                    <a:cs typeface="Times New Roman" panose="02020603050405020304" pitchFamily="18" charset="0"/>
                  </a:rPr>
                  <a:t>►</a:t>
                </a:r>
                <a:r>
                  <a:rPr lang="lv-LV" sz="1800" kern="1200" noProof="0" dirty="0">
                    <a:ea typeface="Calibri Light" panose="020F0302020204030204" pitchFamily="34" charset="0"/>
                    <a:cs typeface="Times New Roman" panose="02020603050405020304" pitchFamily="18" charset="0"/>
                  </a:rPr>
                  <a:t> </a:t>
                </a:r>
                <a:r>
                  <a:rPr lang="lv-LV" sz="1700" kern="1200" noProof="0" dirty="0">
                    <a:ea typeface="Calibri Light" panose="020F0302020204030204" pitchFamily="34" charset="0"/>
                    <a:cs typeface="Calibri Light" panose="020F0302020204030204" pitchFamily="34" charset="0"/>
                  </a:rPr>
                  <a:t>Neatbilstošs UMBII lietojums </a:t>
                </a:r>
                <a:br>
                  <a:rPr lang="lv-LV" sz="1700" kern="1200" noProof="0" dirty="0">
                    <a:ea typeface="Calibri Light" panose="020F0302020204030204" pitchFamily="34" charset="0"/>
                    <a:cs typeface="Calibri Light" panose="020F0302020204030204" pitchFamily="34" charset="0"/>
                  </a:rPr>
                </a:br>
                <a:r>
                  <a:rPr lang="lv-LV" sz="1500" kern="1200" noProof="0" dirty="0">
                    <a:ea typeface="Calibri Light" panose="020F0302020204030204" pitchFamily="34" charset="0"/>
                    <a:cs typeface="Calibri Light" panose="020F0302020204030204" pitchFamily="34" charset="0"/>
                  </a:rPr>
                  <a:t>(Dēliņa, 2021; Stradiņa, 2023; Štrausa, 2020)</a:t>
                </a:r>
              </a:p>
              <a:p>
                <a:pPr lvl="0" algn="ctr" defTabSz="800100">
                  <a:lnSpc>
                    <a:spcPct val="90000"/>
                  </a:lnSpc>
                  <a:spcBef>
                    <a:spcPct val="0"/>
                  </a:spcBef>
                  <a:spcAft>
                    <a:spcPct val="35000"/>
                  </a:spcAft>
                </a:pPr>
                <a:r>
                  <a:rPr lang="lv-LV" sz="1700" kern="1200" noProof="0" dirty="0">
                    <a:ea typeface="Calibri Light" panose="020F0302020204030204" pitchFamily="34" charset="0"/>
                    <a:cs typeface="Times New Roman" panose="02020603050405020304" pitchFamily="18" charset="0"/>
                  </a:rPr>
                  <a:t>►</a:t>
                </a:r>
                <a:r>
                  <a:rPr lang="lv-LV" sz="1700" kern="1200" noProof="0" dirty="0">
                    <a:ea typeface="Calibri Light" panose="020F0302020204030204" pitchFamily="34" charset="0"/>
                    <a:cs typeface="Calibri Light" panose="020F0302020204030204" pitchFamily="34" charset="0"/>
                  </a:rPr>
                  <a:t> Sistemātiskas un konsekventas </a:t>
                </a:r>
                <a:r>
                  <a:rPr lang="lv-LV" sz="1700" kern="1200" noProof="0" dirty="0" err="1">
                    <a:ea typeface="Calibri Light" panose="020F0302020204030204" pitchFamily="34" charset="0"/>
                    <a:cs typeface="Calibri Light" panose="020F0302020204030204" pitchFamily="34" charset="0"/>
                  </a:rPr>
                  <a:t>iz(no)vērtēšanas</a:t>
                </a:r>
                <a:r>
                  <a:rPr lang="lv-LV" sz="1700" kern="1200" noProof="0" dirty="0">
                    <a:ea typeface="Calibri Light" panose="020F0302020204030204" pitchFamily="34" charset="0"/>
                    <a:cs typeface="Calibri Light" panose="020F0302020204030204" pitchFamily="34" charset="0"/>
                  </a:rPr>
                  <a:t> pieejas trūkums </a:t>
                </a:r>
                <a:br>
                  <a:rPr lang="lv-LV" sz="1700" kern="1200" noProof="0" dirty="0">
                    <a:ea typeface="Calibri Light" panose="020F0302020204030204" pitchFamily="34" charset="0"/>
                    <a:cs typeface="Calibri Light" panose="020F0302020204030204" pitchFamily="34" charset="0"/>
                  </a:rPr>
                </a:br>
                <a:r>
                  <a:rPr lang="lv-LV" sz="1500" kern="1200" noProof="0" dirty="0">
                    <a:ea typeface="Calibri Light" panose="020F0302020204030204" pitchFamily="34" charset="0"/>
                    <a:cs typeface="Calibri Light" panose="020F0302020204030204" pitchFamily="34" charset="0"/>
                  </a:rPr>
                  <a:t>(Dēliņa, 2021; </a:t>
                </a:r>
                <a:r>
                  <a:rPr lang="en-US" sz="1500" kern="1200" noProof="0" dirty="0" err="1">
                    <a:ea typeface="Calibri Light" panose="020F0302020204030204" pitchFamily="34" charset="0"/>
                    <a:cs typeface="Calibri Light" panose="020F0302020204030204" pitchFamily="34" charset="0"/>
                  </a:rPr>
                  <a:t>Pelna</a:t>
                </a:r>
                <a:r>
                  <a:rPr lang="en-US" sz="1500" kern="1200" noProof="0" dirty="0">
                    <a:ea typeface="Calibri Light" panose="020F0302020204030204" pitchFamily="34" charset="0"/>
                    <a:cs typeface="Calibri Light" panose="020F0302020204030204" pitchFamily="34" charset="0"/>
                  </a:rPr>
                  <a:t>, 2019; </a:t>
                </a:r>
                <a:r>
                  <a:rPr lang="lv-LV" sz="1500" kern="1200" noProof="0" dirty="0">
                    <a:ea typeface="Calibri Light" panose="020F0302020204030204" pitchFamily="34" charset="0"/>
                    <a:cs typeface="Calibri Light" panose="020F0302020204030204" pitchFamily="34" charset="0"/>
                  </a:rPr>
                  <a:t>Stradiņa, 2023; Štrausa, 2020)</a:t>
                </a:r>
              </a:p>
              <a:p>
                <a:pPr lvl="0" algn="ctr" defTabSz="800100">
                  <a:lnSpc>
                    <a:spcPct val="90000"/>
                  </a:lnSpc>
                  <a:spcBef>
                    <a:spcPct val="0"/>
                  </a:spcBef>
                  <a:spcAft>
                    <a:spcPct val="35000"/>
                  </a:spcAft>
                </a:pPr>
                <a:endParaRPr lang="lv-LV" sz="1500" kern="1200" noProof="0" dirty="0">
                  <a:ea typeface="Calibri Light" panose="020F0302020204030204" pitchFamily="34" charset="0"/>
                  <a:cs typeface="Calibri Light" panose="020F0302020204030204" pitchFamily="34" charset="0"/>
                </a:endParaRPr>
              </a:p>
              <a:p>
                <a:pPr lvl="0" algn="ctr" defTabSz="800100">
                  <a:lnSpc>
                    <a:spcPct val="90000"/>
                  </a:lnSpc>
                  <a:spcBef>
                    <a:spcPct val="0"/>
                  </a:spcBef>
                  <a:spcAft>
                    <a:spcPct val="35000"/>
                  </a:spcAft>
                </a:pPr>
                <a:endParaRPr lang="lv-LV" sz="1400" kern="1200" noProof="0" dirty="0">
                  <a:ea typeface="Calibri Light" panose="020F0302020204030204" pitchFamily="34" charset="0"/>
                  <a:cs typeface="Calibri Light" panose="020F0302020204030204" pitchFamily="34" charset="0"/>
                </a:endParaRPr>
              </a:p>
            </p:txBody>
          </p:sp>
        </p:grpSp>
        <p:sp>
          <p:nvSpPr>
            <p:cNvPr id="12" name="Oval 11"/>
            <p:cNvSpPr/>
            <p:nvPr/>
          </p:nvSpPr>
          <p:spPr>
            <a:xfrm>
              <a:off x="4550630" y="2829694"/>
              <a:ext cx="645423" cy="651231"/>
            </a:xfrm>
            <a:prstGeom prst="ellipse">
              <a:avLst/>
            </a:prstGeom>
            <a:blipFill dpi="0" rotWithShape="1">
              <a:blip r:embed="rId3">
                <a:duotone>
                  <a:schemeClr val="bg2">
                    <a:shade val="45000"/>
                    <a:satMod val="135000"/>
                  </a:schemeClr>
                  <a:prstClr val="white"/>
                </a:duotone>
              </a:blip>
              <a:srcRect/>
              <a:stretch>
                <a:fillRect l="35537" t="21074" r="35537" b="21074"/>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lv-LV"/>
            </a:p>
          </p:txBody>
        </p:sp>
      </p:grpSp>
      <p:grpSp>
        <p:nvGrpSpPr>
          <p:cNvPr id="3" name="Group 2"/>
          <p:cNvGrpSpPr/>
          <p:nvPr/>
        </p:nvGrpSpPr>
        <p:grpSpPr>
          <a:xfrm>
            <a:off x="6225948" y="2676293"/>
            <a:ext cx="4964791" cy="3256156"/>
            <a:chOff x="6225948" y="2676293"/>
            <a:chExt cx="4964791" cy="3256156"/>
          </a:xfrm>
        </p:grpSpPr>
        <p:grpSp>
          <p:nvGrpSpPr>
            <p:cNvPr id="9" name="Group 8"/>
            <p:cNvGrpSpPr/>
            <p:nvPr/>
          </p:nvGrpSpPr>
          <p:grpSpPr>
            <a:xfrm>
              <a:off x="6225948" y="2676293"/>
              <a:ext cx="4964791" cy="3256156"/>
              <a:chOff x="7266019" y="0"/>
              <a:chExt cx="3526093" cy="4259765"/>
            </a:xfrm>
          </p:grpSpPr>
          <p:sp>
            <p:nvSpPr>
              <p:cNvPr id="10" name="Rounded Rectangle 9"/>
              <p:cNvSpPr/>
              <p:nvPr/>
            </p:nvSpPr>
            <p:spPr>
              <a:xfrm>
                <a:off x="7266019" y="0"/>
                <a:ext cx="3526093" cy="4259765"/>
              </a:xfrm>
              <a:prstGeom prst="roundRect">
                <a:avLst>
                  <a:gd name="adj" fmla="val 10000"/>
                </a:avLst>
              </a:prstGeom>
              <a:solidFill>
                <a:srgbClr val="8AB1B2"/>
              </a:solidFill>
            </p:spPr>
            <p:style>
              <a:lnRef idx="2">
                <a:schemeClr val="lt1">
                  <a:hueOff val="0"/>
                  <a:satOff val="0"/>
                  <a:lumOff val="0"/>
                  <a:alphaOff val="0"/>
                </a:schemeClr>
              </a:lnRef>
              <a:fillRef idx="1">
                <a:schemeClr val="accent5">
                  <a:hueOff val="7310632"/>
                  <a:satOff val="795"/>
                  <a:lumOff val="-1"/>
                  <a:alphaOff val="0"/>
                </a:schemeClr>
              </a:fillRef>
              <a:effectRef idx="0">
                <a:schemeClr val="accent5">
                  <a:hueOff val="7310632"/>
                  <a:satOff val="795"/>
                  <a:lumOff val="-1"/>
                  <a:alphaOff val="0"/>
                </a:schemeClr>
              </a:effectRef>
              <a:fontRef idx="minor">
                <a:schemeClr val="lt1"/>
              </a:fontRef>
            </p:style>
            <p:txBody>
              <a:bodyPr/>
              <a:lstStyle/>
              <a:p>
                <a:endParaRPr lang="lv-LV"/>
              </a:p>
            </p:txBody>
          </p:sp>
          <p:sp>
            <p:nvSpPr>
              <p:cNvPr id="11" name="Rounded Rectangle 4"/>
              <p:cNvSpPr/>
              <p:nvPr/>
            </p:nvSpPr>
            <p:spPr>
              <a:xfrm>
                <a:off x="7266019" y="1703906"/>
                <a:ext cx="3526093" cy="1703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lv-LV" sz="1800" b="1" kern="1200" noProof="0" dirty="0">
                    <a:ea typeface="Calibri Light" panose="020F0302020204030204" pitchFamily="34" charset="0"/>
                    <a:cs typeface="Calibri Light" panose="020F0302020204030204" pitchFamily="34" charset="0"/>
                  </a:rPr>
                  <a:t>Pamatojums</a:t>
                </a:r>
                <a:endParaRPr lang="en-US" sz="1800" b="1" kern="1200" noProof="0" dirty="0">
                  <a:ea typeface="Calibri Light" panose="020F0302020204030204" pitchFamily="34" charset="0"/>
                  <a:cs typeface="Calibri Light" panose="020F0302020204030204" pitchFamily="34" charset="0"/>
                </a:endParaRPr>
              </a:p>
              <a:p>
                <a:pPr lvl="0" algn="ctr" defTabSz="800100">
                  <a:lnSpc>
                    <a:spcPct val="90000"/>
                  </a:lnSpc>
                  <a:spcBef>
                    <a:spcPct val="0"/>
                  </a:spcBef>
                  <a:spcAft>
                    <a:spcPct val="35000"/>
                  </a:spcAft>
                </a:pPr>
                <a:endParaRPr lang="lv-LV" sz="1000" b="1" kern="1200" noProof="0" dirty="0">
                  <a:ea typeface="Calibri Light" panose="020F0302020204030204" pitchFamily="34" charset="0"/>
                  <a:cs typeface="Calibri Light" panose="020F0302020204030204" pitchFamily="34" charset="0"/>
                </a:endParaRPr>
              </a:p>
              <a:p>
                <a:pPr lvl="0" algn="ctr" defTabSz="800100">
                  <a:lnSpc>
                    <a:spcPct val="90000"/>
                  </a:lnSpc>
                  <a:spcBef>
                    <a:spcPct val="0"/>
                  </a:spcBef>
                  <a:spcAft>
                    <a:spcPct val="35000"/>
                  </a:spcAft>
                </a:pPr>
                <a:r>
                  <a:rPr lang="lv-LV" sz="1700" kern="1200" noProof="0" dirty="0">
                    <a:ea typeface="Calibri Light" panose="020F0302020204030204" pitchFamily="34" charset="0"/>
                    <a:cs typeface="Times New Roman" panose="02020603050405020304" pitchFamily="18" charset="0"/>
                  </a:rPr>
                  <a:t>► </a:t>
                </a:r>
                <a:r>
                  <a:rPr lang="lv-LV" sz="1700" kern="1200" noProof="0" dirty="0">
                    <a:ea typeface="Calibri Light" panose="020F0302020204030204" pitchFamily="34" charset="0"/>
                    <a:cs typeface="Calibri Light" panose="020F0302020204030204" pitchFamily="34" charset="0"/>
                  </a:rPr>
                  <a:t>Mākslas terapeits (</a:t>
                </a:r>
                <a:r>
                  <a:rPr lang="lv-LV" sz="1700" kern="1200" noProof="0" dirty="0" err="1">
                    <a:ea typeface="Calibri Light" panose="020F0302020204030204" pitchFamily="34" charset="0"/>
                    <a:cs typeface="Calibri Light" panose="020F0302020204030204" pitchFamily="34" charset="0"/>
                  </a:rPr>
                  <a:t>mt</a:t>
                </a:r>
                <a:r>
                  <a:rPr lang="lv-LV" sz="1700" kern="1200" noProof="0" dirty="0">
                    <a:ea typeface="Calibri Light" panose="020F0302020204030204" pitchFamily="34" charset="0"/>
                    <a:cs typeface="Calibri Light" panose="020F0302020204030204" pitchFamily="34" charset="0"/>
                  </a:rPr>
                  <a:t>) – ārstniecības persona </a:t>
                </a:r>
                <a:br>
                  <a:rPr lang="lv-LV" sz="1700" kern="1200" noProof="0" dirty="0">
                    <a:ea typeface="Calibri Light" panose="020F0302020204030204" pitchFamily="34" charset="0"/>
                    <a:cs typeface="Calibri Light" panose="020F0302020204030204" pitchFamily="34" charset="0"/>
                  </a:rPr>
                </a:br>
                <a:r>
                  <a:rPr lang="lv-LV" sz="1500" kern="1200" noProof="0" dirty="0">
                    <a:ea typeface="Calibri Light" panose="020F0302020204030204" pitchFamily="34" charset="0"/>
                    <a:cs typeface="Calibri Light" panose="020F0302020204030204" pitchFamily="34" charset="0"/>
                  </a:rPr>
                  <a:t>(Latvijas Vēstnesis, 2021, 832)</a:t>
                </a:r>
              </a:p>
              <a:p>
                <a:pPr lvl="0" algn="ctr" defTabSz="800100">
                  <a:lnSpc>
                    <a:spcPct val="90000"/>
                  </a:lnSpc>
                  <a:spcBef>
                    <a:spcPct val="0"/>
                  </a:spcBef>
                  <a:spcAft>
                    <a:spcPct val="35000"/>
                  </a:spcAft>
                </a:pPr>
                <a:r>
                  <a:rPr lang="lv-LV" sz="1700" kern="1200" noProof="0" dirty="0">
                    <a:ea typeface="Calibri Light" panose="020F0302020204030204" pitchFamily="34" charset="0"/>
                    <a:cs typeface="Times New Roman" panose="02020603050405020304" pitchFamily="18" charset="0"/>
                  </a:rPr>
                  <a:t>► </a:t>
                </a:r>
                <a:r>
                  <a:rPr lang="lv-LV" sz="1700" kern="1200" noProof="0" dirty="0">
                    <a:ea typeface="Calibri Light" panose="020F0302020204030204" pitchFamily="34" charset="0"/>
                    <a:cs typeface="Calibri Light" panose="020F0302020204030204" pitchFamily="34" charset="0"/>
                  </a:rPr>
                  <a:t>Mt veic novērtēšanu un pielieto medicīniskās tehnoloģijas </a:t>
                </a:r>
                <a:r>
                  <a:rPr lang="lv-LV" sz="1500" kern="1200" noProof="0" dirty="0">
                    <a:ea typeface="Calibri Light" panose="020F0302020204030204" pitchFamily="34" charset="0"/>
                    <a:cs typeface="Calibri Light" panose="020F0302020204030204" pitchFamily="34" charset="0"/>
                  </a:rPr>
                  <a:t>(Latvijas Vēstnesis, 2022, 85A)</a:t>
                </a:r>
              </a:p>
              <a:p>
                <a:pPr lvl="0" algn="ctr" defTabSz="800100">
                  <a:lnSpc>
                    <a:spcPct val="90000"/>
                  </a:lnSpc>
                  <a:spcBef>
                    <a:spcPct val="0"/>
                  </a:spcBef>
                  <a:spcAft>
                    <a:spcPct val="35000"/>
                  </a:spcAft>
                </a:pPr>
                <a:r>
                  <a:rPr lang="lv-LV" sz="1500" kern="1200" noProof="0" dirty="0">
                    <a:ea typeface="Calibri Light" panose="020F0302020204030204" pitchFamily="34" charset="0"/>
                    <a:cs typeface="Times New Roman" panose="02020603050405020304" pitchFamily="18" charset="0"/>
                  </a:rPr>
                  <a:t>► </a:t>
                </a:r>
                <a:r>
                  <a:rPr lang="lv-LV" sz="1700" kern="1200" noProof="0" dirty="0">
                    <a:ea typeface="Calibri Light" panose="020F0302020204030204" pitchFamily="34" charset="0"/>
                    <a:cs typeface="Calibri Light" panose="020F0302020204030204" pitchFamily="34" charset="0"/>
                  </a:rPr>
                  <a:t>Dokumentē praksi</a:t>
                </a:r>
                <a:r>
                  <a:rPr lang="lv-LV" sz="1800" kern="1200" noProof="0" dirty="0">
                    <a:ea typeface="Calibri Light" panose="020F0302020204030204" pitchFamily="34" charset="0"/>
                    <a:cs typeface="Calibri Light" panose="020F0302020204030204" pitchFamily="34" charset="0"/>
                  </a:rPr>
                  <a:t> </a:t>
                </a:r>
                <a:br>
                  <a:rPr lang="lv-LV" sz="1800" kern="1200" noProof="0" dirty="0">
                    <a:ea typeface="Calibri Light" panose="020F0302020204030204" pitchFamily="34" charset="0"/>
                    <a:cs typeface="Calibri Light" panose="020F0302020204030204" pitchFamily="34" charset="0"/>
                  </a:rPr>
                </a:br>
                <a:r>
                  <a:rPr lang="lv-LV" sz="1500" kern="1200" noProof="0" dirty="0">
                    <a:ea typeface="Calibri Light" panose="020F0302020204030204" pitchFamily="34" charset="0"/>
                    <a:cs typeface="Calibri Light" panose="020F0302020204030204" pitchFamily="34" charset="0"/>
                  </a:rPr>
                  <a:t>(Latvijas Vēstnesis, 2012; Latvijas Vēstnesis, 2021, </a:t>
                </a:r>
                <a:r>
                  <a:rPr lang="en-US" sz="1500" kern="1200" noProof="0" dirty="0">
                    <a:ea typeface="Calibri Light" panose="020F0302020204030204" pitchFamily="34" charset="0"/>
                    <a:cs typeface="Calibri Light" panose="020F0302020204030204" pitchFamily="34" charset="0"/>
                  </a:rPr>
                  <a:t>       </a:t>
                </a:r>
                <a:r>
                  <a:rPr lang="lv-LV" sz="1500" kern="1200" noProof="0" dirty="0">
                    <a:ea typeface="Calibri Light" panose="020F0302020204030204" pitchFamily="34" charset="0"/>
                    <a:cs typeface="Calibri Light" panose="020F0302020204030204" pitchFamily="34" charset="0"/>
                  </a:rPr>
                  <a:t>65A u.c.)</a:t>
                </a:r>
              </a:p>
              <a:p>
                <a:pPr lvl="0" algn="ctr" defTabSz="800100">
                  <a:lnSpc>
                    <a:spcPct val="90000"/>
                  </a:lnSpc>
                  <a:spcBef>
                    <a:spcPct val="0"/>
                  </a:spcBef>
                  <a:spcAft>
                    <a:spcPct val="35000"/>
                  </a:spcAft>
                </a:pPr>
                <a:r>
                  <a:rPr lang="lv-LV" sz="1500" kern="1200" noProof="0" dirty="0">
                    <a:ea typeface="Calibri Light" panose="020F0302020204030204" pitchFamily="34" charset="0"/>
                    <a:cs typeface="Times New Roman" panose="02020603050405020304" pitchFamily="18" charset="0"/>
                  </a:rPr>
                  <a:t>► </a:t>
                </a:r>
                <a:r>
                  <a:rPr lang="lv-LV" sz="1700" kern="1200" noProof="0" dirty="0">
                    <a:ea typeface="Calibri Light" panose="020F0302020204030204" pitchFamily="34" charset="0"/>
                    <a:cs typeface="Calibri Light" panose="020F0302020204030204" pitchFamily="34" charset="0"/>
                  </a:rPr>
                  <a:t>Par k/p fiksētās ziņas </a:t>
                </a:r>
                <a:r>
                  <a:rPr lang="lv-LV" sz="1800" kern="1200" noProof="0" dirty="0">
                    <a:ea typeface="Calibri Light" panose="020F0302020204030204" pitchFamily="34" charset="0"/>
                    <a:cs typeface="Calibri Light" panose="020F0302020204030204" pitchFamily="34" charset="0"/>
                  </a:rPr>
                  <a:t>– MD </a:t>
                </a:r>
                <a:br>
                  <a:rPr lang="lv-LV" sz="1800" kern="1200" noProof="0" dirty="0">
                    <a:ea typeface="Calibri Light" panose="020F0302020204030204" pitchFamily="34" charset="0"/>
                    <a:cs typeface="Calibri Light" panose="020F0302020204030204" pitchFamily="34" charset="0"/>
                  </a:rPr>
                </a:br>
                <a:r>
                  <a:rPr lang="lv-LV" sz="1500" kern="1200" noProof="0" dirty="0">
                    <a:ea typeface="Calibri Light" panose="020F0302020204030204" pitchFamily="34" charset="0"/>
                    <a:cs typeface="Calibri Light" panose="020F0302020204030204" pitchFamily="34" charset="0"/>
                  </a:rPr>
                  <a:t>(Latvijas Vēstnesis, 2022, 63)</a:t>
                </a:r>
              </a:p>
              <a:p>
                <a:pPr lvl="0" algn="ctr" defTabSz="800100">
                  <a:lnSpc>
                    <a:spcPct val="90000"/>
                  </a:lnSpc>
                  <a:spcBef>
                    <a:spcPct val="0"/>
                  </a:spcBef>
                  <a:spcAft>
                    <a:spcPct val="35000"/>
                  </a:spcAft>
                </a:pPr>
                <a:endParaRPr lang="lv-LV" sz="1300" kern="1200" noProof="0" dirty="0">
                  <a:ea typeface="Calibri Light" panose="020F0302020204030204" pitchFamily="34" charset="0"/>
                  <a:cs typeface="Calibri Light" panose="020F0302020204030204" pitchFamily="34" charset="0"/>
                </a:endParaRPr>
              </a:p>
              <a:p>
                <a:pPr lvl="0" algn="ctr" defTabSz="800100">
                  <a:lnSpc>
                    <a:spcPct val="90000"/>
                  </a:lnSpc>
                  <a:spcBef>
                    <a:spcPct val="0"/>
                  </a:spcBef>
                  <a:spcAft>
                    <a:spcPct val="35000"/>
                  </a:spcAft>
                </a:pPr>
                <a:endParaRPr lang="lv-LV" sz="1300" kern="1200" noProof="0" dirty="0">
                  <a:ea typeface="Calibri Light" panose="020F0302020204030204" pitchFamily="34" charset="0"/>
                  <a:cs typeface="Calibri Light" panose="020F0302020204030204" pitchFamily="34" charset="0"/>
                </a:endParaRPr>
              </a:p>
            </p:txBody>
          </p:sp>
        </p:grpSp>
        <p:sp>
          <p:nvSpPr>
            <p:cNvPr id="13" name="Oval 12"/>
            <p:cNvSpPr/>
            <p:nvPr/>
          </p:nvSpPr>
          <p:spPr>
            <a:xfrm>
              <a:off x="9706737" y="2834640"/>
              <a:ext cx="640080" cy="640080"/>
            </a:xfrm>
            <a:prstGeom prst="ellipse">
              <a:avLst/>
            </a:prstGeom>
            <a:blipFill dpi="0" rotWithShape="1">
              <a:blip r:embed="rId4">
                <a:duotone>
                  <a:schemeClr val="bg2">
                    <a:shade val="45000"/>
                    <a:satMod val="135000"/>
                  </a:schemeClr>
                  <a:prstClr val="white"/>
                </a:duotone>
              </a:blip>
              <a:srcRect/>
              <a:stretch>
                <a:fillRect l="17459" t="21074" r="17459" b="21074"/>
              </a:stretch>
            </a:blipFill>
          </p:spPr>
          <p:style>
            <a:lnRef idx="2">
              <a:schemeClr val="lt1">
                <a:hueOff val="0"/>
                <a:satOff val="0"/>
                <a:lumOff val="0"/>
                <a:alphaOff val="0"/>
              </a:schemeClr>
            </a:lnRef>
            <a:fillRef idx="1">
              <a:scrgbClr r="0" g="0" b="0"/>
            </a:fillRef>
            <a:effectRef idx="0">
              <a:schemeClr val="accent5">
                <a:tint val="50000"/>
                <a:hueOff val="7338240"/>
                <a:satOff val="560"/>
                <a:lumOff val="28"/>
                <a:alphaOff val="0"/>
              </a:schemeClr>
            </a:effectRef>
            <a:fontRef idx="minor">
              <a:schemeClr val="lt1">
                <a:hueOff val="0"/>
                <a:satOff val="0"/>
                <a:lumOff val="0"/>
                <a:alphaOff val="0"/>
              </a:schemeClr>
            </a:fontRef>
          </p:style>
          <p:txBody>
            <a:bodyPr/>
            <a:lstStyle/>
            <a:p>
              <a:endParaRPr lang="lv-LV"/>
            </a:p>
          </p:txBody>
        </p:sp>
      </p:grpSp>
    </p:spTree>
    <p:extLst>
      <p:ext uri="{BB962C8B-B14F-4D97-AF65-F5344CB8AC3E}">
        <p14:creationId xmlns:p14="http://schemas.microsoft.com/office/powerpoint/2010/main" val="376001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9167E-6 3.7037E-6 L -0.1918 3.7037E-6 " pathEditMode="relative" rAng="0" ptsTypes="AA">
                                      <p:cBhvr>
                                        <p:cTn id="6" dur="2000" fill="hold"/>
                                        <p:tgtEl>
                                          <p:spTgt spid="8"/>
                                        </p:tgtEl>
                                        <p:attrNameLst>
                                          <p:attrName>ppt_x</p:attrName>
                                          <p:attrName>ppt_y</p:attrName>
                                        </p:attrNameLst>
                                      </p:cBhvr>
                                      <p:rCtr x="-9596" y="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3" y="1298448"/>
            <a:ext cx="2911721" cy="1597152"/>
          </a:xfrm>
        </p:spPr>
        <p:txBody>
          <a:bodyPr anchor="ctr" anchorCtr="0">
            <a:normAutofit fontScale="90000"/>
          </a:bodyPr>
          <a:lstStyle/>
          <a:p>
            <a:r>
              <a:rPr lang="lv-LV" sz="3600" dirty="0">
                <a:latin typeface="Calibri Light" panose="020F0302020204030204" pitchFamily="34" charset="0"/>
                <a:cs typeface="Calibri Light" panose="020F0302020204030204" pitchFamily="34" charset="0"/>
              </a:rPr>
              <a:t>MT </a:t>
            </a:r>
            <a:r>
              <a:rPr lang="lv-LV" sz="3600" dirty="0" err="1">
                <a:latin typeface="Calibri Light" panose="020F0302020204030204" pitchFamily="34" charset="0"/>
                <a:cs typeface="Calibri Light" panose="020F0302020204030204" pitchFamily="34" charset="0"/>
              </a:rPr>
              <a:t>iz(no)vērtēšanas</a:t>
            </a:r>
            <a:r>
              <a:rPr lang="lv-LV" sz="3600" dirty="0">
                <a:latin typeface="Calibri Light" panose="020F0302020204030204" pitchFamily="34" charset="0"/>
                <a:cs typeface="Calibri Light" panose="020F0302020204030204" pitchFamily="34" charset="0"/>
              </a:rPr>
              <a:t> protokols «Rezultātu ietvars»</a:t>
            </a:r>
            <a:endParaRPr lang="lv-LV" dirty="0">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30</a:t>
            </a:fld>
            <a:endParaRPr lang="lv-LV" sz="20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662868829"/>
              </p:ext>
            </p:extLst>
          </p:nvPr>
        </p:nvGraphicFramePr>
        <p:xfrm>
          <a:off x="6240463" y="827088"/>
          <a:ext cx="2836862" cy="5416550"/>
        </p:xfrm>
        <a:graphic>
          <a:graphicData uri="http://schemas.openxmlformats.org/presentationml/2006/ole">
            <mc:AlternateContent xmlns:mc="http://schemas.openxmlformats.org/markup-compatibility/2006">
              <mc:Choice xmlns:v="urn:schemas-microsoft-com:vml" Requires="v">
                <p:oleObj name="Worksheet" r:id="rId3" imgW="5626075" imgH="10744200" progId="Excel.Sheet.12">
                  <p:link updateAutomatic="1"/>
                </p:oleObj>
              </mc:Choice>
              <mc:Fallback>
                <p:oleObj name="Worksheet" r:id="rId3" imgW="5626075" imgH="10744200" progId="Excel.Sheet.12">
                  <p:link updateAutomatic="1"/>
                  <p:pic>
                    <p:nvPicPr>
                      <p:cNvPr id="0" name=""/>
                      <p:cNvPicPr/>
                      <p:nvPr/>
                    </p:nvPicPr>
                    <p:blipFill>
                      <a:blip r:embed="rId4"/>
                      <a:stretch>
                        <a:fillRect/>
                      </a:stretch>
                    </p:blipFill>
                    <p:spPr>
                      <a:xfrm>
                        <a:off x="6240463" y="827088"/>
                        <a:ext cx="2836862" cy="5416550"/>
                      </a:xfrm>
                      <a:prstGeom prst="rect">
                        <a:avLst/>
                      </a:prstGeom>
                    </p:spPr>
                  </p:pic>
                </p:oleObj>
              </mc:Fallback>
            </mc:AlternateContent>
          </a:graphicData>
        </a:graphic>
      </p:graphicFrame>
    </p:spTree>
    <p:extLst>
      <p:ext uri="{BB962C8B-B14F-4D97-AF65-F5344CB8AC3E}">
        <p14:creationId xmlns:p14="http://schemas.microsoft.com/office/powerpoint/2010/main" val="297458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“Rezultātu ietvars” un SFK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024701"/>
              </p:ext>
            </p:extLst>
          </p:nvPr>
        </p:nvGraphicFramePr>
        <p:xfrm>
          <a:off x="524104" y="2503141"/>
          <a:ext cx="11117768" cy="3739007"/>
        </p:xfrm>
        <a:graphic>
          <a:graphicData uri="http://schemas.openxmlformats.org/drawingml/2006/table">
            <a:tbl>
              <a:tblPr firstRow="1" bandRow="1">
                <a:tableStyleId>{C4B1156A-380E-4F78-BDF5-A606A8083BF9}</a:tableStyleId>
              </a:tblPr>
              <a:tblGrid>
                <a:gridCol w="1561174">
                  <a:extLst>
                    <a:ext uri="{9D8B030D-6E8A-4147-A177-3AD203B41FA5}">
                      <a16:colId xmlns:a16="http://schemas.microsoft.com/office/drawing/2014/main" val="20000"/>
                    </a:ext>
                  </a:extLst>
                </a:gridCol>
                <a:gridCol w="2018371">
                  <a:extLst>
                    <a:ext uri="{9D8B030D-6E8A-4147-A177-3AD203B41FA5}">
                      <a16:colId xmlns:a16="http://schemas.microsoft.com/office/drawing/2014/main" val="20001"/>
                    </a:ext>
                  </a:extLst>
                </a:gridCol>
                <a:gridCol w="3969834">
                  <a:extLst>
                    <a:ext uri="{9D8B030D-6E8A-4147-A177-3AD203B41FA5}">
                      <a16:colId xmlns:a16="http://schemas.microsoft.com/office/drawing/2014/main" val="20002"/>
                    </a:ext>
                  </a:extLst>
                </a:gridCol>
                <a:gridCol w="3568389">
                  <a:extLst>
                    <a:ext uri="{9D8B030D-6E8A-4147-A177-3AD203B41FA5}">
                      <a16:colId xmlns:a16="http://schemas.microsoft.com/office/drawing/2014/main" val="20003"/>
                    </a:ext>
                  </a:extLst>
                </a:gridCol>
              </a:tblGrid>
              <a:tr h="370840">
                <a:tc rowSpan="2">
                  <a:txBody>
                    <a:bodyPr/>
                    <a:lstStyle/>
                    <a:p>
                      <a:pPr algn="l">
                        <a:lnSpc>
                          <a:spcPct val="107000"/>
                        </a:lnSpc>
                        <a:spcAft>
                          <a:spcPts val="0"/>
                        </a:spcAft>
                      </a:pPr>
                      <a:r>
                        <a:rPr lang="lv-LV" sz="1400" b="1" noProof="0" dirty="0">
                          <a:effectLst/>
                          <a:latin typeface="Calibri Light" panose="020F0302020204030204" pitchFamily="34" charset="0"/>
                          <a:ea typeface="Calibri Light" panose="020F0302020204030204" pitchFamily="34" charset="0"/>
                          <a:cs typeface="Calibri Light" panose="020F0302020204030204" pitchFamily="34" charset="0"/>
                        </a:rPr>
                        <a:t>4. Psiholoģiskais domēns</a:t>
                      </a:r>
                    </a:p>
                  </a:txBody>
                  <a:tcPr marL="68580" marR="68580" marT="0" marB="0"/>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lv-LV" sz="14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4.1.</a:t>
                      </a:r>
                      <a:r>
                        <a:rPr lang="lv-LV" sz="1400" b="0" i="0" u="none" strike="noStrike" baseline="0"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Emociju regulācija un izpausme</a:t>
                      </a:r>
                      <a:endParaRPr lang="lv-LV" sz="14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fontAlgn="ctr"/>
                      <a:endParaRPr lang="lv-LV" sz="14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350" marR="6350" marT="6350" marB="0"/>
                </a:tc>
                <a:tc>
                  <a:txBody>
                    <a:bodyPr/>
                    <a:lstStyle/>
                    <a:p>
                      <a:pPr algn="l" fontAlgn="ctr"/>
                      <a:r>
                        <a:rPr lang="lv-LV" sz="1400" b="1"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4.1.2. Spēja izjust visu emociju un jūtu veidu un intensitāšu diapazonu. </a:t>
                      </a:r>
                      <a:r>
                        <a:rPr lang="lv-LV" sz="14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Situācijai atbilstoša spēja piedzīvot visu emociju un jūtu veidu un intensitāšu diapazonu, kas var būt plašs (normāls), ierobežots (sašaurināts), apslāpēts vai blāvs.</a:t>
                      </a:r>
                      <a:r>
                        <a:rPr lang="lv-LV" sz="1400" b="0" i="0" u="none" strike="noStrike" baseline="0"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endParaRPr lang="lv-LV" sz="14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350" marR="6350" marT="6350" marB="0"/>
                </a:tc>
                <a:tc>
                  <a:txBody>
                    <a:bodyPr/>
                    <a:lstStyle/>
                    <a:p>
                      <a:pPr algn="l">
                        <a:lnSpc>
                          <a:spcPct val="107000"/>
                        </a:lnSpc>
                        <a:spcAft>
                          <a:spcPts val="800"/>
                        </a:spcAft>
                      </a:pPr>
                      <a:r>
                        <a:rPr lang="lv-LV" sz="1400" b="1"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b1522 Emociju diapazons. </a:t>
                      </a:r>
                      <a:r>
                        <a:rPr lang="lv-LV" sz="1400" b="0"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Garīgās funkcijas, kas producē visu radušos afekta pieredzi un jūtu tādu kā mīlestība, naids, raizes, skumjas, prieks, bailes un dusmas spektru.</a:t>
                      </a:r>
                      <a:endParaRPr lang="lv-LV" sz="1400" b="0" noProof="0" dirty="0">
                        <a:effectLst/>
                        <a:latin typeface="Calibri Light" panose="020F0302020204030204" pitchFamily="34" charset="0"/>
                        <a:ea typeface="Calibri Light" panose="020F0302020204030204" pitchFamily="34" charset="0"/>
                        <a:cs typeface="Calibri Light" panose="020F0302020204030204" pitchFamily="34" charset="0"/>
                      </a:endParaRPr>
                    </a:p>
                  </a:txBody>
                  <a:tcPr marL="114300" marR="114300" marT="0" marB="0"/>
                </a:tc>
                <a:extLst>
                  <a:ext uri="{0D108BD9-81ED-4DB2-BD59-A6C34878D82A}">
                    <a16:rowId xmlns:a16="http://schemas.microsoft.com/office/drawing/2014/main" val="10000"/>
                  </a:ext>
                </a:extLst>
              </a:tr>
              <a:tr h="370840">
                <a:tc vMerge="1">
                  <a:txBody>
                    <a:bodyPr/>
                    <a:lstStyle/>
                    <a:p>
                      <a:pPr algn="l">
                        <a:lnSpc>
                          <a:spcPct val="107000"/>
                        </a:lnSpc>
                        <a:spcAft>
                          <a:spcPts val="0"/>
                        </a:spcAft>
                      </a:pPr>
                      <a:endParaRPr lang="lv-LV" sz="1400" noProof="0" dirty="0">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tc>
                <a:tc>
                  <a:txBody>
                    <a:bodyPr/>
                    <a:lstStyle/>
                    <a:p>
                      <a:pPr algn="l">
                        <a:lnSpc>
                          <a:spcPct val="107000"/>
                        </a:lnSpc>
                        <a:spcAft>
                          <a:spcPts val="0"/>
                        </a:spcAft>
                      </a:pPr>
                      <a:r>
                        <a:rPr lang="lv-LV" sz="1400" noProof="0" dirty="0">
                          <a:effectLst/>
                          <a:latin typeface="Calibri Light" panose="020F0302020204030204" pitchFamily="34" charset="0"/>
                          <a:ea typeface="Calibri Light" panose="020F0302020204030204" pitchFamily="34" charset="0"/>
                          <a:cs typeface="Calibri Light" panose="020F0302020204030204" pitchFamily="34" charset="0"/>
                        </a:rPr>
                        <a:t>4.2. Psiholoģiskie mērķi</a:t>
                      </a:r>
                    </a:p>
                  </a:txBody>
                  <a:tcPr marL="68580" marR="68580" marT="0" marB="0"/>
                </a:tc>
                <a:tc>
                  <a:txBody>
                    <a:bodyPr/>
                    <a:lstStyle/>
                    <a:p>
                      <a:pPr algn="l" fontAlgn="t"/>
                      <a:r>
                        <a:rPr lang="lv-LV" sz="1400" b="1"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4.2.1.</a:t>
                      </a:r>
                      <a:r>
                        <a:rPr lang="lv-LV" sz="1400" b="1" kern="1200" baseline="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lv-LV" sz="1400" b="1"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Pozitīva ķermeņa tēla izjūta.</a:t>
                      </a:r>
                      <a:r>
                        <a:rPr lang="lv-LV" sz="1400" kern="1200" baseline="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lv-LV" sz="14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Ķermeņa tēls ir izdzīvotā un pieredzē gūtā ķermeņa uztvere, kā arī individuālā ķermeņa psiholoģiskā nozīme. [..]</a:t>
                      </a:r>
                    </a:p>
                  </a:txBody>
                  <a:tcPr marL="6350" marR="6350" marT="6350" marB="0"/>
                </a:tc>
                <a:tc>
                  <a:txBody>
                    <a:bodyPr/>
                    <a:lstStyle/>
                    <a:p>
                      <a:pPr algn="l">
                        <a:lnSpc>
                          <a:spcPct val="107000"/>
                        </a:lnSpc>
                        <a:spcAft>
                          <a:spcPts val="0"/>
                        </a:spcAft>
                      </a:pPr>
                      <a:r>
                        <a:rPr lang="lv-LV" sz="1400" b="1"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b1801 Ķermeņa veidols. </a:t>
                      </a:r>
                      <a:r>
                        <a:rPr lang="lv-LV" sz="1400"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Specifiskas garīgās funkcijas, kas saistītas ar priekšstatiem par paša ķermeņi un tā apzināšanos.</a:t>
                      </a:r>
                      <a:endParaRPr lang="lv-LV" sz="1400" noProof="0" dirty="0">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algn="l">
                        <a:lnSpc>
                          <a:spcPct val="107000"/>
                        </a:lnSpc>
                        <a:spcAft>
                          <a:spcPts val="0"/>
                        </a:spcAft>
                      </a:pPr>
                      <a:r>
                        <a:rPr lang="lv-LV" sz="1400" b="1" noProof="0" dirty="0">
                          <a:effectLst/>
                          <a:latin typeface="Calibri Light" panose="020F0302020204030204" pitchFamily="34" charset="0"/>
                          <a:ea typeface="Calibri Light" panose="020F0302020204030204" pitchFamily="34" charset="0"/>
                          <a:cs typeface="Calibri Light" panose="020F0302020204030204" pitchFamily="34" charset="0"/>
                        </a:rPr>
                        <a:t>5. Kognitīvais domēns</a:t>
                      </a:r>
                    </a:p>
                  </a:txBody>
                  <a:tcPr marL="68580" marR="68580" marT="0" marB="0"/>
                </a:tc>
                <a:tc>
                  <a:txBody>
                    <a:bodyPr/>
                    <a:lstStyle/>
                    <a:p>
                      <a:pPr algn="l">
                        <a:lnSpc>
                          <a:spcPct val="107000"/>
                        </a:lnSpc>
                        <a:spcAft>
                          <a:spcPts val="0"/>
                        </a:spcAft>
                      </a:pPr>
                      <a:r>
                        <a:rPr lang="lv-LV" sz="1400" noProof="0" dirty="0">
                          <a:effectLst/>
                          <a:latin typeface="Calibri Light" panose="020F0302020204030204" pitchFamily="34" charset="0"/>
                          <a:ea typeface="Calibri Light" panose="020F0302020204030204" pitchFamily="34" charset="0"/>
                          <a:cs typeface="Calibri Light" panose="020F0302020204030204" pitchFamily="34" charset="0"/>
                        </a:rPr>
                        <a:t>5.1. Uzmanība un iniciatīva</a:t>
                      </a:r>
                    </a:p>
                  </a:txBody>
                  <a:tcPr marL="68580" marR="68580" marT="0" marB="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lv-LV" sz="1400" b="1"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5.1.4. Patstāvīga darbības vai aktivitātes ierosināšana.</a:t>
                      </a:r>
                      <a:endParaRPr lang="lv-LV" sz="1400" b="1" noProof="0" dirty="0">
                        <a:effectLst/>
                        <a:latin typeface="Calibri Light" panose="020F0302020204030204" pitchFamily="34" charset="0"/>
                        <a:ea typeface="Calibri Light" panose="020F0302020204030204" pitchFamily="34" charset="0"/>
                        <a:cs typeface="Calibri Light" panose="020F0302020204030204" pitchFamily="34" charset="0"/>
                      </a:endParaRPr>
                    </a:p>
                    <a:p>
                      <a:pPr algn="l" fontAlgn="t"/>
                      <a:r>
                        <a:rPr lang="lv-LV" sz="14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Savas iniciatīvas izmantošana aktivitātes vai darbības uzsākšanai.</a:t>
                      </a:r>
                    </a:p>
                  </a:txBody>
                  <a:tcPr marL="6350" marR="6350" marT="6350" marB="0"/>
                </a:tc>
                <a:tc>
                  <a:txBody>
                    <a:bodyPr/>
                    <a:lstStyle/>
                    <a:p>
                      <a:pPr algn="l">
                        <a:lnSpc>
                          <a:spcPct val="107000"/>
                        </a:lnSpc>
                        <a:spcAft>
                          <a:spcPts val="0"/>
                        </a:spcAft>
                      </a:pPr>
                      <a:r>
                        <a:rPr lang="lv-LV" sz="1400" b="1"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d2102 Atsevišķa uzdevuma izpilde patstāvīgi.</a:t>
                      </a:r>
                      <a:r>
                        <a:rPr lang="lv-LV" sz="1400"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 Sagatavošanās, uzsākšana un laika un telpas</a:t>
                      </a:r>
                      <a:r>
                        <a:rPr lang="lv-LV" sz="1400" kern="1200" baseline="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lv-LV" sz="1400"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sakārtošana vienkārša vai sarežģīta uzdevuma veikšanai; uzdevuma vadīšana un izpilde patstāvīgi un bez citu palīdzības.</a:t>
                      </a:r>
                      <a:endParaRPr lang="lv-LV" sz="1400" noProof="0" dirty="0">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algn="l">
                        <a:lnSpc>
                          <a:spcPct val="107000"/>
                        </a:lnSpc>
                        <a:spcAft>
                          <a:spcPts val="0"/>
                        </a:spcAft>
                      </a:pPr>
                      <a:r>
                        <a:rPr lang="lv-LV" sz="1400" b="1" noProof="0" dirty="0">
                          <a:effectLst/>
                          <a:latin typeface="Calibri Light" panose="020F0302020204030204" pitchFamily="34" charset="0"/>
                          <a:ea typeface="Calibri Light" panose="020F0302020204030204" pitchFamily="34" charset="0"/>
                          <a:cs typeface="Calibri Light" panose="020F0302020204030204" pitchFamily="34" charset="0"/>
                        </a:rPr>
                        <a:t>6. Sociālais domēns</a:t>
                      </a:r>
                    </a:p>
                  </a:txBody>
                  <a:tcPr marL="68580" marR="68580" marT="0" marB="0"/>
                </a:tc>
                <a:tc>
                  <a:txBody>
                    <a:bodyPr/>
                    <a:lstStyle/>
                    <a:p>
                      <a:pPr algn="l">
                        <a:lnSpc>
                          <a:spcPct val="107000"/>
                        </a:lnSpc>
                        <a:spcAft>
                          <a:spcPts val="0"/>
                        </a:spcAft>
                      </a:pPr>
                      <a:r>
                        <a:rPr lang="lv-LV" sz="1400"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6.1. Iemiesota neverbālā komunikācija</a:t>
                      </a:r>
                      <a:endParaRPr lang="lv-LV" sz="1400" noProof="0" dirty="0">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lv-LV" sz="1400" b="1"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6.1.4. Pieskāriena atbilstoša sniegšana un saņemšana.</a:t>
                      </a:r>
                      <a:endParaRPr lang="lv-LV" sz="1400" b="1" noProof="0" dirty="0">
                        <a:effectLst/>
                        <a:latin typeface="Calibri Light" panose="020F0302020204030204" pitchFamily="34" charset="0"/>
                        <a:ea typeface="Calibri Light" panose="020F0302020204030204" pitchFamily="34" charset="0"/>
                        <a:cs typeface="Calibri Light" panose="020F0302020204030204" pitchFamily="34" charset="0"/>
                      </a:endParaRPr>
                    </a:p>
                    <a:p>
                      <a:pPr algn="l" fontAlgn="t"/>
                      <a:r>
                        <a:rPr lang="lv-LV" sz="14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Tāda tieša vai pastarpināta fiziska kontakta veidošana, kas ir atbilstoša uzdevumam, kontekstam un attiecībām starp iesaistītajiem cilvēkiem.</a:t>
                      </a:r>
                    </a:p>
                  </a:txBody>
                  <a:tcPr marL="6350" marR="6350" marT="6350" marB="0"/>
                </a:tc>
                <a:tc>
                  <a:txBody>
                    <a:bodyPr/>
                    <a:lstStyle/>
                    <a:p>
                      <a:pPr algn="l">
                        <a:lnSpc>
                          <a:spcPct val="107000"/>
                        </a:lnSpc>
                        <a:spcAft>
                          <a:spcPts val="0"/>
                        </a:spcAft>
                      </a:pPr>
                      <a:r>
                        <a:rPr lang="lv-LV" sz="1400" b="1"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d7105 Fiziskais kontakts attiecībās. </a:t>
                      </a:r>
                      <a:r>
                        <a:rPr lang="lv-LV" sz="1400" kern="1200" noProof="0" dirty="0">
                          <a:solidFill>
                            <a:schemeClr val="dk1"/>
                          </a:solidFill>
                          <a:effectLst/>
                          <a:latin typeface="Calibri Light" panose="020F0302020204030204" pitchFamily="34" charset="0"/>
                          <a:ea typeface="Calibri Light" panose="020F0302020204030204" pitchFamily="34" charset="0"/>
                          <a:cs typeface="Calibri Light" panose="020F0302020204030204" pitchFamily="34" charset="0"/>
                        </a:rPr>
                        <a:t>Fiziska  kontakta  veikšana  un atsaukšanās  uz to kontekstuāli  un sociāli atbilstošā veidā.</a:t>
                      </a:r>
                      <a:endParaRPr lang="lv-LV" sz="1400" noProof="0" dirty="0">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lv-LV" smtClean="0"/>
              <a:pPr/>
              <a:t>31</a:t>
            </a:fld>
            <a:endParaRPr lang="lv-LV" dirty="0"/>
          </a:p>
        </p:txBody>
      </p:sp>
    </p:spTree>
    <p:extLst>
      <p:ext uri="{BB962C8B-B14F-4D97-AF65-F5344CB8AC3E}">
        <p14:creationId xmlns:p14="http://schemas.microsoft.com/office/powerpoint/2010/main" val="689803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3" y="1298448"/>
            <a:ext cx="2911721" cy="1597152"/>
          </a:xfrm>
        </p:spPr>
        <p:txBody>
          <a:bodyPr anchor="ctr" anchorCtr="0">
            <a:normAutofit fontScale="90000"/>
          </a:bodyPr>
          <a:lstStyle/>
          <a:p>
            <a:r>
              <a:rPr lang="lv-LV" sz="3600" dirty="0">
                <a:latin typeface="Calibri Light" panose="020F0302020204030204" pitchFamily="34" charset="0"/>
                <a:cs typeface="Calibri Light" panose="020F0302020204030204" pitchFamily="34" charset="0"/>
              </a:rPr>
              <a:t>MT </a:t>
            </a:r>
            <a:r>
              <a:rPr lang="lv-LV" sz="3600" dirty="0" err="1">
                <a:latin typeface="Calibri Light" panose="020F0302020204030204" pitchFamily="34" charset="0"/>
                <a:cs typeface="Calibri Light" panose="020F0302020204030204" pitchFamily="34" charset="0"/>
              </a:rPr>
              <a:t>iz(no)vērtēšanas</a:t>
            </a:r>
            <a:r>
              <a:rPr lang="lv-LV" sz="3600" dirty="0">
                <a:latin typeface="Calibri Light" panose="020F0302020204030204" pitchFamily="34" charset="0"/>
                <a:cs typeface="Calibri Light" panose="020F0302020204030204" pitchFamily="34" charset="0"/>
              </a:rPr>
              <a:t> protokols «Rezultātu ietvars»</a:t>
            </a:r>
            <a:endParaRPr lang="lv-LV" dirty="0">
              <a:latin typeface="Calibri Light" panose="020F0302020204030204" pitchFamily="34" charset="0"/>
              <a:cs typeface="Calibri Light" panose="020F0302020204030204" pitchFamily="34" charset="0"/>
            </a:endParaRPr>
          </a:p>
        </p:txBody>
      </p:sp>
      <p:sp>
        <p:nvSpPr>
          <p:cNvPr id="9" name="Text Placeholder 8"/>
          <p:cNvSpPr>
            <a:spLocks noGrp="1"/>
          </p:cNvSpPr>
          <p:nvPr>
            <p:ph type="body" sz="half" idx="2"/>
          </p:nvPr>
        </p:nvSpPr>
        <p:spPr>
          <a:xfrm>
            <a:off x="1154953" y="4102768"/>
            <a:ext cx="2793159" cy="1922111"/>
          </a:xfrm>
        </p:spPr>
        <p:txBody>
          <a:bodyPr/>
          <a:lstStyle/>
          <a:p>
            <a:r>
              <a:rPr lang="lv-LV" dirty="0"/>
              <a:t>Pirmā izklājlapa </a:t>
            </a:r>
          </a:p>
          <a:p>
            <a:r>
              <a:rPr lang="lv-LV" dirty="0"/>
              <a:t>«Ievads»</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32</a:t>
            </a:fld>
            <a:endParaRPr lang="lv-LV" sz="2000" dirty="0"/>
          </a:p>
        </p:txBody>
      </p:sp>
      <p:pic>
        <p:nvPicPr>
          <p:cNvPr id="10" name="Picture 9"/>
          <p:cNvPicPr>
            <a:picLocks noChangeAspect="1"/>
          </p:cNvPicPr>
          <p:nvPr/>
        </p:nvPicPr>
        <p:blipFill>
          <a:blip r:embed="rId3"/>
          <a:stretch>
            <a:fillRect/>
          </a:stretch>
        </p:blipFill>
        <p:spPr>
          <a:xfrm>
            <a:off x="4969040" y="990643"/>
            <a:ext cx="5462337" cy="5231408"/>
          </a:xfrm>
          <a:prstGeom prst="rect">
            <a:avLst/>
          </a:prstGeom>
        </p:spPr>
      </p:pic>
    </p:spTree>
    <p:extLst>
      <p:ext uri="{BB962C8B-B14F-4D97-AF65-F5344CB8AC3E}">
        <p14:creationId xmlns:p14="http://schemas.microsoft.com/office/powerpoint/2010/main" val="140701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3" y="1298448"/>
            <a:ext cx="2911721" cy="1597152"/>
          </a:xfrm>
        </p:spPr>
        <p:txBody>
          <a:bodyPr anchor="ctr" anchorCtr="0">
            <a:normAutofit fontScale="90000"/>
          </a:bodyPr>
          <a:lstStyle/>
          <a:p>
            <a:r>
              <a:rPr lang="lv-LV" sz="3600" dirty="0">
                <a:latin typeface="Calibri Light" panose="020F0302020204030204" pitchFamily="34" charset="0"/>
                <a:cs typeface="Calibri Light" panose="020F0302020204030204" pitchFamily="34" charset="0"/>
              </a:rPr>
              <a:t>MT </a:t>
            </a:r>
            <a:r>
              <a:rPr lang="lv-LV" sz="3600" dirty="0" err="1">
                <a:latin typeface="Calibri Light" panose="020F0302020204030204" pitchFamily="34" charset="0"/>
                <a:cs typeface="Calibri Light" panose="020F0302020204030204" pitchFamily="34" charset="0"/>
              </a:rPr>
              <a:t>iz(no)vērtēšanas</a:t>
            </a:r>
            <a:r>
              <a:rPr lang="lv-LV" sz="3600" dirty="0">
                <a:latin typeface="Calibri Light" panose="020F0302020204030204" pitchFamily="34" charset="0"/>
                <a:cs typeface="Calibri Light" panose="020F0302020204030204" pitchFamily="34" charset="0"/>
              </a:rPr>
              <a:t> protokols «Rezultātu ietvars»</a:t>
            </a:r>
            <a:endParaRPr lang="lv-LV" dirty="0">
              <a:latin typeface="Calibri Light" panose="020F0302020204030204" pitchFamily="34" charset="0"/>
              <a:cs typeface="Calibri Light" panose="020F0302020204030204" pitchFamily="34" charset="0"/>
            </a:endParaRPr>
          </a:p>
        </p:txBody>
      </p:sp>
      <p:sp>
        <p:nvSpPr>
          <p:cNvPr id="9" name="Text Placeholder 8"/>
          <p:cNvSpPr>
            <a:spLocks noGrp="1"/>
          </p:cNvSpPr>
          <p:nvPr>
            <p:ph type="body" sz="half" idx="2"/>
          </p:nvPr>
        </p:nvSpPr>
        <p:spPr>
          <a:xfrm>
            <a:off x="1154953" y="4102768"/>
            <a:ext cx="2793159" cy="1922111"/>
          </a:xfrm>
        </p:spPr>
        <p:txBody>
          <a:bodyPr/>
          <a:lstStyle/>
          <a:p>
            <a:r>
              <a:rPr lang="lv-LV" dirty="0"/>
              <a:t>Otrā izklājlapa </a:t>
            </a:r>
          </a:p>
          <a:p>
            <a:r>
              <a:rPr lang="lv-LV" dirty="0"/>
              <a:t>«Rezultātu ietvars»</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33</a:t>
            </a:fld>
            <a:endParaRPr lang="lv-LV" sz="2000" dirty="0"/>
          </a:p>
        </p:txBody>
      </p:sp>
      <p:pic>
        <p:nvPicPr>
          <p:cNvPr id="4" name="Picture 3"/>
          <p:cNvPicPr>
            <a:picLocks noChangeAspect="1"/>
          </p:cNvPicPr>
          <p:nvPr/>
        </p:nvPicPr>
        <p:blipFill>
          <a:blip r:embed="rId3"/>
          <a:stretch>
            <a:fillRect/>
          </a:stretch>
        </p:blipFill>
        <p:spPr>
          <a:xfrm>
            <a:off x="4900729" y="1229964"/>
            <a:ext cx="6883203" cy="5170838"/>
          </a:xfrm>
          <a:prstGeom prst="rect">
            <a:avLst/>
          </a:prstGeom>
        </p:spPr>
      </p:pic>
    </p:spTree>
    <p:extLst>
      <p:ext uri="{BB962C8B-B14F-4D97-AF65-F5344CB8AC3E}">
        <p14:creationId xmlns:p14="http://schemas.microsoft.com/office/powerpoint/2010/main" val="400956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3" y="1298448"/>
            <a:ext cx="2911721" cy="1597152"/>
          </a:xfrm>
        </p:spPr>
        <p:txBody>
          <a:bodyPr anchor="ctr" anchorCtr="0">
            <a:normAutofit fontScale="90000"/>
          </a:bodyPr>
          <a:lstStyle/>
          <a:p>
            <a:r>
              <a:rPr lang="lv-LV" sz="3600" dirty="0">
                <a:latin typeface="Calibri Light" panose="020F0302020204030204" pitchFamily="34" charset="0"/>
                <a:cs typeface="Calibri Light" panose="020F0302020204030204" pitchFamily="34" charset="0"/>
              </a:rPr>
              <a:t>MT </a:t>
            </a:r>
            <a:r>
              <a:rPr lang="lv-LV" sz="3600" dirty="0" err="1">
                <a:latin typeface="Calibri Light" panose="020F0302020204030204" pitchFamily="34" charset="0"/>
                <a:cs typeface="Calibri Light" panose="020F0302020204030204" pitchFamily="34" charset="0"/>
              </a:rPr>
              <a:t>iz(no)vērtēšanas</a:t>
            </a:r>
            <a:r>
              <a:rPr lang="lv-LV" sz="3600" dirty="0">
                <a:latin typeface="Calibri Light" panose="020F0302020204030204" pitchFamily="34" charset="0"/>
                <a:cs typeface="Calibri Light" panose="020F0302020204030204" pitchFamily="34" charset="0"/>
              </a:rPr>
              <a:t> protokols «Rezultātu ietvars»</a:t>
            </a:r>
            <a:endParaRPr lang="lv-LV" dirty="0">
              <a:latin typeface="Calibri Light" panose="020F0302020204030204" pitchFamily="34" charset="0"/>
              <a:cs typeface="Calibri Light" panose="020F0302020204030204" pitchFamily="34" charset="0"/>
            </a:endParaRPr>
          </a:p>
        </p:txBody>
      </p:sp>
      <p:sp>
        <p:nvSpPr>
          <p:cNvPr id="9" name="Text Placeholder 8"/>
          <p:cNvSpPr>
            <a:spLocks noGrp="1"/>
          </p:cNvSpPr>
          <p:nvPr>
            <p:ph type="body" sz="half" idx="2"/>
          </p:nvPr>
        </p:nvSpPr>
        <p:spPr>
          <a:xfrm>
            <a:off x="1154953" y="4102768"/>
            <a:ext cx="2793159" cy="1922111"/>
          </a:xfrm>
        </p:spPr>
        <p:txBody>
          <a:bodyPr/>
          <a:lstStyle/>
          <a:p>
            <a:r>
              <a:rPr lang="lv-LV" dirty="0"/>
              <a:t>Trešā izklājlapa </a:t>
            </a:r>
          </a:p>
          <a:p>
            <a:r>
              <a:rPr lang="lv-LV" dirty="0"/>
              <a:t>«Informācija»</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34</a:t>
            </a:fld>
            <a:endParaRPr lang="lv-LV" sz="2000" dirty="0"/>
          </a:p>
        </p:txBody>
      </p:sp>
      <p:pic>
        <p:nvPicPr>
          <p:cNvPr id="7" name="Picture 6"/>
          <p:cNvPicPr>
            <a:picLocks noChangeAspect="1"/>
          </p:cNvPicPr>
          <p:nvPr/>
        </p:nvPicPr>
        <p:blipFill>
          <a:blip r:embed="rId3"/>
          <a:stretch>
            <a:fillRect/>
          </a:stretch>
        </p:blipFill>
        <p:spPr>
          <a:xfrm>
            <a:off x="4994353" y="548392"/>
            <a:ext cx="5134528" cy="5729150"/>
          </a:xfrm>
          <a:prstGeom prst="rect">
            <a:avLst/>
          </a:prstGeom>
        </p:spPr>
      </p:pic>
    </p:spTree>
    <p:extLst>
      <p:ext uri="{BB962C8B-B14F-4D97-AF65-F5344CB8AC3E}">
        <p14:creationId xmlns:p14="http://schemas.microsoft.com/office/powerpoint/2010/main" val="2624799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3" y="1298448"/>
            <a:ext cx="2911721" cy="1597152"/>
          </a:xfrm>
        </p:spPr>
        <p:txBody>
          <a:bodyPr anchor="ctr" anchorCtr="0">
            <a:normAutofit fontScale="90000"/>
          </a:bodyPr>
          <a:lstStyle/>
          <a:p>
            <a:r>
              <a:rPr lang="lv-LV" sz="3600" dirty="0">
                <a:latin typeface="Calibri Light" panose="020F0302020204030204" pitchFamily="34" charset="0"/>
                <a:cs typeface="Calibri Light" panose="020F0302020204030204" pitchFamily="34" charset="0"/>
              </a:rPr>
              <a:t>MT </a:t>
            </a:r>
            <a:r>
              <a:rPr lang="lv-LV" sz="3600" dirty="0" err="1">
                <a:latin typeface="Calibri Light" panose="020F0302020204030204" pitchFamily="34" charset="0"/>
                <a:cs typeface="Calibri Light" panose="020F0302020204030204" pitchFamily="34" charset="0"/>
              </a:rPr>
              <a:t>iz(no)vērtēšanas</a:t>
            </a:r>
            <a:r>
              <a:rPr lang="lv-LV" sz="3600" dirty="0">
                <a:latin typeface="Calibri Light" panose="020F0302020204030204" pitchFamily="34" charset="0"/>
                <a:cs typeface="Calibri Light" panose="020F0302020204030204" pitchFamily="34" charset="0"/>
              </a:rPr>
              <a:t> protokols «Rezultātu ietvars»</a:t>
            </a:r>
            <a:endParaRPr lang="lv-LV" dirty="0">
              <a:latin typeface="Calibri Light" panose="020F0302020204030204" pitchFamily="34" charset="0"/>
              <a:cs typeface="Calibri Light" panose="020F0302020204030204" pitchFamily="34" charset="0"/>
            </a:endParaRPr>
          </a:p>
        </p:txBody>
      </p:sp>
      <p:sp>
        <p:nvSpPr>
          <p:cNvPr id="9" name="Text Placeholder 8"/>
          <p:cNvSpPr>
            <a:spLocks noGrp="1"/>
          </p:cNvSpPr>
          <p:nvPr>
            <p:ph type="body" sz="half" idx="2"/>
          </p:nvPr>
        </p:nvSpPr>
        <p:spPr>
          <a:xfrm>
            <a:off x="1154953" y="4102768"/>
            <a:ext cx="2793159" cy="1922111"/>
          </a:xfrm>
        </p:spPr>
        <p:txBody>
          <a:bodyPr/>
          <a:lstStyle/>
          <a:p>
            <a:r>
              <a:rPr lang="lv-LV" dirty="0"/>
              <a:t>Ceturtā izklājlapa </a:t>
            </a:r>
          </a:p>
          <a:p>
            <a:r>
              <a:rPr lang="lv-LV" dirty="0"/>
              <a:t>«Sesijas, mērķi, apmeklējums»</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35</a:t>
            </a:fld>
            <a:endParaRPr lang="lv-LV" sz="2000" dirty="0"/>
          </a:p>
        </p:txBody>
      </p:sp>
      <p:pic>
        <p:nvPicPr>
          <p:cNvPr id="5" name="Picture 4"/>
          <p:cNvPicPr>
            <a:picLocks noChangeAspect="1"/>
          </p:cNvPicPr>
          <p:nvPr/>
        </p:nvPicPr>
        <p:blipFill>
          <a:blip r:embed="rId3"/>
          <a:stretch>
            <a:fillRect/>
          </a:stretch>
        </p:blipFill>
        <p:spPr>
          <a:xfrm>
            <a:off x="4982239" y="1730277"/>
            <a:ext cx="7004359" cy="4056914"/>
          </a:xfrm>
          <a:prstGeom prst="rect">
            <a:avLst/>
          </a:prstGeom>
        </p:spPr>
      </p:pic>
    </p:spTree>
    <p:extLst>
      <p:ext uri="{BB962C8B-B14F-4D97-AF65-F5344CB8AC3E}">
        <p14:creationId xmlns:p14="http://schemas.microsoft.com/office/powerpoint/2010/main" val="1801689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3" y="1298448"/>
            <a:ext cx="2911721" cy="1597152"/>
          </a:xfrm>
        </p:spPr>
        <p:txBody>
          <a:bodyPr anchor="ctr" anchorCtr="0">
            <a:normAutofit fontScale="90000"/>
          </a:bodyPr>
          <a:lstStyle/>
          <a:p>
            <a:r>
              <a:rPr lang="lv-LV" sz="3600" dirty="0">
                <a:latin typeface="Calibri Light" panose="020F0302020204030204" pitchFamily="34" charset="0"/>
                <a:cs typeface="Calibri Light" panose="020F0302020204030204" pitchFamily="34" charset="0"/>
              </a:rPr>
              <a:t>MT </a:t>
            </a:r>
            <a:r>
              <a:rPr lang="lv-LV" sz="3600" dirty="0" err="1">
                <a:latin typeface="Calibri Light" panose="020F0302020204030204" pitchFamily="34" charset="0"/>
                <a:cs typeface="Calibri Light" panose="020F0302020204030204" pitchFamily="34" charset="0"/>
              </a:rPr>
              <a:t>iz(no)vērtēšanas</a:t>
            </a:r>
            <a:r>
              <a:rPr lang="lv-LV" sz="3600" dirty="0">
                <a:latin typeface="Calibri Light" panose="020F0302020204030204" pitchFamily="34" charset="0"/>
                <a:cs typeface="Calibri Light" panose="020F0302020204030204" pitchFamily="34" charset="0"/>
              </a:rPr>
              <a:t> protokols «Rezultātu ietvars»</a:t>
            </a:r>
            <a:endParaRPr lang="lv-LV" dirty="0">
              <a:latin typeface="Calibri Light" panose="020F0302020204030204" pitchFamily="34" charset="0"/>
              <a:cs typeface="Calibri Light" panose="020F0302020204030204" pitchFamily="34" charset="0"/>
            </a:endParaRPr>
          </a:p>
        </p:txBody>
      </p:sp>
      <p:sp>
        <p:nvSpPr>
          <p:cNvPr id="9" name="Text Placeholder 8"/>
          <p:cNvSpPr>
            <a:spLocks noGrp="1"/>
          </p:cNvSpPr>
          <p:nvPr>
            <p:ph type="body" sz="half" idx="2"/>
          </p:nvPr>
        </p:nvSpPr>
        <p:spPr>
          <a:xfrm>
            <a:off x="1154953" y="4102768"/>
            <a:ext cx="2793159" cy="1922111"/>
          </a:xfrm>
        </p:spPr>
        <p:txBody>
          <a:bodyPr/>
          <a:lstStyle/>
          <a:p>
            <a:r>
              <a:rPr lang="lv-LV" dirty="0"/>
              <a:t>Piektā izklājlapa </a:t>
            </a:r>
          </a:p>
          <a:p>
            <a:r>
              <a:rPr lang="lv-LV" dirty="0"/>
              <a:t>«Individuālais profils»</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36</a:t>
            </a:fld>
            <a:endParaRPr lang="lv-LV" sz="2000" dirty="0"/>
          </a:p>
        </p:txBody>
      </p:sp>
      <p:pic>
        <p:nvPicPr>
          <p:cNvPr id="4" name="Picture 3"/>
          <p:cNvPicPr>
            <a:picLocks noChangeAspect="1"/>
          </p:cNvPicPr>
          <p:nvPr/>
        </p:nvPicPr>
        <p:blipFill>
          <a:blip r:embed="rId3"/>
          <a:stretch>
            <a:fillRect/>
          </a:stretch>
        </p:blipFill>
        <p:spPr>
          <a:xfrm>
            <a:off x="5003431" y="1490958"/>
            <a:ext cx="7188569" cy="1905098"/>
          </a:xfrm>
          <a:prstGeom prst="rect">
            <a:avLst/>
          </a:prstGeom>
        </p:spPr>
      </p:pic>
      <p:pic>
        <p:nvPicPr>
          <p:cNvPr id="6" name="Picture 5"/>
          <p:cNvPicPr>
            <a:picLocks noChangeAspect="1"/>
          </p:cNvPicPr>
          <p:nvPr/>
        </p:nvPicPr>
        <p:blipFill>
          <a:blip r:embed="rId4"/>
          <a:stretch>
            <a:fillRect/>
          </a:stretch>
        </p:blipFill>
        <p:spPr>
          <a:xfrm>
            <a:off x="5003431" y="3474674"/>
            <a:ext cx="7158886" cy="2456896"/>
          </a:xfrm>
          <a:prstGeom prst="rect">
            <a:avLst/>
          </a:prstGeom>
        </p:spPr>
      </p:pic>
    </p:spTree>
    <p:extLst>
      <p:ext uri="{BB962C8B-B14F-4D97-AF65-F5344CB8AC3E}">
        <p14:creationId xmlns:p14="http://schemas.microsoft.com/office/powerpoint/2010/main" val="680875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4953" y="1298448"/>
            <a:ext cx="2911721" cy="1597152"/>
          </a:xfrm>
        </p:spPr>
        <p:txBody>
          <a:bodyPr anchor="ctr" anchorCtr="0">
            <a:normAutofit fontScale="90000"/>
          </a:bodyPr>
          <a:lstStyle/>
          <a:p>
            <a:r>
              <a:rPr lang="lv-LV" sz="3600" dirty="0">
                <a:latin typeface="Calibri Light" panose="020F0302020204030204" pitchFamily="34" charset="0"/>
                <a:cs typeface="Calibri Light" panose="020F0302020204030204" pitchFamily="34" charset="0"/>
              </a:rPr>
              <a:t>MT </a:t>
            </a:r>
            <a:r>
              <a:rPr lang="lv-LV" sz="3600" dirty="0" err="1">
                <a:latin typeface="Calibri Light" panose="020F0302020204030204" pitchFamily="34" charset="0"/>
                <a:cs typeface="Calibri Light" panose="020F0302020204030204" pitchFamily="34" charset="0"/>
              </a:rPr>
              <a:t>iz(no)vērtēšanas</a:t>
            </a:r>
            <a:r>
              <a:rPr lang="lv-LV" sz="3600" dirty="0">
                <a:latin typeface="Calibri Light" panose="020F0302020204030204" pitchFamily="34" charset="0"/>
                <a:cs typeface="Calibri Light" panose="020F0302020204030204" pitchFamily="34" charset="0"/>
              </a:rPr>
              <a:t> protokols «Rezultātu ietvars»</a:t>
            </a:r>
            <a:endParaRPr lang="lv-LV" dirty="0">
              <a:latin typeface="Calibri Light" panose="020F0302020204030204" pitchFamily="34" charset="0"/>
              <a:cs typeface="Calibri Light" panose="020F0302020204030204" pitchFamily="34" charset="0"/>
            </a:endParaRPr>
          </a:p>
        </p:txBody>
      </p:sp>
      <p:sp>
        <p:nvSpPr>
          <p:cNvPr id="9" name="Text Placeholder 8"/>
          <p:cNvSpPr>
            <a:spLocks noGrp="1"/>
          </p:cNvSpPr>
          <p:nvPr>
            <p:ph type="body" sz="half" idx="2"/>
          </p:nvPr>
        </p:nvSpPr>
        <p:spPr>
          <a:xfrm>
            <a:off x="1154953" y="4102768"/>
            <a:ext cx="2793159" cy="1922111"/>
          </a:xfrm>
        </p:spPr>
        <p:txBody>
          <a:bodyPr/>
          <a:lstStyle/>
          <a:p>
            <a:r>
              <a:rPr lang="lv-LV" dirty="0"/>
              <a:t>No sestās izklājlapas</a:t>
            </a:r>
          </a:p>
          <a:p>
            <a:r>
              <a:rPr lang="lv-LV" dirty="0"/>
              <a:t>atsevišķu sesiju dati</a:t>
            </a:r>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37</a:t>
            </a:fld>
            <a:endParaRPr lang="lv-LV" sz="2000" dirty="0"/>
          </a:p>
        </p:txBody>
      </p:sp>
      <p:pic>
        <p:nvPicPr>
          <p:cNvPr id="5" name="Picture 4"/>
          <p:cNvPicPr>
            <a:picLocks noChangeAspect="1"/>
          </p:cNvPicPr>
          <p:nvPr/>
        </p:nvPicPr>
        <p:blipFill>
          <a:blip r:embed="rId3"/>
          <a:stretch>
            <a:fillRect/>
          </a:stretch>
        </p:blipFill>
        <p:spPr>
          <a:xfrm>
            <a:off x="3468405" y="2775282"/>
            <a:ext cx="8565998" cy="3288632"/>
          </a:xfrm>
          <a:prstGeom prst="rect">
            <a:avLst/>
          </a:prstGeom>
        </p:spPr>
      </p:pic>
    </p:spTree>
    <p:extLst>
      <p:ext uri="{BB962C8B-B14F-4D97-AF65-F5344CB8AC3E}">
        <p14:creationId xmlns:p14="http://schemas.microsoft.com/office/powerpoint/2010/main" val="3628891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lv-LV" sz="2000" smtClean="0"/>
              <a:pPr/>
              <a:t>38</a:t>
            </a:fld>
            <a:endParaRPr lang="lv-LV" sz="2000" dirty="0"/>
          </a:p>
        </p:txBody>
      </p:sp>
      <p:graphicFrame>
        <p:nvGraphicFramePr>
          <p:cNvPr id="3" name="Table 2"/>
          <p:cNvGraphicFramePr>
            <a:graphicFrameLocks noGrp="1"/>
          </p:cNvGraphicFramePr>
          <p:nvPr>
            <p:extLst>
              <p:ext uri="{D42A27DB-BD31-4B8C-83A1-F6EECF244321}">
                <p14:modId xmlns:p14="http://schemas.microsoft.com/office/powerpoint/2010/main" val="1222559813"/>
              </p:ext>
            </p:extLst>
          </p:nvPr>
        </p:nvGraphicFramePr>
        <p:xfrm>
          <a:off x="421106" y="1419258"/>
          <a:ext cx="11321717" cy="4815840"/>
        </p:xfrm>
        <a:graphic>
          <a:graphicData uri="http://schemas.openxmlformats.org/drawingml/2006/table">
            <a:tbl>
              <a:tblPr firstRow="1" bandRow="1">
                <a:tableStyleId>{21E4AEA4-8DFA-4A89-87EB-49C32662AFE0}</a:tableStyleId>
              </a:tblPr>
              <a:tblGrid>
                <a:gridCol w="842493">
                  <a:extLst>
                    <a:ext uri="{9D8B030D-6E8A-4147-A177-3AD203B41FA5}">
                      <a16:colId xmlns:a16="http://schemas.microsoft.com/office/drawing/2014/main" val="20000"/>
                    </a:ext>
                  </a:extLst>
                </a:gridCol>
                <a:gridCol w="5040013">
                  <a:extLst>
                    <a:ext uri="{9D8B030D-6E8A-4147-A177-3AD203B41FA5}">
                      <a16:colId xmlns:a16="http://schemas.microsoft.com/office/drawing/2014/main" val="20001"/>
                    </a:ext>
                  </a:extLst>
                </a:gridCol>
                <a:gridCol w="5439211">
                  <a:extLst>
                    <a:ext uri="{9D8B030D-6E8A-4147-A177-3AD203B41FA5}">
                      <a16:colId xmlns:a16="http://schemas.microsoft.com/office/drawing/2014/main" val="20002"/>
                    </a:ext>
                  </a:extLst>
                </a:gridCol>
              </a:tblGrid>
              <a:tr h="534294">
                <a:tc>
                  <a:txBody>
                    <a:bodyPr/>
                    <a:lstStyle/>
                    <a:p>
                      <a:r>
                        <a:rPr lang="lv-LV" sz="2000" noProof="0" dirty="0"/>
                        <a:t>Posms</a:t>
                      </a:r>
                      <a:endParaRPr lang="lv-LV" sz="2000" noProof="0" dirty="0">
                        <a:latin typeface="+mn-lt"/>
                        <a:cs typeface="Calibri Light" panose="020F0302020204030204" pitchFamily="34" charset="0"/>
                      </a:endParaRPr>
                    </a:p>
                  </a:txBody>
                  <a:tcPr anchor="ctr"/>
                </a:tc>
                <a:tc>
                  <a:txBody>
                    <a:bodyPr/>
                    <a:lstStyle/>
                    <a:p>
                      <a:pPr algn="ctr"/>
                      <a:r>
                        <a:rPr lang="lv-LV" sz="2000" noProof="0" dirty="0"/>
                        <a:t>Pētnieciskie</a:t>
                      </a:r>
                      <a:r>
                        <a:rPr lang="lv-LV" sz="2000" baseline="0" noProof="0" dirty="0"/>
                        <a:t> uzdevumi</a:t>
                      </a:r>
                      <a:endParaRPr lang="lv-LV" sz="2000" noProof="0" dirty="0">
                        <a:latin typeface="+mn-lt"/>
                        <a:cs typeface="Calibri Light" panose="020F0302020204030204" pitchFamily="34" charset="0"/>
                      </a:endParaRPr>
                    </a:p>
                  </a:txBody>
                  <a:tcPr anchor="ctr"/>
                </a:tc>
                <a:tc>
                  <a:txBody>
                    <a:bodyPr/>
                    <a:lstStyle/>
                    <a:p>
                      <a:pPr algn="ctr"/>
                      <a:r>
                        <a:rPr lang="lv-LV" sz="2000" noProof="0" dirty="0"/>
                        <a:t>Pētījuma jautājumi</a:t>
                      </a:r>
                      <a:endParaRPr lang="lv-LV" sz="2000" noProof="0" dirty="0">
                        <a:latin typeface="+mn-lt"/>
                        <a:cs typeface="Calibri Light" panose="020F0302020204030204" pitchFamily="34" charset="0"/>
                      </a:endParaRPr>
                    </a:p>
                  </a:txBody>
                  <a:tcPr anchor="ctr"/>
                </a:tc>
                <a:extLst>
                  <a:ext uri="{0D108BD9-81ED-4DB2-BD59-A6C34878D82A}">
                    <a16:rowId xmlns:a16="http://schemas.microsoft.com/office/drawing/2014/main" val="10000"/>
                  </a:ext>
                </a:extLst>
              </a:tr>
              <a:tr h="1528718">
                <a:tc>
                  <a:txBody>
                    <a:bodyPr/>
                    <a:lstStyle/>
                    <a:p>
                      <a:pPr algn="ctr"/>
                      <a:r>
                        <a:rPr lang="lv-LV" noProof="0" dirty="0"/>
                        <a:t>1.</a:t>
                      </a:r>
                      <a:endParaRPr lang="lv-LV" noProof="0" dirty="0">
                        <a:latin typeface="+mn-lt"/>
                        <a:cs typeface="Calibri Light" panose="020F0302020204030204" pitchFamily="34" charset="0"/>
                      </a:endParaRPr>
                    </a:p>
                  </a:txBody>
                  <a:tcPr anchor="ctr"/>
                </a:tc>
                <a:tc>
                  <a:txBody>
                    <a:bodyPr/>
                    <a:lstStyle/>
                    <a:p>
                      <a:r>
                        <a:rPr lang="lv-LV" u="none" noProof="0" dirty="0"/>
                        <a:t>Izpētīt Latvijas kultūrvidē strādājošu mākslas terapeitu (</a:t>
                      </a:r>
                      <a:r>
                        <a:rPr lang="lv-LV" u="none" noProof="0" dirty="0" err="1"/>
                        <a:t>mt</a:t>
                      </a:r>
                      <a:r>
                        <a:rPr lang="lv-LV" u="none" noProof="0" dirty="0"/>
                        <a:t>) viedokli par iztulkoto protokola domēnu, apakšdomēnu un mērķu formulējumu un to</a:t>
                      </a:r>
                      <a:r>
                        <a:rPr lang="lv-LV" u="none" baseline="0" noProof="0" dirty="0"/>
                        <a:t> aprakstu </a:t>
                      </a:r>
                      <a:r>
                        <a:rPr lang="lv-LV" u="none" noProof="0" dirty="0"/>
                        <a:t>saprotamību un terminoloģijas atbilstību lietošanai praksē, kā arī gūt ieteikumus </a:t>
                      </a:r>
                      <a:r>
                        <a:rPr lang="lv-LV" noProof="0" dirty="0"/>
                        <a:t>šo raksturlielumu uzlabošanai</a:t>
                      </a:r>
                      <a:endParaRPr lang="lv-LV" noProof="0" dirty="0">
                        <a:latin typeface="+mn-lt"/>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noProof="0" dirty="0"/>
                        <a:t>Kāds ir Latvijas kultūrvidē strādājošu </a:t>
                      </a:r>
                      <a:r>
                        <a:rPr lang="lv-LV" noProof="0" dirty="0" err="1"/>
                        <a:t>mt</a:t>
                      </a:r>
                      <a:r>
                        <a:rPr lang="lv-LV" noProof="0" dirty="0"/>
                        <a:t> viedoklis par iztulkoto protokola domēnu, apakšdomēnu un mērķu formulējumu un to aprakstu saprotamību un terminoloģijas atbilstību lietošanai praksē, un kādi ir ieteikumi šo raksturlielumu uzlabošanai?</a:t>
                      </a:r>
                      <a:endParaRPr lang="lv-LV" sz="1800" noProof="0" dirty="0">
                        <a:solidFill>
                          <a:schemeClr val="tx1"/>
                        </a:solidFill>
                        <a:latin typeface="+mn-lt"/>
                        <a:cs typeface="Calibri Light" panose="020F0302020204030204" pitchFamily="34" charset="0"/>
                      </a:endParaRPr>
                    </a:p>
                  </a:txBody>
                  <a:tcPr/>
                </a:tc>
                <a:extLst>
                  <a:ext uri="{0D108BD9-81ED-4DB2-BD59-A6C34878D82A}">
                    <a16:rowId xmlns:a16="http://schemas.microsoft.com/office/drawing/2014/main" val="10001"/>
                  </a:ext>
                </a:extLst>
              </a:tr>
              <a:tr h="8045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noProof="0" dirty="0"/>
                        <a:t>2.</a:t>
                      </a:r>
                      <a:endParaRPr lang="lv-LV" noProof="0" dirty="0">
                        <a:latin typeface="+mn-lt"/>
                        <a:cs typeface="Calibri Light" panose="020F03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noProof="0" dirty="0"/>
                        <a:t>Apkopot Latvijas kultūrvidē strādājošu </a:t>
                      </a:r>
                      <a:r>
                        <a:rPr lang="lv-LV" noProof="0" dirty="0" err="1"/>
                        <a:t>mt</a:t>
                      </a:r>
                      <a:r>
                        <a:rPr lang="lv-LV" noProof="0" dirty="0"/>
                        <a:t> komentārus par protokola satura vienību, </a:t>
                      </a:r>
                      <a:r>
                        <a:rPr lang="lv-LV" u="none" noProof="0" dirty="0"/>
                        <a:t>domēnu, apakšdomēnu un mērķu</a:t>
                      </a:r>
                      <a:r>
                        <a:rPr lang="lv-LV" noProof="0" dirty="0"/>
                        <a:t> saprotamību un terminoloģijas atbilstību lietošanai praksē</a:t>
                      </a:r>
                      <a:endParaRPr lang="lv-LV" noProof="0" dirty="0">
                        <a:solidFill>
                          <a:schemeClr val="tx1"/>
                        </a:solidFill>
                        <a:latin typeface="+mn-lt"/>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noProof="0" dirty="0"/>
                        <a:t>Kādi ir Latvijas kultūrvidē strādājošu </a:t>
                      </a:r>
                      <a:r>
                        <a:rPr lang="lv-LV" noProof="0" dirty="0" err="1"/>
                        <a:t>mt</a:t>
                      </a:r>
                      <a:r>
                        <a:rPr lang="lv-LV" noProof="0" dirty="0"/>
                        <a:t> komentāri par protokola satura vienību, </a:t>
                      </a:r>
                      <a:r>
                        <a:rPr lang="lv-LV" u="none" noProof="0" dirty="0"/>
                        <a:t>domēnu, apakšdomēnu un mērķu</a:t>
                      </a:r>
                      <a:r>
                        <a:rPr lang="lv-LV" noProof="0" dirty="0"/>
                        <a:t> saprotamību un terminoloģijas atbilstību lietošanai praksē?</a:t>
                      </a:r>
                      <a:endParaRPr lang="lv-LV" noProof="0" dirty="0">
                        <a:solidFill>
                          <a:schemeClr val="tx1"/>
                        </a:solidFill>
                        <a:latin typeface="+mn-lt"/>
                        <a:cs typeface="Calibri Light" panose="020F0302020204030204" pitchFamily="34" charset="0"/>
                      </a:endParaRPr>
                    </a:p>
                  </a:txBody>
                  <a:tcPr/>
                </a:tc>
                <a:extLst>
                  <a:ext uri="{0D108BD9-81ED-4DB2-BD59-A6C34878D82A}">
                    <a16:rowId xmlns:a16="http://schemas.microsoft.com/office/drawing/2014/main" val="10002"/>
                  </a:ext>
                </a:extLst>
              </a:tr>
              <a:tr h="9829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noProof="0" dirty="0"/>
                        <a:t>3.</a:t>
                      </a:r>
                      <a:endParaRPr lang="lv-LV" noProof="0" dirty="0">
                        <a:solidFill>
                          <a:schemeClr val="tx1"/>
                        </a:solidFill>
                        <a:latin typeface="+mn-lt"/>
                        <a:cs typeface="Calibri Light" panose="020F03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noProof="0" dirty="0"/>
                        <a:t>Noskaidrot Latvijas kultūrvidē strādājošu </a:t>
                      </a:r>
                      <a:r>
                        <a:rPr lang="lv-LV" noProof="0" dirty="0" err="1"/>
                        <a:t>mt</a:t>
                      </a:r>
                      <a:r>
                        <a:rPr lang="lv-LV" noProof="0" dirty="0"/>
                        <a:t> vērtējumu par protokola atbilstību lietošanai praksē, skaidrību, vienkāršību un nepārprotamību</a:t>
                      </a:r>
                      <a:endParaRPr lang="lv-LV" sz="1800" noProof="0" dirty="0">
                        <a:solidFill>
                          <a:schemeClr val="tx1"/>
                        </a:solidFill>
                        <a:latin typeface="+mn-lt"/>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noProof="0" dirty="0"/>
                        <a:t>Kāds ir Latvijas kultūrvidē strādājošu </a:t>
                      </a:r>
                      <a:r>
                        <a:rPr lang="lv-LV" noProof="0" dirty="0" err="1"/>
                        <a:t>mt</a:t>
                      </a:r>
                      <a:r>
                        <a:rPr lang="lv-LV" noProof="0" dirty="0"/>
                        <a:t> vērtējums par protokola atbilstību lietošanai praksē, skaidrību, vienkāršību un nepārprotamību?</a:t>
                      </a:r>
                      <a:endParaRPr lang="lv-LV" noProof="0" dirty="0">
                        <a:solidFill>
                          <a:schemeClr val="tx1"/>
                        </a:solidFill>
                        <a:latin typeface="+mn-lt"/>
                        <a:cs typeface="Calibri Light" panose="020F03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7113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p:txBody>
          <a:bodyPr anchor="ctr" anchorCtr="0">
            <a:normAutofit/>
          </a:bodyPr>
          <a:lstStyle/>
          <a:p>
            <a:r>
              <a:rPr lang="lv-LV" sz="3600" dirty="0">
                <a:latin typeface="+mn-lt"/>
                <a:cs typeface="Calibri Light" panose="020F0302020204030204" pitchFamily="34" charset="0"/>
              </a:rPr>
              <a:t>Pētnieka pozīcija</a:t>
            </a:r>
            <a:r>
              <a:rPr lang="en-US" sz="3600" dirty="0">
                <a:latin typeface="+mn-lt"/>
                <a:cs typeface="Calibri Light" panose="020F0302020204030204" pitchFamily="34" charset="0"/>
              </a:rPr>
              <a:t> – pragmatisms </a:t>
            </a:r>
            <a:endParaRPr lang="lv-LV" dirty="0">
              <a:latin typeface="+mn-lt"/>
              <a:cs typeface="Calibri Light" panose="020F0302020204030204" pitchFamily="34" charset="0"/>
            </a:endParaRPr>
          </a:p>
        </p:txBody>
      </p:sp>
      <p:sp>
        <p:nvSpPr>
          <p:cNvPr id="5" name="Content Placeholder 2">
            <a:extLst>
              <a:ext uri="{FF2B5EF4-FFF2-40B4-BE49-F238E27FC236}">
                <a16:creationId xmlns:a16="http://schemas.microsoft.com/office/drawing/2014/main" id="{6B4A7599-94B9-4B17-BD7E-FA76C474D5E6}"/>
              </a:ext>
            </a:extLst>
          </p:cNvPr>
          <p:cNvSpPr>
            <a:spLocks noGrp="1"/>
          </p:cNvSpPr>
          <p:nvPr>
            <p:ph idx="1"/>
          </p:nvPr>
        </p:nvSpPr>
        <p:spPr>
          <a:xfrm>
            <a:off x="919223" y="2559383"/>
            <a:ext cx="6640306" cy="2433370"/>
          </a:xfrm>
        </p:spPr>
        <p:txBody>
          <a:bodyPr>
            <a:noAutofit/>
          </a:bodyPr>
          <a:lstStyle/>
          <a:p>
            <a:r>
              <a:rPr lang="lv-LV" sz="1800" dirty="0">
                <a:cs typeface="Calibri Light" panose="020F0302020204030204" pitchFamily="34" charset="0"/>
              </a:rPr>
              <a:t>Lietderīga un praktiski pielietojama </a:t>
            </a:r>
            <a:r>
              <a:rPr lang="lv-LV" sz="1600" dirty="0">
                <a:cs typeface="Calibri Light" panose="020F0302020204030204" pitchFamily="34" charset="0"/>
              </a:rPr>
              <a:t>(</a:t>
            </a:r>
            <a:r>
              <a:rPr lang="lv-LV" sz="1600" i="1" dirty="0" err="1">
                <a:solidFill>
                  <a:schemeClr val="tx1"/>
                </a:solidFill>
                <a:cs typeface="Calibri Light" panose="020F0302020204030204" pitchFamily="34" charset="0"/>
              </a:rPr>
              <a:t>Wills</a:t>
            </a:r>
            <a:r>
              <a:rPr lang="lv-LV" sz="1600" i="1" dirty="0">
                <a:solidFill>
                  <a:schemeClr val="tx1"/>
                </a:solidFill>
                <a:cs typeface="Calibri Light" panose="020F0302020204030204" pitchFamily="34" charset="0"/>
              </a:rPr>
              <a:t> &amp; </a:t>
            </a:r>
            <a:r>
              <a:rPr lang="lv-LV" sz="1600" i="1" dirty="0" err="1">
                <a:solidFill>
                  <a:schemeClr val="tx1"/>
                </a:solidFill>
                <a:cs typeface="Calibri Light" panose="020F0302020204030204" pitchFamily="34" charset="0"/>
              </a:rPr>
              <a:t>Lake</a:t>
            </a:r>
            <a:r>
              <a:rPr lang="lv-LV" sz="1600" dirty="0">
                <a:solidFill>
                  <a:schemeClr val="tx1"/>
                </a:solidFill>
                <a:cs typeface="Calibri Light" panose="020F0302020204030204" pitchFamily="34" charset="0"/>
              </a:rPr>
              <a:t>, 2020</a:t>
            </a:r>
            <a:r>
              <a:rPr lang="lv-LV" sz="1600" dirty="0">
                <a:cs typeface="Calibri Light" panose="020F0302020204030204" pitchFamily="34" charset="0"/>
              </a:rPr>
              <a:t>) </a:t>
            </a:r>
            <a:r>
              <a:rPr lang="lv-LV" sz="1800" dirty="0">
                <a:cs typeface="Calibri Light" panose="020F0302020204030204" pitchFamily="34" charset="0"/>
              </a:rPr>
              <a:t>protokola adaptācija</a:t>
            </a:r>
          </a:p>
          <a:p>
            <a:r>
              <a:rPr lang="lv-LV" sz="1800" dirty="0">
                <a:cs typeface="Calibri Light" panose="020F0302020204030204" pitchFamily="34" charset="0"/>
              </a:rPr>
              <a:t>Mērķa sasniegšanai atbilstošākās metodoloģijas pamatota izvēle un pielāgošana </a:t>
            </a:r>
            <a:r>
              <a:rPr lang="lv-LV" sz="1600" dirty="0">
                <a:ea typeface="Calibri Light" panose="020F0302020204030204" pitchFamily="34" charset="0"/>
                <a:cs typeface="Calibri Light" panose="020F0302020204030204" pitchFamily="34" charset="0"/>
              </a:rPr>
              <a:t>(</a:t>
            </a:r>
            <a:r>
              <a:rPr lang="lv-LV" sz="1600" i="1" dirty="0" err="1">
                <a:ea typeface="Calibri Light" panose="020F0302020204030204" pitchFamily="34" charset="0"/>
                <a:cs typeface="Calibri Light" panose="020F0302020204030204" pitchFamily="34" charset="0"/>
              </a:rPr>
              <a:t>Feilzer</a:t>
            </a:r>
            <a:r>
              <a:rPr lang="lv-LV" sz="1600" dirty="0">
                <a:ea typeface="Calibri Light" panose="020F0302020204030204" pitchFamily="34" charset="0"/>
                <a:cs typeface="Calibri Light" panose="020F0302020204030204" pitchFamily="34" charset="0"/>
              </a:rPr>
              <a:t>, 2010; </a:t>
            </a:r>
            <a:r>
              <a:rPr lang="lv-LV" sz="1600" i="1" dirty="0" err="1">
                <a:ea typeface="Calibri Light" panose="020F0302020204030204" pitchFamily="34" charset="0"/>
                <a:cs typeface="Calibri Light" panose="020F0302020204030204" pitchFamily="34" charset="0"/>
              </a:rPr>
              <a:t>Johnson</a:t>
            </a:r>
            <a:r>
              <a:rPr lang="lv-LV" sz="1600" i="1" dirty="0">
                <a:ea typeface="Calibri Light" panose="020F0302020204030204" pitchFamily="34" charset="0"/>
                <a:cs typeface="Calibri Light" panose="020F0302020204030204" pitchFamily="34" charset="0"/>
              </a:rPr>
              <a:t> &amp; </a:t>
            </a:r>
            <a:r>
              <a:rPr lang="lv-LV" sz="1600" i="1" dirty="0" err="1">
                <a:ea typeface="Calibri Light" panose="020F0302020204030204" pitchFamily="34" charset="0"/>
                <a:cs typeface="Calibri Light" panose="020F0302020204030204" pitchFamily="34" charset="0"/>
              </a:rPr>
              <a:t>Onwuegbuzie</a:t>
            </a:r>
            <a:r>
              <a:rPr lang="lv-LV" sz="1600" dirty="0">
                <a:ea typeface="Calibri Light" panose="020F0302020204030204" pitchFamily="34" charset="0"/>
                <a:cs typeface="Calibri Light" panose="020F0302020204030204" pitchFamily="34" charset="0"/>
              </a:rPr>
              <a:t>, 2004</a:t>
            </a:r>
            <a:r>
              <a:rPr lang="lv-LV" sz="1600" dirty="0">
                <a:cs typeface="Calibri Light" panose="020F0302020204030204" pitchFamily="34" charset="0"/>
              </a:rPr>
              <a:t>)</a:t>
            </a:r>
          </a:p>
          <a:p>
            <a:r>
              <a:rPr lang="lv-LV" sz="1800" dirty="0">
                <a:cs typeface="Calibri Light" panose="020F0302020204030204" pitchFamily="34" charset="0"/>
              </a:rPr>
              <a:t>Sociālas mijiedarbības un praktiskas pieredzes nozīme izpētes procesā </a:t>
            </a:r>
            <a:r>
              <a:rPr lang="lv-LV" sz="1600" dirty="0">
                <a:cs typeface="Calibri Light" panose="020F0302020204030204" pitchFamily="34" charset="0"/>
              </a:rPr>
              <a:t>(</a:t>
            </a:r>
            <a:r>
              <a:rPr lang="lv-LV" sz="1600" i="1" dirty="0" err="1">
                <a:solidFill>
                  <a:schemeClr val="tx1"/>
                </a:solidFill>
                <a:cs typeface="Calibri Light" panose="020F0302020204030204" pitchFamily="34" charset="0"/>
              </a:rPr>
              <a:t>Bromley</a:t>
            </a:r>
            <a:r>
              <a:rPr lang="lv-LV" sz="1600" i="1" dirty="0">
                <a:solidFill>
                  <a:schemeClr val="tx1"/>
                </a:solidFill>
                <a:cs typeface="Calibri Light" panose="020F0302020204030204" pitchFamily="34" charset="0"/>
              </a:rPr>
              <a:t>, 2008; </a:t>
            </a:r>
            <a:r>
              <a:rPr lang="lv-LV" sz="1600" i="1" dirty="0" err="1">
                <a:solidFill>
                  <a:schemeClr val="tx1"/>
                </a:solidFill>
                <a:cs typeface="Calibri Light" panose="020F0302020204030204" pitchFamily="34" charset="0"/>
              </a:rPr>
              <a:t>Ormerod</a:t>
            </a:r>
            <a:r>
              <a:rPr lang="lv-LV" sz="1600" dirty="0">
                <a:solidFill>
                  <a:schemeClr val="tx1"/>
                </a:solidFill>
                <a:cs typeface="Calibri Light" panose="020F0302020204030204" pitchFamily="34" charset="0"/>
              </a:rPr>
              <a:t>, 2021 u.c.</a:t>
            </a:r>
            <a:r>
              <a:rPr lang="lv-LV" sz="1600" dirty="0">
                <a:cs typeface="Calibri Light" panose="020F0302020204030204" pitchFamily="34" charset="0"/>
              </a:rPr>
              <a:t>) </a:t>
            </a:r>
          </a:p>
          <a:p>
            <a:endParaRPr lang="lv-LV" dirty="0">
              <a:cs typeface="Calibri Light" panose="020F0302020204030204" pitchFamily="34" charset="0"/>
            </a:endParaRPr>
          </a:p>
          <a:p>
            <a:pPr marL="0" indent="0">
              <a:spcBef>
                <a:spcPts val="300"/>
              </a:spcBef>
              <a:buNone/>
            </a:pPr>
            <a:endParaRPr lang="lv-LV" dirty="0">
              <a:solidFill>
                <a:schemeClr val="tx1"/>
              </a:solidFill>
              <a:cs typeface="Calibri Light" panose="020F030202020403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39</a:t>
            </a:fld>
            <a:endParaRPr lang="lv-LV" sz="2000" dirty="0"/>
          </a:p>
        </p:txBody>
      </p:sp>
      <p:pic>
        <p:nvPicPr>
          <p:cNvPr id="6" name="Picture 5"/>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70660" y="2559383"/>
            <a:ext cx="2011998" cy="2011998"/>
          </a:xfrm>
          <a:prstGeom prst="rect">
            <a:avLst/>
          </a:prstGeom>
        </p:spPr>
      </p:pic>
    </p:spTree>
    <p:extLst>
      <p:ext uri="{BB962C8B-B14F-4D97-AF65-F5344CB8AC3E}">
        <p14:creationId xmlns:p14="http://schemas.microsoft.com/office/powerpoint/2010/main" val="93976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nchor="ctr" anchorCtr="0">
            <a:normAutofit/>
          </a:bodyPr>
          <a:lstStyle/>
          <a:p>
            <a:r>
              <a:rPr lang="lv-LV" dirty="0">
                <a:latin typeface="+mn-lt"/>
                <a:cs typeface="Calibri Light" panose="020F0302020204030204" pitchFamily="34" charset="0"/>
              </a:rPr>
              <a:t>Pētījuma mērķis</a:t>
            </a:r>
          </a:p>
        </p:txBody>
      </p:sp>
      <p:sp>
        <p:nvSpPr>
          <p:cNvPr id="3" name="Content Placeholder 2">
            <a:extLst>
              <a:ext uri="{FF2B5EF4-FFF2-40B4-BE49-F238E27FC236}">
                <a16:creationId xmlns:a16="http://schemas.microsoft.com/office/drawing/2014/main" id="{6B4A7599-94B9-4B17-BD7E-FA76C474D5E6}"/>
              </a:ext>
            </a:extLst>
          </p:cNvPr>
          <p:cNvSpPr>
            <a:spLocks noGrp="1"/>
          </p:cNvSpPr>
          <p:nvPr>
            <p:ph idx="1"/>
          </p:nvPr>
        </p:nvSpPr>
        <p:spPr>
          <a:xfrm>
            <a:off x="3575478" y="2951028"/>
            <a:ext cx="7084805" cy="1576785"/>
          </a:xfrm>
        </p:spPr>
        <p:txBody>
          <a:bodyPr>
            <a:noAutofit/>
          </a:bodyPr>
          <a:lstStyle/>
          <a:p>
            <a:pPr marL="0" indent="0">
              <a:lnSpc>
                <a:spcPct val="150000"/>
              </a:lnSpc>
              <a:buNone/>
            </a:pPr>
            <a:r>
              <a:rPr lang="lv-LV" sz="2000" dirty="0">
                <a:solidFill>
                  <a:schemeClr val="tx1"/>
                </a:solidFill>
                <a:cs typeface="Calibri Light" panose="020F0302020204030204" pitchFamily="34" charset="0"/>
              </a:rPr>
              <a:t>Adaptēt MT iz(no)vērtēšanas protokolu “Rezultātu ietvars” lietošanai Latvijā un to modificēt MT specializāciju prakses attīstībai, uz mākslu balstīto mērķu kontekstā izmantojot deju un kustību terapiju (DKT) kā empīrisku piemēru</a:t>
            </a:r>
            <a:endParaRPr lang="en-US" sz="2000" dirty="0">
              <a:solidFill>
                <a:schemeClr val="tx1"/>
              </a:solidFill>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lv-LV" sz="1800" smtClean="0"/>
              <a:pPr/>
              <a:t>4</a:t>
            </a:fld>
            <a:endParaRPr lang="lv-LV" sz="1800" dirty="0"/>
          </a:p>
        </p:txBody>
      </p:sp>
      <p:pic>
        <p:nvPicPr>
          <p:cNvPr id="1028" name="Picture 4" descr="https://pngimg.com/uploads/target/target_PNG3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7081" y="3013487"/>
            <a:ext cx="1679686" cy="167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79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p:txBody>
          <a:bodyPr anchor="ctr" anchorCtr="0">
            <a:noAutofit/>
          </a:bodyPr>
          <a:lstStyle/>
          <a:p>
            <a:r>
              <a:rPr lang="lv-LV" sz="3600" dirty="0">
                <a:latin typeface="+mn-lt"/>
                <a:cs typeface="Calibri Light" panose="020F0302020204030204" pitchFamily="34" charset="0"/>
              </a:rPr>
              <a:t>Ētiskie apsvērumi</a:t>
            </a:r>
            <a:endParaRPr lang="lv-LV" dirty="0">
              <a:latin typeface="+mn-lt"/>
              <a:cs typeface="Calibri Light" panose="020F0302020204030204" pitchFamily="34" charset="0"/>
            </a:endParaRPr>
          </a:p>
        </p:txBody>
      </p:sp>
      <p:sp>
        <p:nvSpPr>
          <p:cNvPr id="3" name="Content Placeholder 2">
            <a:extLst>
              <a:ext uri="{FF2B5EF4-FFF2-40B4-BE49-F238E27FC236}">
                <a16:creationId xmlns:a16="http://schemas.microsoft.com/office/drawing/2014/main" id="{6B4A7599-94B9-4B17-BD7E-FA76C474D5E6}"/>
              </a:ext>
            </a:extLst>
          </p:cNvPr>
          <p:cNvSpPr>
            <a:spLocks noGrp="1"/>
          </p:cNvSpPr>
          <p:nvPr>
            <p:ph idx="1"/>
          </p:nvPr>
        </p:nvSpPr>
        <p:spPr>
          <a:xfrm>
            <a:off x="4984595" y="2921619"/>
            <a:ext cx="4505364" cy="2141034"/>
          </a:xfrm>
        </p:spPr>
        <p:txBody>
          <a:bodyPr>
            <a:normAutofit/>
          </a:bodyPr>
          <a:lstStyle/>
          <a:p>
            <a:r>
              <a:rPr lang="lv-LV" sz="1800" dirty="0">
                <a:cs typeface="Calibri Light" panose="020F0302020204030204" pitchFamily="34" charset="0"/>
              </a:rPr>
              <a:t>Akadēmiskais godīgums</a:t>
            </a:r>
          </a:p>
          <a:p>
            <a:r>
              <a:rPr lang="lv-LV" sz="1800" dirty="0">
                <a:cs typeface="Calibri Light" panose="020F0302020204030204" pitchFamily="34" charset="0"/>
              </a:rPr>
              <a:t>RSU ētikas komitejas atļauja</a:t>
            </a:r>
          </a:p>
          <a:p>
            <a:r>
              <a:rPr lang="lv-LV" sz="1800" dirty="0">
                <a:cs typeface="Calibri Light" panose="020F0302020204030204" pitchFamily="34" charset="0"/>
              </a:rPr>
              <a:t>Vienošanās par konfidencialitāti</a:t>
            </a:r>
          </a:p>
          <a:p>
            <a:r>
              <a:rPr lang="lv-LV" sz="1800" dirty="0">
                <a:cs typeface="Calibri Light" panose="020F0302020204030204" pitchFamily="34" charset="0"/>
              </a:rPr>
              <a:t>Respondentu informētā piekrišana</a:t>
            </a:r>
          </a:p>
        </p:txBody>
      </p:sp>
      <p:sp>
        <p:nvSpPr>
          <p:cNvPr id="4" name="Slide Number Placeholder 3"/>
          <p:cNvSpPr>
            <a:spLocks noGrp="1"/>
          </p:cNvSpPr>
          <p:nvPr>
            <p:ph type="sldNum" sz="quarter" idx="12"/>
          </p:nvPr>
        </p:nvSpPr>
        <p:spPr/>
        <p:txBody>
          <a:bodyPr/>
          <a:lstStyle/>
          <a:p>
            <a:fld id="{D57F1E4F-1CFF-5643-939E-217C01CDF565}" type="slidenum">
              <a:rPr lang="en-US" sz="2000" smtClean="0"/>
              <a:pPr/>
              <a:t>40</a:t>
            </a:fld>
            <a:endParaRPr lang="en-US" sz="2000" dirty="0"/>
          </a:p>
        </p:txBody>
      </p:sp>
      <p:pic>
        <p:nvPicPr>
          <p:cNvPr id="4098" name="Picture 2" descr="Ethical Juicy Fish Flat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29343" y="2776653"/>
            <a:ext cx="1628619" cy="162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65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p:txBody>
          <a:bodyPr anchor="ctr" anchorCtr="0">
            <a:noAutofit/>
          </a:bodyPr>
          <a:lstStyle/>
          <a:p>
            <a:r>
              <a:rPr lang="lv-LV" dirty="0">
                <a:latin typeface="+mn-lt"/>
                <a:cs typeface="Calibri Light" panose="020F0302020204030204" pitchFamily="34" charset="0"/>
              </a:rPr>
              <a:t>Otrais izpētes posms – piemērs </a:t>
            </a:r>
          </a:p>
        </p:txBody>
      </p:sp>
      <p:sp>
        <p:nvSpPr>
          <p:cNvPr id="3" name="Slide Number Placeholder 2"/>
          <p:cNvSpPr>
            <a:spLocks noGrp="1"/>
          </p:cNvSpPr>
          <p:nvPr>
            <p:ph type="sldNum" sz="quarter" idx="12"/>
          </p:nvPr>
        </p:nvSpPr>
        <p:spPr/>
        <p:txBody>
          <a:bodyPr/>
          <a:lstStyle/>
          <a:p>
            <a:fld id="{D57F1E4F-1CFF-5643-939E-217C01CDF565}" type="slidenum">
              <a:rPr lang="lv-LV" sz="2000" smtClean="0"/>
              <a:pPr/>
              <a:t>41</a:t>
            </a:fld>
            <a:endParaRPr lang="lv-LV" sz="2000" dirty="0"/>
          </a:p>
        </p:txBody>
      </p:sp>
      <p:sp>
        <p:nvSpPr>
          <p:cNvPr id="6" name="Freeform 5"/>
          <p:cNvSpPr/>
          <p:nvPr/>
        </p:nvSpPr>
        <p:spPr>
          <a:xfrm>
            <a:off x="1093120" y="3090068"/>
            <a:ext cx="1555799" cy="1645920"/>
          </a:xfrm>
          <a:custGeom>
            <a:avLst/>
            <a:gdLst>
              <a:gd name="connsiteX0" fmla="*/ 0 w 1555799"/>
              <a:gd name="connsiteY0" fmla="*/ 155580 h 1737362"/>
              <a:gd name="connsiteX1" fmla="*/ 155580 w 1555799"/>
              <a:gd name="connsiteY1" fmla="*/ 0 h 1737362"/>
              <a:gd name="connsiteX2" fmla="*/ 1400219 w 1555799"/>
              <a:gd name="connsiteY2" fmla="*/ 0 h 1737362"/>
              <a:gd name="connsiteX3" fmla="*/ 1555799 w 1555799"/>
              <a:gd name="connsiteY3" fmla="*/ 155580 h 1737362"/>
              <a:gd name="connsiteX4" fmla="*/ 1555799 w 1555799"/>
              <a:gd name="connsiteY4" fmla="*/ 1581782 h 1737362"/>
              <a:gd name="connsiteX5" fmla="*/ 1400219 w 1555799"/>
              <a:gd name="connsiteY5" fmla="*/ 1737362 h 1737362"/>
              <a:gd name="connsiteX6" fmla="*/ 155580 w 1555799"/>
              <a:gd name="connsiteY6" fmla="*/ 1737362 h 1737362"/>
              <a:gd name="connsiteX7" fmla="*/ 0 w 1555799"/>
              <a:gd name="connsiteY7" fmla="*/ 1581782 h 1737362"/>
              <a:gd name="connsiteX8" fmla="*/ 0 w 1555799"/>
              <a:gd name="connsiteY8" fmla="*/ 155580 h 17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799" h="1737362">
                <a:moveTo>
                  <a:pt x="0" y="155580"/>
                </a:moveTo>
                <a:cubicBezTo>
                  <a:pt x="0" y="69656"/>
                  <a:pt x="69656" y="0"/>
                  <a:pt x="155580" y="0"/>
                </a:cubicBezTo>
                <a:lnTo>
                  <a:pt x="1400219" y="0"/>
                </a:lnTo>
                <a:cubicBezTo>
                  <a:pt x="1486143" y="0"/>
                  <a:pt x="1555799" y="69656"/>
                  <a:pt x="1555799" y="155580"/>
                </a:cubicBezTo>
                <a:lnTo>
                  <a:pt x="1555799" y="1581782"/>
                </a:lnTo>
                <a:cubicBezTo>
                  <a:pt x="1555799" y="1667706"/>
                  <a:pt x="1486143" y="1737362"/>
                  <a:pt x="1400219" y="1737362"/>
                </a:cubicBezTo>
                <a:lnTo>
                  <a:pt x="155580" y="1737362"/>
                </a:lnTo>
                <a:cubicBezTo>
                  <a:pt x="69656" y="1737362"/>
                  <a:pt x="0" y="1667706"/>
                  <a:pt x="0" y="1581782"/>
                </a:cubicBezTo>
                <a:lnTo>
                  <a:pt x="0" y="155580"/>
                </a:lnTo>
                <a:close/>
              </a:path>
            </a:pathLst>
          </a:custGeom>
          <a:solidFill>
            <a:schemeClr val="bg1">
              <a:lumMod val="85000"/>
            </a:schemeClr>
          </a:solidFill>
          <a:ln>
            <a:solidFill>
              <a:schemeClr val="accent3">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182880" rIns="45720" bIns="412274" numCol="1" spcCol="1270" anchor="t" anchorCtr="0">
            <a:noAutofit/>
          </a:bodyPr>
          <a:lstStyle/>
          <a:p>
            <a:pPr marL="0" lvl="1" algn="ctr" defTabSz="711200">
              <a:lnSpc>
                <a:spcPct val="90000"/>
              </a:lnSpc>
              <a:spcBef>
                <a:spcPct val="0"/>
              </a:spcBef>
              <a:spcAft>
                <a:spcPct val="15000"/>
              </a:spcAft>
            </a:pPr>
            <a:r>
              <a:rPr lang="lv-LV" sz="1600" i="1" kern="1200" dirty="0">
                <a:ea typeface="Calibri Light" panose="020F0302020204030204" pitchFamily="34" charset="0"/>
                <a:cs typeface="Calibri Light" panose="020F0302020204030204" pitchFamily="34" charset="0"/>
              </a:rPr>
              <a:t>“Varbūt būtu iespējams ar </a:t>
            </a:r>
            <a:r>
              <a:rPr lang="lv-LV" sz="1600" i="1" dirty="0">
                <a:ea typeface="Calibri Light" panose="020F0302020204030204" pitchFamily="34" charset="0"/>
                <a:cs typeface="Calibri Light" panose="020F0302020204030204" pitchFamily="34" charset="0"/>
              </a:rPr>
              <a:t>mākslu saistītos </a:t>
            </a:r>
            <a:r>
              <a:rPr lang="lv-LV" sz="1600" i="1" kern="1200" dirty="0">
                <a:ea typeface="Calibri Light" panose="020F0302020204030204" pitchFamily="34" charset="0"/>
                <a:cs typeface="Calibri Light" panose="020F0302020204030204" pitchFamily="34" charset="0"/>
              </a:rPr>
              <a:t>domēnus atdalīt no fiziskā?”</a:t>
            </a:r>
          </a:p>
        </p:txBody>
      </p:sp>
      <p:sp>
        <p:nvSpPr>
          <p:cNvPr id="7" name="Shape 6"/>
          <p:cNvSpPr/>
          <p:nvPr/>
        </p:nvSpPr>
        <p:spPr>
          <a:xfrm>
            <a:off x="1859821" y="3593389"/>
            <a:ext cx="1891519" cy="1891519"/>
          </a:xfrm>
          <a:prstGeom prst="leftCircularArrow">
            <a:avLst>
              <a:gd name="adj1" fmla="val 3926"/>
              <a:gd name="adj2" fmla="val 492120"/>
              <a:gd name="adj3" fmla="val 1720790"/>
              <a:gd name="adj4" fmla="val 8477648"/>
              <a:gd name="adj5" fmla="val 4580"/>
            </a:avLst>
          </a:prstGeom>
          <a:solidFill>
            <a:schemeClr val="bg1">
              <a:lumMod val="85000"/>
            </a:schemeClr>
          </a:solidFill>
          <a:ln>
            <a:solidFill>
              <a:schemeClr val="accent3">
                <a:lumMod val="75000"/>
              </a:schemeClr>
            </a:solidFill>
          </a:ln>
        </p:spPr>
        <p:style>
          <a:lnRef idx="0">
            <a:schemeClr val="accent5">
              <a:shade val="90000"/>
              <a:hueOff val="0"/>
              <a:satOff val="0"/>
              <a:lumOff val="0"/>
              <a:alphaOff val="0"/>
            </a:schemeClr>
          </a:lnRef>
          <a:fillRef idx="1">
            <a:scrgbClr r="0" g="0" b="0"/>
          </a:fillRef>
          <a:effectRef idx="0">
            <a:schemeClr val="accent5">
              <a:shade val="90000"/>
              <a:hueOff val="0"/>
              <a:satOff val="0"/>
              <a:lumOff val="0"/>
              <a:alphaOff val="0"/>
            </a:schemeClr>
          </a:effectRef>
          <a:fontRef idx="minor">
            <a:schemeClr val="lt1"/>
          </a:fontRef>
        </p:style>
        <p:txBody>
          <a:bodyPr/>
          <a:lstStyle/>
          <a:p>
            <a:endParaRPr lang="lv-LV"/>
          </a:p>
        </p:txBody>
      </p:sp>
      <p:sp>
        <p:nvSpPr>
          <p:cNvPr id="8" name="Freeform 7"/>
          <p:cNvSpPr/>
          <p:nvPr/>
        </p:nvSpPr>
        <p:spPr>
          <a:xfrm>
            <a:off x="1438854" y="4530302"/>
            <a:ext cx="1554480" cy="549946"/>
          </a:xfrm>
          <a:custGeom>
            <a:avLst/>
            <a:gdLst>
              <a:gd name="connsiteX0" fmla="*/ 0 w 1382932"/>
              <a:gd name="connsiteY0" fmla="*/ 54995 h 549946"/>
              <a:gd name="connsiteX1" fmla="*/ 54995 w 1382932"/>
              <a:gd name="connsiteY1" fmla="*/ 0 h 549946"/>
              <a:gd name="connsiteX2" fmla="*/ 1327937 w 1382932"/>
              <a:gd name="connsiteY2" fmla="*/ 0 h 549946"/>
              <a:gd name="connsiteX3" fmla="*/ 1382932 w 1382932"/>
              <a:gd name="connsiteY3" fmla="*/ 54995 h 549946"/>
              <a:gd name="connsiteX4" fmla="*/ 1382932 w 1382932"/>
              <a:gd name="connsiteY4" fmla="*/ 494951 h 549946"/>
              <a:gd name="connsiteX5" fmla="*/ 1327937 w 1382932"/>
              <a:gd name="connsiteY5" fmla="*/ 549946 h 549946"/>
              <a:gd name="connsiteX6" fmla="*/ 54995 w 1382932"/>
              <a:gd name="connsiteY6" fmla="*/ 549946 h 549946"/>
              <a:gd name="connsiteX7" fmla="*/ 0 w 1382932"/>
              <a:gd name="connsiteY7" fmla="*/ 494951 h 549946"/>
              <a:gd name="connsiteX8" fmla="*/ 0 w 1382932"/>
              <a:gd name="connsiteY8" fmla="*/ 54995 h 54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932" h="549946">
                <a:moveTo>
                  <a:pt x="0" y="54995"/>
                </a:moveTo>
                <a:cubicBezTo>
                  <a:pt x="0" y="24622"/>
                  <a:pt x="24622" y="0"/>
                  <a:pt x="54995" y="0"/>
                </a:cubicBezTo>
                <a:lnTo>
                  <a:pt x="1327937" y="0"/>
                </a:lnTo>
                <a:cubicBezTo>
                  <a:pt x="1358310" y="0"/>
                  <a:pt x="1382932" y="24622"/>
                  <a:pt x="1382932" y="54995"/>
                </a:cubicBezTo>
                <a:lnTo>
                  <a:pt x="1382932" y="494951"/>
                </a:lnTo>
                <a:cubicBezTo>
                  <a:pt x="1382932" y="525324"/>
                  <a:pt x="1358310" y="549946"/>
                  <a:pt x="1327937" y="549946"/>
                </a:cubicBezTo>
                <a:lnTo>
                  <a:pt x="54995" y="549946"/>
                </a:lnTo>
                <a:cubicBezTo>
                  <a:pt x="24622" y="549946"/>
                  <a:pt x="0" y="525324"/>
                  <a:pt x="0" y="494951"/>
                </a:cubicBezTo>
                <a:lnTo>
                  <a:pt x="0" y="54995"/>
                </a:lnTo>
                <a:close/>
              </a:path>
            </a:pathLst>
          </a:custGeom>
          <a:solidFill>
            <a:schemeClr val="bg1">
              <a:lumMod val="85000"/>
            </a:schemeClr>
          </a:solidFill>
          <a:ln>
            <a:solidFill>
              <a:schemeClr val="accent3">
                <a:lumMod val="75000"/>
              </a:schemeClr>
            </a:solidFill>
          </a:ln>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txBody>
          <a:bodyPr spcFirstLastPara="0" vert="horz" wrap="square" lIns="50397" tIns="38967" rIns="50397" bIns="38967" numCol="1" spcCol="1270" anchor="ctr" anchorCtr="0">
            <a:noAutofit/>
          </a:bodyPr>
          <a:lstStyle/>
          <a:p>
            <a:pPr lvl="0" algn="ctr" defTabSz="800100">
              <a:lnSpc>
                <a:spcPct val="90000"/>
              </a:lnSpc>
              <a:spcBef>
                <a:spcPct val="0"/>
              </a:spcBef>
              <a:spcAft>
                <a:spcPct val="35000"/>
              </a:spcAft>
            </a:pPr>
            <a:r>
              <a:rPr lang="lv-LV" sz="1750" kern="1200" dirty="0">
                <a:solidFill>
                  <a:schemeClr val="tx1"/>
                </a:solidFill>
                <a:ea typeface="Calibri Light" panose="020F0302020204030204" pitchFamily="34" charset="0"/>
                <a:cs typeface="Calibri Light" panose="020F0302020204030204" pitchFamily="34" charset="0"/>
              </a:rPr>
              <a:t>Ekspertu komentāri</a:t>
            </a:r>
          </a:p>
        </p:txBody>
      </p:sp>
      <p:sp>
        <p:nvSpPr>
          <p:cNvPr id="9" name="Freeform 8"/>
          <p:cNvSpPr/>
          <p:nvPr/>
        </p:nvSpPr>
        <p:spPr>
          <a:xfrm>
            <a:off x="3175402" y="3086824"/>
            <a:ext cx="1555799" cy="1645920"/>
          </a:xfrm>
          <a:custGeom>
            <a:avLst/>
            <a:gdLst>
              <a:gd name="connsiteX0" fmla="*/ 0 w 1555799"/>
              <a:gd name="connsiteY0" fmla="*/ 155580 h 1737362"/>
              <a:gd name="connsiteX1" fmla="*/ 155580 w 1555799"/>
              <a:gd name="connsiteY1" fmla="*/ 0 h 1737362"/>
              <a:gd name="connsiteX2" fmla="*/ 1400219 w 1555799"/>
              <a:gd name="connsiteY2" fmla="*/ 0 h 1737362"/>
              <a:gd name="connsiteX3" fmla="*/ 1555799 w 1555799"/>
              <a:gd name="connsiteY3" fmla="*/ 155580 h 1737362"/>
              <a:gd name="connsiteX4" fmla="*/ 1555799 w 1555799"/>
              <a:gd name="connsiteY4" fmla="*/ 1581782 h 1737362"/>
              <a:gd name="connsiteX5" fmla="*/ 1400219 w 1555799"/>
              <a:gd name="connsiteY5" fmla="*/ 1737362 h 1737362"/>
              <a:gd name="connsiteX6" fmla="*/ 155580 w 1555799"/>
              <a:gd name="connsiteY6" fmla="*/ 1737362 h 1737362"/>
              <a:gd name="connsiteX7" fmla="*/ 0 w 1555799"/>
              <a:gd name="connsiteY7" fmla="*/ 1581782 h 1737362"/>
              <a:gd name="connsiteX8" fmla="*/ 0 w 1555799"/>
              <a:gd name="connsiteY8" fmla="*/ 155580 h 17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799" h="1737362">
                <a:moveTo>
                  <a:pt x="0" y="155580"/>
                </a:moveTo>
                <a:cubicBezTo>
                  <a:pt x="0" y="69656"/>
                  <a:pt x="69656" y="0"/>
                  <a:pt x="155580" y="0"/>
                </a:cubicBezTo>
                <a:lnTo>
                  <a:pt x="1400219" y="0"/>
                </a:lnTo>
                <a:cubicBezTo>
                  <a:pt x="1486143" y="0"/>
                  <a:pt x="1555799" y="69656"/>
                  <a:pt x="1555799" y="155580"/>
                </a:cubicBezTo>
                <a:lnTo>
                  <a:pt x="1555799" y="1581782"/>
                </a:lnTo>
                <a:cubicBezTo>
                  <a:pt x="1555799" y="1667706"/>
                  <a:pt x="1486143" y="1737362"/>
                  <a:pt x="1400219" y="1737362"/>
                </a:cubicBezTo>
                <a:lnTo>
                  <a:pt x="155580" y="1737362"/>
                </a:lnTo>
                <a:cubicBezTo>
                  <a:pt x="69656" y="1737362"/>
                  <a:pt x="0" y="1667706"/>
                  <a:pt x="0" y="1581782"/>
                </a:cubicBezTo>
                <a:lnTo>
                  <a:pt x="0" y="155580"/>
                </a:lnTo>
                <a:close/>
              </a:path>
            </a:pathLst>
          </a:custGeom>
          <a:ln>
            <a:solidFill>
              <a:srgbClr val="A6C1C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807" tIns="536099" rIns="163807" bIns="163807" numCol="1" spcCol="1270" anchor="t" anchorCtr="0">
            <a:noAutofit/>
          </a:bodyPr>
          <a:lstStyle/>
          <a:p>
            <a:pPr marL="0" lvl="1" algn="ctr" defTabSz="711200">
              <a:lnSpc>
                <a:spcPct val="90000"/>
              </a:lnSpc>
              <a:spcBef>
                <a:spcPct val="0"/>
              </a:spcBef>
              <a:spcAft>
                <a:spcPct val="15000"/>
              </a:spcAft>
            </a:pPr>
            <a:r>
              <a:rPr lang="lv-LV" sz="1600" kern="1200" dirty="0">
                <a:ea typeface="Calibri Light" panose="020F0302020204030204" pitchFamily="34" charset="0"/>
                <a:cs typeface="Calibri Light" panose="020F0302020204030204" pitchFamily="34" charset="0"/>
              </a:rPr>
              <a:t>Protokola struktūras maiņa</a:t>
            </a:r>
          </a:p>
        </p:txBody>
      </p:sp>
      <p:sp>
        <p:nvSpPr>
          <p:cNvPr id="10" name="Circular Arrow 9"/>
          <p:cNvSpPr/>
          <p:nvPr/>
        </p:nvSpPr>
        <p:spPr>
          <a:xfrm>
            <a:off x="3939602" y="2328174"/>
            <a:ext cx="2084061" cy="2084061"/>
          </a:xfrm>
          <a:prstGeom prst="circularArrow">
            <a:avLst>
              <a:gd name="adj1" fmla="val 3563"/>
              <a:gd name="adj2" fmla="val 442779"/>
              <a:gd name="adj3" fmla="val 19819793"/>
              <a:gd name="adj4" fmla="val 13013593"/>
              <a:gd name="adj5" fmla="val 4157"/>
            </a:avLst>
          </a:prstGeom>
          <a:solidFill>
            <a:srgbClr val="A6C1C1"/>
          </a:solidFill>
        </p:spPr>
        <p:style>
          <a:lnRef idx="0">
            <a:schemeClr val="accent5">
              <a:shade val="90000"/>
              <a:hueOff val="3736"/>
              <a:satOff val="-2123"/>
              <a:lumOff val="7793"/>
              <a:alphaOff val="0"/>
            </a:schemeClr>
          </a:lnRef>
          <a:fillRef idx="1">
            <a:scrgbClr r="0" g="0" b="0"/>
          </a:fillRef>
          <a:effectRef idx="0">
            <a:schemeClr val="accent5">
              <a:shade val="90000"/>
              <a:hueOff val="3736"/>
              <a:satOff val="-2123"/>
              <a:lumOff val="7793"/>
              <a:alphaOff val="0"/>
            </a:schemeClr>
          </a:effectRef>
          <a:fontRef idx="minor">
            <a:schemeClr val="lt1"/>
          </a:fontRef>
        </p:style>
        <p:txBody>
          <a:bodyPr/>
          <a:lstStyle/>
          <a:p>
            <a:endParaRPr lang="lv-LV"/>
          </a:p>
        </p:txBody>
      </p:sp>
      <p:sp>
        <p:nvSpPr>
          <p:cNvPr id="11" name="Freeform 10"/>
          <p:cNvSpPr/>
          <p:nvPr/>
        </p:nvSpPr>
        <p:spPr>
          <a:xfrm>
            <a:off x="3521135" y="2792942"/>
            <a:ext cx="1554480" cy="549946"/>
          </a:xfrm>
          <a:custGeom>
            <a:avLst/>
            <a:gdLst>
              <a:gd name="connsiteX0" fmla="*/ 0 w 1382932"/>
              <a:gd name="connsiteY0" fmla="*/ 54995 h 549946"/>
              <a:gd name="connsiteX1" fmla="*/ 54995 w 1382932"/>
              <a:gd name="connsiteY1" fmla="*/ 0 h 549946"/>
              <a:gd name="connsiteX2" fmla="*/ 1327937 w 1382932"/>
              <a:gd name="connsiteY2" fmla="*/ 0 h 549946"/>
              <a:gd name="connsiteX3" fmla="*/ 1382932 w 1382932"/>
              <a:gd name="connsiteY3" fmla="*/ 54995 h 549946"/>
              <a:gd name="connsiteX4" fmla="*/ 1382932 w 1382932"/>
              <a:gd name="connsiteY4" fmla="*/ 494951 h 549946"/>
              <a:gd name="connsiteX5" fmla="*/ 1327937 w 1382932"/>
              <a:gd name="connsiteY5" fmla="*/ 549946 h 549946"/>
              <a:gd name="connsiteX6" fmla="*/ 54995 w 1382932"/>
              <a:gd name="connsiteY6" fmla="*/ 549946 h 549946"/>
              <a:gd name="connsiteX7" fmla="*/ 0 w 1382932"/>
              <a:gd name="connsiteY7" fmla="*/ 494951 h 549946"/>
              <a:gd name="connsiteX8" fmla="*/ 0 w 1382932"/>
              <a:gd name="connsiteY8" fmla="*/ 54995 h 54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932" h="549946">
                <a:moveTo>
                  <a:pt x="0" y="54995"/>
                </a:moveTo>
                <a:cubicBezTo>
                  <a:pt x="0" y="24622"/>
                  <a:pt x="24622" y="0"/>
                  <a:pt x="54995" y="0"/>
                </a:cubicBezTo>
                <a:lnTo>
                  <a:pt x="1327937" y="0"/>
                </a:lnTo>
                <a:cubicBezTo>
                  <a:pt x="1358310" y="0"/>
                  <a:pt x="1382932" y="24622"/>
                  <a:pt x="1382932" y="54995"/>
                </a:cubicBezTo>
                <a:lnTo>
                  <a:pt x="1382932" y="494951"/>
                </a:lnTo>
                <a:cubicBezTo>
                  <a:pt x="1382932" y="525324"/>
                  <a:pt x="1358310" y="549946"/>
                  <a:pt x="1327937" y="549946"/>
                </a:cubicBezTo>
                <a:lnTo>
                  <a:pt x="54995" y="549946"/>
                </a:lnTo>
                <a:cubicBezTo>
                  <a:pt x="24622" y="549946"/>
                  <a:pt x="0" y="525324"/>
                  <a:pt x="0" y="494951"/>
                </a:cubicBezTo>
                <a:lnTo>
                  <a:pt x="0" y="54995"/>
                </a:lnTo>
                <a:close/>
              </a:path>
            </a:pathLst>
          </a:custGeom>
          <a:solidFill>
            <a:srgbClr val="A6C1C1"/>
          </a:solidFill>
        </p:spPr>
        <p:style>
          <a:lnRef idx="2">
            <a:schemeClr val="lt1">
              <a:hueOff val="0"/>
              <a:satOff val="0"/>
              <a:lumOff val="0"/>
              <a:alphaOff val="0"/>
            </a:schemeClr>
          </a:lnRef>
          <a:fillRef idx="1">
            <a:scrgbClr r="0" g="0" b="0"/>
          </a:fillRef>
          <a:effectRef idx="0">
            <a:schemeClr val="accent5">
              <a:shade val="80000"/>
              <a:hueOff val="2764"/>
              <a:satOff val="-1629"/>
              <a:lumOff val="6474"/>
              <a:alphaOff val="0"/>
            </a:schemeClr>
          </a:effectRef>
          <a:fontRef idx="minor">
            <a:schemeClr val="lt1"/>
          </a:fontRef>
        </p:style>
        <p:txBody>
          <a:bodyPr spcFirstLastPara="0" vert="horz" wrap="square" lIns="50397" tIns="38967" rIns="50397" bIns="38967" numCol="1" spcCol="1270" anchor="ctr" anchorCtr="0">
            <a:noAutofit/>
          </a:bodyPr>
          <a:lstStyle/>
          <a:p>
            <a:pPr lvl="0" algn="ctr" defTabSz="800100">
              <a:lnSpc>
                <a:spcPct val="90000"/>
              </a:lnSpc>
              <a:spcBef>
                <a:spcPct val="0"/>
              </a:spcBef>
              <a:spcAft>
                <a:spcPct val="35000"/>
              </a:spcAft>
            </a:pPr>
            <a:r>
              <a:rPr lang="lv-LV" sz="1750" kern="1200" dirty="0">
                <a:ea typeface="Calibri Light" panose="020F0302020204030204" pitchFamily="34" charset="0"/>
                <a:cs typeface="Calibri Light" panose="020F0302020204030204" pitchFamily="34" charset="0"/>
              </a:rPr>
              <a:t>Primārā kodēšana</a:t>
            </a:r>
          </a:p>
        </p:txBody>
      </p:sp>
      <p:sp>
        <p:nvSpPr>
          <p:cNvPr id="12" name="Freeform 11"/>
          <p:cNvSpPr/>
          <p:nvPr/>
        </p:nvSpPr>
        <p:spPr>
          <a:xfrm>
            <a:off x="5257684" y="3090068"/>
            <a:ext cx="1555799" cy="1645920"/>
          </a:xfrm>
          <a:custGeom>
            <a:avLst/>
            <a:gdLst>
              <a:gd name="connsiteX0" fmla="*/ 0 w 1555799"/>
              <a:gd name="connsiteY0" fmla="*/ 155580 h 1737362"/>
              <a:gd name="connsiteX1" fmla="*/ 155580 w 1555799"/>
              <a:gd name="connsiteY1" fmla="*/ 0 h 1737362"/>
              <a:gd name="connsiteX2" fmla="*/ 1400219 w 1555799"/>
              <a:gd name="connsiteY2" fmla="*/ 0 h 1737362"/>
              <a:gd name="connsiteX3" fmla="*/ 1555799 w 1555799"/>
              <a:gd name="connsiteY3" fmla="*/ 155580 h 1737362"/>
              <a:gd name="connsiteX4" fmla="*/ 1555799 w 1555799"/>
              <a:gd name="connsiteY4" fmla="*/ 1581782 h 1737362"/>
              <a:gd name="connsiteX5" fmla="*/ 1400219 w 1555799"/>
              <a:gd name="connsiteY5" fmla="*/ 1737362 h 1737362"/>
              <a:gd name="connsiteX6" fmla="*/ 155580 w 1555799"/>
              <a:gd name="connsiteY6" fmla="*/ 1737362 h 1737362"/>
              <a:gd name="connsiteX7" fmla="*/ 0 w 1555799"/>
              <a:gd name="connsiteY7" fmla="*/ 1581782 h 1737362"/>
              <a:gd name="connsiteX8" fmla="*/ 0 w 1555799"/>
              <a:gd name="connsiteY8" fmla="*/ 155580 h 17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799" h="1737362">
                <a:moveTo>
                  <a:pt x="0" y="155580"/>
                </a:moveTo>
                <a:cubicBezTo>
                  <a:pt x="0" y="69656"/>
                  <a:pt x="69656" y="0"/>
                  <a:pt x="155580" y="0"/>
                </a:cubicBezTo>
                <a:lnTo>
                  <a:pt x="1400219" y="0"/>
                </a:lnTo>
                <a:cubicBezTo>
                  <a:pt x="1486143" y="0"/>
                  <a:pt x="1555799" y="69656"/>
                  <a:pt x="1555799" y="155580"/>
                </a:cubicBezTo>
                <a:lnTo>
                  <a:pt x="1555799" y="1581782"/>
                </a:lnTo>
                <a:cubicBezTo>
                  <a:pt x="1555799" y="1667706"/>
                  <a:pt x="1486143" y="1737362"/>
                  <a:pt x="1400219" y="1737362"/>
                </a:cubicBezTo>
                <a:lnTo>
                  <a:pt x="155580" y="1737362"/>
                </a:lnTo>
                <a:cubicBezTo>
                  <a:pt x="69656" y="1737362"/>
                  <a:pt x="0" y="1667706"/>
                  <a:pt x="0" y="1581782"/>
                </a:cubicBezTo>
                <a:lnTo>
                  <a:pt x="0" y="155580"/>
                </a:lnTo>
                <a:close/>
              </a:path>
            </a:pathLst>
          </a:custGeom>
          <a:ln>
            <a:solidFill>
              <a:srgbClr val="8AB1B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807" tIns="163807" rIns="163807" bIns="536099" numCol="1" spcCol="1270" anchor="t" anchorCtr="0">
            <a:noAutofit/>
          </a:bodyPr>
          <a:lstStyle/>
          <a:p>
            <a:pPr marL="228600" lvl="1" indent="-228600" algn="ctr" defTabSz="1022350">
              <a:lnSpc>
                <a:spcPct val="90000"/>
              </a:lnSpc>
              <a:spcBef>
                <a:spcPct val="0"/>
              </a:spcBef>
              <a:spcAft>
                <a:spcPct val="15000"/>
              </a:spcAft>
              <a:buChar char="••"/>
            </a:pPr>
            <a:endParaRPr lang="lv-LV" sz="2300" kern="1200" dirty="0">
              <a:ea typeface="Calibri Light" panose="020F0302020204030204" pitchFamily="34" charset="0"/>
              <a:cs typeface="Calibri Light" panose="020F0302020204030204" pitchFamily="34" charset="0"/>
            </a:endParaRPr>
          </a:p>
          <a:p>
            <a:pPr marL="0" lvl="1" algn="ctr" defTabSz="711200">
              <a:lnSpc>
                <a:spcPct val="90000"/>
              </a:lnSpc>
              <a:spcBef>
                <a:spcPct val="0"/>
              </a:spcBef>
              <a:spcAft>
                <a:spcPct val="15000"/>
              </a:spcAft>
            </a:pPr>
            <a:r>
              <a:rPr lang="lv-LV" sz="1600" kern="1200" dirty="0">
                <a:ea typeface="Calibri Light" panose="020F0302020204030204" pitchFamily="34" charset="0"/>
                <a:cs typeface="Calibri Light" panose="020F0302020204030204" pitchFamily="34" charset="0"/>
              </a:rPr>
              <a:t>Struktūras maiņa</a:t>
            </a:r>
          </a:p>
        </p:txBody>
      </p:sp>
      <p:sp>
        <p:nvSpPr>
          <p:cNvPr id="13" name="Shape 12"/>
          <p:cNvSpPr/>
          <p:nvPr/>
        </p:nvSpPr>
        <p:spPr>
          <a:xfrm>
            <a:off x="6024384" y="3593389"/>
            <a:ext cx="1891519" cy="1891519"/>
          </a:xfrm>
          <a:prstGeom prst="leftCircularArrow">
            <a:avLst>
              <a:gd name="adj1" fmla="val 3926"/>
              <a:gd name="adj2" fmla="val 492120"/>
              <a:gd name="adj3" fmla="val 1720790"/>
              <a:gd name="adj4" fmla="val 8477648"/>
              <a:gd name="adj5" fmla="val 4580"/>
            </a:avLst>
          </a:prstGeom>
          <a:solidFill>
            <a:srgbClr val="8AB1B2"/>
          </a:solidFill>
        </p:spPr>
        <p:style>
          <a:lnRef idx="0">
            <a:schemeClr val="accent5">
              <a:shade val="90000"/>
              <a:hueOff val="7473"/>
              <a:satOff val="-4245"/>
              <a:lumOff val="15585"/>
              <a:alphaOff val="0"/>
            </a:schemeClr>
          </a:lnRef>
          <a:fillRef idx="1">
            <a:scrgbClr r="0" g="0" b="0"/>
          </a:fillRef>
          <a:effectRef idx="0">
            <a:schemeClr val="accent5">
              <a:shade val="90000"/>
              <a:hueOff val="7473"/>
              <a:satOff val="-4245"/>
              <a:lumOff val="15585"/>
              <a:alphaOff val="0"/>
            </a:schemeClr>
          </a:effectRef>
          <a:fontRef idx="minor">
            <a:schemeClr val="lt1"/>
          </a:fontRef>
        </p:style>
        <p:txBody>
          <a:bodyPr/>
          <a:lstStyle/>
          <a:p>
            <a:endParaRPr lang="lv-LV"/>
          </a:p>
        </p:txBody>
      </p:sp>
      <p:sp>
        <p:nvSpPr>
          <p:cNvPr id="14" name="Freeform 13"/>
          <p:cNvSpPr/>
          <p:nvPr/>
        </p:nvSpPr>
        <p:spPr>
          <a:xfrm>
            <a:off x="5603417" y="4530302"/>
            <a:ext cx="1554480" cy="549946"/>
          </a:xfrm>
          <a:custGeom>
            <a:avLst/>
            <a:gdLst>
              <a:gd name="connsiteX0" fmla="*/ 0 w 1382932"/>
              <a:gd name="connsiteY0" fmla="*/ 54995 h 549946"/>
              <a:gd name="connsiteX1" fmla="*/ 54995 w 1382932"/>
              <a:gd name="connsiteY1" fmla="*/ 0 h 549946"/>
              <a:gd name="connsiteX2" fmla="*/ 1327937 w 1382932"/>
              <a:gd name="connsiteY2" fmla="*/ 0 h 549946"/>
              <a:gd name="connsiteX3" fmla="*/ 1382932 w 1382932"/>
              <a:gd name="connsiteY3" fmla="*/ 54995 h 549946"/>
              <a:gd name="connsiteX4" fmla="*/ 1382932 w 1382932"/>
              <a:gd name="connsiteY4" fmla="*/ 494951 h 549946"/>
              <a:gd name="connsiteX5" fmla="*/ 1327937 w 1382932"/>
              <a:gd name="connsiteY5" fmla="*/ 549946 h 549946"/>
              <a:gd name="connsiteX6" fmla="*/ 54995 w 1382932"/>
              <a:gd name="connsiteY6" fmla="*/ 549946 h 549946"/>
              <a:gd name="connsiteX7" fmla="*/ 0 w 1382932"/>
              <a:gd name="connsiteY7" fmla="*/ 494951 h 549946"/>
              <a:gd name="connsiteX8" fmla="*/ 0 w 1382932"/>
              <a:gd name="connsiteY8" fmla="*/ 54995 h 54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932" h="549946">
                <a:moveTo>
                  <a:pt x="0" y="54995"/>
                </a:moveTo>
                <a:cubicBezTo>
                  <a:pt x="0" y="24622"/>
                  <a:pt x="24622" y="0"/>
                  <a:pt x="54995" y="0"/>
                </a:cubicBezTo>
                <a:lnTo>
                  <a:pt x="1327937" y="0"/>
                </a:lnTo>
                <a:cubicBezTo>
                  <a:pt x="1358310" y="0"/>
                  <a:pt x="1382932" y="24622"/>
                  <a:pt x="1382932" y="54995"/>
                </a:cubicBezTo>
                <a:lnTo>
                  <a:pt x="1382932" y="494951"/>
                </a:lnTo>
                <a:cubicBezTo>
                  <a:pt x="1382932" y="525324"/>
                  <a:pt x="1358310" y="549946"/>
                  <a:pt x="1327937" y="549946"/>
                </a:cubicBezTo>
                <a:lnTo>
                  <a:pt x="54995" y="549946"/>
                </a:lnTo>
                <a:cubicBezTo>
                  <a:pt x="24622" y="549946"/>
                  <a:pt x="0" y="525324"/>
                  <a:pt x="0" y="494951"/>
                </a:cubicBezTo>
                <a:lnTo>
                  <a:pt x="0" y="54995"/>
                </a:lnTo>
                <a:close/>
              </a:path>
            </a:pathLst>
          </a:custGeom>
          <a:solidFill>
            <a:srgbClr val="8AB1B2"/>
          </a:solidFill>
        </p:spPr>
        <p:style>
          <a:lnRef idx="2">
            <a:schemeClr val="lt1">
              <a:hueOff val="0"/>
              <a:satOff val="0"/>
              <a:lumOff val="0"/>
              <a:alphaOff val="0"/>
            </a:schemeClr>
          </a:lnRef>
          <a:fillRef idx="1">
            <a:scrgbClr r="0" g="0" b="0"/>
          </a:fillRef>
          <a:effectRef idx="0">
            <a:schemeClr val="accent5">
              <a:shade val="80000"/>
              <a:hueOff val="5528"/>
              <a:satOff val="-3258"/>
              <a:lumOff val="12948"/>
              <a:alphaOff val="0"/>
            </a:schemeClr>
          </a:effectRef>
          <a:fontRef idx="minor">
            <a:schemeClr val="lt1"/>
          </a:fontRef>
        </p:style>
        <p:txBody>
          <a:bodyPr spcFirstLastPara="0" vert="horz" wrap="square" lIns="50397" tIns="38967" rIns="50397" bIns="38967" numCol="1" spcCol="1270" anchor="ctr" anchorCtr="0">
            <a:noAutofit/>
          </a:bodyPr>
          <a:lstStyle/>
          <a:p>
            <a:pPr lvl="0" algn="ctr" defTabSz="800100">
              <a:lnSpc>
                <a:spcPct val="90000"/>
              </a:lnSpc>
              <a:spcBef>
                <a:spcPct val="0"/>
              </a:spcBef>
              <a:spcAft>
                <a:spcPct val="35000"/>
              </a:spcAft>
            </a:pPr>
            <a:r>
              <a:rPr lang="lv-LV" sz="1750" kern="1200" dirty="0">
                <a:ea typeface="Calibri Light" panose="020F0302020204030204" pitchFamily="34" charset="0"/>
                <a:cs typeface="Calibri Light" panose="020F0302020204030204" pitchFamily="34" charset="0"/>
              </a:rPr>
              <a:t>Pamata tēmas</a:t>
            </a:r>
          </a:p>
        </p:txBody>
      </p:sp>
      <p:sp>
        <p:nvSpPr>
          <p:cNvPr id="15" name="Freeform 14"/>
          <p:cNvSpPr/>
          <p:nvPr/>
        </p:nvSpPr>
        <p:spPr>
          <a:xfrm>
            <a:off x="7339965" y="3086824"/>
            <a:ext cx="1555799" cy="1645920"/>
          </a:xfrm>
          <a:custGeom>
            <a:avLst/>
            <a:gdLst>
              <a:gd name="connsiteX0" fmla="*/ 0 w 1555799"/>
              <a:gd name="connsiteY0" fmla="*/ 155580 h 1737362"/>
              <a:gd name="connsiteX1" fmla="*/ 155580 w 1555799"/>
              <a:gd name="connsiteY1" fmla="*/ 0 h 1737362"/>
              <a:gd name="connsiteX2" fmla="*/ 1400219 w 1555799"/>
              <a:gd name="connsiteY2" fmla="*/ 0 h 1737362"/>
              <a:gd name="connsiteX3" fmla="*/ 1555799 w 1555799"/>
              <a:gd name="connsiteY3" fmla="*/ 155580 h 1737362"/>
              <a:gd name="connsiteX4" fmla="*/ 1555799 w 1555799"/>
              <a:gd name="connsiteY4" fmla="*/ 1581782 h 1737362"/>
              <a:gd name="connsiteX5" fmla="*/ 1400219 w 1555799"/>
              <a:gd name="connsiteY5" fmla="*/ 1737362 h 1737362"/>
              <a:gd name="connsiteX6" fmla="*/ 155580 w 1555799"/>
              <a:gd name="connsiteY6" fmla="*/ 1737362 h 1737362"/>
              <a:gd name="connsiteX7" fmla="*/ 0 w 1555799"/>
              <a:gd name="connsiteY7" fmla="*/ 1581782 h 1737362"/>
              <a:gd name="connsiteX8" fmla="*/ 0 w 1555799"/>
              <a:gd name="connsiteY8" fmla="*/ 155580 h 17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799" h="1737362">
                <a:moveTo>
                  <a:pt x="0" y="155580"/>
                </a:moveTo>
                <a:cubicBezTo>
                  <a:pt x="0" y="69656"/>
                  <a:pt x="69656" y="0"/>
                  <a:pt x="155580" y="0"/>
                </a:cubicBezTo>
                <a:lnTo>
                  <a:pt x="1400219" y="0"/>
                </a:lnTo>
                <a:cubicBezTo>
                  <a:pt x="1486143" y="0"/>
                  <a:pt x="1555799" y="69656"/>
                  <a:pt x="1555799" y="155580"/>
                </a:cubicBezTo>
                <a:lnTo>
                  <a:pt x="1555799" y="1581782"/>
                </a:lnTo>
                <a:cubicBezTo>
                  <a:pt x="1555799" y="1667706"/>
                  <a:pt x="1486143" y="1737362"/>
                  <a:pt x="1400219" y="1737362"/>
                </a:cubicBezTo>
                <a:lnTo>
                  <a:pt x="155580" y="1737362"/>
                </a:lnTo>
                <a:cubicBezTo>
                  <a:pt x="69656" y="1737362"/>
                  <a:pt x="0" y="1667706"/>
                  <a:pt x="0" y="1581782"/>
                </a:cubicBezTo>
                <a:lnTo>
                  <a:pt x="0" y="155580"/>
                </a:lnTo>
                <a:close/>
              </a:path>
            </a:pathLst>
          </a:custGeom>
          <a:solidFill>
            <a:schemeClr val="bg1"/>
          </a:solidFill>
          <a:ln>
            <a:solidFill>
              <a:srgbClr val="7FACAC"/>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807" tIns="536099" rIns="131422" bIns="163807" numCol="1" spcCol="1270" anchor="t" anchorCtr="0">
            <a:noAutofit/>
          </a:bodyPr>
          <a:lstStyle/>
          <a:p>
            <a:pPr marL="0" lvl="1" algn="ctr" defTabSz="711200">
              <a:lnSpc>
                <a:spcPct val="90000"/>
              </a:lnSpc>
              <a:spcBef>
                <a:spcPct val="0"/>
              </a:spcBef>
              <a:spcAft>
                <a:spcPct val="15000"/>
              </a:spcAft>
            </a:pPr>
            <a:r>
              <a:rPr lang="lv-LV" sz="1600" kern="1200" dirty="0">
                <a:ea typeface="Calibri Light" panose="020F0302020204030204" pitchFamily="34" charset="0"/>
                <a:cs typeface="Calibri Light" panose="020F0302020204030204" pitchFamily="34" charset="0"/>
              </a:rPr>
              <a:t>Konceptuālas izmaiņas</a:t>
            </a:r>
          </a:p>
        </p:txBody>
      </p:sp>
      <p:sp>
        <p:nvSpPr>
          <p:cNvPr id="16" name="Circular Arrow 15"/>
          <p:cNvSpPr/>
          <p:nvPr/>
        </p:nvSpPr>
        <p:spPr>
          <a:xfrm>
            <a:off x="8104165" y="2328174"/>
            <a:ext cx="2084061" cy="2084061"/>
          </a:xfrm>
          <a:prstGeom prst="circularArrow">
            <a:avLst>
              <a:gd name="adj1" fmla="val 3563"/>
              <a:gd name="adj2" fmla="val 442779"/>
              <a:gd name="adj3" fmla="val 19819793"/>
              <a:gd name="adj4" fmla="val 13013593"/>
              <a:gd name="adj5" fmla="val 4157"/>
            </a:avLst>
          </a:prstGeom>
          <a:solidFill>
            <a:srgbClr val="7FACAC"/>
          </a:solidFill>
        </p:spPr>
        <p:style>
          <a:lnRef idx="0">
            <a:schemeClr val="accent5">
              <a:shade val="90000"/>
              <a:hueOff val="11209"/>
              <a:satOff val="-6368"/>
              <a:lumOff val="23378"/>
              <a:alphaOff val="0"/>
            </a:schemeClr>
          </a:lnRef>
          <a:fillRef idx="1">
            <a:scrgbClr r="0" g="0" b="0"/>
          </a:fillRef>
          <a:effectRef idx="0">
            <a:schemeClr val="accent5">
              <a:shade val="90000"/>
              <a:hueOff val="11209"/>
              <a:satOff val="-6368"/>
              <a:lumOff val="23378"/>
              <a:alphaOff val="0"/>
            </a:schemeClr>
          </a:effectRef>
          <a:fontRef idx="minor">
            <a:schemeClr val="lt1"/>
          </a:fontRef>
        </p:style>
        <p:txBody>
          <a:bodyPr/>
          <a:lstStyle/>
          <a:p>
            <a:endParaRPr lang="lv-LV"/>
          </a:p>
        </p:txBody>
      </p:sp>
      <p:sp>
        <p:nvSpPr>
          <p:cNvPr id="17" name="Freeform 16"/>
          <p:cNvSpPr/>
          <p:nvPr/>
        </p:nvSpPr>
        <p:spPr>
          <a:xfrm>
            <a:off x="7685698" y="2792942"/>
            <a:ext cx="1554480" cy="549946"/>
          </a:xfrm>
          <a:custGeom>
            <a:avLst/>
            <a:gdLst>
              <a:gd name="connsiteX0" fmla="*/ 0 w 1382932"/>
              <a:gd name="connsiteY0" fmla="*/ 54995 h 549946"/>
              <a:gd name="connsiteX1" fmla="*/ 54995 w 1382932"/>
              <a:gd name="connsiteY1" fmla="*/ 0 h 549946"/>
              <a:gd name="connsiteX2" fmla="*/ 1327937 w 1382932"/>
              <a:gd name="connsiteY2" fmla="*/ 0 h 549946"/>
              <a:gd name="connsiteX3" fmla="*/ 1382932 w 1382932"/>
              <a:gd name="connsiteY3" fmla="*/ 54995 h 549946"/>
              <a:gd name="connsiteX4" fmla="*/ 1382932 w 1382932"/>
              <a:gd name="connsiteY4" fmla="*/ 494951 h 549946"/>
              <a:gd name="connsiteX5" fmla="*/ 1327937 w 1382932"/>
              <a:gd name="connsiteY5" fmla="*/ 549946 h 549946"/>
              <a:gd name="connsiteX6" fmla="*/ 54995 w 1382932"/>
              <a:gd name="connsiteY6" fmla="*/ 549946 h 549946"/>
              <a:gd name="connsiteX7" fmla="*/ 0 w 1382932"/>
              <a:gd name="connsiteY7" fmla="*/ 494951 h 549946"/>
              <a:gd name="connsiteX8" fmla="*/ 0 w 1382932"/>
              <a:gd name="connsiteY8" fmla="*/ 54995 h 54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932" h="549946">
                <a:moveTo>
                  <a:pt x="0" y="54995"/>
                </a:moveTo>
                <a:cubicBezTo>
                  <a:pt x="0" y="24622"/>
                  <a:pt x="24622" y="0"/>
                  <a:pt x="54995" y="0"/>
                </a:cubicBezTo>
                <a:lnTo>
                  <a:pt x="1327937" y="0"/>
                </a:lnTo>
                <a:cubicBezTo>
                  <a:pt x="1358310" y="0"/>
                  <a:pt x="1382932" y="24622"/>
                  <a:pt x="1382932" y="54995"/>
                </a:cubicBezTo>
                <a:lnTo>
                  <a:pt x="1382932" y="494951"/>
                </a:lnTo>
                <a:cubicBezTo>
                  <a:pt x="1382932" y="525324"/>
                  <a:pt x="1358310" y="549946"/>
                  <a:pt x="1327937" y="549946"/>
                </a:cubicBezTo>
                <a:lnTo>
                  <a:pt x="54995" y="549946"/>
                </a:lnTo>
                <a:cubicBezTo>
                  <a:pt x="24622" y="549946"/>
                  <a:pt x="0" y="525324"/>
                  <a:pt x="0" y="494951"/>
                </a:cubicBezTo>
                <a:lnTo>
                  <a:pt x="0" y="54995"/>
                </a:lnTo>
                <a:close/>
              </a:path>
            </a:pathLst>
          </a:custGeom>
          <a:solidFill>
            <a:srgbClr val="7FACAC"/>
          </a:solidFill>
        </p:spPr>
        <p:style>
          <a:lnRef idx="2">
            <a:schemeClr val="lt1">
              <a:hueOff val="0"/>
              <a:satOff val="0"/>
              <a:lumOff val="0"/>
              <a:alphaOff val="0"/>
            </a:schemeClr>
          </a:lnRef>
          <a:fillRef idx="1">
            <a:scrgbClr r="0" g="0" b="0"/>
          </a:fillRef>
          <a:effectRef idx="0">
            <a:schemeClr val="accent5">
              <a:shade val="80000"/>
              <a:hueOff val="8293"/>
              <a:satOff val="-4887"/>
              <a:lumOff val="19421"/>
              <a:alphaOff val="0"/>
            </a:schemeClr>
          </a:effectRef>
          <a:fontRef idx="minor">
            <a:schemeClr val="lt1"/>
          </a:fontRef>
        </p:style>
        <p:txBody>
          <a:bodyPr spcFirstLastPara="0" vert="horz" wrap="square" lIns="45720" tIns="38967" rIns="50397" bIns="38967" numCol="1" spcCol="1270" anchor="ctr" anchorCtr="0">
            <a:noAutofit/>
          </a:bodyPr>
          <a:lstStyle/>
          <a:p>
            <a:pPr lvl="0" algn="ctr" defTabSz="800100">
              <a:lnSpc>
                <a:spcPct val="90000"/>
              </a:lnSpc>
              <a:spcBef>
                <a:spcPct val="0"/>
              </a:spcBef>
              <a:spcAft>
                <a:spcPct val="35000"/>
              </a:spcAft>
            </a:pPr>
            <a:r>
              <a:rPr lang="lv-LV" sz="1750" kern="1200" dirty="0">
                <a:ea typeface="Calibri Light" panose="020F0302020204030204" pitchFamily="34" charset="0"/>
                <a:cs typeface="Calibri Light" panose="020F0302020204030204" pitchFamily="34" charset="0"/>
              </a:rPr>
              <a:t>Organizējošās tēmas</a:t>
            </a:r>
          </a:p>
        </p:txBody>
      </p:sp>
      <p:sp>
        <p:nvSpPr>
          <p:cNvPr id="18" name="Freeform 17"/>
          <p:cNvSpPr/>
          <p:nvPr/>
        </p:nvSpPr>
        <p:spPr>
          <a:xfrm>
            <a:off x="9422247" y="3090068"/>
            <a:ext cx="1555799" cy="1645920"/>
          </a:xfrm>
          <a:custGeom>
            <a:avLst/>
            <a:gdLst>
              <a:gd name="connsiteX0" fmla="*/ 0 w 1555799"/>
              <a:gd name="connsiteY0" fmla="*/ 155580 h 1737362"/>
              <a:gd name="connsiteX1" fmla="*/ 155580 w 1555799"/>
              <a:gd name="connsiteY1" fmla="*/ 0 h 1737362"/>
              <a:gd name="connsiteX2" fmla="*/ 1400219 w 1555799"/>
              <a:gd name="connsiteY2" fmla="*/ 0 h 1737362"/>
              <a:gd name="connsiteX3" fmla="*/ 1555799 w 1555799"/>
              <a:gd name="connsiteY3" fmla="*/ 155580 h 1737362"/>
              <a:gd name="connsiteX4" fmla="*/ 1555799 w 1555799"/>
              <a:gd name="connsiteY4" fmla="*/ 1581782 h 1737362"/>
              <a:gd name="connsiteX5" fmla="*/ 1400219 w 1555799"/>
              <a:gd name="connsiteY5" fmla="*/ 1737362 h 1737362"/>
              <a:gd name="connsiteX6" fmla="*/ 155580 w 1555799"/>
              <a:gd name="connsiteY6" fmla="*/ 1737362 h 1737362"/>
              <a:gd name="connsiteX7" fmla="*/ 0 w 1555799"/>
              <a:gd name="connsiteY7" fmla="*/ 1581782 h 1737362"/>
              <a:gd name="connsiteX8" fmla="*/ 0 w 1555799"/>
              <a:gd name="connsiteY8" fmla="*/ 155580 h 17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799" h="1737362">
                <a:moveTo>
                  <a:pt x="0" y="155580"/>
                </a:moveTo>
                <a:cubicBezTo>
                  <a:pt x="0" y="69656"/>
                  <a:pt x="69656" y="0"/>
                  <a:pt x="155580" y="0"/>
                </a:cubicBezTo>
                <a:lnTo>
                  <a:pt x="1400219" y="0"/>
                </a:lnTo>
                <a:cubicBezTo>
                  <a:pt x="1486143" y="0"/>
                  <a:pt x="1555799" y="69656"/>
                  <a:pt x="1555799" y="155580"/>
                </a:cubicBezTo>
                <a:lnTo>
                  <a:pt x="1555799" y="1581782"/>
                </a:lnTo>
                <a:cubicBezTo>
                  <a:pt x="1555799" y="1667706"/>
                  <a:pt x="1486143" y="1737362"/>
                  <a:pt x="1400219" y="1737362"/>
                </a:cubicBezTo>
                <a:lnTo>
                  <a:pt x="155580" y="1737362"/>
                </a:lnTo>
                <a:cubicBezTo>
                  <a:pt x="69656" y="1737362"/>
                  <a:pt x="0" y="1667706"/>
                  <a:pt x="0" y="1581782"/>
                </a:cubicBezTo>
                <a:lnTo>
                  <a:pt x="0" y="155580"/>
                </a:lnTo>
                <a:close/>
              </a:path>
            </a:pathLst>
          </a:custGeom>
          <a:ln>
            <a:solidFill>
              <a:srgbClr val="5A959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807" tIns="163807" rIns="163807" bIns="536099" numCol="1" spcCol="1270" anchor="t" anchorCtr="0">
            <a:noAutofit/>
          </a:bodyPr>
          <a:lstStyle/>
          <a:p>
            <a:pPr marL="228600" lvl="1" indent="-228600" algn="ctr" defTabSz="1022350">
              <a:lnSpc>
                <a:spcPct val="90000"/>
              </a:lnSpc>
              <a:spcBef>
                <a:spcPct val="0"/>
              </a:spcBef>
              <a:spcAft>
                <a:spcPct val="15000"/>
              </a:spcAft>
              <a:buChar char="••"/>
            </a:pPr>
            <a:endParaRPr lang="lv-LV" sz="2300" kern="1200" dirty="0">
              <a:ea typeface="Calibri Light" panose="020F0302020204030204" pitchFamily="34" charset="0"/>
              <a:cs typeface="Calibri Light" panose="020F0302020204030204" pitchFamily="34" charset="0"/>
            </a:endParaRPr>
          </a:p>
          <a:p>
            <a:pPr marL="0" lvl="1" algn="ctr" defTabSz="711200">
              <a:lnSpc>
                <a:spcPct val="90000"/>
              </a:lnSpc>
              <a:spcBef>
                <a:spcPct val="0"/>
              </a:spcBef>
              <a:spcAft>
                <a:spcPct val="15000"/>
              </a:spcAft>
            </a:pPr>
            <a:r>
              <a:rPr lang="lv-LV" sz="1600" kern="1200" dirty="0">
                <a:ea typeface="Calibri Light" panose="020F0302020204030204" pitchFamily="34" charset="0"/>
                <a:cs typeface="Calibri Light" panose="020F0302020204030204" pitchFamily="34" charset="0"/>
              </a:rPr>
              <a:t>Atbilstība MT praksei Latvijā</a:t>
            </a:r>
          </a:p>
        </p:txBody>
      </p:sp>
      <p:sp>
        <p:nvSpPr>
          <p:cNvPr id="19" name="Freeform 18"/>
          <p:cNvSpPr/>
          <p:nvPr/>
        </p:nvSpPr>
        <p:spPr>
          <a:xfrm>
            <a:off x="9767980" y="4530302"/>
            <a:ext cx="1554480" cy="549946"/>
          </a:xfrm>
          <a:custGeom>
            <a:avLst/>
            <a:gdLst>
              <a:gd name="connsiteX0" fmla="*/ 0 w 1382932"/>
              <a:gd name="connsiteY0" fmla="*/ 54995 h 549946"/>
              <a:gd name="connsiteX1" fmla="*/ 54995 w 1382932"/>
              <a:gd name="connsiteY1" fmla="*/ 0 h 549946"/>
              <a:gd name="connsiteX2" fmla="*/ 1327937 w 1382932"/>
              <a:gd name="connsiteY2" fmla="*/ 0 h 549946"/>
              <a:gd name="connsiteX3" fmla="*/ 1382932 w 1382932"/>
              <a:gd name="connsiteY3" fmla="*/ 54995 h 549946"/>
              <a:gd name="connsiteX4" fmla="*/ 1382932 w 1382932"/>
              <a:gd name="connsiteY4" fmla="*/ 494951 h 549946"/>
              <a:gd name="connsiteX5" fmla="*/ 1327937 w 1382932"/>
              <a:gd name="connsiteY5" fmla="*/ 549946 h 549946"/>
              <a:gd name="connsiteX6" fmla="*/ 54995 w 1382932"/>
              <a:gd name="connsiteY6" fmla="*/ 549946 h 549946"/>
              <a:gd name="connsiteX7" fmla="*/ 0 w 1382932"/>
              <a:gd name="connsiteY7" fmla="*/ 494951 h 549946"/>
              <a:gd name="connsiteX8" fmla="*/ 0 w 1382932"/>
              <a:gd name="connsiteY8" fmla="*/ 54995 h 54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932" h="549946">
                <a:moveTo>
                  <a:pt x="0" y="54995"/>
                </a:moveTo>
                <a:cubicBezTo>
                  <a:pt x="0" y="24622"/>
                  <a:pt x="24622" y="0"/>
                  <a:pt x="54995" y="0"/>
                </a:cubicBezTo>
                <a:lnTo>
                  <a:pt x="1327937" y="0"/>
                </a:lnTo>
                <a:cubicBezTo>
                  <a:pt x="1358310" y="0"/>
                  <a:pt x="1382932" y="24622"/>
                  <a:pt x="1382932" y="54995"/>
                </a:cubicBezTo>
                <a:lnTo>
                  <a:pt x="1382932" y="494951"/>
                </a:lnTo>
                <a:cubicBezTo>
                  <a:pt x="1382932" y="525324"/>
                  <a:pt x="1358310" y="549946"/>
                  <a:pt x="1327937" y="549946"/>
                </a:cubicBezTo>
                <a:lnTo>
                  <a:pt x="54995" y="549946"/>
                </a:lnTo>
                <a:cubicBezTo>
                  <a:pt x="24622" y="549946"/>
                  <a:pt x="0" y="525324"/>
                  <a:pt x="0" y="494951"/>
                </a:cubicBezTo>
                <a:lnTo>
                  <a:pt x="0" y="54995"/>
                </a:lnTo>
                <a:close/>
              </a:path>
            </a:pathLst>
          </a:custGeom>
          <a:solidFill>
            <a:srgbClr val="5A9596"/>
          </a:solidFill>
        </p:spPr>
        <p:style>
          <a:lnRef idx="2">
            <a:schemeClr val="lt1">
              <a:hueOff val="0"/>
              <a:satOff val="0"/>
              <a:lumOff val="0"/>
              <a:alphaOff val="0"/>
            </a:schemeClr>
          </a:lnRef>
          <a:fillRef idx="1">
            <a:scrgbClr r="0" g="0" b="0"/>
          </a:fillRef>
          <a:effectRef idx="0">
            <a:schemeClr val="accent5">
              <a:shade val="80000"/>
              <a:hueOff val="11057"/>
              <a:satOff val="-6516"/>
              <a:lumOff val="25895"/>
              <a:alphaOff val="0"/>
            </a:schemeClr>
          </a:effectRef>
          <a:fontRef idx="minor">
            <a:schemeClr val="lt1"/>
          </a:fontRef>
        </p:style>
        <p:txBody>
          <a:bodyPr spcFirstLastPara="0" vert="horz" wrap="square" lIns="50397" tIns="38967" rIns="50397" bIns="38967" numCol="1" spcCol="1270" anchor="ctr" anchorCtr="0">
            <a:noAutofit/>
          </a:bodyPr>
          <a:lstStyle/>
          <a:p>
            <a:pPr lvl="0" algn="ctr" defTabSz="800100">
              <a:lnSpc>
                <a:spcPct val="90000"/>
              </a:lnSpc>
              <a:spcBef>
                <a:spcPct val="0"/>
              </a:spcBef>
              <a:spcAft>
                <a:spcPct val="35000"/>
              </a:spcAft>
            </a:pPr>
            <a:r>
              <a:rPr lang="lv-LV" sz="1750" kern="1200" dirty="0">
                <a:ea typeface="Calibri Light" panose="020F0302020204030204" pitchFamily="34" charset="0"/>
                <a:cs typeface="Calibri Light" panose="020F0302020204030204" pitchFamily="34" charset="0"/>
              </a:rPr>
              <a:t>Galvenā tēma</a:t>
            </a:r>
          </a:p>
        </p:txBody>
      </p:sp>
    </p:spTree>
    <p:extLst>
      <p:ext uri="{BB962C8B-B14F-4D97-AF65-F5344CB8AC3E}">
        <p14:creationId xmlns:p14="http://schemas.microsoft.com/office/powerpoint/2010/main" val="260428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p:txBody>
          <a:bodyPr anchor="ctr" anchorCtr="0">
            <a:noAutofit/>
          </a:bodyPr>
          <a:lstStyle/>
          <a:p>
            <a:r>
              <a:rPr lang="lv-LV" sz="3600" dirty="0">
                <a:latin typeface="+mn-lt"/>
                <a:cs typeface="Calibri Light" panose="020F0302020204030204" pitchFamily="34" charset="0"/>
              </a:rPr>
              <a:t>Pētījuma zinātniskais stiprums un ierobežojumi</a:t>
            </a:r>
            <a:endParaRPr lang="lv-LV" dirty="0">
              <a:latin typeface="+mn-lt"/>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lv-LV" sz="2000" smtClean="0"/>
              <a:pPr/>
              <a:t>42</a:t>
            </a:fld>
            <a:endParaRPr lang="lv-LV" sz="2000" dirty="0"/>
          </a:p>
        </p:txBody>
      </p:sp>
      <p:graphicFrame>
        <p:nvGraphicFramePr>
          <p:cNvPr id="6" name="Diagram 5"/>
          <p:cNvGraphicFramePr/>
          <p:nvPr>
            <p:extLst>
              <p:ext uri="{D42A27DB-BD31-4B8C-83A1-F6EECF244321}">
                <p14:modId xmlns:p14="http://schemas.microsoft.com/office/powerpoint/2010/main" val="2054816017"/>
              </p:ext>
            </p:extLst>
          </p:nvPr>
        </p:nvGraphicFramePr>
        <p:xfrm>
          <a:off x="598131" y="1866346"/>
          <a:ext cx="10987193" cy="3573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B4A7599-94B9-4B17-BD7E-FA76C474D5E6}"/>
              </a:ext>
            </a:extLst>
          </p:cNvPr>
          <p:cNvSpPr txBox="1">
            <a:spLocks/>
          </p:cNvSpPr>
          <p:nvPr/>
        </p:nvSpPr>
        <p:spPr>
          <a:xfrm>
            <a:off x="7876644" y="5517350"/>
            <a:ext cx="2599224" cy="3363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None/>
            </a:pPr>
            <a:r>
              <a:rPr lang="lv-LV" sz="1600" dirty="0">
                <a:cs typeface="Calibri Light" panose="020F0302020204030204" pitchFamily="34" charset="0"/>
              </a:rPr>
              <a:t>(</a:t>
            </a:r>
            <a:r>
              <a:rPr lang="lv-LV" sz="1600" i="1" dirty="0" err="1">
                <a:cs typeface="Calibri Light" panose="020F0302020204030204" pitchFamily="34" charset="0"/>
              </a:rPr>
              <a:t>Sale</a:t>
            </a:r>
            <a:r>
              <a:rPr lang="lv-LV" sz="1600" i="1" dirty="0">
                <a:cs typeface="Calibri Light" panose="020F0302020204030204" pitchFamily="34" charset="0"/>
              </a:rPr>
              <a:t> &amp; </a:t>
            </a:r>
            <a:r>
              <a:rPr lang="lv-LV" sz="1600" i="1" dirty="0" err="1">
                <a:cs typeface="Calibri Light" panose="020F0302020204030204" pitchFamily="34" charset="0"/>
              </a:rPr>
              <a:t>Brazil</a:t>
            </a:r>
            <a:r>
              <a:rPr lang="lv-LV" sz="1600" dirty="0">
                <a:cs typeface="Calibri Light" panose="020F0302020204030204" pitchFamily="34" charset="0"/>
              </a:rPr>
              <a:t>, 2004)</a:t>
            </a:r>
          </a:p>
        </p:txBody>
      </p:sp>
    </p:spTree>
    <p:extLst>
      <p:ext uri="{BB962C8B-B14F-4D97-AF65-F5344CB8AC3E}">
        <p14:creationId xmlns:p14="http://schemas.microsoft.com/office/powerpoint/2010/main" val="320437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lstStyle/>
          <a:p>
            <a:r>
              <a:rPr lang="lv-LV" dirty="0">
                <a:latin typeface="+mn-lt"/>
              </a:rPr>
              <a:t>MT </a:t>
            </a:r>
            <a:r>
              <a:rPr lang="lv-LV" dirty="0" err="1">
                <a:latin typeface="+mn-lt"/>
              </a:rPr>
              <a:t>iz(no)vērtēšanas</a:t>
            </a:r>
            <a:r>
              <a:rPr lang="lv-LV" dirty="0">
                <a:latin typeface="+mn-lt"/>
              </a:rPr>
              <a:t> protokols</a:t>
            </a:r>
          </a:p>
        </p:txBody>
      </p:sp>
      <p:sp>
        <p:nvSpPr>
          <p:cNvPr id="5" name="Content Placeholder 2">
            <a:extLst>
              <a:ext uri="{FF2B5EF4-FFF2-40B4-BE49-F238E27FC236}">
                <a16:creationId xmlns:a16="http://schemas.microsoft.com/office/drawing/2014/main" id="{6B4A7599-94B9-4B17-BD7E-FA76C474D5E6}"/>
              </a:ext>
            </a:extLst>
          </p:cNvPr>
          <p:cNvSpPr>
            <a:spLocks noGrp="1"/>
          </p:cNvSpPr>
          <p:nvPr>
            <p:ph idx="1"/>
          </p:nvPr>
        </p:nvSpPr>
        <p:spPr>
          <a:xfrm>
            <a:off x="3575304" y="3045158"/>
            <a:ext cx="5807360" cy="1671089"/>
          </a:xfrm>
        </p:spPr>
        <p:txBody>
          <a:bodyPr>
            <a:normAutofit/>
          </a:bodyPr>
          <a:lstStyle/>
          <a:p>
            <a:pPr marL="0" indent="0">
              <a:buNone/>
            </a:pPr>
            <a:r>
              <a:rPr lang="lv-LV" sz="1800" dirty="0">
                <a:cs typeface="Calibri Light" panose="020F0302020204030204" pitchFamily="34" charset="0"/>
              </a:rPr>
              <a:t>Dokuments, kurā ir ietverts procesa gaitas secīgs pieraksts vai arī akts, kurā apliecināts kāds fakts </a:t>
            </a:r>
            <a:endParaRPr lang="en-US" sz="1800" dirty="0">
              <a:cs typeface="Calibri Light" panose="020F0302020204030204" pitchFamily="34" charset="0"/>
            </a:endParaRPr>
          </a:p>
          <a:p>
            <a:pPr marL="0" indent="0" algn="r">
              <a:buNone/>
            </a:pPr>
            <a:br>
              <a:rPr lang="lv-LV" sz="1800" dirty="0">
                <a:cs typeface="Calibri Light" panose="020F0302020204030204" pitchFamily="34" charset="0"/>
              </a:rPr>
            </a:br>
            <a:r>
              <a:rPr lang="lv-LV" sz="1600" dirty="0">
                <a:cs typeface="Calibri Light" panose="020F0302020204030204" pitchFamily="34" charset="0"/>
              </a:rPr>
              <a:t>(adaptēts no: Spektors u.c., 2023)</a:t>
            </a:r>
          </a:p>
        </p:txBody>
      </p:sp>
      <p:sp>
        <p:nvSpPr>
          <p:cNvPr id="3" name="Slide Number Placeholder 2"/>
          <p:cNvSpPr>
            <a:spLocks noGrp="1"/>
          </p:cNvSpPr>
          <p:nvPr>
            <p:ph type="sldNum" sz="quarter" idx="12"/>
          </p:nvPr>
        </p:nvSpPr>
        <p:spPr/>
        <p:txBody>
          <a:bodyPr/>
          <a:lstStyle/>
          <a:p>
            <a:fld id="{D57F1E4F-1CFF-5643-939E-217C01CDF565}" type="slidenum">
              <a:rPr lang="lv-LV" sz="1800" smtClean="0"/>
              <a:pPr/>
              <a:t>5</a:t>
            </a:fld>
            <a:endParaRPr lang="lv-LV" sz="1800" dirty="0"/>
          </a:p>
        </p:txBody>
      </p:sp>
      <p:pic>
        <p:nvPicPr>
          <p:cNvPr id="6"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431" y="2593455"/>
            <a:ext cx="1290453" cy="1671089"/>
          </a:xfrm>
          <a:prstGeom prst="rect">
            <a:avLst/>
          </a:prstGeom>
        </p:spPr>
      </p:pic>
    </p:spTree>
    <p:extLst>
      <p:ext uri="{BB962C8B-B14F-4D97-AF65-F5344CB8AC3E}">
        <p14:creationId xmlns:p14="http://schemas.microsoft.com/office/powerpoint/2010/main" val="191933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nchor="ctr" anchorCtr="0">
            <a:noAutofit/>
          </a:bodyPr>
          <a:lstStyle/>
          <a:p>
            <a:r>
              <a:rPr lang="lv-LV" dirty="0">
                <a:latin typeface="+mn-lt"/>
                <a:cs typeface="Calibri Light" panose="020F0302020204030204" pitchFamily="34" charset="0"/>
              </a:rPr>
              <a:t>Protokola </a:t>
            </a:r>
            <a:r>
              <a:rPr lang="lv-LV" i="1" dirty="0">
                <a:latin typeface="+mn-lt"/>
                <a:cs typeface="Calibri Light" panose="020F0302020204030204" pitchFamily="34" charset="0"/>
              </a:rPr>
              <a:t>Microsoft Excel </a:t>
            </a:r>
            <a:r>
              <a:rPr lang="lv-LV" dirty="0">
                <a:latin typeface="+mn-lt"/>
                <a:cs typeface="Calibri Light" panose="020F0302020204030204" pitchFamily="34" charset="0"/>
              </a:rPr>
              <a:t>faila struktūra</a:t>
            </a:r>
          </a:p>
        </p:txBody>
      </p:sp>
      <p:sp>
        <p:nvSpPr>
          <p:cNvPr id="54" name="Slide Number Placeholder 53"/>
          <p:cNvSpPr>
            <a:spLocks noGrp="1"/>
          </p:cNvSpPr>
          <p:nvPr>
            <p:ph type="sldNum" sz="quarter" idx="12"/>
          </p:nvPr>
        </p:nvSpPr>
        <p:spPr/>
        <p:txBody>
          <a:bodyPr/>
          <a:lstStyle/>
          <a:p>
            <a:fld id="{D57F1E4F-1CFF-5643-939E-217C01CDF565}" type="slidenum">
              <a:rPr lang="lv-LV" sz="1800" smtClean="0"/>
              <a:pPr/>
              <a:t>6</a:t>
            </a:fld>
            <a:endParaRPr lang="lv-LV" sz="1800" dirty="0"/>
          </a:p>
        </p:txBody>
      </p:sp>
      <p:grpSp>
        <p:nvGrpSpPr>
          <p:cNvPr id="28" name="Group 27">
            <a:extLst>
              <a:ext uri="{FF2B5EF4-FFF2-40B4-BE49-F238E27FC236}">
                <a16:creationId xmlns:a16="http://schemas.microsoft.com/office/drawing/2014/main" id="{A6B7023E-A7DE-7FA9-9623-3298E38DD703}"/>
              </a:ext>
            </a:extLst>
          </p:cNvPr>
          <p:cNvGrpSpPr/>
          <p:nvPr/>
        </p:nvGrpSpPr>
        <p:grpSpPr>
          <a:xfrm>
            <a:off x="1277136" y="2453297"/>
            <a:ext cx="6052005" cy="640080"/>
            <a:chOff x="1277136" y="2453297"/>
            <a:chExt cx="6052005" cy="640080"/>
          </a:xfrm>
        </p:grpSpPr>
        <p:sp>
          <p:nvSpPr>
            <p:cNvPr id="16" name="Freeform: Shape 15">
              <a:extLst>
                <a:ext uri="{FF2B5EF4-FFF2-40B4-BE49-F238E27FC236}">
                  <a16:creationId xmlns:a16="http://schemas.microsoft.com/office/drawing/2014/main" id="{BD4B7274-9176-89CA-8372-80C4582C3A15}"/>
                </a:ext>
              </a:extLst>
            </p:cNvPr>
            <p:cNvSpPr/>
            <p:nvPr/>
          </p:nvSpPr>
          <p:spPr>
            <a:xfrm>
              <a:off x="1947092" y="2544734"/>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5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Ievads</a:t>
              </a:r>
              <a:endParaRPr lang="en-US" sz="1800" kern="1200" dirty="0">
                <a:ea typeface="Calibri Light" panose="020F0302020204030204" pitchFamily="34" charset="0"/>
                <a:cs typeface="Calibri Light" panose="020F0302020204030204" pitchFamily="34" charset="0"/>
              </a:endParaRPr>
            </a:p>
          </p:txBody>
        </p:sp>
        <p:sp>
          <p:nvSpPr>
            <p:cNvPr id="17" name="Oval 16">
              <a:extLst>
                <a:ext uri="{FF2B5EF4-FFF2-40B4-BE49-F238E27FC236}">
                  <a16:creationId xmlns:a16="http://schemas.microsoft.com/office/drawing/2014/main" id="{E5D42E64-0173-38B1-BB65-C31B980ED532}"/>
                </a:ext>
              </a:extLst>
            </p:cNvPr>
            <p:cNvSpPr/>
            <p:nvPr/>
          </p:nvSpPr>
          <p:spPr>
            <a:xfrm>
              <a:off x="1277136" y="2453297"/>
              <a:ext cx="640080" cy="640080"/>
            </a:xfrm>
            <a:prstGeom prst="ellipse">
              <a:avLst/>
            </a:prstGeom>
            <a:blipFill>
              <a:blip r:embed="rId3">
                <a:duotone>
                  <a:schemeClr val="accent3">
                    <a:shade val="45000"/>
                    <a:satMod val="135000"/>
                  </a:schemeClr>
                  <a:prstClr val="white"/>
                </a:duotone>
                <a:extLst>
                  <a:ext uri="{96DAC541-7B7A-43D3-8B79-37D633B846F1}">
                    <asvg:svgBlip xmlns:asvg="http://schemas.microsoft.com/office/drawing/2016/SVG/main" r:embed="rId4"/>
                  </a:ext>
                </a:extLst>
              </a:blip>
              <a:stretch>
                <a:fillRect l="14285" t="14285" r="14285" b="14285"/>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lv-LV"/>
            </a:p>
          </p:txBody>
        </p:sp>
      </p:grpSp>
      <p:grpSp>
        <p:nvGrpSpPr>
          <p:cNvPr id="29" name="Group 28">
            <a:extLst>
              <a:ext uri="{FF2B5EF4-FFF2-40B4-BE49-F238E27FC236}">
                <a16:creationId xmlns:a16="http://schemas.microsoft.com/office/drawing/2014/main" id="{1C72CB5E-2F93-FA65-4DCE-395B5323D81F}"/>
              </a:ext>
            </a:extLst>
          </p:cNvPr>
          <p:cNvGrpSpPr/>
          <p:nvPr/>
        </p:nvGrpSpPr>
        <p:grpSpPr>
          <a:xfrm>
            <a:off x="1277136" y="3106887"/>
            <a:ext cx="6052005" cy="640080"/>
            <a:chOff x="1277136" y="3106887"/>
            <a:chExt cx="6052005" cy="640080"/>
          </a:xfrm>
        </p:grpSpPr>
        <p:sp>
          <p:nvSpPr>
            <p:cNvPr id="18" name="Freeform: Shape 17">
              <a:extLst>
                <a:ext uri="{FF2B5EF4-FFF2-40B4-BE49-F238E27FC236}">
                  <a16:creationId xmlns:a16="http://schemas.microsoft.com/office/drawing/2014/main" id="{1B1C6453-3B2E-10D2-15EA-9E43E2B1B8E0}"/>
                </a:ext>
              </a:extLst>
            </p:cNvPr>
            <p:cNvSpPr/>
            <p:nvPr/>
          </p:nvSpPr>
          <p:spPr>
            <a:xfrm>
              <a:off x="1947092" y="319832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60000"/>
              </a:srgbClr>
            </a:solidFill>
          </p:spPr>
          <p:style>
            <a:lnRef idx="2">
              <a:schemeClr val="lt1">
                <a:hueOff val="0"/>
                <a:satOff val="0"/>
                <a:lumOff val="0"/>
                <a:alphaOff val="0"/>
              </a:schemeClr>
            </a:lnRef>
            <a:fillRef idx="1">
              <a:schemeClr val="accent4">
                <a:hueOff val="317073"/>
                <a:satOff val="-769"/>
                <a:lumOff val="-1020"/>
                <a:alphaOff val="0"/>
              </a:schemeClr>
            </a:fillRef>
            <a:effectRef idx="0">
              <a:schemeClr val="accent4">
                <a:hueOff val="317073"/>
                <a:satOff val="-769"/>
                <a:lumOff val="-102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Rezultātu ietvars</a:t>
              </a:r>
              <a:endParaRPr lang="en-US" sz="1800" kern="1200" dirty="0">
                <a:ea typeface="Calibri Light" panose="020F0302020204030204" pitchFamily="34" charset="0"/>
                <a:cs typeface="Calibri Light" panose="020F0302020204030204" pitchFamily="34" charset="0"/>
              </a:endParaRPr>
            </a:p>
          </p:txBody>
        </p:sp>
        <p:sp>
          <p:nvSpPr>
            <p:cNvPr id="19" name="Oval 18">
              <a:extLst>
                <a:ext uri="{FF2B5EF4-FFF2-40B4-BE49-F238E27FC236}">
                  <a16:creationId xmlns:a16="http://schemas.microsoft.com/office/drawing/2014/main" id="{7FA083A0-F7A6-CAEB-4D72-CC733DF3B014}"/>
                </a:ext>
              </a:extLst>
            </p:cNvPr>
            <p:cNvSpPr/>
            <p:nvPr/>
          </p:nvSpPr>
          <p:spPr>
            <a:xfrm>
              <a:off x="1277136" y="3106887"/>
              <a:ext cx="640080" cy="640080"/>
            </a:xfrm>
            <a:prstGeom prst="ellipse">
              <a:avLst/>
            </a:prstGeom>
            <a:blipFill dpi="0" rotWithShape="1">
              <a:blip r:embed="rId5">
                <a:duotone>
                  <a:schemeClr val="accent3">
                    <a:shade val="45000"/>
                    <a:satMod val="135000"/>
                  </a:schemeClr>
                  <a:prstClr val="white"/>
                </a:duotone>
                <a:extLst>
                  <a:ext uri="{96DAC541-7B7A-43D3-8B79-37D633B846F1}">
                    <asvg:svgBlip xmlns:asvg="http://schemas.microsoft.com/office/drawing/2016/SVG/main" r:embed="rId6"/>
                  </a:ext>
                </a:extLst>
              </a:blip>
              <a:srcRect/>
              <a:stretch>
                <a:fillRect l="17000" t="14300" r="17000" b="14300"/>
              </a:stretch>
            </a:blipFill>
            <a:ln>
              <a:noFill/>
            </a:ln>
          </p:spPr>
          <p:style>
            <a:lnRef idx="2">
              <a:scrgbClr r="0" g="0" b="0"/>
            </a:lnRef>
            <a:fillRef idx="1">
              <a:scrgbClr r="0" g="0" b="0"/>
            </a:fillRef>
            <a:effectRef idx="0">
              <a:schemeClr val="accent4">
                <a:tint val="50000"/>
                <a:hueOff val="361866"/>
                <a:satOff val="-912"/>
                <a:lumOff val="-297"/>
                <a:alphaOff val="0"/>
              </a:schemeClr>
            </a:effectRef>
            <a:fontRef idx="minor">
              <a:schemeClr val="lt1">
                <a:hueOff val="0"/>
                <a:satOff val="0"/>
                <a:lumOff val="0"/>
                <a:alphaOff val="0"/>
              </a:schemeClr>
            </a:fontRef>
          </p:style>
          <p:txBody>
            <a:bodyPr/>
            <a:lstStyle/>
            <a:p>
              <a:endParaRPr lang="lv-LV"/>
            </a:p>
          </p:txBody>
        </p:sp>
      </p:grpSp>
      <p:grpSp>
        <p:nvGrpSpPr>
          <p:cNvPr id="30" name="Group 29">
            <a:extLst>
              <a:ext uri="{FF2B5EF4-FFF2-40B4-BE49-F238E27FC236}">
                <a16:creationId xmlns:a16="http://schemas.microsoft.com/office/drawing/2014/main" id="{C1DD8C4E-067B-6DE8-4835-1975B3D57628}"/>
              </a:ext>
            </a:extLst>
          </p:cNvPr>
          <p:cNvGrpSpPr/>
          <p:nvPr/>
        </p:nvGrpSpPr>
        <p:grpSpPr>
          <a:xfrm>
            <a:off x="1277136" y="3760478"/>
            <a:ext cx="6052005" cy="640080"/>
            <a:chOff x="1277136" y="3760478"/>
            <a:chExt cx="6052005" cy="640080"/>
          </a:xfrm>
        </p:grpSpPr>
        <p:sp>
          <p:nvSpPr>
            <p:cNvPr id="20" name="Freeform: Shape 19">
              <a:extLst>
                <a:ext uri="{FF2B5EF4-FFF2-40B4-BE49-F238E27FC236}">
                  <a16:creationId xmlns:a16="http://schemas.microsoft.com/office/drawing/2014/main" id="{EF0DFE3B-56BE-C08C-3733-9DAAA3B0CD7A}"/>
                </a:ext>
              </a:extLst>
            </p:cNvPr>
            <p:cNvSpPr/>
            <p:nvPr/>
          </p:nvSpPr>
          <p:spPr>
            <a:xfrm>
              <a:off x="1947092" y="385191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70000"/>
              </a:srgbClr>
            </a:solidFill>
          </p:spPr>
          <p:style>
            <a:lnRef idx="2">
              <a:schemeClr val="lt1">
                <a:hueOff val="0"/>
                <a:satOff val="0"/>
                <a:lumOff val="0"/>
                <a:alphaOff val="0"/>
              </a:schemeClr>
            </a:lnRef>
            <a:fillRef idx="1">
              <a:schemeClr val="accent4">
                <a:hueOff val="634147"/>
                <a:satOff val="-1538"/>
                <a:lumOff val="-2039"/>
                <a:alphaOff val="0"/>
              </a:schemeClr>
            </a:fillRef>
            <a:effectRef idx="0">
              <a:schemeClr val="accent4">
                <a:hueOff val="634147"/>
                <a:satOff val="-1538"/>
                <a:lumOff val="-2039"/>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Informācija</a:t>
              </a:r>
            </a:p>
          </p:txBody>
        </p:sp>
        <p:sp>
          <p:nvSpPr>
            <p:cNvPr id="21" name="Oval 20">
              <a:extLst>
                <a:ext uri="{FF2B5EF4-FFF2-40B4-BE49-F238E27FC236}">
                  <a16:creationId xmlns:a16="http://schemas.microsoft.com/office/drawing/2014/main" id="{4FD9C006-F4A7-77FF-76A8-F6A2E02C2C8B}"/>
                </a:ext>
              </a:extLst>
            </p:cNvPr>
            <p:cNvSpPr/>
            <p:nvPr/>
          </p:nvSpPr>
          <p:spPr>
            <a:xfrm>
              <a:off x="1277136" y="3760478"/>
              <a:ext cx="640080" cy="640080"/>
            </a:xfrm>
            <a:prstGeom prst="ellipse">
              <a:avLst/>
            </a:prstGeom>
            <a:blipFill>
              <a:blip r:embed="rId7">
                <a:duotone>
                  <a:prstClr val="black"/>
                  <a:schemeClr val="accent3">
                    <a:tint val="45000"/>
                    <a:satMod val="400000"/>
                  </a:schemeClr>
                </a:duotone>
                <a:extLst>
                  <a:ext uri="{96DAC541-7B7A-43D3-8B79-37D633B846F1}">
                    <asvg:svgBlip xmlns:asvg="http://schemas.microsoft.com/office/drawing/2016/SVG/main" r:embed="rId8"/>
                  </a:ext>
                </a:extLst>
              </a:blip>
              <a:stretch>
                <a:fillRect l="17000" t="14300" r="17000" b="14300"/>
              </a:stretch>
            </a:blipFill>
            <a:ln>
              <a:noFill/>
            </a:ln>
          </p:spPr>
          <p:style>
            <a:lnRef idx="2">
              <a:scrgbClr r="0" g="0" b="0"/>
            </a:lnRef>
            <a:fillRef idx="1">
              <a:scrgbClr r="0" g="0" b="0"/>
            </a:fillRef>
            <a:effectRef idx="0">
              <a:schemeClr val="accent4">
                <a:tint val="50000"/>
                <a:hueOff val="723731"/>
                <a:satOff val="-1823"/>
                <a:lumOff val="-595"/>
                <a:alphaOff val="0"/>
              </a:schemeClr>
            </a:effectRef>
            <a:fontRef idx="minor">
              <a:schemeClr val="lt1">
                <a:hueOff val="0"/>
                <a:satOff val="0"/>
                <a:lumOff val="0"/>
                <a:alphaOff val="0"/>
              </a:schemeClr>
            </a:fontRef>
          </p:style>
          <p:txBody>
            <a:bodyPr/>
            <a:lstStyle/>
            <a:p>
              <a:endParaRPr lang="lv-LV"/>
            </a:p>
          </p:txBody>
        </p:sp>
      </p:grpSp>
      <p:grpSp>
        <p:nvGrpSpPr>
          <p:cNvPr id="31" name="Group 30">
            <a:extLst>
              <a:ext uri="{FF2B5EF4-FFF2-40B4-BE49-F238E27FC236}">
                <a16:creationId xmlns:a16="http://schemas.microsoft.com/office/drawing/2014/main" id="{DBFE30A2-424A-42A9-7B02-141F07EFF02A}"/>
              </a:ext>
            </a:extLst>
          </p:cNvPr>
          <p:cNvGrpSpPr/>
          <p:nvPr/>
        </p:nvGrpSpPr>
        <p:grpSpPr>
          <a:xfrm>
            <a:off x="1277136" y="4414068"/>
            <a:ext cx="6052005" cy="640080"/>
            <a:chOff x="1277136" y="4414068"/>
            <a:chExt cx="6052005" cy="640080"/>
          </a:xfrm>
        </p:grpSpPr>
        <p:sp>
          <p:nvSpPr>
            <p:cNvPr id="22" name="Freeform: Shape 21">
              <a:extLst>
                <a:ext uri="{FF2B5EF4-FFF2-40B4-BE49-F238E27FC236}">
                  <a16:creationId xmlns:a16="http://schemas.microsoft.com/office/drawing/2014/main" id="{FC7CED9E-2AD4-84C5-50B9-90F88B8EDCCE}"/>
                </a:ext>
              </a:extLst>
            </p:cNvPr>
            <p:cNvSpPr/>
            <p:nvPr/>
          </p:nvSpPr>
          <p:spPr>
            <a:xfrm>
              <a:off x="1947092" y="450550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80000"/>
              </a:srgbClr>
            </a:solidFill>
          </p:spPr>
          <p:style>
            <a:lnRef idx="2">
              <a:schemeClr val="lt1">
                <a:hueOff val="0"/>
                <a:satOff val="0"/>
                <a:lumOff val="0"/>
                <a:alphaOff val="0"/>
              </a:schemeClr>
            </a:lnRef>
            <a:fillRef idx="1">
              <a:schemeClr val="accent4">
                <a:hueOff val="951220"/>
                <a:satOff val="-2308"/>
                <a:lumOff val="-3059"/>
                <a:alphaOff val="0"/>
              </a:schemeClr>
            </a:fillRef>
            <a:effectRef idx="0">
              <a:schemeClr val="accent4">
                <a:hueOff val="951220"/>
                <a:satOff val="-2308"/>
                <a:lumOff val="-3059"/>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Sesijas, mērķi un apmeklējums</a:t>
              </a:r>
            </a:p>
          </p:txBody>
        </p:sp>
        <p:sp>
          <p:nvSpPr>
            <p:cNvPr id="23" name="Oval 22" descr="Address Book with solid fill">
              <a:extLst>
                <a:ext uri="{FF2B5EF4-FFF2-40B4-BE49-F238E27FC236}">
                  <a16:creationId xmlns:a16="http://schemas.microsoft.com/office/drawing/2014/main" id="{AD149C28-1CFB-DF64-E430-317359592EE4}"/>
                </a:ext>
              </a:extLst>
            </p:cNvPr>
            <p:cNvSpPr/>
            <p:nvPr/>
          </p:nvSpPr>
          <p:spPr>
            <a:xfrm>
              <a:off x="1277136" y="4414068"/>
              <a:ext cx="640080" cy="640080"/>
            </a:xfrm>
            <a:prstGeom prst="ellipse">
              <a:avLst/>
            </a:prstGeom>
            <a:blipFill>
              <a:blip r:embed="rId9">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4">
                <a:tint val="50000"/>
                <a:hueOff val="1085597"/>
                <a:satOff val="-2735"/>
                <a:lumOff val="-892"/>
                <a:alphaOff val="0"/>
              </a:schemeClr>
            </a:effectRef>
            <a:fontRef idx="minor">
              <a:schemeClr val="lt1">
                <a:hueOff val="0"/>
                <a:satOff val="0"/>
                <a:lumOff val="0"/>
                <a:alphaOff val="0"/>
              </a:schemeClr>
            </a:fontRef>
          </p:style>
          <p:txBody>
            <a:bodyPr/>
            <a:lstStyle/>
            <a:p>
              <a:endParaRPr lang="lv-LV"/>
            </a:p>
          </p:txBody>
        </p:sp>
      </p:grpSp>
      <p:grpSp>
        <p:nvGrpSpPr>
          <p:cNvPr id="32" name="Group 31">
            <a:extLst>
              <a:ext uri="{FF2B5EF4-FFF2-40B4-BE49-F238E27FC236}">
                <a16:creationId xmlns:a16="http://schemas.microsoft.com/office/drawing/2014/main" id="{2CBA9682-15A9-1711-3575-30EBE39AFBB9}"/>
              </a:ext>
            </a:extLst>
          </p:cNvPr>
          <p:cNvGrpSpPr/>
          <p:nvPr/>
        </p:nvGrpSpPr>
        <p:grpSpPr>
          <a:xfrm>
            <a:off x="1277136" y="5067659"/>
            <a:ext cx="6052005" cy="640080"/>
            <a:chOff x="1277136" y="5067659"/>
            <a:chExt cx="6052005" cy="640080"/>
          </a:xfrm>
        </p:grpSpPr>
        <p:sp>
          <p:nvSpPr>
            <p:cNvPr id="24" name="Freeform: Shape 23">
              <a:extLst>
                <a:ext uri="{FF2B5EF4-FFF2-40B4-BE49-F238E27FC236}">
                  <a16:creationId xmlns:a16="http://schemas.microsoft.com/office/drawing/2014/main" id="{2EDDDFD9-6605-830F-24FD-AFEFFB9E20DC}"/>
                </a:ext>
              </a:extLst>
            </p:cNvPr>
            <p:cNvSpPr/>
            <p:nvPr/>
          </p:nvSpPr>
          <p:spPr>
            <a:xfrm>
              <a:off x="1947092" y="515909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90000"/>
              </a:srgbClr>
            </a:solidFill>
          </p:spPr>
          <p:style>
            <a:lnRef idx="2">
              <a:schemeClr val="lt1">
                <a:hueOff val="0"/>
                <a:satOff val="0"/>
                <a:lumOff val="0"/>
                <a:alphaOff val="0"/>
              </a:schemeClr>
            </a:lnRef>
            <a:fillRef idx="1">
              <a:schemeClr val="accent4">
                <a:hueOff val="1268293"/>
                <a:satOff val="-3077"/>
                <a:lumOff val="-4078"/>
                <a:alphaOff val="0"/>
              </a:schemeClr>
            </a:fillRef>
            <a:effectRef idx="0">
              <a:schemeClr val="accent4">
                <a:hueOff val="1268293"/>
                <a:satOff val="-3077"/>
                <a:lumOff val="-407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Individuālais profils</a:t>
              </a:r>
            </a:p>
          </p:txBody>
        </p:sp>
        <p:sp>
          <p:nvSpPr>
            <p:cNvPr id="25" name="Oval 24" descr="Presentation with bar chart with solid fill">
              <a:extLst>
                <a:ext uri="{FF2B5EF4-FFF2-40B4-BE49-F238E27FC236}">
                  <a16:creationId xmlns:a16="http://schemas.microsoft.com/office/drawing/2014/main" id="{0462280E-815C-3237-FEDB-9159A1010F4A}"/>
                </a:ext>
              </a:extLst>
            </p:cNvPr>
            <p:cNvSpPr/>
            <p:nvPr/>
          </p:nvSpPr>
          <p:spPr>
            <a:xfrm>
              <a:off x="1277136" y="5067659"/>
              <a:ext cx="640080" cy="640080"/>
            </a:xfrm>
            <a:prstGeom prst="ellipse">
              <a:avLst/>
            </a:prstGeom>
            <a:blipFill>
              <a:blip r:embed="rId1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4">
                <a:tint val="50000"/>
                <a:hueOff val="1447463"/>
                <a:satOff val="-3646"/>
                <a:lumOff val="-1190"/>
                <a:alphaOff val="0"/>
              </a:schemeClr>
            </a:effectRef>
            <a:fontRef idx="minor">
              <a:schemeClr val="lt1">
                <a:hueOff val="0"/>
                <a:satOff val="0"/>
                <a:lumOff val="0"/>
                <a:alphaOff val="0"/>
              </a:schemeClr>
            </a:fontRef>
          </p:style>
          <p:txBody>
            <a:bodyPr/>
            <a:lstStyle/>
            <a:p>
              <a:endParaRPr lang="lv-LV"/>
            </a:p>
          </p:txBody>
        </p:sp>
      </p:grpSp>
      <p:grpSp>
        <p:nvGrpSpPr>
          <p:cNvPr id="33" name="Group 32">
            <a:extLst>
              <a:ext uri="{FF2B5EF4-FFF2-40B4-BE49-F238E27FC236}">
                <a16:creationId xmlns:a16="http://schemas.microsoft.com/office/drawing/2014/main" id="{870B8DB5-3346-2668-8C7D-A2562D8973D3}"/>
              </a:ext>
            </a:extLst>
          </p:cNvPr>
          <p:cNvGrpSpPr/>
          <p:nvPr/>
        </p:nvGrpSpPr>
        <p:grpSpPr>
          <a:xfrm>
            <a:off x="1277136" y="5721249"/>
            <a:ext cx="6052005" cy="640080"/>
            <a:chOff x="1277136" y="5721249"/>
            <a:chExt cx="6052005" cy="640080"/>
          </a:xfrm>
        </p:grpSpPr>
        <p:sp>
          <p:nvSpPr>
            <p:cNvPr id="26" name="Freeform: Shape 25">
              <a:extLst>
                <a:ext uri="{FF2B5EF4-FFF2-40B4-BE49-F238E27FC236}">
                  <a16:creationId xmlns:a16="http://schemas.microsoft.com/office/drawing/2014/main" id="{B04CD0BA-6F86-9FB5-CCFF-0A323B25731F}"/>
                </a:ext>
              </a:extLst>
            </p:cNvPr>
            <p:cNvSpPr/>
            <p:nvPr/>
          </p:nvSpPr>
          <p:spPr>
            <a:xfrm>
              <a:off x="1947092" y="5812687"/>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solidFill>
          </p:spPr>
          <p:style>
            <a:lnRef idx="2">
              <a:schemeClr val="lt1">
                <a:hueOff val="0"/>
                <a:satOff val="0"/>
                <a:lumOff val="0"/>
                <a:alphaOff val="0"/>
              </a:schemeClr>
            </a:lnRef>
            <a:fillRef idx="1">
              <a:schemeClr val="accent4">
                <a:hueOff val="1585367"/>
                <a:satOff val="-3846"/>
                <a:lumOff val="-5098"/>
                <a:alphaOff val="0"/>
              </a:schemeClr>
            </a:fillRef>
            <a:effectRef idx="0">
              <a:schemeClr val="accent4">
                <a:hueOff val="1585367"/>
                <a:satOff val="-3846"/>
                <a:lumOff val="-509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Atsevišķu sesiju izklājlapas</a:t>
              </a:r>
            </a:p>
          </p:txBody>
        </p:sp>
        <p:sp>
          <p:nvSpPr>
            <p:cNvPr id="27" name="Oval 26" descr="Aspiration with solid fill">
              <a:extLst>
                <a:ext uri="{FF2B5EF4-FFF2-40B4-BE49-F238E27FC236}">
                  <a16:creationId xmlns:a16="http://schemas.microsoft.com/office/drawing/2014/main" id="{CC9E82D7-A4AA-CAA5-062C-D2EB9E079C99}"/>
                </a:ext>
              </a:extLst>
            </p:cNvPr>
            <p:cNvSpPr/>
            <p:nvPr/>
          </p:nvSpPr>
          <p:spPr>
            <a:xfrm>
              <a:off x="1277136" y="5721249"/>
              <a:ext cx="640080" cy="640080"/>
            </a:xfrm>
            <a:prstGeom prst="ellipse">
              <a:avLst/>
            </a:prstGeom>
            <a:blipFill>
              <a:blip r:embed="rId1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4">
                <a:tint val="50000"/>
                <a:hueOff val="1809328"/>
                <a:satOff val="-4558"/>
                <a:lumOff val="-1487"/>
                <a:alphaOff val="0"/>
              </a:schemeClr>
            </a:effectRef>
            <a:fontRef idx="minor">
              <a:schemeClr val="lt1">
                <a:hueOff val="0"/>
                <a:satOff val="0"/>
                <a:lumOff val="0"/>
                <a:alphaOff val="0"/>
              </a:schemeClr>
            </a:fontRef>
          </p:style>
          <p:txBody>
            <a:bodyPr/>
            <a:lstStyle/>
            <a:p>
              <a:endParaRPr lang="lv-LV"/>
            </a:p>
          </p:txBody>
        </p:sp>
      </p:grpSp>
      <p:grpSp>
        <p:nvGrpSpPr>
          <p:cNvPr id="35" name="Group 34">
            <a:extLst>
              <a:ext uri="{FF2B5EF4-FFF2-40B4-BE49-F238E27FC236}">
                <a16:creationId xmlns:a16="http://schemas.microsoft.com/office/drawing/2014/main" id="{238ED5AD-10F4-6CB1-836F-697AB78F6A81}"/>
              </a:ext>
            </a:extLst>
          </p:cNvPr>
          <p:cNvGrpSpPr/>
          <p:nvPr/>
        </p:nvGrpSpPr>
        <p:grpSpPr>
          <a:xfrm>
            <a:off x="7500395" y="2511393"/>
            <a:ext cx="4155310" cy="1042035"/>
            <a:chOff x="7266019" y="0"/>
            <a:chExt cx="3526093" cy="4259765"/>
          </a:xfrm>
        </p:grpSpPr>
        <p:sp>
          <p:nvSpPr>
            <p:cNvPr id="37" name="Rounded Rectangle 9">
              <a:extLst>
                <a:ext uri="{FF2B5EF4-FFF2-40B4-BE49-F238E27FC236}">
                  <a16:creationId xmlns:a16="http://schemas.microsoft.com/office/drawing/2014/main" id="{AC9C58A8-2058-B67F-20DF-86051D852208}"/>
                </a:ext>
              </a:extLst>
            </p:cNvPr>
            <p:cNvSpPr/>
            <p:nvPr/>
          </p:nvSpPr>
          <p:spPr>
            <a:xfrm>
              <a:off x="7266019" y="0"/>
              <a:ext cx="3526093" cy="4259765"/>
            </a:xfrm>
            <a:prstGeom prst="roundRect">
              <a:avLst>
                <a:gd name="adj" fmla="val 10000"/>
              </a:avLst>
            </a:prstGeom>
            <a:solidFill>
              <a:schemeClr val="accent4">
                <a:alpha val="40000"/>
              </a:schemeClr>
            </a:solidFill>
          </p:spPr>
          <p:style>
            <a:lnRef idx="2">
              <a:schemeClr val="lt1">
                <a:hueOff val="0"/>
                <a:satOff val="0"/>
                <a:lumOff val="0"/>
                <a:alphaOff val="0"/>
              </a:schemeClr>
            </a:lnRef>
            <a:fillRef idx="1">
              <a:schemeClr val="accent5">
                <a:hueOff val="7310632"/>
                <a:satOff val="795"/>
                <a:lumOff val="-1"/>
                <a:alphaOff val="0"/>
              </a:schemeClr>
            </a:fillRef>
            <a:effectRef idx="0">
              <a:schemeClr val="accent5">
                <a:hueOff val="7310632"/>
                <a:satOff val="795"/>
                <a:lumOff val="-1"/>
                <a:alphaOff val="0"/>
              </a:schemeClr>
            </a:effectRef>
            <a:fontRef idx="minor">
              <a:schemeClr val="lt1"/>
            </a:fontRef>
          </p:style>
          <p:txBody>
            <a:bodyPr lIns="91440" rIns="91440"/>
            <a:lstStyle/>
            <a:p>
              <a:endParaRPr lang="lv-LV">
                <a:solidFill>
                  <a:schemeClr val="tx1"/>
                </a:solidFill>
              </a:endParaRPr>
            </a:p>
          </p:txBody>
        </p:sp>
        <p:sp>
          <p:nvSpPr>
            <p:cNvPr id="38" name="Rounded Rectangle 4">
              <a:extLst>
                <a:ext uri="{FF2B5EF4-FFF2-40B4-BE49-F238E27FC236}">
                  <a16:creationId xmlns:a16="http://schemas.microsoft.com/office/drawing/2014/main" id="{AA1D41C8-22E9-2273-04DA-26AA46193C90}"/>
                </a:ext>
              </a:extLst>
            </p:cNvPr>
            <p:cNvSpPr/>
            <p:nvPr/>
          </p:nvSpPr>
          <p:spPr>
            <a:xfrm>
              <a:off x="7266019" y="1703905"/>
              <a:ext cx="3526093" cy="965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0" rIns="91440" bIns="0" numCol="1" spcCol="1270" anchor="ctr" anchorCtr="0">
              <a:noAutofit/>
            </a:bodyPr>
            <a:lstStyle/>
            <a:p>
              <a:pPr lvl="0"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Īss protokola apraksts</a:t>
              </a:r>
            </a:p>
            <a:p>
              <a:pPr lvl="0"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dirty="0">
                  <a:solidFill>
                    <a:schemeClr val="tx1"/>
                  </a:solidFill>
                  <a:ea typeface="Calibri Light" panose="020F0302020204030204" pitchFamily="34" charset="0"/>
                  <a:cs typeface="Calibri Light" panose="020F0302020204030204" pitchFamily="34" charset="0"/>
                </a:rPr>
                <a:t>I</a:t>
              </a:r>
              <a:r>
                <a:rPr lang="lv-LV" sz="1700" kern="1200" dirty="0">
                  <a:solidFill>
                    <a:schemeClr val="tx1"/>
                  </a:solidFill>
                  <a:ea typeface="Calibri Light" panose="020F0302020204030204" pitchFamily="34" charset="0"/>
                  <a:cs typeface="Calibri Light" panose="020F0302020204030204" pitchFamily="34" charset="0"/>
                </a:rPr>
                <a:t>nstrukcijas katras izklājlapas lietošanai </a:t>
              </a:r>
            </a:p>
          </p:txBody>
        </p:sp>
      </p:grpSp>
    </p:spTree>
    <p:extLst>
      <p:ext uri="{BB962C8B-B14F-4D97-AF65-F5344CB8AC3E}">
        <p14:creationId xmlns:p14="http://schemas.microsoft.com/office/powerpoint/2010/main" val="21315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0"/>
                                        </p:tgtEl>
                                        <p:attrNameLst>
                                          <p:attrName>style.opacity</p:attrName>
                                        </p:attrNameLst>
                                      </p:cBhvr>
                                      <p:to>
                                        <p:strVal val="0.5"/>
                                      </p:to>
                                    </p:set>
                                    <p:animEffect filter="image" prLst="opacity: 0.5">
                                      <p:cBhvr rctx="IE">
                                        <p:cTn id="7" dur="indefinite"/>
                                        <p:tgtEl>
                                          <p:spTgt spid="30"/>
                                        </p:tgtEl>
                                      </p:cBhvr>
                                    </p:animEffect>
                                  </p:childTnLst>
                                </p:cTn>
                              </p:par>
                              <p:par>
                                <p:cTn id="8" presetID="9" presetClass="emph" presetSubtype="0" nodeType="withEffect">
                                  <p:stCondLst>
                                    <p:cond delay="0"/>
                                  </p:stCondLst>
                                  <p:childTnLst>
                                    <p:set>
                                      <p:cBhvr>
                                        <p:cTn id="9" dur="indefinite"/>
                                        <p:tgtEl>
                                          <p:spTgt spid="31"/>
                                        </p:tgtEl>
                                        <p:attrNameLst>
                                          <p:attrName>style.opacity</p:attrName>
                                        </p:attrNameLst>
                                      </p:cBhvr>
                                      <p:to>
                                        <p:strVal val="0.5"/>
                                      </p:to>
                                    </p:set>
                                    <p:animEffect filter="image" prLst="opacity: 0.5">
                                      <p:cBhvr rctx="IE">
                                        <p:cTn id="10" dur="indefinite"/>
                                        <p:tgtEl>
                                          <p:spTgt spid="31"/>
                                        </p:tgtEl>
                                      </p:cBhvr>
                                    </p:animEffect>
                                  </p:childTnLst>
                                </p:cTn>
                              </p:par>
                              <p:par>
                                <p:cTn id="11" presetID="9" presetClass="emph" presetSubtype="0" nodeType="withEffect">
                                  <p:stCondLst>
                                    <p:cond delay="0"/>
                                  </p:stCondLst>
                                  <p:childTnLst>
                                    <p:set>
                                      <p:cBhvr>
                                        <p:cTn id="12" dur="indefinite"/>
                                        <p:tgtEl>
                                          <p:spTgt spid="32"/>
                                        </p:tgtEl>
                                        <p:attrNameLst>
                                          <p:attrName>style.opacity</p:attrName>
                                        </p:attrNameLst>
                                      </p:cBhvr>
                                      <p:to>
                                        <p:strVal val="0.5"/>
                                      </p:to>
                                    </p:set>
                                    <p:animEffect filter="image" prLst="opacity: 0.5">
                                      <p:cBhvr rctx="IE">
                                        <p:cTn id="13" dur="indefinite"/>
                                        <p:tgtEl>
                                          <p:spTgt spid="32"/>
                                        </p:tgtEl>
                                      </p:cBhvr>
                                    </p:animEffect>
                                  </p:childTnLst>
                                </p:cTn>
                              </p:par>
                              <p:par>
                                <p:cTn id="14" presetID="9" presetClass="emph" presetSubtype="0" nodeType="withEffect">
                                  <p:stCondLst>
                                    <p:cond delay="0"/>
                                  </p:stCondLst>
                                  <p:childTnLst>
                                    <p:set>
                                      <p:cBhvr>
                                        <p:cTn id="15" dur="indefinite"/>
                                        <p:tgtEl>
                                          <p:spTgt spid="33"/>
                                        </p:tgtEl>
                                        <p:attrNameLst>
                                          <p:attrName>style.opacity</p:attrName>
                                        </p:attrNameLst>
                                      </p:cBhvr>
                                      <p:to>
                                        <p:strVal val="0.5"/>
                                      </p:to>
                                    </p:set>
                                    <p:animEffect filter="image" prLst="opacity: 0.5">
                                      <p:cBhvr rctx="IE">
                                        <p:cTn id="16" dur="indefinite"/>
                                        <p:tgtEl>
                                          <p:spTgt spid="33"/>
                                        </p:tgtEl>
                                      </p:cBhvr>
                                    </p:animEffect>
                                  </p:childTnLst>
                                </p:cTn>
                              </p:par>
                              <p:par>
                                <p:cTn id="17" presetID="9" presetClass="emph" presetSubtype="0" nodeType="withEffect">
                                  <p:stCondLst>
                                    <p:cond delay="0"/>
                                  </p:stCondLst>
                                  <p:childTnLst>
                                    <p:set>
                                      <p:cBhvr>
                                        <p:cTn id="18" dur="indefinite"/>
                                        <p:tgtEl>
                                          <p:spTgt spid="29"/>
                                        </p:tgtEl>
                                        <p:attrNameLst>
                                          <p:attrName>style.opacity</p:attrName>
                                        </p:attrNameLst>
                                      </p:cBhvr>
                                      <p:to>
                                        <p:strVal val="0.5"/>
                                      </p:to>
                                    </p:set>
                                    <p:animEffect filter="image" prLst="opacity: 0.5">
                                      <p:cBhvr rctx="IE">
                                        <p:cTn id="19" dur="indefinite"/>
                                        <p:tgtEl>
                                          <p:spTgt spid="29"/>
                                        </p:tgtEl>
                                      </p:cBhvr>
                                    </p:animEffect>
                                  </p:childTnLst>
                                </p:cTn>
                              </p:par>
                              <p:par>
                                <p:cTn id="20" presetID="42"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nchor="ctr" anchorCtr="0">
            <a:noAutofit/>
          </a:bodyPr>
          <a:lstStyle/>
          <a:p>
            <a:r>
              <a:rPr lang="lv-LV" dirty="0">
                <a:latin typeface="+mn-lt"/>
                <a:cs typeface="Calibri Light" panose="020F0302020204030204" pitchFamily="34" charset="0"/>
              </a:rPr>
              <a:t>Protokola </a:t>
            </a:r>
            <a:r>
              <a:rPr lang="lv-LV" i="1" dirty="0">
                <a:latin typeface="+mn-lt"/>
                <a:cs typeface="Calibri Light" panose="020F0302020204030204" pitchFamily="34" charset="0"/>
              </a:rPr>
              <a:t>Microsoft Excel </a:t>
            </a:r>
            <a:r>
              <a:rPr lang="lv-LV" dirty="0">
                <a:latin typeface="+mn-lt"/>
                <a:cs typeface="Calibri Light" panose="020F0302020204030204" pitchFamily="34" charset="0"/>
              </a:rPr>
              <a:t>faila struktūra</a:t>
            </a:r>
          </a:p>
        </p:txBody>
      </p:sp>
      <p:sp>
        <p:nvSpPr>
          <p:cNvPr id="54" name="Slide Number Placeholder 53"/>
          <p:cNvSpPr>
            <a:spLocks noGrp="1"/>
          </p:cNvSpPr>
          <p:nvPr>
            <p:ph type="sldNum" sz="quarter" idx="12"/>
          </p:nvPr>
        </p:nvSpPr>
        <p:spPr/>
        <p:txBody>
          <a:bodyPr/>
          <a:lstStyle/>
          <a:p>
            <a:fld id="{D57F1E4F-1CFF-5643-939E-217C01CDF565}" type="slidenum">
              <a:rPr lang="lv-LV" sz="1800" smtClean="0"/>
              <a:pPr/>
              <a:t>7</a:t>
            </a:fld>
            <a:endParaRPr lang="lv-LV" sz="1800" dirty="0"/>
          </a:p>
        </p:txBody>
      </p:sp>
      <p:grpSp>
        <p:nvGrpSpPr>
          <p:cNvPr id="28" name="Group 27">
            <a:extLst>
              <a:ext uri="{FF2B5EF4-FFF2-40B4-BE49-F238E27FC236}">
                <a16:creationId xmlns:a16="http://schemas.microsoft.com/office/drawing/2014/main" id="{A6B7023E-A7DE-7FA9-9623-3298E38DD703}"/>
              </a:ext>
            </a:extLst>
          </p:cNvPr>
          <p:cNvGrpSpPr/>
          <p:nvPr/>
        </p:nvGrpSpPr>
        <p:grpSpPr>
          <a:xfrm>
            <a:off x="1277136" y="2453297"/>
            <a:ext cx="6052005" cy="640080"/>
            <a:chOff x="1277136" y="2453297"/>
            <a:chExt cx="6052005" cy="640080"/>
          </a:xfrm>
        </p:grpSpPr>
        <p:sp>
          <p:nvSpPr>
            <p:cNvPr id="16" name="Freeform: Shape 15">
              <a:extLst>
                <a:ext uri="{FF2B5EF4-FFF2-40B4-BE49-F238E27FC236}">
                  <a16:creationId xmlns:a16="http://schemas.microsoft.com/office/drawing/2014/main" id="{BD4B7274-9176-89CA-8372-80C4582C3A15}"/>
                </a:ext>
              </a:extLst>
            </p:cNvPr>
            <p:cNvSpPr/>
            <p:nvPr/>
          </p:nvSpPr>
          <p:spPr>
            <a:xfrm>
              <a:off x="1947092" y="2544734"/>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5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Ievads</a:t>
              </a:r>
              <a:endParaRPr lang="en-US" sz="1800" kern="1200" dirty="0">
                <a:ea typeface="Calibri Light" panose="020F0302020204030204" pitchFamily="34" charset="0"/>
                <a:cs typeface="Calibri Light" panose="020F0302020204030204" pitchFamily="34" charset="0"/>
              </a:endParaRPr>
            </a:p>
          </p:txBody>
        </p:sp>
        <p:sp>
          <p:nvSpPr>
            <p:cNvPr id="17" name="Oval 16">
              <a:extLst>
                <a:ext uri="{FF2B5EF4-FFF2-40B4-BE49-F238E27FC236}">
                  <a16:creationId xmlns:a16="http://schemas.microsoft.com/office/drawing/2014/main" id="{E5D42E64-0173-38B1-BB65-C31B980ED532}"/>
                </a:ext>
              </a:extLst>
            </p:cNvPr>
            <p:cNvSpPr/>
            <p:nvPr/>
          </p:nvSpPr>
          <p:spPr>
            <a:xfrm>
              <a:off x="1277136" y="2453297"/>
              <a:ext cx="640080" cy="640080"/>
            </a:xfrm>
            <a:prstGeom prst="ellipse">
              <a:avLst/>
            </a:prstGeom>
            <a:blipFill>
              <a:blip r:embed="rId3">
                <a:duotone>
                  <a:schemeClr val="accent3">
                    <a:shade val="45000"/>
                    <a:satMod val="135000"/>
                  </a:schemeClr>
                  <a:prstClr val="white"/>
                </a:duotone>
                <a:extLst>
                  <a:ext uri="{96DAC541-7B7A-43D3-8B79-37D633B846F1}">
                    <asvg:svgBlip xmlns:asvg="http://schemas.microsoft.com/office/drawing/2016/SVG/main" r:embed="rId4"/>
                  </a:ext>
                </a:extLst>
              </a:blip>
              <a:stretch>
                <a:fillRect l="14285" t="14285" r="14285" b="14285"/>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lv-LV"/>
            </a:p>
          </p:txBody>
        </p:sp>
      </p:grpSp>
      <p:grpSp>
        <p:nvGrpSpPr>
          <p:cNvPr id="29" name="Group 28">
            <a:extLst>
              <a:ext uri="{FF2B5EF4-FFF2-40B4-BE49-F238E27FC236}">
                <a16:creationId xmlns:a16="http://schemas.microsoft.com/office/drawing/2014/main" id="{1C72CB5E-2F93-FA65-4DCE-395B5323D81F}"/>
              </a:ext>
            </a:extLst>
          </p:cNvPr>
          <p:cNvGrpSpPr/>
          <p:nvPr/>
        </p:nvGrpSpPr>
        <p:grpSpPr>
          <a:xfrm>
            <a:off x="1277136" y="3106887"/>
            <a:ext cx="6052005" cy="640080"/>
            <a:chOff x="1277136" y="3106887"/>
            <a:chExt cx="6052005" cy="640080"/>
          </a:xfrm>
        </p:grpSpPr>
        <p:sp>
          <p:nvSpPr>
            <p:cNvPr id="18" name="Freeform: Shape 17">
              <a:extLst>
                <a:ext uri="{FF2B5EF4-FFF2-40B4-BE49-F238E27FC236}">
                  <a16:creationId xmlns:a16="http://schemas.microsoft.com/office/drawing/2014/main" id="{1B1C6453-3B2E-10D2-15EA-9E43E2B1B8E0}"/>
                </a:ext>
              </a:extLst>
            </p:cNvPr>
            <p:cNvSpPr/>
            <p:nvPr/>
          </p:nvSpPr>
          <p:spPr>
            <a:xfrm>
              <a:off x="1947092" y="319832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60000"/>
              </a:srgbClr>
            </a:solidFill>
          </p:spPr>
          <p:style>
            <a:lnRef idx="2">
              <a:schemeClr val="lt1">
                <a:hueOff val="0"/>
                <a:satOff val="0"/>
                <a:lumOff val="0"/>
                <a:alphaOff val="0"/>
              </a:schemeClr>
            </a:lnRef>
            <a:fillRef idx="1">
              <a:schemeClr val="accent4">
                <a:hueOff val="317073"/>
                <a:satOff val="-769"/>
                <a:lumOff val="-1020"/>
                <a:alphaOff val="0"/>
              </a:schemeClr>
            </a:fillRef>
            <a:effectRef idx="0">
              <a:schemeClr val="accent4">
                <a:hueOff val="317073"/>
                <a:satOff val="-769"/>
                <a:lumOff val="-102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Rezultātu ietvars</a:t>
              </a:r>
              <a:endParaRPr lang="en-US" sz="1800" kern="1200" dirty="0">
                <a:ea typeface="Calibri Light" panose="020F0302020204030204" pitchFamily="34" charset="0"/>
                <a:cs typeface="Calibri Light" panose="020F0302020204030204" pitchFamily="34" charset="0"/>
              </a:endParaRPr>
            </a:p>
          </p:txBody>
        </p:sp>
        <p:sp>
          <p:nvSpPr>
            <p:cNvPr id="19" name="Oval 18">
              <a:extLst>
                <a:ext uri="{FF2B5EF4-FFF2-40B4-BE49-F238E27FC236}">
                  <a16:creationId xmlns:a16="http://schemas.microsoft.com/office/drawing/2014/main" id="{7FA083A0-F7A6-CAEB-4D72-CC733DF3B014}"/>
                </a:ext>
              </a:extLst>
            </p:cNvPr>
            <p:cNvSpPr/>
            <p:nvPr/>
          </p:nvSpPr>
          <p:spPr>
            <a:xfrm>
              <a:off x="1277136" y="3106887"/>
              <a:ext cx="640080" cy="640080"/>
            </a:xfrm>
            <a:prstGeom prst="ellipse">
              <a:avLst/>
            </a:prstGeom>
            <a:blipFill dpi="0" rotWithShape="1">
              <a:blip r:embed="rId5">
                <a:duotone>
                  <a:schemeClr val="accent3">
                    <a:shade val="45000"/>
                    <a:satMod val="135000"/>
                  </a:schemeClr>
                  <a:prstClr val="white"/>
                </a:duotone>
                <a:extLst>
                  <a:ext uri="{96DAC541-7B7A-43D3-8B79-37D633B846F1}">
                    <asvg:svgBlip xmlns:asvg="http://schemas.microsoft.com/office/drawing/2016/SVG/main" r:embed="rId6"/>
                  </a:ext>
                </a:extLst>
              </a:blip>
              <a:srcRect/>
              <a:stretch>
                <a:fillRect l="17000" t="14300" r="17000" b="14300"/>
              </a:stretch>
            </a:blipFill>
            <a:ln>
              <a:noFill/>
            </a:ln>
          </p:spPr>
          <p:style>
            <a:lnRef idx="2">
              <a:scrgbClr r="0" g="0" b="0"/>
            </a:lnRef>
            <a:fillRef idx="1">
              <a:scrgbClr r="0" g="0" b="0"/>
            </a:fillRef>
            <a:effectRef idx="0">
              <a:schemeClr val="accent4">
                <a:tint val="50000"/>
                <a:hueOff val="361866"/>
                <a:satOff val="-912"/>
                <a:lumOff val="-297"/>
                <a:alphaOff val="0"/>
              </a:schemeClr>
            </a:effectRef>
            <a:fontRef idx="minor">
              <a:schemeClr val="lt1">
                <a:hueOff val="0"/>
                <a:satOff val="0"/>
                <a:lumOff val="0"/>
                <a:alphaOff val="0"/>
              </a:schemeClr>
            </a:fontRef>
          </p:style>
          <p:txBody>
            <a:bodyPr/>
            <a:lstStyle/>
            <a:p>
              <a:endParaRPr lang="lv-LV"/>
            </a:p>
          </p:txBody>
        </p:sp>
      </p:grpSp>
      <p:grpSp>
        <p:nvGrpSpPr>
          <p:cNvPr id="30" name="Group 29">
            <a:extLst>
              <a:ext uri="{FF2B5EF4-FFF2-40B4-BE49-F238E27FC236}">
                <a16:creationId xmlns:a16="http://schemas.microsoft.com/office/drawing/2014/main" id="{C1DD8C4E-067B-6DE8-4835-1975B3D57628}"/>
              </a:ext>
            </a:extLst>
          </p:cNvPr>
          <p:cNvGrpSpPr/>
          <p:nvPr/>
        </p:nvGrpSpPr>
        <p:grpSpPr>
          <a:xfrm>
            <a:off x="1277136" y="3760478"/>
            <a:ext cx="6052005" cy="640080"/>
            <a:chOff x="1277136" y="3760478"/>
            <a:chExt cx="6052005" cy="640080"/>
          </a:xfrm>
        </p:grpSpPr>
        <p:sp>
          <p:nvSpPr>
            <p:cNvPr id="20" name="Freeform: Shape 19">
              <a:extLst>
                <a:ext uri="{FF2B5EF4-FFF2-40B4-BE49-F238E27FC236}">
                  <a16:creationId xmlns:a16="http://schemas.microsoft.com/office/drawing/2014/main" id="{EF0DFE3B-56BE-C08C-3733-9DAAA3B0CD7A}"/>
                </a:ext>
              </a:extLst>
            </p:cNvPr>
            <p:cNvSpPr/>
            <p:nvPr/>
          </p:nvSpPr>
          <p:spPr>
            <a:xfrm>
              <a:off x="1947092" y="385191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70000"/>
              </a:srgbClr>
            </a:solidFill>
          </p:spPr>
          <p:style>
            <a:lnRef idx="2">
              <a:schemeClr val="lt1">
                <a:hueOff val="0"/>
                <a:satOff val="0"/>
                <a:lumOff val="0"/>
                <a:alphaOff val="0"/>
              </a:schemeClr>
            </a:lnRef>
            <a:fillRef idx="1">
              <a:schemeClr val="accent4">
                <a:hueOff val="634147"/>
                <a:satOff val="-1538"/>
                <a:lumOff val="-2039"/>
                <a:alphaOff val="0"/>
              </a:schemeClr>
            </a:fillRef>
            <a:effectRef idx="0">
              <a:schemeClr val="accent4">
                <a:hueOff val="634147"/>
                <a:satOff val="-1538"/>
                <a:lumOff val="-2039"/>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Informācija</a:t>
              </a:r>
            </a:p>
          </p:txBody>
        </p:sp>
        <p:sp>
          <p:nvSpPr>
            <p:cNvPr id="21" name="Oval 20">
              <a:extLst>
                <a:ext uri="{FF2B5EF4-FFF2-40B4-BE49-F238E27FC236}">
                  <a16:creationId xmlns:a16="http://schemas.microsoft.com/office/drawing/2014/main" id="{4FD9C006-F4A7-77FF-76A8-F6A2E02C2C8B}"/>
                </a:ext>
              </a:extLst>
            </p:cNvPr>
            <p:cNvSpPr/>
            <p:nvPr/>
          </p:nvSpPr>
          <p:spPr>
            <a:xfrm>
              <a:off x="1277136" y="3760478"/>
              <a:ext cx="640080" cy="640080"/>
            </a:xfrm>
            <a:prstGeom prst="ellipse">
              <a:avLst/>
            </a:prstGeom>
            <a:blipFill>
              <a:blip r:embed="rId7">
                <a:duotone>
                  <a:prstClr val="black"/>
                  <a:schemeClr val="accent3">
                    <a:tint val="45000"/>
                    <a:satMod val="400000"/>
                  </a:schemeClr>
                </a:duotone>
                <a:extLst>
                  <a:ext uri="{96DAC541-7B7A-43D3-8B79-37D633B846F1}">
                    <asvg:svgBlip xmlns:asvg="http://schemas.microsoft.com/office/drawing/2016/SVG/main" r:embed="rId8"/>
                  </a:ext>
                </a:extLst>
              </a:blip>
              <a:stretch>
                <a:fillRect l="17000" t="14300" r="17000" b="14300"/>
              </a:stretch>
            </a:blipFill>
            <a:ln>
              <a:noFill/>
            </a:ln>
          </p:spPr>
          <p:style>
            <a:lnRef idx="2">
              <a:scrgbClr r="0" g="0" b="0"/>
            </a:lnRef>
            <a:fillRef idx="1">
              <a:scrgbClr r="0" g="0" b="0"/>
            </a:fillRef>
            <a:effectRef idx="0">
              <a:schemeClr val="accent4">
                <a:tint val="50000"/>
                <a:hueOff val="723731"/>
                <a:satOff val="-1823"/>
                <a:lumOff val="-595"/>
                <a:alphaOff val="0"/>
              </a:schemeClr>
            </a:effectRef>
            <a:fontRef idx="minor">
              <a:schemeClr val="lt1">
                <a:hueOff val="0"/>
                <a:satOff val="0"/>
                <a:lumOff val="0"/>
                <a:alphaOff val="0"/>
              </a:schemeClr>
            </a:fontRef>
          </p:style>
          <p:txBody>
            <a:bodyPr/>
            <a:lstStyle/>
            <a:p>
              <a:endParaRPr lang="lv-LV"/>
            </a:p>
          </p:txBody>
        </p:sp>
      </p:grpSp>
      <p:grpSp>
        <p:nvGrpSpPr>
          <p:cNvPr id="31" name="Group 30">
            <a:extLst>
              <a:ext uri="{FF2B5EF4-FFF2-40B4-BE49-F238E27FC236}">
                <a16:creationId xmlns:a16="http://schemas.microsoft.com/office/drawing/2014/main" id="{DBFE30A2-424A-42A9-7B02-141F07EFF02A}"/>
              </a:ext>
            </a:extLst>
          </p:cNvPr>
          <p:cNvGrpSpPr/>
          <p:nvPr/>
        </p:nvGrpSpPr>
        <p:grpSpPr>
          <a:xfrm>
            <a:off x="1277136" y="4414068"/>
            <a:ext cx="6052005" cy="640080"/>
            <a:chOff x="1277136" y="4414068"/>
            <a:chExt cx="6052005" cy="640080"/>
          </a:xfrm>
        </p:grpSpPr>
        <p:sp>
          <p:nvSpPr>
            <p:cNvPr id="22" name="Freeform: Shape 21">
              <a:extLst>
                <a:ext uri="{FF2B5EF4-FFF2-40B4-BE49-F238E27FC236}">
                  <a16:creationId xmlns:a16="http://schemas.microsoft.com/office/drawing/2014/main" id="{FC7CED9E-2AD4-84C5-50B9-90F88B8EDCCE}"/>
                </a:ext>
              </a:extLst>
            </p:cNvPr>
            <p:cNvSpPr/>
            <p:nvPr/>
          </p:nvSpPr>
          <p:spPr>
            <a:xfrm>
              <a:off x="1947092" y="450550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80000"/>
              </a:srgbClr>
            </a:solidFill>
          </p:spPr>
          <p:style>
            <a:lnRef idx="2">
              <a:schemeClr val="lt1">
                <a:hueOff val="0"/>
                <a:satOff val="0"/>
                <a:lumOff val="0"/>
                <a:alphaOff val="0"/>
              </a:schemeClr>
            </a:lnRef>
            <a:fillRef idx="1">
              <a:schemeClr val="accent4">
                <a:hueOff val="951220"/>
                <a:satOff val="-2308"/>
                <a:lumOff val="-3059"/>
                <a:alphaOff val="0"/>
              </a:schemeClr>
            </a:fillRef>
            <a:effectRef idx="0">
              <a:schemeClr val="accent4">
                <a:hueOff val="951220"/>
                <a:satOff val="-2308"/>
                <a:lumOff val="-3059"/>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Sesijas, mērķi un apmeklējums</a:t>
              </a:r>
            </a:p>
          </p:txBody>
        </p:sp>
        <p:sp>
          <p:nvSpPr>
            <p:cNvPr id="23" name="Oval 22" descr="Address Book with solid fill">
              <a:extLst>
                <a:ext uri="{FF2B5EF4-FFF2-40B4-BE49-F238E27FC236}">
                  <a16:creationId xmlns:a16="http://schemas.microsoft.com/office/drawing/2014/main" id="{AD149C28-1CFB-DF64-E430-317359592EE4}"/>
                </a:ext>
              </a:extLst>
            </p:cNvPr>
            <p:cNvSpPr/>
            <p:nvPr/>
          </p:nvSpPr>
          <p:spPr>
            <a:xfrm>
              <a:off x="1277136" y="4414068"/>
              <a:ext cx="640080" cy="640080"/>
            </a:xfrm>
            <a:prstGeom prst="ellipse">
              <a:avLst/>
            </a:prstGeom>
            <a:blipFill>
              <a:blip r:embed="rId9">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4">
                <a:tint val="50000"/>
                <a:hueOff val="1085597"/>
                <a:satOff val="-2735"/>
                <a:lumOff val="-892"/>
                <a:alphaOff val="0"/>
              </a:schemeClr>
            </a:effectRef>
            <a:fontRef idx="minor">
              <a:schemeClr val="lt1">
                <a:hueOff val="0"/>
                <a:satOff val="0"/>
                <a:lumOff val="0"/>
                <a:alphaOff val="0"/>
              </a:schemeClr>
            </a:fontRef>
          </p:style>
          <p:txBody>
            <a:bodyPr/>
            <a:lstStyle/>
            <a:p>
              <a:endParaRPr lang="lv-LV"/>
            </a:p>
          </p:txBody>
        </p:sp>
      </p:grpSp>
      <p:grpSp>
        <p:nvGrpSpPr>
          <p:cNvPr id="32" name="Group 31">
            <a:extLst>
              <a:ext uri="{FF2B5EF4-FFF2-40B4-BE49-F238E27FC236}">
                <a16:creationId xmlns:a16="http://schemas.microsoft.com/office/drawing/2014/main" id="{2CBA9682-15A9-1711-3575-30EBE39AFBB9}"/>
              </a:ext>
            </a:extLst>
          </p:cNvPr>
          <p:cNvGrpSpPr/>
          <p:nvPr/>
        </p:nvGrpSpPr>
        <p:grpSpPr>
          <a:xfrm>
            <a:off x="1277136" y="5067659"/>
            <a:ext cx="6052005" cy="640080"/>
            <a:chOff x="1277136" y="5067659"/>
            <a:chExt cx="6052005" cy="640080"/>
          </a:xfrm>
        </p:grpSpPr>
        <p:sp>
          <p:nvSpPr>
            <p:cNvPr id="24" name="Freeform: Shape 23">
              <a:extLst>
                <a:ext uri="{FF2B5EF4-FFF2-40B4-BE49-F238E27FC236}">
                  <a16:creationId xmlns:a16="http://schemas.microsoft.com/office/drawing/2014/main" id="{2EDDDFD9-6605-830F-24FD-AFEFFB9E20DC}"/>
                </a:ext>
              </a:extLst>
            </p:cNvPr>
            <p:cNvSpPr/>
            <p:nvPr/>
          </p:nvSpPr>
          <p:spPr>
            <a:xfrm>
              <a:off x="1947092" y="515909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90000"/>
              </a:srgbClr>
            </a:solidFill>
          </p:spPr>
          <p:style>
            <a:lnRef idx="2">
              <a:schemeClr val="lt1">
                <a:hueOff val="0"/>
                <a:satOff val="0"/>
                <a:lumOff val="0"/>
                <a:alphaOff val="0"/>
              </a:schemeClr>
            </a:lnRef>
            <a:fillRef idx="1">
              <a:schemeClr val="accent4">
                <a:hueOff val="1268293"/>
                <a:satOff val="-3077"/>
                <a:lumOff val="-4078"/>
                <a:alphaOff val="0"/>
              </a:schemeClr>
            </a:fillRef>
            <a:effectRef idx="0">
              <a:schemeClr val="accent4">
                <a:hueOff val="1268293"/>
                <a:satOff val="-3077"/>
                <a:lumOff val="-407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Individuālais profils</a:t>
              </a:r>
            </a:p>
          </p:txBody>
        </p:sp>
        <p:sp>
          <p:nvSpPr>
            <p:cNvPr id="25" name="Oval 24" descr="Presentation with bar chart with solid fill">
              <a:extLst>
                <a:ext uri="{FF2B5EF4-FFF2-40B4-BE49-F238E27FC236}">
                  <a16:creationId xmlns:a16="http://schemas.microsoft.com/office/drawing/2014/main" id="{0462280E-815C-3237-FEDB-9159A1010F4A}"/>
                </a:ext>
              </a:extLst>
            </p:cNvPr>
            <p:cNvSpPr/>
            <p:nvPr/>
          </p:nvSpPr>
          <p:spPr>
            <a:xfrm>
              <a:off x="1277136" y="5067659"/>
              <a:ext cx="640080" cy="640080"/>
            </a:xfrm>
            <a:prstGeom prst="ellipse">
              <a:avLst/>
            </a:prstGeom>
            <a:blipFill>
              <a:blip r:embed="rId1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4">
                <a:tint val="50000"/>
                <a:hueOff val="1447463"/>
                <a:satOff val="-3646"/>
                <a:lumOff val="-1190"/>
                <a:alphaOff val="0"/>
              </a:schemeClr>
            </a:effectRef>
            <a:fontRef idx="minor">
              <a:schemeClr val="lt1">
                <a:hueOff val="0"/>
                <a:satOff val="0"/>
                <a:lumOff val="0"/>
                <a:alphaOff val="0"/>
              </a:schemeClr>
            </a:fontRef>
          </p:style>
          <p:txBody>
            <a:bodyPr/>
            <a:lstStyle/>
            <a:p>
              <a:endParaRPr lang="lv-LV"/>
            </a:p>
          </p:txBody>
        </p:sp>
      </p:grpSp>
      <p:grpSp>
        <p:nvGrpSpPr>
          <p:cNvPr id="33" name="Group 32">
            <a:extLst>
              <a:ext uri="{FF2B5EF4-FFF2-40B4-BE49-F238E27FC236}">
                <a16:creationId xmlns:a16="http://schemas.microsoft.com/office/drawing/2014/main" id="{870B8DB5-3346-2668-8C7D-A2562D8973D3}"/>
              </a:ext>
            </a:extLst>
          </p:cNvPr>
          <p:cNvGrpSpPr/>
          <p:nvPr/>
        </p:nvGrpSpPr>
        <p:grpSpPr>
          <a:xfrm>
            <a:off x="1277136" y="5721249"/>
            <a:ext cx="6052005" cy="640080"/>
            <a:chOff x="1277136" y="5721249"/>
            <a:chExt cx="6052005" cy="640080"/>
          </a:xfrm>
        </p:grpSpPr>
        <p:sp>
          <p:nvSpPr>
            <p:cNvPr id="26" name="Freeform: Shape 25">
              <a:extLst>
                <a:ext uri="{FF2B5EF4-FFF2-40B4-BE49-F238E27FC236}">
                  <a16:creationId xmlns:a16="http://schemas.microsoft.com/office/drawing/2014/main" id="{B04CD0BA-6F86-9FB5-CCFF-0A323B25731F}"/>
                </a:ext>
              </a:extLst>
            </p:cNvPr>
            <p:cNvSpPr/>
            <p:nvPr/>
          </p:nvSpPr>
          <p:spPr>
            <a:xfrm>
              <a:off x="1947092" y="5812687"/>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solidFill>
          </p:spPr>
          <p:style>
            <a:lnRef idx="2">
              <a:schemeClr val="lt1">
                <a:hueOff val="0"/>
                <a:satOff val="0"/>
                <a:lumOff val="0"/>
                <a:alphaOff val="0"/>
              </a:schemeClr>
            </a:lnRef>
            <a:fillRef idx="1">
              <a:schemeClr val="accent4">
                <a:hueOff val="1585367"/>
                <a:satOff val="-3846"/>
                <a:lumOff val="-5098"/>
                <a:alphaOff val="0"/>
              </a:schemeClr>
            </a:fillRef>
            <a:effectRef idx="0">
              <a:schemeClr val="accent4">
                <a:hueOff val="1585367"/>
                <a:satOff val="-3846"/>
                <a:lumOff val="-509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Atsevišķu sesiju izklājlapas</a:t>
              </a:r>
            </a:p>
          </p:txBody>
        </p:sp>
        <p:sp>
          <p:nvSpPr>
            <p:cNvPr id="27" name="Oval 26" descr="Aspiration with solid fill">
              <a:extLst>
                <a:ext uri="{FF2B5EF4-FFF2-40B4-BE49-F238E27FC236}">
                  <a16:creationId xmlns:a16="http://schemas.microsoft.com/office/drawing/2014/main" id="{CC9E82D7-A4AA-CAA5-062C-D2EB9E079C99}"/>
                </a:ext>
              </a:extLst>
            </p:cNvPr>
            <p:cNvSpPr/>
            <p:nvPr/>
          </p:nvSpPr>
          <p:spPr>
            <a:xfrm>
              <a:off x="1277136" y="5721249"/>
              <a:ext cx="640080" cy="640080"/>
            </a:xfrm>
            <a:prstGeom prst="ellipse">
              <a:avLst/>
            </a:prstGeom>
            <a:blipFill>
              <a:blip r:embed="rId1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4">
                <a:tint val="50000"/>
                <a:hueOff val="1809328"/>
                <a:satOff val="-4558"/>
                <a:lumOff val="-1487"/>
                <a:alphaOff val="0"/>
              </a:schemeClr>
            </a:effectRef>
            <a:fontRef idx="minor">
              <a:schemeClr val="lt1">
                <a:hueOff val="0"/>
                <a:satOff val="0"/>
                <a:lumOff val="0"/>
                <a:alphaOff val="0"/>
              </a:schemeClr>
            </a:fontRef>
          </p:style>
          <p:txBody>
            <a:bodyPr/>
            <a:lstStyle/>
            <a:p>
              <a:endParaRPr lang="lv-LV"/>
            </a:p>
          </p:txBody>
        </p:sp>
      </p:grpSp>
      <p:grpSp>
        <p:nvGrpSpPr>
          <p:cNvPr id="35" name="Group 34">
            <a:extLst>
              <a:ext uri="{FF2B5EF4-FFF2-40B4-BE49-F238E27FC236}">
                <a16:creationId xmlns:a16="http://schemas.microsoft.com/office/drawing/2014/main" id="{238ED5AD-10F4-6CB1-836F-697AB78F6A81}"/>
              </a:ext>
            </a:extLst>
          </p:cNvPr>
          <p:cNvGrpSpPr/>
          <p:nvPr/>
        </p:nvGrpSpPr>
        <p:grpSpPr>
          <a:xfrm>
            <a:off x="7500395" y="2511393"/>
            <a:ext cx="4206240" cy="1889165"/>
            <a:chOff x="7266019" y="0"/>
            <a:chExt cx="3526093" cy="4259765"/>
          </a:xfrm>
        </p:grpSpPr>
        <p:sp>
          <p:nvSpPr>
            <p:cNvPr id="37" name="Rounded Rectangle 9">
              <a:extLst>
                <a:ext uri="{FF2B5EF4-FFF2-40B4-BE49-F238E27FC236}">
                  <a16:creationId xmlns:a16="http://schemas.microsoft.com/office/drawing/2014/main" id="{AC9C58A8-2058-B67F-20DF-86051D852208}"/>
                </a:ext>
              </a:extLst>
            </p:cNvPr>
            <p:cNvSpPr/>
            <p:nvPr/>
          </p:nvSpPr>
          <p:spPr>
            <a:xfrm>
              <a:off x="7266019" y="0"/>
              <a:ext cx="3526093" cy="4259765"/>
            </a:xfrm>
            <a:prstGeom prst="roundRect">
              <a:avLst>
                <a:gd name="adj" fmla="val 10000"/>
              </a:avLst>
            </a:prstGeom>
            <a:solidFill>
              <a:schemeClr val="accent4">
                <a:alpha val="40000"/>
              </a:schemeClr>
            </a:solidFill>
          </p:spPr>
          <p:style>
            <a:lnRef idx="2">
              <a:schemeClr val="lt1">
                <a:hueOff val="0"/>
                <a:satOff val="0"/>
                <a:lumOff val="0"/>
                <a:alphaOff val="0"/>
              </a:schemeClr>
            </a:lnRef>
            <a:fillRef idx="1">
              <a:schemeClr val="accent5">
                <a:hueOff val="7310632"/>
                <a:satOff val="795"/>
                <a:lumOff val="-1"/>
                <a:alphaOff val="0"/>
              </a:schemeClr>
            </a:fillRef>
            <a:effectRef idx="0">
              <a:schemeClr val="accent5">
                <a:hueOff val="7310632"/>
                <a:satOff val="795"/>
                <a:lumOff val="-1"/>
                <a:alphaOff val="0"/>
              </a:schemeClr>
            </a:effectRef>
            <a:fontRef idx="minor">
              <a:schemeClr val="lt1"/>
            </a:fontRef>
          </p:style>
          <p:txBody>
            <a:bodyPr lIns="91440" rIns="91440"/>
            <a:lstStyle/>
            <a:p>
              <a:endParaRPr lang="lv-LV">
                <a:solidFill>
                  <a:schemeClr val="tx1"/>
                </a:solidFill>
              </a:endParaRPr>
            </a:p>
          </p:txBody>
        </p:sp>
        <p:sp>
          <p:nvSpPr>
            <p:cNvPr id="38" name="Rounded Rectangle 4">
              <a:extLst>
                <a:ext uri="{FF2B5EF4-FFF2-40B4-BE49-F238E27FC236}">
                  <a16:creationId xmlns:a16="http://schemas.microsoft.com/office/drawing/2014/main" id="{AA1D41C8-22E9-2273-04DA-26AA46193C90}"/>
                </a:ext>
              </a:extLst>
            </p:cNvPr>
            <p:cNvSpPr/>
            <p:nvPr/>
          </p:nvSpPr>
          <p:spPr>
            <a:xfrm>
              <a:off x="7266019" y="259974"/>
              <a:ext cx="3526093" cy="35516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0" rIns="91440" bIns="0" numCol="1" spcCol="1270" anchor="ctr" anchorCtr="0">
              <a:noAutofit/>
            </a:bodyPr>
            <a:lstStyle/>
            <a:p>
              <a:pPr lvl="0" algn="ctr" defTabSz="800100">
                <a:lnSpc>
                  <a:spcPct val="90000"/>
                </a:lnSpc>
                <a:spcBef>
                  <a:spcPct val="0"/>
                </a:spcBef>
                <a:spcAft>
                  <a:spcPct val="35000"/>
                </a:spcAft>
              </a:pPr>
              <a:r>
                <a:rPr lang="lv-LV" sz="1700" b="1" kern="1200" noProof="0" dirty="0">
                  <a:solidFill>
                    <a:schemeClr val="tx1"/>
                  </a:solidFill>
                  <a:ea typeface="Calibri Light" panose="020F0302020204030204" pitchFamily="34" charset="0"/>
                  <a:cs typeface="Calibri Light" panose="020F0302020204030204" pitchFamily="34" charset="0"/>
                </a:rPr>
                <a:t>Pamatojums</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kern="1200" noProof="0" dirty="0">
                  <a:solidFill>
                    <a:schemeClr val="tx1"/>
                  </a:solidFill>
                  <a:ea typeface="Calibri Light" panose="020F0302020204030204" pitchFamily="34" charset="0"/>
                  <a:cs typeface="Calibri Light" panose="020F0302020204030204" pitchFamily="34" charset="0"/>
                </a:rPr>
                <a:t>Prakses </a:t>
              </a:r>
              <a:r>
                <a:rPr lang="lv-LV" sz="1700" dirty="0">
                  <a:solidFill>
                    <a:schemeClr val="tx1"/>
                  </a:solidFill>
                  <a:ea typeface="Calibri Light" panose="020F0302020204030204" pitchFamily="34" charset="0"/>
                  <a:cs typeface="Calibri Light" panose="020F0302020204030204" pitchFamily="34" charset="0"/>
                </a:rPr>
                <a:t>pieredze </a:t>
              </a:r>
              <a:r>
                <a:rPr lang="lv-LV" sz="1500" kern="1200" noProof="0" dirty="0">
                  <a:solidFill>
                    <a:schemeClr val="tx1"/>
                  </a:solidFill>
                  <a:ea typeface="Calibri Light" panose="020F0302020204030204" pitchFamily="34" charset="0"/>
                  <a:cs typeface="Calibri Light" panose="020F0302020204030204" pitchFamily="34" charset="0"/>
                </a:rPr>
                <a:t>(</a:t>
              </a:r>
              <a:r>
                <a:rPr lang="lv-LV" sz="1500" i="1" kern="1200" noProof="0" dirty="0" err="1">
                  <a:solidFill>
                    <a:schemeClr val="tx1"/>
                  </a:solidFill>
                  <a:ea typeface="Calibri Light" panose="020F0302020204030204" pitchFamily="34" charset="0"/>
                  <a:cs typeface="Calibri Light" panose="020F0302020204030204" pitchFamily="34" charset="0"/>
                </a:rPr>
                <a:t>Dunphy</a:t>
              </a:r>
              <a:r>
                <a:rPr lang="lv-LV" sz="1500" i="1" kern="1200" noProof="0" dirty="0">
                  <a:solidFill>
                    <a:schemeClr val="tx1"/>
                  </a:solidFill>
                  <a:ea typeface="Calibri Light" panose="020F0302020204030204" pitchFamily="34" charset="0"/>
                  <a:cs typeface="Calibri Light" panose="020F0302020204030204" pitchFamily="34" charset="0"/>
                </a:rPr>
                <a:t> </a:t>
              </a:r>
              <a:r>
                <a:rPr lang="lv-LV" sz="1500" i="1" kern="1200" noProof="0" dirty="0" err="1">
                  <a:solidFill>
                    <a:schemeClr val="tx1"/>
                  </a:solidFill>
                  <a:ea typeface="Calibri Light" panose="020F0302020204030204" pitchFamily="34" charset="0"/>
                  <a:cs typeface="Calibri Light" panose="020F0302020204030204" pitchFamily="34" charset="0"/>
                </a:rPr>
                <a:t>et</a:t>
              </a:r>
              <a:r>
                <a:rPr lang="lv-LV" sz="1500" i="1" kern="1200" noProof="0" dirty="0">
                  <a:solidFill>
                    <a:schemeClr val="tx1"/>
                  </a:solidFill>
                  <a:ea typeface="Calibri Light" panose="020F0302020204030204" pitchFamily="34" charset="0"/>
                  <a:cs typeface="Calibri Light" panose="020F0302020204030204" pitchFamily="34" charset="0"/>
                </a:rPr>
                <a:t> </a:t>
              </a:r>
              <a:r>
                <a:rPr lang="lv-LV" sz="1500" i="1" kern="1200" noProof="0" dirty="0" err="1">
                  <a:solidFill>
                    <a:schemeClr val="tx1"/>
                  </a:solidFill>
                  <a:ea typeface="Calibri Light" panose="020F0302020204030204" pitchFamily="34" charset="0"/>
                  <a:cs typeface="Calibri Light" panose="020F0302020204030204" pitchFamily="34" charset="0"/>
                </a:rPr>
                <a:t>al</a:t>
              </a:r>
              <a:r>
                <a:rPr lang="lv-LV" sz="1500" kern="1200" noProof="0" dirty="0">
                  <a:solidFill>
                    <a:schemeClr val="tx1"/>
                  </a:solidFill>
                  <a:ea typeface="Calibri Light" panose="020F0302020204030204" pitchFamily="34" charset="0"/>
                  <a:cs typeface="Calibri Light" panose="020F0302020204030204" pitchFamily="34" charset="0"/>
                </a:rPr>
                <a:t>., 2020)</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kern="1200" noProof="0" dirty="0">
                  <a:solidFill>
                    <a:schemeClr val="tx1"/>
                  </a:solidFill>
                  <a:ea typeface="Calibri Light" panose="020F0302020204030204" pitchFamily="34" charset="0"/>
                  <a:cs typeface="Calibri Light" panose="020F0302020204030204" pitchFamily="34" charset="0"/>
                </a:rPr>
                <a:t>Holistiska labklājība </a:t>
              </a:r>
              <a:r>
                <a:rPr lang="lv-LV" sz="1500" kern="1200" noProof="0" dirty="0">
                  <a:solidFill>
                    <a:schemeClr val="tx1"/>
                  </a:solidFill>
                  <a:ea typeface="Calibri Light" panose="020F0302020204030204" pitchFamily="34" charset="0"/>
                  <a:cs typeface="Calibri Light" panose="020F0302020204030204" pitchFamily="34" charset="0"/>
                </a:rPr>
                <a:t>(</a:t>
              </a:r>
              <a:r>
                <a:rPr lang="lv-LV" sz="1500" i="1" kern="1200" noProof="0" dirty="0" err="1">
                  <a:solidFill>
                    <a:schemeClr val="tx1"/>
                  </a:solidFill>
                  <a:ea typeface="Calibri Light" panose="020F0302020204030204" pitchFamily="34" charset="0"/>
                  <a:cs typeface="Calibri Light" panose="020F0302020204030204" pitchFamily="34" charset="0"/>
                </a:rPr>
                <a:t>Dodge</a:t>
              </a:r>
              <a:r>
                <a:rPr lang="lv-LV" sz="1500" i="1" kern="1200" noProof="0" dirty="0">
                  <a:solidFill>
                    <a:schemeClr val="tx1"/>
                  </a:solidFill>
                  <a:ea typeface="Calibri Light" panose="020F0302020204030204" pitchFamily="34" charset="0"/>
                  <a:cs typeface="Calibri Light" panose="020F0302020204030204" pitchFamily="34" charset="0"/>
                </a:rPr>
                <a:t> </a:t>
              </a:r>
              <a:r>
                <a:rPr lang="lv-LV" sz="1500" i="1" kern="1200" noProof="0" dirty="0" err="1">
                  <a:solidFill>
                    <a:schemeClr val="tx1"/>
                  </a:solidFill>
                  <a:ea typeface="Calibri Light" panose="020F0302020204030204" pitchFamily="34" charset="0"/>
                  <a:cs typeface="Calibri Light" panose="020F0302020204030204" pitchFamily="34" charset="0"/>
                </a:rPr>
                <a:t>et</a:t>
              </a:r>
              <a:r>
                <a:rPr lang="lv-LV" sz="1500" i="1" kern="1200" noProof="0" dirty="0">
                  <a:solidFill>
                    <a:schemeClr val="tx1"/>
                  </a:solidFill>
                  <a:ea typeface="Calibri Light" panose="020F0302020204030204" pitchFamily="34" charset="0"/>
                  <a:cs typeface="Calibri Light" panose="020F0302020204030204" pitchFamily="34" charset="0"/>
                </a:rPr>
                <a:t> </a:t>
              </a:r>
              <a:r>
                <a:rPr lang="lv-LV" sz="1500" i="1" kern="1200" noProof="0" dirty="0" err="1">
                  <a:solidFill>
                    <a:schemeClr val="tx1"/>
                  </a:solidFill>
                  <a:ea typeface="Calibri Light" panose="020F0302020204030204" pitchFamily="34" charset="0"/>
                  <a:cs typeface="Calibri Light" panose="020F0302020204030204" pitchFamily="34" charset="0"/>
                </a:rPr>
                <a:t>al</a:t>
              </a:r>
              <a:r>
                <a:rPr lang="lv-LV" sz="1500" kern="1200" noProof="0" dirty="0">
                  <a:solidFill>
                    <a:schemeClr val="tx1"/>
                  </a:solidFill>
                  <a:ea typeface="Calibri Light" panose="020F0302020204030204" pitchFamily="34" charset="0"/>
                  <a:cs typeface="Calibri Light" panose="020F0302020204030204" pitchFamily="34" charset="0"/>
                </a:rPr>
                <a:t>., 2012;</a:t>
              </a:r>
              <a:br>
                <a:rPr lang="lv-LV" sz="1500" kern="1200" noProof="0" dirty="0">
                  <a:solidFill>
                    <a:schemeClr val="tx1"/>
                  </a:solidFill>
                  <a:ea typeface="Calibri Light" panose="020F0302020204030204" pitchFamily="34" charset="0"/>
                  <a:cs typeface="Calibri Light" panose="020F0302020204030204" pitchFamily="34" charset="0"/>
                </a:rPr>
              </a:br>
              <a:r>
                <a:rPr lang="lv-LV" sz="1500" kern="1200" noProof="0" dirty="0">
                  <a:solidFill>
                    <a:schemeClr val="tx1"/>
                  </a:solidFill>
                  <a:ea typeface="Calibri Light" panose="020F0302020204030204" pitchFamily="34" charset="0"/>
                  <a:cs typeface="Calibri Light" panose="020F0302020204030204" pitchFamily="34" charset="0"/>
                </a:rPr>
                <a:t>      </a:t>
              </a:r>
              <a:r>
                <a:rPr lang="lv-LV" sz="1500" i="1" kern="1200" noProof="0" dirty="0">
                  <a:solidFill>
                    <a:schemeClr val="tx1"/>
                  </a:solidFill>
                  <a:ea typeface="Calibri Light" panose="020F0302020204030204" pitchFamily="34" charset="0"/>
                  <a:cs typeface="Calibri Light" panose="020F0302020204030204" pitchFamily="34" charset="0"/>
                </a:rPr>
                <a:t>WHO, 2023</a:t>
              </a:r>
              <a:r>
                <a:rPr lang="lv-LV" sz="1500" kern="1200" noProof="0" dirty="0">
                  <a:solidFill>
                    <a:schemeClr val="tx1"/>
                  </a:solidFill>
                  <a:ea typeface="Calibri Light" panose="020F0302020204030204" pitchFamily="34" charset="0"/>
                  <a:cs typeface="Calibri Light" panose="020F0302020204030204" pitchFamily="34" charset="0"/>
                </a:rPr>
                <a:t>)</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kern="1200" noProof="0" dirty="0">
                  <a:solidFill>
                    <a:schemeClr val="tx1"/>
                  </a:solidFill>
                  <a:ea typeface="Calibri Light" panose="020F0302020204030204" pitchFamily="34" charset="0"/>
                  <a:cs typeface="Calibri Light" panose="020F0302020204030204" pitchFamily="34" charset="0"/>
                </a:rPr>
                <a:t>Mācīšanās caur deju </a:t>
              </a:r>
              <a:r>
                <a:rPr lang="lv-LV" sz="1500" kern="1200" noProof="0" dirty="0">
                  <a:solidFill>
                    <a:schemeClr val="tx1"/>
                  </a:solidFill>
                  <a:ea typeface="Calibri Light" panose="020F0302020204030204" pitchFamily="34" charset="0"/>
                  <a:cs typeface="Calibri Light" panose="020F0302020204030204" pitchFamily="34" charset="0"/>
                </a:rPr>
                <a:t>(</a:t>
              </a:r>
              <a:r>
                <a:rPr lang="lv-LV" sz="1500" i="1" kern="1200" noProof="0" dirty="0">
                  <a:solidFill>
                    <a:schemeClr val="tx1"/>
                  </a:solidFill>
                  <a:ea typeface="Calibri Light" panose="020F0302020204030204" pitchFamily="34" charset="0"/>
                  <a:cs typeface="Calibri Light" panose="020F0302020204030204" pitchFamily="34" charset="0"/>
                </a:rPr>
                <a:t>Hanna</a:t>
              </a:r>
              <a:r>
                <a:rPr lang="lv-LV" sz="1500" kern="1200" noProof="0" dirty="0">
                  <a:solidFill>
                    <a:schemeClr val="tx1"/>
                  </a:solidFill>
                  <a:ea typeface="Calibri Light" panose="020F0302020204030204" pitchFamily="34" charset="0"/>
                  <a:cs typeface="Calibri Light" panose="020F0302020204030204" pitchFamily="34" charset="0"/>
                </a:rPr>
                <a:t>, 2008)</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kern="1200" noProof="0" dirty="0">
                  <a:solidFill>
                    <a:schemeClr val="tx1"/>
                  </a:solidFill>
                  <a:ea typeface="Calibri Light" panose="020F0302020204030204" pitchFamily="34" charset="0"/>
                  <a:cs typeface="Calibri Light" panose="020F0302020204030204" pitchFamily="34" charset="0"/>
                </a:rPr>
                <a:t>DKT pieredze </a:t>
              </a:r>
              <a:r>
                <a:rPr lang="lv-LV" sz="1500" kern="1200" noProof="0" dirty="0">
                  <a:solidFill>
                    <a:schemeClr val="tx1"/>
                  </a:solidFill>
                  <a:ea typeface="Calibri Light" panose="020F0302020204030204" pitchFamily="34" charset="0"/>
                  <a:cs typeface="Calibri Light" panose="020F0302020204030204" pitchFamily="34" charset="0"/>
                </a:rPr>
                <a:t>(</a:t>
              </a:r>
              <a:r>
                <a:rPr lang="lv-LV" sz="1500" i="1" kern="1200" noProof="0" dirty="0" err="1">
                  <a:solidFill>
                    <a:schemeClr val="tx1"/>
                  </a:solidFill>
                  <a:ea typeface="Calibri Light" panose="020F0302020204030204" pitchFamily="34" charset="0"/>
                  <a:cs typeface="Calibri Light" panose="020F0302020204030204" pitchFamily="34" charset="0"/>
                </a:rPr>
                <a:t>Dunphy</a:t>
              </a:r>
              <a:r>
                <a:rPr lang="lv-LV" sz="1500" i="1" kern="1200" noProof="0" dirty="0">
                  <a:solidFill>
                    <a:schemeClr val="tx1"/>
                  </a:solidFill>
                  <a:ea typeface="Calibri Light" panose="020F0302020204030204" pitchFamily="34" charset="0"/>
                  <a:cs typeface="Calibri Light" panose="020F0302020204030204" pitchFamily="34" charset="0"/>
                </a:rPr>
                <a:t> &amp; </a:t>
              </a:r>
              <a:r>
                <a:rPr lang="lv-LV" sz="1500" i="1" kern="1200" noProof="0" dirty="0" err="1">
                  <a:solidFill>
                    <a:schemeClr val="tx1"/>
                  </a:solidFill>
                  <a:ea typeface="Calibri Light" panose="020F0302020204030204" pitchFamily="34" charset="0"/>
                  <a:cs typeface="Calibri Light" panose="020F0302020204030204" pitchFamily="34" charset="0"/>
                </a:rPr>
                <a:t>Scott</a:t>
              </a:r>
              <a:r>
                <a:rPr lang="lv-LV" sz="1500" kern="1200" noProof="0" dirty="0">
                  <a:solidFill>
                    <a:schemeClr val="tx1"/>
                  </a:solidFill>
                  <a:ea typeface="Calibri Light" panose="020F0302020204030204" pitchFamily="34" charset="0"/>
                  <a:cs typeface="Calibri Light" panose="020F0302020204030204" pitchFamily="34" charset="0"/>
                </a:rPr>
                <a:t>, 2003)</a:t>
              </a:r>
              <a:endParaRPr lang="lv-LV" sz="1500" kern="1200" dirty="0">
                <a:solidFill>
                  <a:schemeClr val="tx1"/>
                </a:solidFill>
                <a:ea typeface="Calibri Light" panose="020F0302020204030204" pitchFamily="34" charset="0"/>
                <a:cs typeface="Calibri Light" panose="020F0302020204030204" pitchFamily="34" charset="0"/>
              </a:endParaRPr>
            </a:p>
          </p:txBody>
        </p:sp>
      </p:grpSp>
      <p:grpSp>
        <p:nvGrpSpPr>
          <p:cNvPr id="3" name="Group 2">
            <a:extLst>
              <a:ext uri="{FF2B5EF4-FFF2-40B4-BE49-F238E27FC236}">
                <a16:creationId xmlns:a16="http://schemas.microsoft.com/office/drawing/2014/main" id="{90BA7DB9-0009-7E34-FFAF-C6D614438372}"/>
              </a:ext>
            </a:extLst>
          </p:cNvPr>
          <p:cNvGrpSpPr/>
          <p:nvPr/>
        </p:nvGrpSpPr>
        <p:grpSpPr>
          <a:xfrm>
            <a:off x="7500395" y="4493169"/>
            <a:ext cx="4206240" cy="1463040"/>
            <a:chOff x="7266019" y="0"/>
            <a:chExt cx="3526093" cy="4259765"/>
          </a:xfrm>
        </p:grpSpPr>
        <p:sp>
          <p:nvSpPr>
            <p:cNvPr id="4" name="Rounded Rectangle 9">
              <a:extLst>
                <a:ext uri="{FF2B5EF4-FFF2-40B4-BE49-F238E27FC236}">
                  <a16:creationId xmlns:a16="http://schemas.microsoft.com/office/drawing/2014/main" id="{B1A6A567-C1B4-DC0E-88D5-88FE2CA271D7}"/>
                </a:ext>
              </a:extLst>
            </p:cNvPr>
            <p:cNvSpPr/>
            <p:nvPr/>
          </p:nvSpPr>
          <p:spPr>
            <a:xfrm>
              <a:off x="7266019" y="0"/>
              <a:ext cx="3526093" cy="4259765"/>
            </a:xfrm>
            <a:prstGeom prst="roundRect">
              <a:avLst>
                <a:gd name="adj" fmla="val 10000"/>
              </a:avLst>
            </a:prstGeom>
            <a:solidFill>
              <a:schemeClr val="accent4">
                <a:alpha val="40000"/>
              </a:schemeClr>
            </a:solidFill>
          </p:spPr>
          <p:style>
            <a:lnRef idx="2">
              <a:schemeClr val="lt1">
                <a:hueOff val="0"/>
                <a:satOff val="0"/>
                <a:lumOff val="0"/>
                <a:alphaOff val="0"/>
              </a:schemeClr>
            </a:lnRef>
            <a:fillRef idx="1">
              <a:schemeClr val="accent5">
                <a:hueOff val="7310632"/>
                <a:satOff val="795"/>
                <a:lumOff val="-1"/>
                <a:alphaOff val="0"/>
              </a:schemeClr>
            </a:fillRef>
            <a:effectRef idx="0">
              <a:schemeClr val="accent5">
                <a:hueOff val="7310632"/>
                <a:satOff val="795"/>
                <a:lumOff val="-1"/>
                <a:alphaOff val="0"/>
              </a:schemeClr>
            </a:effectRef>
            <a:fontRef idx="minor">
              <a:schemeClr val="lt1"/>
            </a:fontRef>
          </p:style>
          <p:txBody>
            <a:bodyPr lIns="91440" rIns="91440"/>
            <a:lstStyle/>
            <a:p>
              <a:endParaRPr lang="lv-LV">
                <a:solidFill>
                  <a:schemeClr val="tx1"/>
                </a:solidFill>
              </a:endParaRPr>
            </a:p>
          </p:txBody>
        </p:sp>
        <p:sp>
          <p:nvSpPr>
            <p:cNvPr id="5" name="Rounded Rectangle 4">
              <a:extLst>
                <a:ext uri="{FF2B5EF4-FFF2-40B4-BE49-F238E27FC236}">
                  <a16:creationId xmlns:a16="http://schemas.microsoft.com/office/drawing/2014/main" id="{0A864FE2-73CA-17C2-AE18-6A6C5982ED52}"/>
                </a:ext>
              </a:extLst>
            </p:cNvPr>
            <p:cNvSpPr/>
            <p:nvPr/>
          </p:nvSpPr>
          <p:spPr>
            <a:xfrm>
              <a:off x="7266019" y="213591"/>
              <a:ext cx="3526093" cy="4046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0" rIns="91440" bIns="0" numCol="1" spcCol="1270" anchor="ctr" anchorCtr="0">
              <a:noAutofit/>
            </a:bodyPr>
            <a:lstStyle/>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kern="1200" noProof="0" dirty="0">
                  <a:solidFill>
                    <a:schemeClr val="tx1"/>
                  </a:solidFill>
                  <a:ea typeface="Calibri Light" panose="020F0302020204030204" pitchFamily="34" charset="0"/>
                  <a:cs typeface="Calibri Light" panose="020F0302020204030204" pitchFamily="34" charset="0"/>
                </a:rPr>
                <a:t>6 terapeitiskie domēni </a:t>
              </a:r>
              <a:r>
                <a:rPr lang="lv-LV" sz="1500" kern="1200" noProof="0" dirty="0">
                  <a:solidFill>
                    <a:schemeClr val="tx1"/>
                  </a:solidFill>
                  <a:ea typeface="Calibri Light" panose="020F0302020204030204" pitchFamily="34" charset="0"/>
                  <a:cs typeface="Calibri Light" panose="020F0302020204030204" pitchFamily="34" charset="0"/>
                </a:rPr>
                <a:t>(fiziskais, emocionālais,</a:t>
              </a:r>
              <a:r>
                <a:rPr lang="en-US" sz="1500" dirty="0">
                  <a:solidFill>
                    <a:schemeClr val="tx1"/>
                  </a:solidFill>
                  <a:ea typeface="Calibri Light" panose="020F0302020204030204" pitchFamily="34" charset="0"/>
                  <a:cs typeface="Calibri Light" panose="020F0302020204030204" pitchFamily="34" charset="0"/>
                </a:rPr>
                <a:t> </a:t>
              </a:r>
              <a:r>
                <a:rPr lang="lv-LV" sz="1500" kern="1200" noProof="0" dirty="0">
                  <a:solidFill>
                    <a:schemeClr val="tx1"/>
                  </a:solidFill>
                  <a:ea typeface="Calibri Light" panose="020F0302020204030204" pitchFamily="34" charset="0"/>
                  <a:cs typeface="Calibri Light" panose="020F0302020204030204" pitchFamily="34" charset="0"/>
                </a:rPr>
                <a:t>kognitīvais, sociālais, kultūras, integrācijas)</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kern="1200" noProof="0" dirty="0">
                  <a:solidFill>
                    <a:schemeClr val="tx1"/>
                  </a:solidFill>
                  <a:ea typeface="Calibri Light" panose="020F0302020204030204" pitchFamily="34" charset="0"/>
                  <a:cs typeface="Calibri Light" panose="020F0302020204030204" pitchFamily="34" charset="0"/>
                </a:rPr>
                <a:t>17 apakšdomēni</a:t>
              </a:r>
              <a:endParaRPr lang="lv-LV" sz="1500" kern="1200" noProof="0" dirty="0">
                <a:solidFill>
                  <a:schemeClr val="tx1"/>
                </a:solidFill>
                <a:ea typeface="Calibri Light" panose="020F0302020204030204" pitchFamily="34" charset="0"/>
                <a:cs typeface="Calibri Light" panose="020F0302020204030204" pitchFamily="34" charset="0"/>
              </a:endParaRP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kern="1200" noProof="0" dirty="0">
                  <a:solidFill>
                    <a:schemeClr val="tx1"/>
                  </a:solidFill>
                  <a:ea typeface="Calibri Light" panose="020F0302020204030204" pitchFamily="34" charset="0"/>
                  <a:cs typeface="Calibri Light" panose="020F0302020204030204" pitchFamily="34" charset="0"/>
                </a:rPr>
                <a:t>85 mērķi</a:t>
              </a:r>
              <a:endParaRPr lang="lv-LV" sz="1500" kern="1200" dirty="0">
                <a:solidFill>
                  <a:schemeClr val="tx1"/>
                </a:solidFill>
                <a:ea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1040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9" presetClass="emph" presetSubtype="0" nodeType="withEffect">
                                  <p:stCondLst>
                                    <p:cond delay="0"/>
                                  </p:stCondLst>
                                  <p:childTnLst>
                                    <p:set>
                                      <p:cBhvr>
                                        <p:cTn id="11" dur="indefinite"/>
                                        <p:tgtEl>
                                          <p:spTgt spid="28"/>
                                        </p:tgtEl>
                                        <p:attrNameLst>
                                          <p:attrName>style.opacity</p:attrName>
                                        </p:attrNameLst>
                                      </p:cBhvr>
                                      <p:to>
                                        <p:strVal val="0.5"/>
                                      </p:to>
                                    </p:set>
                                    <p:animEffect filter="image" prLst="opacity: 0.5">
                                      <p:cBhvr rctx="IE">
                                        <p:cTn id="12" dur="indefinite"/>
                                        <p:tgtEl>
                                          <p:spTgt spid="28"/>
                                        </p:tgtEl>
                                      </p:cBhvr>
                                    </p:animEffect>
                                  </p:childTnLst>
                                </p:cTn>
                              </p:par>
                              <p:par>
                                <p:cTn id="13" presetID="9" presetClass="emph" presetSubtype="0" nodeType="withEffect">
                                  <p:stCondLst>
                                    <p:cond delay="0"/>
                                  </p:stCondLst>
                                  <p:childTnLst>
                                    <p:set>
                                      <p:cBhvr>
                                        <p:cTn id="14" dur="indefinite"/>
                                        <p:tgtEl>
                                          <p:spTgt spid="30"/>
                                        </p:tgtEl>
                                        <p:attrNameLst>
                                          <p:attrName>style.opacity</p:attrName>
                                        </p:attrNameLst>
                                      </p:cBhvr>
                                      <p:to>
                                        <p:strVal val="0.5"/>
                                      </p:to>
                                    </p:set>
                                    <p:animEffect filter="image" prLst="opacity: 0.5">
                                      <p:cBhvr rctx="IE">
                                        <p:cTn id="15" dur="indefinite"/>
                                        <p:tgtEl>
                                          <p:spTgt spid="30"/>
                                        </p:tgtEl>
                                      </p:cBhvr>
                                    </p:animEffect>
                                  </p:childTnLst>
                                </p:cTn>
                              </p:par>
                              <p:par>
                                <p:cTn id="16" presetID="9" presetClass="emph" presetSubtype="0" nodeType="withEffect">
                                  <p:stCondLst>
                                    <p:cond delay="0"/>
                                  </p:stCondLst>
                                  <p:childTnLst>
                                    <p:set>
                                      <p:cBhvr>
                                        <p:cTn id="17" dur="indefinite"/>
                                        <p:tgtEl>
                                          <p:spTgt spid="31"/>
                                        </p:tgtEl>
                                        <p:attrNameLst>
                                          <p:attrName>style.opacity</p:attrName>
                                        </p:attrNameLst>
                                      </p:cBhvr>
                                      <p:to>
                                        <p:strVal val="0.5"/>
                                      </p:to>
                                    </p:set>
                                    <p:animEffect filter="image" prLst="opacity: 0.5">
                                      <p:cBhvr rctx="IE">
                                        <p:cTn id="18" dur="indefinite"/>
                                        <p:tgtEl>
                                          <p:spTgt spid="31"/>
                                        </p:tgtEl>
                                      </p:cBhvr>
                                    </p:animEffect>
                                  </p:childTnLst>
                                </p:cTn>
                              </p:par>
                              <p:par>
                                <p:cTn id="19" presetID="9" presetClass="emph" presetSubtype="0" nodeType="withEffect">
                                  <p:stCondLst>
                                    <p:cond delay="0"/>
                                  </p:stCondLst>
                                  <p:childTnLst>
                                    <p:set>
                                      <p:cBhvr>
                                        <p:cTn id="20" dur="indefinite"/>
                                        <p:tgtEl>
                                          <p:spTgt spid="32"/>
                                        </p:tgtEl>
                                        <p:attrNameLst>
                                          <p:attrName>style.opacity</p:attrName>
                                        </p:attrNameLst>
                                      </p:cBhvr>
                                      <p:to>
                                        <p:strVal val="0.5"/>
                                      </p:to>
                                    </p:set>
                                    <p:animEffect filter="image" prLst="opacity: 0.5">
                                      <p:cBhvr rctx="IE">
                                        <p:cTn id="21" dur="indefinite"/>
                                        <p:tgtEl>
                                          <p:spTgt spid="32"/>
                                        </p:tgtEl>
                                      </p:cBhvr>
                                    </p:animEffect>
                                  </p:childTnLst>
                                </p:cTn>
                              </p:par>
                              <p:par>
                                <p:cTn id="22" presetID="9" presetClass="emph" presetSubtype="0" nodeType="withEffect">
                                  <p:stCondLst>
                                    <p:cond delay="0"/>
                                  </p:stCondLst>
                                  <p:childTnLst>
                                    <p:set>
                                      <p:cBhvr>
                                        <p:cTn id="23" dur="indefinite"/>
                                        <p:tgtEl>
                                          <p:spTgt spid="33"/>
                                        </p:tgtEl>
                                        <p:attrNameLst>
                                          <p:attrName>style.opacity</p:attrName>
                                        </p:attrNameLst>
                                      </p:cBhvr>
                                      <p:to>
                                        <p:strVal val="0.5"/>
                                      </p:to>
                                    </p:set>
                                    <p:animEffect filter="image" prLst="opacity: 0.5">
                                      <p:cBhvr rctx="IE">
                                        <p:cTn id="24" dur="indefinite"/>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nchor="ctr" anchorCtr="0">
            <a:noAutofit/>
          </a:bodyPr>
          <a:lstStyle/>
          <a:p>
            <a:r>
              <a:rPr lang="lv-LV" dirty="0">
                <a:latin typeface="+mn-lt"/>
                <a:cs typeface="Calibri Light" panose="020F0302020204030204" pitchFamily="34" charset="0"/>
              </a:rPr>
              <a:t>“Rezultātu ietvara” struktūras piemērs</a:t>
            </a:r>
          </a:p>
        </p:txBody>
      </p:sp>
      <p:sp>
        <p:nvSpPr>
          <p:cNvPr id="54" name="Slide Number Placeholder 53"/>
          <p:cNvSpPr>
            <a:spLocks noGrp="1"/>
          </p:cNvSpPr>
          <p:nvPr>
            <p:ph type="sldNum" sz="quarter" idx="12"/>
          </p:nvPr>
        </p:nvSpPr>
        <p:spPr/>
        <p:txBody>
          <a:bodyPr/>
          <a:lstStyle/>
          <a:p>
            <a:fld id="{D57F1E4F-1CFF-5643-939E-217C01CDF565}" type="slidenum">
              <a:rPr lang="lv-LV" sz="1800" smtClean="0"/>
              <a:pPr/>
              <a:t>8</a:t>
            </a:fld>
            <a:endParaRPr lang="lv-LV" sz="1800" dirty="0"/>
          </a:p>
        </p:txBody>
      </p:sp>
      <p:pic>
        <p:nvPicPr>
          <p:cNvPr id="58" name="Picture 57"/>
          <p:cNvPicPr>
            <a:picLocks noChangeAspect="1"/>
          </p:cNvPicPr>
          <p:nvPr/>
        </p:nvPicPr>
        <p:blipFill>
          <a:blip r:embed="rId3"/>
          <a:stretch>
            <a:fillRect/>
          </a:stretch>
        </p:blipFill>
        <p:spPr>
          <a:xfrm>
            <a:off x="1488373" y="3392622"/>
            <a:ext cx="9102277" cy="1801938"/>
          </a:xfrm>
          <a:prstGeom prst="rect">
            <a:avLst/>
          </a:prstGeom>
        </p:spPr>
      </p:pic>
      <p:grpSp>
        <p:nvGrpSpPr>
          <p:cNvPr id="18" name="Group 17"/>
          <p:cNvGrpSpPr/>
          <p:nvPr/>
        </p:nvGrpSpPr>
        <p:grpSpPr>
          <a:xfrm>
            <a:off x="231743" y="3162596"/>
            <a:ext cx="1230560" cy="792988"/>
            <a:chOff x="231743" y="3162596"/>
            <a:chExt cx="1230560" cy="792988"/>
          </a:xfrm>
        </p:grpSpPr>
        <p:cxnSp>
          <p:nvCxnSpPr>
            <p:cNvPr id="85" name="Straight Arrow Connector 84"/>
            <p:cNvCxnSpPr/>
            <p:nvPr/>
          </p:nvCxnSpPr>
          <p:spPr>
            <a:xfrm>
              <a:off x="1091113" y="3576501"/>
              <a:ext cx="371190" cy="1"/>
            </a:xfrm>
            <a:prstGeom prst="straightConnector1">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63" name="Freeform: Shape 5">
              <a:extLst>
                <a:ext uri="{FF2B5EF4-FFF2-40B4-BE49-F238E27FC236}">
                  <a16:creationId xmlns:a16="http://schemas.microsoft.com/office/drawing/2014/main" id="{9AD2EE84-0EDF-4A1F-BBFB-5A606EE581D3}"/>
                </a:ext>
              </a:extLst>
            </p:cNvPr>
            <p:cNvSpPr/>
            <p:nvPr/>
          </p:nvSpPr>
          <p:spPr>
            <a:xfrm>
              <a:off x="231743" y="3162596"/>
              <a:ext cx="821682" cy="792988"/>
            </a:xfrm>
            <a:custGeom>
              <a:avLst/>
              <a:gdLst>
                <a:gd name="connsiteX0" fmla="*/ 0 w 1091770"/>
                <a:gd name="connsiteY0" fmla="*/ 546490 h 1092980"/>
                <a:gd name="connsiteX1" fmla="*/ 545885 w 1091770"/>
                <a:gd name="connsiteY1" fmla="*/ 0 h 1092980"/>
                <a:gd name="connsiteX2" fmla="*/ 1091770 w 1091770"/>
                <a:gd name="connsiteY2" fmla="*/ 546490 h 1092980"/>
                <a:gd name="connsiteX3" fmla="*/ 545885 w 1091770"/>
                <a:gd name="connsiteY3" fmla="*/ 1092980 h 1092980"/>
                <a:gd name="connsiteX4" fmla="*/ 0 w 1091770"/>
                <a:gd name="connsiteY4" fmla="*/ 546490 h 109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770" h="1092980">
                  <a:moveTo>
                    <a:pt x="0" y="546490"/>
                  </a:moveTo>
                  <a:cubicBezTo>
                    <a:pt x="0" y="244672"/>
                    <a:pt x="244401" y="0"/>
                    <a:pt x="545885" y="0"/>
                  </a:cubicBezTo>
                  <a:cubicBezTo>
                    <a:pt x="847369" y="0"/>
                    <a:pt x="1091770" y="244672"/>
                    <a:pt x="1091770" y="546490"/>
                  </a:cubicBezTo>
                  <a:cubicBezTo>
                    <a:pt x="1091770" y="848308"/>
                    <a:pt x="847369" y="1092980"/>
                    <a:pt x="545885" y="1092980"/>
                  </a:cubicBezTo>
                  <a:cubicBezTo>
                    <a:pt x="244401" y="1092980"/>
                    <a:pt x="0" y="848308"/>
                    <a:pt x="0" y="546490"/>
                  </a:cubicBezTo>
                  <a:close/>
                </a:path>
              </a:pathLst>
            </a:custGeom>
            <a:solidFill>
              <a:schemeClr val="bg1">
                <a:lumMod val="85000"/>
              </a:schemeClr>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0" tIns="172763" rIns="0" bIns="172763" numCol="1" spcCol="1270" anchor="ctr" anchorCtr="0">
              <a:noAutofit/>
            </a:bodyPr>
            <a:lstStyle/>
            <a:p>
              <a:pPr marL="0" lvl="0" indent="0" algn="ctr" defTabSz="444500">
                <a:lnSpc>
                  <a:spcPct val="90000"/>
                </a:lnSpc>
                <a:spcBef>
                  <a:spcPct val="0"/>
                </a:spcBef>
                <a:spcAft>
                  <a:spcPct val="35000"/>
                </a:spcAft>
                <a:buNone/>
              </a:pPr>
              <a:r>
                <a:rPr lang="lv-LV" sz="1400" b="1" kern="1200" dirty="0">
                  <a:solidFill>
                    <a:schemeClr val="tx1"/>
                  </a:solidFill>
                  <a:cs typeface="Calibri Light" panose="020F0302020204030204" pitchFamily="34" charset="0"/>
                </a:rPr>
                <a:t>Domēni</a:t>
              </a:r>
            </a:p>
          </p:txBody>
        </p:sp>
      </p:grpSp>
      <p:grpSp>
        <p:nvGrpSpPr>
          <p:cNvPr id="19" name="Group 18"/>
          <p:cNvGrpSpPr/>
          <p:nvPr/>
        </p:nvGrpSpPr>
        <p:grpSpPr>
          <a:xfrm>
            <a:off x="2725784" y="2239217"/>
            <a:ext cx="821682" cy="1163698"/>
            <a:chOff x="2725784" y="2239217"/>
            <a:chExt cx="821682" cy="1163698"/>
          </a:xfrm>
        </p:grpSpPr>
        <p:sp>
          <p:nvSpPr>
            <p:cNvPr id="64" name="Freeform: Shape 30">
              <a:extLst>
                <a:ext uri="{FF2B5EF4-FFF2-40B4-BE49-F238E27FC236}">
                  <a16:creationId xmlns:a16="http://schemas.microsoft.com/office/drawing/2014/main" id="{2F89D5CE-0E55-426D-97DD-739013446A00}"/>
                </a:ext>
              </a:extLst>
            </p:cNvPr>
            <p:cNvSpPr/>
            <p:nvPr/>
          </p:nvSpPr>
          <p:spPr>
            <a:xfrm>
              <a:off x="2725784" y="2239217"/>
              <a:ext cx="821682" cy="792988"/>
            </a:xfrm>
            <a:custGeom>
              <a:avLst/>
              <a:gdLst>
                <a:gd name="connsiteX0" fmla="*/ 0 w 1092676"/>
                <a:gd name="connsiteY0" fmla="*/ 546288 h 1092576"/>
                <a:gd name="connsiteX1" fmla="*/ 546338 w 1092676"/>
                <a:gd name="connsiteY1" fmla="*/ 0 h 1092576"/>
                <a:gd name="connsiteX2" fmla="*/ 1092676 w 1092676"/>
                <a:gd name="connsiteY2" fmla="*/ 546288 h 1092576"/>
                <a:gd name="connsiteX3" fmla="*/ 546338 w 1092676"/>
                <a:gd name="connsiteY3" fmla="*/ 1092576 h 1092576"/>
                <a:gd name="connsiteX4" fmla="*/ 0 w 1092676"/>
                <a:gd name="connsiteY4" fmla="*/ 546288 h 109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76" h="1092576">
                  <a:moveTo>
                    <a:pt x="0" y="546288"/>
                  </a:moveTo>
                  <a:cubicBezTo>
                    <a:pt x="0" y="244581"/>
                    <a:pt x="244604" y="0"/>
                    <a:pt x="546338" y="0"/>
                  </a:cubicBezTo>
                  <a:cubicBezTo>
                    <a:pt x="848072" y="0"/>
                    <a:pt x="1092676" y="244581"/>
                    <a:pt x="1092676" y="546288"/>
                  </a:cubicBezTo>
                  <a:cubicBezTo>
                    <a:pt x="1092676" y="847995"/>
                    <a:pt x="848072" y="1092576"/>
                    <a:pt x="546338" y="1092576"/>
                  </a:cubicBezTo>
                  <a:cubicBezTo>
                    <a:pt x="244604" y="1092576"/>
                    <a:pt x="0" y="847995"/>
                    <a:pt x="0" y="546288"/>
                  </a:cubicBezTo>
                  <a:close/>
                </a:path>
              </a:pathLst>
            </a:custGeom>
            <a:solidFill>
              <a:schemeClr val="accent3">
                <a:lumMod val="40000"/>
                <a:lumOff val="60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0" tIns="172704" rIns="0" bIns="172704" numCol="1" spcCol="1270" anchor="ctr" anchorCtr="0">
              <a:noAutofit/>
            </a:bodyPr>
            <a:lstStyle/>
            <a:p>
              <a:pPr marL="0" lvl="0" indent="0" algn="ctr" defTabSz="444500">
                <a:lnSpc>
                  <a:spcPct val="90000"/>
                </a:lnSpc>
                <a:spcBef>
                  <a:spcPct val="0"/>
                </a:spcBef>
                <a:spcAft>
                  <a:spcPct val="35000"/>
                </a:spcAft>
                <a:buNone/>
              </a:pPr>
              <a:r>
                <a:rPr lang="lv-LV" sz="1400" b="1" kern="1200" dirty="0">
                  <a:solidFill>
                    <a:schemeClr val="tx1"/>
                  </a:solidFill>
                  <a:cs typeface="Calibri Light" panose="020F0302020204030204" pitchFamily="34" charset="0"/>
                </a:rPr>
                <a:t>Apakš-domēni</a:t>
              </a:r>
            </a:p>
          </p:txBody>
        </p:sp>
        <p:cxnSp>
          <p:nvCxnSpPr>
            <p:cNvPr id="66" name="Straight Arrow Connector 65"/>
            <p:cNvCxnSpPr/>
            <p:nvPr/>
          </p:nvCxnSpPr>
          <p:spPr>
            <a:xfrm rot="5400000">
              <a:off x="2938138" y="3217319"/>
              <a:ext cx="371190" cy="1"/>
            </a:xfrm>
            <a:prstGeom prst="straightConnector1">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grpSp>
      <p:grpSp>
        <p:nvGrpSpPr>
          <p:cNvPr id="20" name="Group 19"/>
          <p:cNvGrpSpPr/>
          <p:nvPr/>
        </p:nvGrpSpPr>
        <p:grpSpPr>
          <a:xfrm>
            <a:off x="4414695" y="2300955"/>
            <a:ext cx="821682" cy="1535577"/>
            <a:chOff x="4414695" y="2300955"/>
            <a:chExt cx="821682" cy="1535577"/>
          </a:xfrm>
        </p:grpSpPr>
        <p:sp>
          <p:nvSpPr>
            <p:cNvPr id="65" name="Freeform: Shape 31">
              <a:extLst>
                <a:ext uri="{FF2B5EF4-FFF2-40B4-BE49-F238E27FC236}">
                  <a16:creationId xmlns:a16="http://schemas.microsoft.com/office/drawing/2014/main" id="{CD085F53-DADA-48CB-BABE-917ABF0D46A3}"/>
                </a:ext>
              </a:extLst>
            </p:cNvPr>
            <p:cNvSpPr/>
            <p:nvPr/>
          </p:nvSpPr>
          <p:spPr>
            <a:xfrm>
              <a:off x="4414695" y="2300955"/>
              <a:ext cx="821682" cy="792988"/>
            </a:xfrm>
            <a:custGeom>
              <a:avLst/>
              <a:gdLst>
                <a:gd name="connsiteX0" fmla="*/ 0 w 1092676"/>
                <a:gd name="connsiteY0" fmla="*/ 546288 h 1092576"/>
                <a:gd name="connsiteX1" fmla="*/ 546338 w 1092676"/>
                <a:gd name="connsiteY1" fmla="*/ 0 h 1092576"/>
                <a:gd name="connsiteX2" fmla="*/ 1092676 w 1092676"/>
                <a:gd name="connsiteY2" fmla="*/ 546288 h 1092576"/>
                <a:gd name="connsiteX3" fmla="*/ 546338 w 1092676"/>
                <a:gd name="connsiteY3" fmla="*/ 1092576 h 1092576"/>
                <a:gd name="connsiteX4" fmla="*/ 0 w 1092676"/>
                <a:gd name="connsiteY4" fmla="*/ 546288 h 109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76" h="1092576">
                  <a:moveTo>
                    <a:pt x="0" y="546288"/>
                  </a:moveTo>
                  <a:cubicBezTo>
                    <a:pt x="0" y="244581"/>
                    <a:pt x="244604" y="0"/>
                    <a:pt x="546338" y="0"/>
                  </a:cubicBezTo>
                  <a:cubicBezTo>
                    <a:pt x="848072" y="0"/>
                    <a:pt x="1092676" y="244581"/>
                    <a:pt x="1092676" y="546288"/>
                  </a:cubicBezTo>
                  <a:cubicBezTo>
                    <a:pt x="1092676" y="847995"/>
                    <a:pt x="848072" y="1092576"/>
                    <a:pt x="546338" y="1092576"/>
                  </a:cubicBezTo>
                  <a:cubicBezTo>
                    <a:pt x="244604" y="1092576"/>
                    <a:pt x="0" y="847995"/>
                    <a:pt x="0" y="546288"/>
                  </a:cubicBezTo>
                  <a:close/>
                </a:path>
              </a:pathLst>
            </a:custGeom>
            <a:solidFill>
              <a:schemeClr val="bg1">
                <a:lumMod val="85000"/>
              </a:schemeClr>
            </a:solidFill>
            <a:ln>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72719" tIns="172704" rIns="172719" bIns="172704" numCol="1" spcCol="1270" anchor="ctr" anchorCtr="0">
              <a:noAutofit/>
            </a:bodyPr>
            <a:lstStyle/>
            <a:p>
              <a:pPr marL="0" lvl="0" indent="0" algn="ctr" defTabSz="444500">
                <a:lnSpc>
                  <a:spcPct val="90000"/>
                </a:lnSpc>
                <a:spcBef>
                  <a:spcPct val="0"/>
                </a:spcBef>
                <a:spcAft>
                  <a:spcPct val="35000"/>
                </a:spcAft>
                <a:buNone/>
              </a:pPr>
              <a:r>
                <a:rPr lang="lv-LV" sz="1400" b="1" kern="1200" dirty="0">
                  <a:solidFill>
                    <a:schemeClr val="tx1"/>
                  </a:solidFill>
                  <a:cs typeface="Calibri Light" panose="020F0302020204030204" pitchFamily="34" charset="0"/>
                </a:rPr>
                <a:t>Mērķi</a:t>
              </a:r>
            </a:p>
          </p:txBody>
        </p:sp>
        <p:cxnSp>
          <p:nvCxnSpPr>
            <p:cNvPr id="67" name="Straight Arrow Connector 66"/>
            <p:cNvCxnSpPr/>
            <p:nvPr/>
          </p:nvCxnSpPr>
          <p:spPr>
            <a:xfrm flipH="1">
              <a:off x="4825536" y="3150759"/>
              <a:ext cx="2" cy="685773"/>
            </a:xfrm>
            <a:prstGeom prst="straightConnector1">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55046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5C3B-3562-4D94-9769-3EE2AEB54F47}"/>
              </a:ext>
            </a:extLst>
          </p:cNvPr>
          <p:cNvSpPr>
            <a:spLocks noGrp="1"/>
          </p:cNvSpPr>
          <p:nvPr>
            <p:ph type="title"/>
          </p:nvPr>
        </p:nvSpPr>
        <p:spPr>
          <a:xfrm>
            <a:off x="1152144" y="978408"/>
            <a:ext cx="9546336" cy="704088"/>
          </a:xfrm>
        </p:spPr>
        <p:txBody>
          <a:bodyPr anchor="ctr" anchorCtr="0">
            <a:noAutofit/>
          </a:bodyPr>
          <a:lstStyle/>
          <a:p>
            <a:r>
              <a:rPr lang="lv-LV" dirty="0">
                <a:latin typeface="+mn-lt"/>
                <a:cs typeface="Calibri Light" panose="020F0302020204030204" pitchFamily="34" charset="0"/>
              </a:rPr>
              <a:t>Protokola </a:t>
            </a:r>
            <a:r>
              <a:rPr lang="lv-LV" i="1" dirty="0">
                <a:latin typeface="+mn-lt"/>
                <a:cs typeface="Calibri Light" panose="020F0302020204030204" pitchFamily="34" charset="0"/>
              </a:rPr>
              <a:t>Microsoft Excel </a:t>
            </a:r>
            <a:r>
              <a:rPr lang="lv-LV" dirty="0">
                <a:latin typeface="+mn-lt"/>
                <a:cs typeface="Calibri Light" panose="020F0302020204030204" pitchFamily="34" charset="0"/>
              </a:rPr>
              <a:t>faila struktūra</a:t>
            </a:r>
          </a:p>
        </p:txBody>
      </p:sp>
      <p:sp>
        <p:nvSpPr>
          <p:cNvPr id="54" name="Slide Number Placeholder 53"/>
          <p:cNvSpPr>
            <a:spLocks noGrp="1"/>
          </p:cNvSpPr>
          <p:nvPr>
            <p:ph type="sldNum" sz="quarter" idx="12"/>
          </p:nvPr>
        </p:nvSpPr>
        <p:spPr/>
        <p:txBody>
          <a:bodyPr/>
          <a:lstStyle/>
          <a:p>
            <a:fld id="{D57F1E4F-1CFF-5643-939E-217C01CDF565}" type="slidenum">
              <a:rPr lang="lv-LV" sz="1800" smtClean="0"/>
              <a:pPr/>
              <a:t>9</a:t>
            </a:fld>
            <a:endParaRPr lang="lv-LV" sz="1800" dirty="0"/>
          </a:p>
        </p:txBody>
      </p:sp>
      <p:grpSp>
        <p:nvGrpSpPr>
          <p:cNvPr id="28" name="Group 27">
            <a:extLst>
              <a:ext uri="{FF2B5EF4-FFF2-40B4-BE49-F238E27FC236}">
                <a16:creationId xmlns:a16="http://schemas.microsoft.com/office/drawing/2014/main" id="{A6B7023E-A7DE-7FA9-9623-3298E38DD703}"/>
              </a:ext>
            </a:extLst>
          </p:cNvPr>
          <p:cNvGrpSpPr/>
          <p:nvPr/>
        </p:nvGrpSpPr>
        <p:grpSpPr>
          <a:xfrm>
            <a:off x="1277136" y="2453297"/>
            <a:ext cx="6052005" cy="640080"/>
            <a:chOff x="1277136" y="2453297"/>
            <a:chExt cx="6052005" cy="640080"/>
          </a:xfrm>
        </p:grpSpPr>
        <p:sp>
          <p:nvSpPr>
            <p:cNvPr id="16" name="Freeform: Shape 15">
              <a:extLst>
                <a:ext uri="{FF2B5EF4-FFF2-40B4-BE49-F238E27FC236}">
                  <a16:creationId xmlns:a16="http://schemas.microsoft.com/office/drawing/2014/main" id="{BD4B7274-9176-89CA-8372-80C4582C3A15}"/>
                </a:ext>
              </a:extLst>
            </p:cNvPr>
            <p:cNvSpPr/>
            <p:nvPr/>
          </p:nvSpPr>
          <p:spPr>
            <a:xfrm>
              <a:off x="1947092" y="2544734"/>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5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Ievads</a:t>
              </a:r>
              <a:endParaRPr lang="en-US" sz="1800" kern="1200" dirty="0">
                <a:ea typeface="Calibri Light" panose="020F0302020204030204" pitchFamily="34" charset="0"/>
                <a:cs typeface="Calibri Light" panose="020F0302020204030204" pitchFamily="34" charset="0"/>
              </a:endParaRPr>
            </a:p>
          </p:txBody>
        </p:sp>
        <p:sp>
          <p:nvSpPr>
            <p:cNvPr id="17" name="Oval 16">
              <a:extLst>
                <a:ext uri="{FF2B5EF4-FFF2-40B4-BE49-F238E27FC236}">
                  <a16:creationId xmlns:a16="http://schemas.microsoft.com/office/drawing/2014/main" id="{E5D42E64-0173-38B1-BB65-C31B980ED532}"/>
                </a:ext>
              </a:extLst>
            </p:cNvPr>
            <p:cNvSpPr/>
            <p:nvPr/>
          </p:nvSpPr>
          <p:spPr>
            <a:xfrm>
              <a:off x="1277136" y="2453297"/>
              <a:ext cx="640080" cy="640080"/>
            </a:xfrm>
            <a:prstGeom prst="ellipse">
              <a:avLst/>
            </a:prstGeom>
            <a:blipFill>
              <a:blip r:embed="rId3">
                <a:duotone>
                  <a:schemeClr val="accent3">
                    <a:shade val="45000"/>
                    <a:satMod val="135000"/>
                  </a:schemeClr>
                  <a:prstClr val="white"/>
                </a:duotone>
                <a:extLst>
                  <a:ext uri="{96DAC541-7B7A-43D3-8B79-37D633B846F1}">
                    <asvg:svgBlip xmlns:asvg="http://schemas.microsoft.com/office/drawing/2016/SVG/main" r:embed="rId4"/>
                  </a:ext>
                </a:extLst>
              </a:blip>
              <a:stretch>
                <a:fillRect l="14285" t="14285" r="14285" b="14285"/>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lv-LV"/>
            </a:p>
          </p:txBody>
        </p:sp>
      </p:grpSp>
      <p:grpSp>
        <p:nvGrpSpPr>
          <p:cNvPr id="29" name="Group 28">
            <a:extLst>
              <a:ext uri="{FF2B5EF4-FFF2-40B4-BE49-F238E27FC236}">
                <a16:creationId xmlns:a16="http://schemas.microsoft.com/office/drawing/2014/main" id="{1C72CB5E-2F93-FA65-4DCE-395B5323D81F}"/>
              </a:ext>
            </a:extLst>
          </p:cNvPr>
          <p:cNvGrpSpPr/>
          <p:nvPr/>
        </p:nvGrpSpPr>
        <p:grpSpPr>
          <a:xfrm>
            <a:off x="1277136" y="3106887"/>
            <a:ext cx="6052005" cy="640080"/>
            <a:chOff x="1277136" y="3106887"/>
            <a:chExt cx="6052005" cy="640080"/>
          </a:xfrm>
        </p:grpSpPr>
        <p:sp>
          <p:nvSpPr>
            <p:cNvPr id="18" name="Freeform: Shape 17">
              <a:extLst>
                <a:ext uri="{FF2B5EF4-FFF2-40B4-BE49-F238E27FC236}">
                  <a16:creationId xmlns:a16="http://schemas.microsoft.com/office/drawing/2014/main" id="{1B1C6453-3B2E-10D2-15EA-9E43E2B1B8E0}"/>
                </a:ext>
              </a:extLst>
            </p:cNvPr>
            <p:cNvSpPr/>
            <p:nvPr/>
          </p:nvSpPr>
          <p:spPr>
            <a:xfrm>
              <a:off x="1947092" y="319832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60000"/>
              </a:srgbClr>
            </a:solidFill>
          </p:spPr>
          <p:style>
            <a:lnRef idx="2">
              <a:schemeClr val="lt1">
                <a:hueOff val="0"/>
                <a:satOff val="0"/>
                <a:lumOff val="0"/>
                <a:alphaOff val="0"/>
              </a:schemeClr>
            </a:lnRef>
            <a:fillRef idx="1">
              <a:schemeClr val="accent4">
                <a:hueOff val="317073"/>
                <a:satOff val="-769"/>
                <a:lumOff val="-1020"/>
                <a:alphaOff val="0"/>
              </a:schemeClr>
            </a:fillRef>
            <a:effectRef idx="0">
              <a:schemeClr val="accent4">
                <a:hueOff val="317073"/>
                <a:satOff val="-769"/>
                <a:lumOff val="-1020"/>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Rezultātu ietvars</a:t>
              </a:r>
              <a:endParaRPr lang="en-US" sz="1800" kern="1200" dirty="0">
                <a:ea typeface="Calibri Light" panose="020F0302020204030204" pitchFamily="34" charset="0"/>
                <a:cs typeface="Calibri Light" panose="020F0302020204030204" pitchFamily="34" charset="0"/>
              </a:endParaRPr>
            </a:p>
          </p:txBody>
        </p:sp>
        <p:sp>
          <p:nvSpPr>
            <p:cNvPr id="19" name="Oval 18">
              <a:extLst>
                <a:ext uri="{FF2B5EF4-FFF2-40B4-BE49-F238E27FC236}">
                  <a16:creationId xmlns:a16="http://schemas.microsoft.com/office/drawing/2014/main" id="{7FA083A0-F7A6-CAEB-4D72-CC733DF3B014}"/>
                </a:ext>
              </a:extLst>
            </p:cNvPr>
            <p:cNvSpPr/>
            <p:nvPr/>
          </p:nvSpPr>
          <p:spPr>
            <a:xfrm>
              <a:off x="1277136" y="3106887"/>
              <a:ext cx="640080" cy="640080"/>
            </a:xfrm>
            <a:prstGeom prst="ellipse">
              <a:avLst/>
            </a:prstGeom>
            <a:blipFill dpi="0" rotWithShape="1">
              <a:blip r:embed="rId5">
                <a:duotone>
                  <a:schemeClr val="accent3">
                    <a:shade val="45000"/>
                    <a:satMod val="135000"/>
                  </a:schemeClr>
                  <a:prstClr val="white"/>
                </a:duotone>
                <a:extLst>
                  <a:ext uri="{96DAC541-7B7A-43D3-8B79-37D633B846F1}">
                    <asvg:svgBlip xmlns:asvg="http://schemas.microsoft.com/office/drawing/2016/SVG/main" r:embed="rId6"/>
                  </a:ext>
                </a:extLst>
              </a:blip>
              <a:srcRect/>
              <a:stretch>
                <a:fillRect l="17000" t="14300" r="17000" b="14300"/>
              </a:stretch>
            </a:blipFill>
            <a:ln>
              <a:noFill/>
            </a:ln>
          </p:spPr>
          <p:style>
            <a:lnRef idx="2">
              <a:scrgbClr r="0" g="0" b="0"/>
            </a:lnRef>
            <a:fillRef idx="1">
              <a:scrgbClr r="0" g="0" b="0"/>
            </a:fillRef>
            <a:effectRef idx="0">
              <a:schemeClr val="accent4">
                <a:tint val="50000"/>
                <a:hueOff val="361866"/>
                <a:satOff val="-912"/>
                <a:lumOff val="-297"/>
                <a:alphaOff val="0"/>
              </a:schemeClr>
            </a:effectRef>
            <a:fontRef idx="minor">
              <a:schemeClr val="lt1">
                <a:hueOff val="0"/>
                <a:satOff val="0"/>
                <a:lumOff val="0"/>
                <a:alphaOff val="0"/>
              </a:schemeClr>
            </a:fontRef>
          </p:style>
          <p:txBody>
            <a:bodyPr/>
            <a:lstStyle/>
            <a:p>
              <a:endParaRPr lang="lv-LV"/>
            </a:p>
          </p:txBody>
        </p:sp>
      </p:grpSp>
      <p:grpSp>
        <p:nvGrpSpPr>
          <p:cNvPr id="30" name="Group 29">
            <a:extLst>
              <a:ext uri="{FF2B5EF4-FFF2-40B4-BE49-F238E27FC236}">
                <a16:creationId xmlns:a16="http://schemas.microsoft.com/office/drawing/2014/main" id="{C1DD8C4E-067B-6DE8-4835-1975B3D57628}"/>
              </a:ext>
            </a:extLst>
          </p:cNvPr>
          <p:cNvGrpSpPr/>
          <p:nvPr/>
        </p:nvGrpSpPr>
        <p:grpSpPr>
          <a:xfrm>
            <a:off x="1277136" y="3760478"/>
            <a:ext cx="6052005" cy="640080"/>
            <a:chOff x="1277136" y="3760478"/>
            <a:chExt cx="6052005" cy="640080"/>
          </a:xfrm>
        </p:grpSpPr>
        <p:sp>
          <p:nvSpPr>
            <p:cNvPr id="20" name="Freeform: Shape 19">
              <a:extLst>
                <a:ext uri="{FF2B5EF4-FFF2-40B4-BE49-F238E27FC236}">
                  <a16:creationId xmlns:a16="http://schemas.microsoft.com/office/drawing/2014/main" id="{EF0DFE3B-56BE-C08C-3733-9DAAA3B0CD7A}"/>
                </a:ext>
              </a:extLst>
            </p:cNvPr>
            <p:cNvSpPr/>
            <p:nvPr/>
          </p:nvSpPr>
          <p:spPr>
            <a:xfrm>
              <a:off x="1947092" y="3851915"/>
              <a:ext cx="5382049" cy="457205"/>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70000"/>
              </a:srgbClr>
            </a:solidFill>
          </p:spPr>
          <p:style>
            <a:lnRef idx="2">
              <a:schemeClr val="lt1">
                <a:hueOff val="0"/>
                <a:satOff val="0"/>
                <a:lumOff val="0"/>
                <a:alphaOff val="0"/>
              </a:schemeClr>
            </a:lnRef>
            <a:fillRef idx="1">
              <a:schemeClr val="accent4">
                <a:hueOff val="634147"/>
                <a:satOff val="-1538"/>
                <a:lumOff val="-2039"/>
                <a:alphaOff val="0"/>
              </a:schemeClr>
            </a:fillRef>
            <a:effectRef idx="0">
              <a:schemeClr val="accent4">
                <a:hueOff val="634147"/>
                <a:satOff val="-1538"/>
                <a:lumOff val="-2039"/>
                <a:alphaOff val="0"/>
              </a:schemeClr>
            </a:effectRef>
            <a:fontRef idx="minor">
              <a:schemeClr val="lt1"/>
            </a:fontRef>
          </p:style>
          <p:txBody>
            <a:bodyPr spcFirstLastPara="0" vert="horz" wrap="square" lIns="134259" tIns="68581" rIns="128016" bIns="68581"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Informācija</a:t>
              </a:r>
            </a:p>
          </p:txBody>
        </p:sp>
        <p:sp>
          <p:nvSpPr>
            <p:cNvPr id="21" name="Oval 20">
              <a:extLst>
                <a:ext uri="{FF2B5EF4-FFF2-40B4-BE49-F238E27FC236}">
                  <a16:creationId xmlns:a16="http://schemas.microsoft.com/office/drawing/2014/main" id="{4FD9C006-F4A7-77FF-76A8-F6A2E02C2C8B}"/>
                </a:ext>
              </a:extLst>
            </p:cNvPr>
            <p:cNvSpPr/>
            <p:nvPr/>
          </p:nvSpPr>
          <p:spPr>
            <a:xfrm>
              <a:off x="1277136" y="3760478"/>
              <a:ext cx="640080" cy="640080"/>
            </a:xfrm>
            <a:prstGeom prst="ellipse">
              <a:avLst/>
            </a:prstGeom>
            <a:blipFill>
              <a:blip r:embed="rId7">
                <a:duotone>
                  <a:prstClr val="black"/>
                  <a:schemeClr val="accent3">
                    <a:tint val="45000"/>
                    <a:satMod val="400000"/>
                  </a:schemeClr>
                </a:duotone>
                <a:extLst>
                  <a:ext uri="{96DAC541-7B7A-43D3-8B79-37D633B846F1}">
                    <asvg:svgBlip xmlns:asvg="http://schemas.microsoft.com/office/drawing/2016/SVG/main" r:embed="rId8"/>
                  </a:ext>
                </a:extLst>
              </a:blip>
              <a:stretch>
                <a:fillRect l="17000" t="14300" r="17000" b="14300"/>
              </a:stretch>
            </a:blipFill>
            <a:ln>
              <a:noFill/>
            </a:ln>
          </p:spPr>
          <p:style>
            <a:lnRef idx="2">
              <a:scrgbClr r="0" g="0" b="0"/>
            </a:lnRef>
            <a:fillRef idx="1">
              <a:scrgbClr r="0" g="0" b="0"/>
            </a:fillRef>
            <a:effectRef idx="0">
              <a:schemeClr val="accent4">
                <a:tint val="50000"/>
                <a:hueOff val="723731"/>
                <a:satOff val="-1823"/>
                <a:lumOff val="-595"/>
                <a:alphaOff val="0"/>
              </a:schemeClr>
            </a:effectRef>
            <a:fontRef idx="minor">
              <a:schemeClr val="lt1">
                <a:hueOff val="0"/>
                <a:satOff val="0"/>
                <a:lumOff val="0"/>
                <a:alphaOff val="0"/>
              </a:schemeClr>
            </a:fontRef>
          </p:style>
          <p:txBody>
            <a:bodyPr/>
            <a:lstStyle/>
            <a:p>
              <a:endParaRPr lang="lv-LV"/>
            </a:p>
          </p:txBody>
        </p:sp>
      </p:grpSp>
      <p:grpSp>
        <p:nvGrpSpPr>
          <p:cNvPr id="31" name="Group 30">
            <a:extLst>
              <a:ext uri="{FF2B5EF4-FFF2-40B4-BE49-F238E27FC236}">
                <a16:creationId xmlns:a16="http://schemas.microsoft.com/office/drawing/2014/main" id="{DBFE30A2-424A-42A9-7B02-141F07EFF02A}"/>
              </a:ext>
            </a:extLst>
          </p:cNvPr>
          <p:cNvGrpSpPr/>
          <p:nvPr/>
        </p:nvGrpSpPr>
        <p:grpSpPr>
          <a:xfrm>
            <a:off x="1277136" y="4414068"/>
            <a:ext cx="6052005" cy="640080"/>
            <a:chOff x="1277136" y="4414068"/>
            <a:chExt cx="6052005" cy="640080"/>
          </a:xfrm>
        </p:grpSpPr>
        <p:sp>
          <p:nvSpPr>
            <p:cNvPr id="22" name="Freeform: Shape 21">
              <a:extLst>
                <a:ext uri="{FF2B5EF4-FFF2-40B4-BE49-F238E27FC236}">
                  <a16:creationId xmlns:a16="http://schemas.microsoft.com/office/drawing/2014/main" id="{FC7CED9E-2AD4-84C5-50B9-90F88B8EDCCE}"/>
                </a:ext>
              </a:extLst>
            </p:cNvPr>
            <p:cNvSpPr/>
            <p:nvPr/>
          </p:nvSpPr>
          <p:spPr>
            <a:xfrm>
              <a:off x="1947092" y="450550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80000"/>
              </a:srgbClr>
            </a:solidFill>
          </p:spPr>
          <p:style>
            <a:lnRef idx="2">
              <a:schemeClr val="lt1">
                <a:hueOff val="0"/>
                <a:satOff val="0"/>
                <a:lumOff val="0"/>
                <a:alphaOff val="0"/>
              </a:schemeClr>
            </a:lnRef>
            <a:fillRef idx="1">
              <a:schemeClr val="accent4">
                <a:hueOff val="951220"/>
                <a:satOff val="-2308"/>
                <a:lumOff val="-3059"/>
                <a:alphaOff val="0"/>
              </a:schemeClr>
            </a:fillRef>
            <a:effectRef idx="0">
              <a:schemeClr val="accent4">
                <a:hueOff val="951220"/>
                <a:satOff val="-2308"/>
                <a:lumOff val="-3059"/>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Sesijas, mērķi un apmeklējums</a:t>
              </a:r>
            </a:p>
          </p:txBody>
        </p:sp>
        <p:sp>
          <p:nvSpPr>
            <p:cNvPr id="23" name="Oval 22" descr="Address Book with solid fill">
              <a:extLst>
                <a:ext uri="{FF2B5EF4-FFF2-40B4-BE49-F238E27FC236}">
                  <a16:creationId xmlns:a16="http://schemas.microsoft.com/office/drawing/2014/main" id="{AD149C28-1CFB-DF64-E430-317359592EE4}"/>
                </a:ext>
              </a:extLst>
            </p:cNvPr>
            <p:cNvSpPr/>
            <p:nvPr/>
          </p:nvSpPr>
          <p:spPr>
            <a:xfrm>
              <a:off x="1277136" y="4414068"/>
              <a:ext cx="640080" cy="640080"/>
            </a:xfrm>
            <a:prstGeom prst="ellipse">
              <a:avLst/>
            </a:prstGeom>
            <a:blipFill>
              <a:blip r:embed="rId9">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4">
                <a:tint val="50000"/>
                <a:hueOff val="1085597"/>
                <a:satOff val="-2735"/>
                <a:lumOff val="-892"/>
                <a:alphaOff val="0"/>
              </a:schemeClr>
            </a:effectRef>
            <a:fontRef idx="minor">
              <a:schemeClr val="lt1">
                <a:hueOff val="0"/>
                <a:satOff val="0"/>
                <a:lumOff val="0"/>
                <a:alphaOff val="0"/>
              </a:schemeClr>
            </a:fontRef>
          </p:style>
          <p:txBody>
            <a:bodyPr/>
            <a:lstStyle/>
            <a:p>
              <a:endParaRPr lang="lv-LV"/>
            </a:p>
          </p:txBody>
        </p:sp>
      </p:grpSp>
      <p:grpSp>
        <p:nvGrpSpPr>
          <p:cNvPr id="32" name="Group 31">
            <a:extLst>
              <a:ext uri="{FF2B5EF4-FFF2-40B4-BE49-F238E27FC236}">
                <a16:creationId xmlns:a16="http://schemas.microsoft.com/office/drawing/2014/main" id="{2CBA9682-15A9-1711-3575-30EBE39AFBB9}"/>
              </a:ext>
            </a:extLst>
          </p:cNvPr>
          <p:cNvGrpSpPr/>
          <p:nvPr/>
        </p:nvGrpSpPr>
        <p:grpSpPr>
          <a:xfrm>
            <a:off x="1277136" y="5067659"/>
            <a:ext cx="6052005" cy="640080"/>
            <a:chOff x="1277136" y="5067659"/>
            <a:chExt cx="6052005" cy="640080"/>
          </a:xfrm>
        </p:grpSpPr>
        <p:sp>
          <p:nvSpPr>
            <p:cNvPr id="24" name="Freeform: Shape 23">
              <a:extLst>
                <a:ext uri="{FF2B5EF4-FFF2-40B4-BE49-F238E27FC236}">
                  <a16:creationId xmlns:a16="http://schemas.microsoft.com/office/drawing/2014/main" id="{2EDDDFD9-6605-830F-24FD-AFEFFB9E20DC}"/>
                </a:ext>
              </a:extLst>
            </p:cNvPr>
            <p:cNvSpPr/>
            <p:nvPr/>
          </p:nvSpPr>
          <p:spPr>
            <a:xfrm>
              <a:off x="1947092" y="5159096"/>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alpha val="90000"/>
              </a:srgbClr>
            </a:solidFill>
          </p:spPr>
          <p:style>
            <a:lnRef idx="2">
              <a:schemeClr val="lt1">
                <a:hueOff val="0"/>
                <a:satOff val="0"/>
                <a:lumOff val="0"/>
                <a:alphaOff val="0"/>
              </a:schemeClr>
            </a:lnRef>
            <a:fillRef idx="1">
              <a:schemeClr val="accent4">
                <a:hueOff val="1268293"/>
                <a:satOff val="-3077"/>
                <a:lumOff val="-4078"/>
                <a:alphaOff val="0"/>
              </a:schemeClr>
            </a:fillRef>
            <a:effectRef idx="0">
              <a:schemeClr val="accent4">
                <a:hueOff val="1268293"/>
                <a:satOff val="-3077"/>
                <a:lumOff val="-407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Individuālais profils</a:t>
              </a:r>
            </a:p>
          </p:txBody>
        </p:sp>
        <p:sp>
          <p:nvSpPr>
            <p:cNvPr id="25" name="Oval 24" descr="Presentation with bar chart with solid fill">
              <a:extLst>
                <a:ext uri="{FF2B5EF4-FFF2-40B4-BE49-F238E27FC236}">
                  <a16:creationId xmlns:a16="http://schemas.microsoft.com/office/drawing/2014/main" id="{0462280E-815C-3237-FEDB-9159A1010F4A}"/>
                </a:ext>
              </a:extLst>
            </p:cNvPr>
            <p:cNvSpPr/>
            <p:nvPr/>
          </p:nvSpPr>
          <p:spPr>
            <a:xfrm>
              <a:off x="1277136" y="5067659"/>
              <a:ext cx="640080" cy="640080"/>
            </a:xfrm>
            <a:prstGeom prst="ellipse">
              <a:avLst/>
            </a:prstGeom>
            <a:blipFill>
              <a:blip r:embed="rId1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4">
                <a:tint val="50000"/>
                <a:hueOff val="1447463"/>
                <a:satOff val="-3646"/>
                <a:lumOff val="-1190"/>
                <a:alphaOff val="0"/>
              </a:schemeClr>
            </a:effectRef>
            <a:fontRef idx="minor">
              <a:schemeClr val="lt1">
                <a:hueOff val="0"/>
                <a:satOff val="0"/>
                <a:lumOff val="0"/>
                <a:alphaOff val="0"/>
              </a:schemeClr>
            </a:fontRef>
          </p:style>
          <p:txBody>
            <a:bodyPr/>
            <a:lstStyle/>
            <a:p>
              <a:endParaRPr lang="lv-LV"/>
            </a:p>
          </p:txBody>
        </p:sp>
      </p:grpSp>
      <p:grpSp>
        <p:nvGrpSpPr>
          <p:cNvPr id="33" name="Group 32">
            <a:extLst>
              <a:ext uri="{FF2B5EF4-FFF2-40B4-BE49-F238E27FC236}">
                <a16:creationId xmlns:a16="http://schemas.microsoft.com/office/drawing/2014/main" id="{870B8DB5-3346-2668-8C7D-A2562D8973D3}"/>
              </a:ext>
            </a:extLst>
          </p:cNvPr>
          <p:cNvGrpSpPr/>
          <p:nvPr/>
        </p:nvGrpSpPr>
        <p:grpSpPr>
          <a:xfrm>
            <a:off x="1277136" y="5721249"/>
            <a:ext cx="6052005" cy="640080"/>
            <a:chOff x="1277136" y="5721249"/>
            <a:chExt cx="6052005" cy="640080"/>
          </a:xfrm>
        </p:grpSpPr>
        <p:sp>
          <p:nvSpPr>
            <p:cNvPr id="26" name="Freeform: Shape 25">
              <a:extLst>
                <a:ext uri="{FF2B5EF4-FFF2-40B4-BE49-F238E27FC236}">
                  <a16:creationId xmlns:a16="http://schemas.microsoft.com/office/drawing/2014/main" id="{B04CD0BA-6F86-9FB5-CCFF-0A323B25731F}"/>
                </a:ext>
              </a:extLst>
            </p:cNvPr>
            <p:cNvSpPr/>
            <p:nvPr/>
          </p:nvSpPr>
          <p:spPr>
            <a:xfrm>
              <a:off x="1947092" y="5812687"/>
              <a:ext cx="5382049" cy="457204"/>
            </a:xfrm>
            <a:custGeom>
              <a:avLst/>
              <a:gdLst>
                <a:gd name="connsiteX0" fmla="*/ 0 w 5382049"/>
                <a:gd name="connsiteY0" fmla="*/ 0 h 457203"/>
                <a:gd name="connsiteX1" fmla="*/ 5153448 w 5382049"/>
                <a:gd name="connsiteY1" fmla="*/ 0 h 457203"/>
                <a:gd name="connsiteX2" fmla="*/ 5382049 w 5382049"/>
                <a:gd name="connsiteY2" fmla="*/ 228602 h 457203"/>
                <a:gd name="connsiteX3" fmla="*/ 5153448 w 5382049"/>
                <a:gd name="connsiteY3" fmla="*/ 457203 h 457203"/>
                <a:gd name="connsiteX4" fmla="*/ 0 w 5382049"/>
                <a:gd name="connsiteY4" fmla="*/ 457203 h 457203"/>
                <a:gd name="connsiteX5" fmla="*/ 0 w 5382049"/>
                <a:gd name="connsiteY5" fmla="*/ 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049" h="457203">
                  <a:moveTo>
                    <a:pt x="5382049" y="457202"/>
                  </a:moveTo>
                  <a:lnTo>
                    <a:pt x="228601" y="457202"/>
                  </a:lnTo>
                  <a:lnTo>
                    <a:pt x="0" y="228601"/>
                  </a:lnTo>
                  <a:lnTo>
                    <a:pt x="228601" y="1"/>
                  </a:lnTo>
                  <a:lnTo>
                    <a:pt x="5382049" y="1"/>
                  </a:lnTo>
                  <a:lnTo>
                    <a:pt x="5382049" y="457202"/>
                  </a:lnTo>
                  <a:close/>
                </a:path>
              </a:pathLst>
            </a:custGeom>
            <a:solidFill>
              <a:srgbClr val="5A9596"/>
            </a:solidFill>
          </p:spPr>
          <p:style>
            <a:lnRef idx="2">
              <a:schemeClr val="lt1">
                <a:hueOff val="0"/>
                <a:satOff val="0"/>
                <a:lumOff val="0"/>
                <a:alphaOff val="0"/>
              </a:schemeClr>
            </a:lnRef>
            <a:fillRef idx="1">
              <a:schemeClr val="accent4">
                <a:hueOff val="1585367"/>
                <a:satOff val="-3846"/>
                <a:lumOff val="-5098"/>
                <a:alphaOff val="0"/>
              </a:schemeClr>
            </a:fillRef>
            <a:effectRef idx="0">
              <a:schemeClr val="accent4">
                <a:hueOff val="1585367"/>
                <a:satOff val="-3846"/>
                <a:lumOff val="-5098"/>
                <a:alphaOff val="0"/>
              </a:schemeClr>
            </a:effectRef>
            <a:fontRef idx="minor">
              <a:schemeClr val="lt1"/>
            </a:fontRef>
          </p:style>
          <p:txBody>
            <a:bodyPr spcFirstLastPara="0" vert="horz" wrap="square" lIns="134259" tIns="68581" rIns="128016" bIns="68580" numCol="1" spcCol="1270" anchor="ctr" anchorCtr="0">
              <a:noAutofit/>
            </a:bodyPr>
            <a:lstStyle/>
            <a:p>
              <a:pPr marL="0" lvl="0" indent="0" algn="ctr" defTabSz="800100">
                <a:lnSpc>
                  <a:spcPct val="90000"/>
                </a:lnSpc>
                <a:spcBef>
                  <a:spcPct val="0"/>
                </a:spcBef>
                <a:spcAft>
                  <a:spcPct val="35000"/>
                </a:spcAft>
                <a:buNone/>
              </a:pPr>
              <a:r>
                <a:rPr lang="lv-LV" sz="1800" kern="1200" dirty="0">
                  <a:ea typeface="Calibri Light" panose="020F0302020204030204" pitchFamily="34" charset="0"/>
                  <a:cs typeface="Calibri Light" panose="020F0302020204030204" pitchFamily="34" charset="0"/>
                </a:rPr>
                <a:t>Atsevišķu sesiju izklājlapas</a:t>
              </a:r>
            </a:p>
          </p:txBody>
        </p:sp>
        <p:sp>
          <p:nvSpPr>
            <p:cNvPr id="27" name="Oval 26" descr="Aspiration with solid fill">
              <a:extLst>
                <a:ext uri="{FF2B5EF4-FFF2-40B4-BE49-F238E27FC236}">
                  <a16:creationId xmlns:a16="http://schemas.microsoft.com/office/drawing/2014/main" id="{CC9E82D7-A4AA-CAA5-062C-D2EB9E079C99}"/>
                </a:ext>
              </a:extLst>
            </p:cNvPr>
            <p:cNvSpPr/>
            <p:nvPr/>
          </p:nvSpPr>
          <p:spPr>
            <a:xfrm>
              <a:off x="1277136" y="5721249"/>
              <a:ext cx="640080" cy="640080"/>
            </a:xfrm>
            <a:prstGeom prst="ellipse">
              <a:avLst/>
            </a:prstGeom>
            <a:blipFill>
              <a:blip r:embed="rId1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4">
                <a:tint val="50000"/>
                <a:hueOff val="1809328"/>
                <a:satOff val="-4558"/>
                <a:lumOff val="-1487"/>
                <a:alphaOff val="0"/>
              </a:schemeClr>
            </a:effectRef>
            <a:fontRef idx="minor">
              <a:schemeClr val="lt1">
                <a:hueOff val="0"/>
                <a:satOff val="0"/>
                <a:lumOff val="0"/>
                <a:alphaOff val="0"/>
              </a:schemeClr>
            </a:fontRef>
          </p:style>
          <p:txBody>
            <a:bodyPr/>
            <a:lstStyle/>
            <a:p>
              <a:endParaRPr lang="lv-LV"/>
            </a:p>
          </p:txBody>
        </p:sp>
      </p:grpSp>
      <p:grpSp>
        <p:nvGrpSpPr>
          <p:cNvPr id="35" name="Group 34">
            <a:extLst>
              <a:ext uri="{FF2B5EF4-FFF2-40B4-BE49-F238E27FC236}">
                <a16:creationId xmlns:a16="http://schemas.microsoft.com/office/drawing/2014/main" id="{238ED5AD-10F4-6CB1-836F-697AB78F6A81}"/>
              </a:ext>
            </a:extLst>
          </p:cNvPr>
          <p:cNvGrpSpPr/>
          <p:nvPr/>
        </p:nvGrpSpPr>
        <p:grpSpPr>
          <a:xfrm>
            <a:off x="7500395" y="2511392"/>
            <a:ext cx="4206240" cy="3108960"/>
            <a:chOff x="7266019" y="0"/>
            <a:chExt cx="3526093" cy="4259765"/>
          </a:xfrm>
        </p:grpSpPr>
        <p:sp>
          <p:nvSpPr>
            <p:cNvPr id="37" name="Rounded Rectangle 9">
              <a:extLst>
                <a:ext uri="{FF2B5EF4-FFF2-40B4-BE49-F238E27FC236}">
                  <a16:creationId xmlns:a16="http://schemas.microsoft.com/office/drawing/2014/main" id="{AC9C58A8-2058-B67F-20DF-86051D852208}"/>
                </a:ext>
              </a:extLst>
            </p:cNvPr>
            <p:cNvSpPr/>
            <p:nvPr/>
          </p:nvSpPr>
          <p:spPr>
            <a:xfrm>
              <a:off x="7266019" y="0"/>
              <a:ext cx="3526093" cy="4259765"/>
            </a:xfrm>
            <a:prstGeom prst="roundRect">
              <a:avLst>
                <a:gd name="adj" fmla="val 10000"/>
              </a:avLst>
            </a:prstGeom>
            <a:solidFill>
              <a:schemeClr val="accent4">
                <a:alpha val="40000"/>
              </a:schemeClr>
            </a:solidFill>
          </p:spPr>
          <p:style>
            <a:lnRef idx="2">
              <a:schemeClr val="lt1">
                <a:hueOff val="0"/>
                <a:satOff val="0"/>
                <a:lumOff val="0"/>
                <a:alphaOff val="0"/>
              </a:schemeClr>
            </a:lnRef>
            <a:fillRef idx="1">
              <a:schemeClr val="accent5">
                <a:hueOff val="7310632"/>
                <a:satOff val="795"/>
                <a:lumOff val="-1"/>
                <a:alphaOff val="0"/>
              </a:schemeClr>
            </a:fillRef>
            <a:effectRef idx="0">
              <a:schemeClr val="accent5">
                <a:hueOff val="7310632"/>
                <a:satOff val="795"/>
                <a:lumOff val="-1"/>
                <a:alphaOff val="0"/>
              </a:schemeClr>
            </a:effectRef>
            <a:fontRef idx="minor">
              <a:schemeClr val="lt1"/>
            </a:fontRef>
          </p:style>
          <p:txBody>
            <a:bodyPr lIns="91440" tIns="91440" rIns="91440"/>
            <a:lstStyle/>
            <a:p>
              <a:endParaRPr lang="lv-LV">
                <a:solidFill>
                  <a:schemeClr val="tx1"/>
                </a:solidFill>
              </a:endParaRPr>
            </a:p>
          </p:txBody>
        </p:sp>
        <p:sp>
          <p:nvSpPr>
            <p:cNvPr id="38" name="Rounded Rectangle 4">
              <a:extLst>
                <a:ext uri="{FF2B5EF4-FFF2-40B4-BE49-F238E27FC236}">
                  <a16:creationId xmlns:a16="http://schemas.microsoft.com/office/drawing/2014/main" id="{AA1D41C8-22E9-2273-04DA-26AA46193C90}"/>
                </a:ext>
              </a:extLst>
            </p:cNvPr>
            <p:cNvSpPr/>
            <p:nvPr/>
          </p:nvSpPr>
          <p:spPr>
            <a:xfrm>
              <a:off x="7266019" y="259974"/>
              <a:ext cx="3526093" cy="35516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0" numCol="1" spcCol="1270" anchor="ctr" anchorCtr="0">
              <a:noAutofit/>
            </a:bodyPr>
            <a:lstStyle/>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Izklājlapā ievadāma informācija atbilstoši satura vienībām šādās sadaļās:</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K/p izvērtējums</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Hipotēze, mērķi un terapijas procesa plāns</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a:t>
              </a:r>
              <a:r>
                <a:rPr lang="lv-LV" sz="1700" kern="1200" dirty="0" err="1">
                  <a:solidFill>
                    <a:schemeClr val="tx1"/>
                  </a:solidFill>
                  <a:ea typeface="Calibri Light" panose="020F0302020204030204" pitchFamily="34" charset="0"/>
                  <a:cs typeface="Calibri Light" panose="020F0302020204030204" pitchFamily="34" charset="0"/>
                </a:rPr>
                <a:t>Starpnovērtējums</a:t>
              </a:r>
              <a:r>
                <a:rPr lang="lv-LV" sz="1700" kern="1200" dirty="0">
                  <a:solidFill>
                    <a:schemeClr val="tx1"/>
                  </a:solidFill>
                  <a:ea typeface="Calibri Light" panose="020F0302020204030204" pitchFamily="34" charset="0"/>
                  <a:cs typeface="Calibri Light" panose="020F0302020204030204" pitchFamily="34" charset="0"/>
                </a:rPr>
                <a:t> un jautājumi supervīzijām</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Novērtējums, kopsavilkums, rekomendācijas un ieteikumi</a:t>
              </a:r>
            </a:p>
            <a:p>
              <a:pPr marL="0" lvl="1" algn="l" defTabSz="800100">
                <a:lnSpc>
                  <a:spcPct val="90000"/>
                </a:lnSpc>
                <a:spcBef>
                  <a:spcPct val="0"/>
                </a:spcBef>
                <a:spcAft>
                  <a:spcPts val="600"/>
                </a:spcAft>
              </a:pPr>
              <a:r>
                <a:rPr lang="lv-LV" sz="1700" kern="1200" dirty="0">
                  <a:solidFill>
                    <a:schemeClr val="tx1"/>
                  </a:solidFill>
                  <a:ea typeface="Calibri Light" panose="020F0302020204030204" pitchFamily="34" charset="0"/>
                  <a:cs typeface="Calibri Light" panose="020F0302020204030204" pitchFamily="34" charset="0"/>
                </a:rPr>
                <a:t>► Cita informācija</a:t>
              </a:r>
            </a:p>
          </p:txBody>
        </p:sp>
      </p:grpSp>
    </p:spTree>
    <p:extLst>
      <p:ext uri="{BB962C8B-B14F-4D97-AF65-F5344CB8AC3E}">
        <p14:creationId xmlns:p14="http://schemas.microsoft.com/office/powerpoint/2010/main" val="20173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par>
                                <p:cTn id="8" presetID="9" presetClass="emph" presetSubtype="0" nodeType="withEffect">
                                  <p:stCondLst>
                                    <p:cond delay="0"/>
                                  </p:stCondLst>
                                  <p:childTnLst>
                                    <p:set>
                                      <p:cBhvr>
                                        <p:cTn id="9" dur="indefinite"/>
                                        <p:tgtEl>
                                          <p:spTgt spid="29"/>
                                        </p:tgtEl>
                                        <p:attrNameLst>
                                          <p:attrName>style.opacity</p:attrName>
                                        </p:attrNameLst>
                                      </p:cBhvr>
                                      <p:to>
                                        <p:strVal val="0.5"/>
                                      </p:to>
                                    </p:set>
                                    <p:animEffect filter="image" prLst="opacity: 0.5">
                                      <p:cBhvr rctx="IE">
                                        <p:cTn id="10" dur="indefinite"/>
                                        <p:tgtEl>
                                          <p:spTgt spid="29"/>
                                        </p:tgtEl>
                                      </p:cBhvr>
                                    </p:animEffect>
                                  </p:childTnLst>
                                </p:cTn>
                              </p:par>
                              <p:par>
                                <p:cTn id="11" presetID="9" presetClass="emph" presetSubtype="0" nodeType="withEffect">
                                  <p:stCondLst>
                                    <p:cond delay="0"/>
                                  </p:stCondLst>
                                  <p:childTnLst>
                                    <p:set>
                                      <p:cBhvr>
                                        <p:cTn id="12" dur="indefinite"/>
                                        <p:tgtEl>
                                          <p:spTgt spid="31"/>
                                        </p:tgtEl>
                                        <p:attrNameLst>
                                          <p:attrName>style.opacity</p:attrName>
                                        </p:attrNameLst>
                                      </p:cBhvr>
                                      <p:to>
                                        <p:strVal val="0.5"/>
                                      </p:to>
                                    </p:set>
                                    <p:animEffect filter="image" prLst="opacity: 0.5">
                                      <p:cBhvr rctx="IE">
                                        <p:cTn id="13" dur="indefinite"/>
                                        <p:tgtEl>
                                          <p:spTgt spid="31"/>
                                        </p:tgtEl>
                                      </p:cBhvr>
                                    </p:animEffect>
                                  </p:childTnLst>
                                </p:cTn>
                              </p:par>
                              <p:par>
                                <p:cTn id="14" presetID="9" presetClass="emph" presetSubtype="0" nodeType="withEffect">
                                  <p:stCondLst>
                                    <p:cond delay="0"/>
                                  </p:stCondLst>
                                  <p:childTnLst>
                                    <p:set>
                                      <p:cBhvr>
                                        <p:cTn id="15" dur="indefinite"/>
                                        <p:tgtEl>
                                          <p:spTgt spid="32"/>
                                        </p:tgtEl>
                                        <p:attrNameLst>
                                          <p:attrName>style.opacity</p:attrName>
                                        </p:attrNameLst>
                                      </p:cBhvr>
                                      <p:to>
                                        <p:strVal val="0.5"/>
                                      </p:to>
                                    </p:set>
                                    <p:animEffect filter="image" prLst="opacity: 0.5">
                                      <p:cBhvr rctx="IE">
                                        <p:cTn id="16" dur="indefinite"/>
                                        <p:tgtEl>
                                          <p:spTgt spid="32"/>
                                        </p:tgtEl>
                                      </p:cBhvr>
                                    </p:animEffect>
                                  </p:childTnLst>
                                </p:cTn>
                              </p:par>
                              <p:par>
                                <p:cTn id="17" presetID="9" presetClass="emph" presetSubtype="0" nodeType="withEffect">
                                  <p:stCondLst>
                                    <p:cond delay="0"/>
                                  </p:stCondLst>
                                  <p:childTnLst>
                                    <p:set>
                                      <p:cBhvr>
                                        <p:cTn id="18" dur="indefinite"/>
                                        <p:tgtEl>
                                          <p:spTgt spid="33"/>
                                        </p:tgtEl>
                                        <p:attrNameLst>
                                          <p:attrName>style.opacity</p:attrName>
                                        </p:attrNameLst>
                                      </p:cBhvr>
                                      <p:to>
                                        <p:strVal val="0.5"/>
                                      </p:to>
                                    </p:set>
                                    <p:animEffect filter="image" prLst="opacity: 0.5">
                                      <p:cBhvr rctx="IE">
                                        <p:cTn id="19" dur="indefinite"/>
                                        <p:tgtEl>
                                          <p:spTgt spid="33"/>
                                        </p:tgtEl>
                                      </p:cBhvr>
                                    </p:animEffect>
                                  </p:childTnLst>
                                </p:cTn>
                              </p:par>
                              <p:par>
                                <p:cTn id="20" presetID="42"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Custom 1">
      <a:dk1>
        <a:srgbClr val="69696B"/>
      </a:dk1>
      <a:lt1>
        <a:sysClr val="window" lastClr="FFFFFF"/>
      </a:lt1>
      <a:dk2>
        <a:srgbClr val="92012F"/>
      </a:dk2>
      <a:lt2>
        <a:srgbClr val="E7E6E6"/>
      </a:lt2>
      <a:accent1>
        <a:srgbClr val="E14F01"/>
      </a:accent1>
      <a:accent2>
        <a:srgbClr val="ED7D31"/>
      </a:accent2>
      <a:accent3>
        <a:srgbClr val="A5A5A5"/>
      </a:accent3>
      <a:accent4>
        <a:srgbClr val="FFC000"/>
      </a:accent4>
      <a:accent5>
        <a:srgbClr val="5B9BD5"/>
      </a:accent5>
      <a:accent6>
        <a:srgbClr val="70AD47"/>
      </a:accent6>
      <a:hlink>
        <a:srgbClr val="69696B"/>
      </a:hlink>
      <a:folHlink>
        <a:srgbClr val="EF40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074CD79-62D3-4826-B470-19290C128BEE}" vid="{1F6E8041-22B8-4444-A246-98449B931D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A2FFECB18E6448B789CD9930E2AFC" ma:contentTypeVersion="17" ma:contentTypeDescription="Create a new document." ma:contentTypeScope="" ma:versionID="755e67fb663b1ab16d9e38abf068b9e2">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cbdce0a5ea780e155a31f8269e91633a"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41EDD2-10B8-43C4-96AF-C6B51B7DB5CA}"/>
</file>

<file path=customXml/itemProps2.xml><?xml version="1.0" encoding="utf-8"?>
<ds:datastoreItem xmlns:ds="http://schemas.openxmlformats.org/officeDocument/2006/customXml" ds:itemID="{698C4709-98A2-4B3D-995C-6255AC0EC4B7}"/>
</file>

<file path=customXml/itemProps3.xml><?xml version="1.0" encoding="utf-8"?>
<ds:datastoreItem xmlns:ds="http://schemas.openxmlformats.org/officeDocument/2006/customXml" ds:itemID="{71186DD9-28AA-4EDC-9E8F-3B684338C925}"/>
</file>

<file path=docProps/app.xml><?xml version="1.0" encoding="utf-8"?>
<Properties xmlns="http://schemas.openxmlformats.org/officeDocument/2006/extended-properties" xmlns:vt="http://schemas.openxmlformats.org/officeDocument/2006/docPropsVTypes">
  <Template>Theme1</Template>
  <TotalTime>10079</TotalTime>
  <Words>4954</Words>
  <Application>Microsoft Office PowerPoint</Application>
  <PresentationFormat>Widescreen</PresentationFormat>
  <Paragraphs>577</Paragraphs>
  <Slides>42</Slides>
  <Notes>41</Notes>
  <HiddenSlides>1</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42</vt:i4>
      </vt:variant>
    </vt:vector>
  </HeadingPairs>
  <TitlesOfParts>
    <vt:vector size="48" baseType="lpstr">
      <vt:lpstr>Arial</vt:lpstr>
      <vt:lpstr>Calibri</vt:lpstr>
      <vt:lpstr>Calibri Light</vt:lpstr>
      <vt:lpstr>Wingdings 3</vt:lpstr>
      <vt:lpstr>Theme1</vt:lpstr>
      <vt:lpstr>file:///C:\Users\Liene\OneDrive\Documents\RSU\DKT\Maģistra%20darbs\Outcomes%20Framework\Rezultatu%20ietvars_LV_v1.2_paraugs.xlsx</vt:lpstr>
      <vt:lpstr>Mākslu terapijas izvērtēšanas un novērtēšanas protokola “Rezultātu ietvars” adaptācija Latvijā un modifikācija</vt:lpstr>
      <vt:lpstr>Pētījuma aktualitāte</vt:lpstr>
      <vt:lpstr>Pētījuma problēma un pamatojums</vt:lpstr>
      <vt:lpstr>Pētījuma mērķis</vt:lpstr>
      <vt:lpstr>MT iz(no)vērtēšanas protokols</vt:lpstr>
      <vt:lpstr>Protokola Microsoft Excel faila struktūra</vt:lpstr>
      <vt:lpstr>Protokola Microsoft Excel faila struktūra</vt:lpstr>
      <vt:lpstr>“Rezultātu ietvara” struktūras piemērs</vt:lpstr>
      <vt:lpstr>Protokola Microsoft Excel faila struktūra</vt:lpstr>
      <vt:lpstr>Protokola Microsoft Excel faila struktūra</vt:lpstr>
      <vt:lpstr>Protokola Microsoft Excel faila struktūra</vt:lpstr>
      <vt:lpstr>Protokola Microsoft Excel faila struktūra</vt:lpstr>
      <vt:lpstr>Secīgais jauktais pētījumu dizains</vt:lpstr>
      <vt:lpstr>Secīgais jauktais pētījumu dizains</vt:lpstr>
      <vt:lpstr>Pētījuma sagatavošanās posma procedūra</vt:lpstr>
      <vt:lpstr>Pirmais izpētes posms – metode</vt:lpstr>
      <vt:lpstr>Pirmais izpētes posms – rezultāti (1/2)</vt:lpstr>
      <vt:lpstr>Pirmais izpētes posms – rezultāti (2/2)</vt:lpstr>
      <vt:lpstr>Otrais izpētes posms – metode</vt:lpstr>
      <vt:lpstr>Otrais izpētes posms – rezultāti</vt:lpstr>
      <vt:lpstr>Trešais izpētes posms – metode</vt:lpstr>
      <vt:lpstr>Trešais izpētes posms – rezultāti</vt:lpstr>
      <vt:lpstr>Secinājumi</vt:lpstr>
      <vt:lpstr>Turpmākās izpētes priekšlikumi</vt:lpstr>
      <vt:lpstr>Protokola pieejamība</vt:lpstr>
      <vt:lpstr>Literatūras avoti (1/3)</vt:lpstr>
      <vt:lpstr>Literatūras avoti (2/3)</vt:lpstr>
      <vt:lpstr>Literatūras avoti (3/3)</vt:lpstr>
      <vt:lpstr>Paldies par uzmanību!</vt:lpstr>
      <vt:lpstr>MT iz(no)vērtēšanas protokols «Rezultātu ietvars»</vt:lpstr>
      <vt:lpstr>“Rezultātu ietvars” un SFK</vt:lpstr>
      <vt:lpstr>MT iz(no)vērtēšanas protokols «Rezultātu ietvars»</vt:lpstr>
      <vt:lpstr>MT iz(no)vērtēšanas protokols «Rezultātu ietvars»</vt:lpstr>
      <vt:lpstr>MT iz(no)vērtēšanas protokols «Rezultātu ietvars»</vt:lpstr>
      <vt:lpstr>MT iz(no)vērtēšanas protokols «Rezultātu ietvars»</vt:lpstr>
      <vt:lpstr>MT iz(no)vērtēšanas protokols «Rezultātu ietvars»</vt:lpstr>
      <vt:lpstr>MT iz(no)vērtēšanas protokols «Rezultātu ietvars»</vt:lpstr>
      <vt:lpstr>PowerPoint Presentation</vt:lpstr>
      <vt:lpstr>Pētnieka pozīcija – pragmatisms </vt:lpstr>
      <vt:lpstr>Ētiskie apsvērumi</vt:lpstr>
      <vt:lpstr>Otrais izpētes posms – piemērs </vt:lpstr>
      <vt:lpstr>Pētījuma zinātniskais stiprums un ierobežojumi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Dejas un kustības terapijas izvērtēšanas instrumenta “Rezultātu ietvars” adaptācija Latvijā</dc:title>
  <dc:creator>Liene Lace</dc:creator>
  <cp:lastModifiedBy>Sanita Šuriņa</cp:lastModifiedBy>
  <cp:revision>574</cp:revision>
  <cp:lastPrinted>2022-05-20T04:32:06Z</cp:lastPrinted>
  <dcterms:created xsi:type="dcterms:W3CDTF">2021-05-18T04:00:02Z</dcterms:created>
  <dcterms:modified xsi:type="dcterms:W3CDTF">2024-04-18T05:24:07Z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0x0101001BCA2FFECB18E6448B789CD9930E2AFC</vt:lpwstr>
  </property>
</Properties>
</file>