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6"/>
  </p:notesMasterIdLst>
  <p:sldIdLst>
    <p:sldId id="256" r:id="rId5"/>
    <p:sldId id="261" r:id="rId6"/>
    <p:sldId id="286" r:id="rId7"/>
    <p:sldId id="267" r:id="rId8"/>
    <p:sldId id="268" r:id="rId9"/>
    <p:sldId id="269" r:id="rId10"/>
    <p:sldId id="270" r:id="rId11"/>
    <p:sldId id="277" r:id="rId12"/>
    <p:sldId id="271" r:id="rId13"/>
    <p:sldId id="278" r:id="rId14"/>
    <p:sldId id="272" r:id="rId15"/>
    <p:sldId id="279" r:id="rId16"/>
    <p:sldId id="280" r:id="rId17"/>
    <p:sldId id="281" r:id="rId18"/>
    <p:sldId id="282" r:id="rId19"/>
    <p:sldId id="285" r:id="rId20"/>
    <p:sldId id="283" r:id="rId21"/>
    <p:sldId id="284" r:id="rId22"/>
    <p:sldId id="273" r:id="rId23"/>
    <p:sldId id="275" r:id="rId24"/>
    <p:sldId id="276" r:id="rId25"/>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4F01"/>
    <a:srgbClr val="FF6600"/>
    <a:srgbClr val="E25B00"/>
    <a:srgbClr val="EDEDED"/>
    <a:srgbClr val="970131"/>
    <a:srgbClr val="FFB4A7"/>
    <a:srgbClr val="FE45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Vidējs stils 2 - izcēlum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Gaišs stils 1 - izcēlums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848" autoAdjust="0"/>
    <p:restoredTop sz="94660"/>
  </p:normalViewPr>
  <p:slideViewPr>
    <p:cSldViewPr snapToGrid="0">
      <p:cViewPr varScale="1">
        <p:scale>
          <a:sx n="58" d="100"/>
          <a:sy n="58" d="100"/>
        </p:scale>
        <p:origin x="48" y="128"/>
      </p:cViewPr>
      <p:guideLst/>
    </p:cSldViewPr>
  </p:slideViewPr>
  <p:notesTextViewPr>
    <p:cViewPr>
      <p:scale>
        <a:sx n="1" d="1"/>
        <a:sy n="1" d="1"/>
      </p:scale>
      <p:origin x="0" y="0"/>
    </p:cViewPr>
  </p:notesTextViewPr>
  <p:notesViewPr>
    <p:cSldViewPr snapToGrid="0">
      <p:cViewPr varScale="1">
        <p:scale>
          <a:sx n="87" d="100"/>
          <a:sy n="87" d="100"/>
        </p:scale>
        <p:origin x="316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9DCEB9-12AF-402A-A3C8-55AFA4A56141}" type="datetimeFigureOut">
              <a:rPr lang="lv-LV" smtClean="0"/>
              <a:t>17.04.2024</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317833-166A-482D-8F89-6510B92B207C}" type="slidenum">
              <a:rPr lang="lv-LV" smtClean="0"/>
              <a:t>‹#›</a:t>
            </a:fld>
            <a:endParaRPr lang="lv-LV"/>
          </a:p>
        </p:txBody>
      </p:sp>
    </p:spTree>
    <p:extLst>
      <p:ext uri="{BB962C8B-B14F-4D97-AF65-F5344CB8AC3E}">
        <p14:creationId xmlns:p14="http://schemas.microsoft.com/office/powerpoint/2010/main" val="16577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08167-41D0-423B-BE7F-0F8245B10471}"/>
              </a:ext>
            </a:extLst>
          </p:cNvPr>
          <p:cNvSpPr>
            <a:spLocks noGrp="1"/>
          </p:cNvSpPr>
          <p:nvPr>
            <p:ph type="ctrTitle" hasCustomPrompt="1"/>
          </p:nvPr>
        </p:nvSpPr>
        <p:spPr>
          <a:xfrm>
            <a:off x="1524000" y="1951348"/>
            <a:ext cx="7552008" cy="2375554"/>
          </a:xfrm>
        </p:spPr>
        <p:txBody>
          <a:bodyPr anchor="ctr">
            <a:normAutofit/>
          </a:bodyPr>
          <a:lstStyle>
            <a:lvl1pPr algn="l">
              <a:defRPr sz="36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BA80E602-B130-477A-8ABD-5A907E8263AB}"/>
              </a:ext>
            </a:extLst>
          </p:cNvPr>
          <p:cNvSpPr>
            <a:spLocks noGrp="1"/>
          </p:cNvSpPr>
          <p:nvPr>
            <p:ph type="subTitle" idx="1"/>
          </p:nvPr>
        </p:nvSpPr>
        <p:spPr>
          <a:xfrm>
            <a:off x="1524000" y="5033912"/>
            <a:ext cx="4211783" cy="461915"/>
          </a:xfrm>
        </p:spPr>
        <p:txBody>
          <a:bodyPr anchor="b">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pic>
        <p:nvPicPr>
          <p:cNvPr id="14" name="Picture 13">
            <a:extLst>
              <a:ext uri="{FF2B5EF4-FFF2-40B4-BE49-F238E27FC236}">
                <a16:creationId xmlns:a16="http://schemas.microsoft.com/office/drawing/2014/main" id="{010D582C-BA8B-47BB-BF87-A9989BB463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1787" y="46500"/>
            <a:ext cx="4663996" cy="1555543"/>
          </a:xfrm>
          <a:prstGeom prst="rect">
            <a:avLst/>
          </a:prstGeom>
        </p:spPr>
      </p:pic>
      <p:pic>
        <p:nvPicPr>
          <p:cNvPr id="16" name="Picture 15">
            <a:extLst>
              <a:ext uri="{FF2B5EF4-FFF2-40B4-BE49-F238E27FC236}">
                <a16:creationId xmlns:a16="http://schemas.microsoft.com/office/drawing/2014/main" id="{468B7967-D996-417F-BF72-54B899A086C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076008" y="479147"/>
            <a:ext cx="2763929" cy="690251"/>
          </a:xfrm>
          <a:prstGeom prst="rect">
            <a:avLst/>
          </a:prstGeom>
        </p:spPr>
      </p:pic>
      <p:sp>
        <p:nvSpPr>
          <p:cNvPr id="7" name="Subtitle 2">
            <a:extLst>
              <a:ext uri="{FF2B5EF4-FFF2-40B4-BE49-F238E27FC236}">
                <a16:creationId xmlns:a16="http://schemas.microsoft.com/office/drawing/2014/main" id="{4C526789-AD04-4331-8368-131E98C664A9}"/>
              </a:ext>
            </a:extLst>
          </p:cNvPr>
          <p:cNvSpPr txBox="1">
            <a:spLocks/>
          </p:cNvSpPr>
          <p:nvPr userDrawn="1"/>
        </p:nvSpPr>
        <p:spPr>
          <a:xfrm>
            <a:off x="1523999" y="5495827"/>
            <a:ext cx="4211783" cy="46191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sz="1600" dirty="0"/>
              <a:t>2024. gada 18. – 20. aprīlis</a:t>
            </a:r>
          </a:p>
        </p:txBody>
      </p:sp>
    </p:spTree>
    <p:extLst>
      <p:ext uri="{BB962C8B-B14F-4D97-AF65-F5344CB8AC3E}">
        <p14:creationId xmlns:p14="http://schemas.microsoft.com/office/powerpoint/2010/main" val="657894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5C932-D553-4DA5-A763-BAF37D90D058}"/>
              </a:ext>
            </a:extLst>
          </p:cNvPr>
          <p:cNvSpPr>
            <a:spLocks noGrp="1"/>
          </p:cNvSpPr>
          <p:nvPr>
            <p:ph type="title"/>
          </p:nvPr>
        </p:nvSpPr>
        <p:spPr>
          <a:xfrm>
            <a:off x="839788" y="457200"/>
            <a:ext cx="3932237" cy="1600200"/>
          </a:xfrm>
        </p:spPr>
        <p:txBody>
          <a:bodyPr anchor="b"/>
          <a:lstStyle>
            <a:lvl1pPr>
              <a:defRPr sz="3200" b="1">
                <a:solidFill>
                  <a:srgbClr val="E14F01"/>
                </a:solidFill>
                <a:latin typeface="+mj-lt"/>
                <a:cs typeface="Times New Roman" panose="02020603050405020304" pitchFamily="18" charset="0"/>
              </a:defRPr>
            </a:lvl1pPr>
          </a:lstStyle>
          <a:p>
            <a:r>
              <a:rPr lang="en-US"/>
              <a:t>Click to edit Master title style</a:t>
            </a:r>
            <a:endParaRPr lang="lv-LV" dirty="0"/>
          </a:p>
        </p:txBody>
      </p:sp>
      <p:sp>
        <p:nvSpPr>
          <p:cNvPr id="3" name="Picture Placeholder 2">
            <a:extLst>
              <a:ext uri="{FF2B5EF4-FFF2-40B4-BE49-F238E27FC236}">
                <a16:creationId xmlns:a16="http://schemas.microsoft.com/office/drawing/2014/main" id="{7829DFAC-48F9-4C9A-A5F0-4E285451A170}"/>
              </a:ext>
            </a:extLst>
          </p:cNvPr>
          <p:cNvSpPr>
            <a:spLocks noGrp="1"/>
          </p:cNvSpPr>
          <p:nvPr>
            <p:ph type="pic" idx="1"/>
          </p:nvPr>
        </p:nvSpPr>
        <p:spPr>
          <a:xfrm>
            <a:off x="5183188" y="1506487"/>
            <a:ext cx="6172200" cy="4354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lv-LV"/>
          </a:p>
        </p:txBody>
      </p:sp>
      <p:sp>
        <p:nvSpPr>
          <p:cNvPr id="4" name="Text Placeholder 3">
            <a:extLst>
              <a:ext uri="{FF2B5EF4-FFF2-40B4-BE49-F238E27FC236}">
                <a16:creationId xmlns:a16="http://schemas.microsoft.com/office/drawing/2014/main" id="{61E7DE93-4C80-4BD5-8F4B-2611737D6D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a:extLst>
              <a:ext uri="{FF2B5EF4-FFF2-40B4-BE49-F238E27FC236}">
                <a16:creationId xmlns:a16="http://schemas.microsoft.com/office/drawing/2014/main" id="{841BB586-A931-4D0A-9E41-7C082EEC424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B652BD54-7F2B-4AA1-9860-8A4B003BE226}"/>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11" name="Picture 10">
            <a:extLst>
              <a:ext uri="{FF2B5EF4-FFF2-40B4-BE49-F238E27FC236}">
                <a16:creationId xmlns:a16="http://schemas.microsoft.com/office/drawing/2014/main" id="{A1317369-F2D9-4E8C-966B-DA3F617DDE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2" name="Date Placeholder 3">
            <a:extLst>
              <a:ext uri="{FF2B5EF4-FFF2-40B4-BE49-F238E27FC236}">
                <a16:creationId xmlns:a16="http://schemas.microsoft.com/office/drawing/2014/main" id="{389ABC91-BE5E-406C-8F8A-B2AD4F74BD7A}"/>
              </a:ext>
            </a:extLst>
          </p:cNvPr>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3387934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7E6BD-D632-49A8-A58A-CFB1052C0E69}"/>
              </a:ext>
            </a:extLst>
          </p:cNvPr>
          <p:cNvSpPr>
            <a:spLocks noGrp="1"/>
          </p:cNvSpPr>
          <p:nvPr>
            <p:ph type="title"/>
          </p:nvPr>
        </p:nvSpPr>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Content Placeholder 2">
            <a:extLst>
              <a:ext uri="{FF2B5EF4-FFF2-40B4-BE49-F238E27FC236}">
                <a16:creationId xmlns:a16="http://schemas.microsoft.com/office/drawing/2014/main" id="{F61E8E3A-EFFE-42AC-9820-615B629EFAF0}"/>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Footer Placeholder 4">
            <a:extLst>
              <a:ext uri="{FF2B5EF4-FFF2-40B4-BE49-F238E27FC236}">
                <a16:creationId xmlns:a16="http://schemas.microsoft.com/office/drawing/2014/main" id="{36E119FA-DA01-40AF-9E3F-A14A42055449}"/>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AF1D0C3-6F30-46CB-ACDE-8EDD6A1AD413}"/>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9" name="Picture 8">
            <a:extLst>
              <a:ext uri="{FF2B5EF4-FFF2-40B4-BE49-F238E27FC236}">
                <a16:creationId xmlns:a16="http://schemas.microsoft.com/office/drawing/2014/main" id="{1821E0A0-1E21-471F-987F-785F6C35CA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8" name="Date Placeholder 3">
            <a:extLst>
              <a:ext uri="{FF2B5EF4-FFF2-40B4-BE49-F238E27FC236}">
                <a16:creationId xmlns:a16="http://schemas.microsoft.com/office/drawing/2014/main" id="{BFE2319F-A0DC-4D99-B32E-C36C6BD031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970131"/>
                </a:solidFill>
              </a:defRPr>
            </a:lvl1pPr>
          </a:lstStyle>
          <a:p>
            <a:r>
              <a:rPr lang="lv-LV"/>
              <a:t>18. – 20. aprīlis</a:t>
            </a:r>
            <a:endParaRPr lang="lv-LV" dirty="0"/>
          </a:p>
        </p:txBody>
      </p:sp>
    </p:spTree>
    <p:extLst>
      <p:ext uri="{BB962C8B-B14F-4D97-AF65-F5344CB8AC3E}">
        <p14:creationId xmlns:p14="http://schemas.microsoft.com/office/powerpoint/2010/main" val="512874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11CA9-6E4F-44CE-AAF4-B1B330C34F5E}"/>
              </a:ext>
            </a:extLst>
          </p:cNvPr>
          <p:cNvSpPr>
            <a:spLocks noGrp="1"/>
          </p:cNvSpPr>
          <p:nvPr>
            <p:ph type="title"/>
          </p:nvPr>
        </p:nvSpPr>
        <p:spPr>
          <a:xfrm>
            <a:off x="831850" y="1709738"/>
            <a:ext cx="10515600" cy="2852737"/>
          </a:xfrm>
        </p:spPr>
        <p:txBody>
          <a:bodyPr anchor="b">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Text Placeholder 2">
            <a:extLst>
              <a:ext uri="{FF2B5EF4-FFF2-40B4-BE49-F238E27FC236}">
                <a16:creationId xmlns:a16="http://schemas.microsoft.com/office/drawing/2014/main" id="{B6C47B33-F5FC-42B8-9335-D99A3D6E44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a:extLst>
              <a:ext uri="{FF2B5EF4-FFF2-40B4-BE49-F238E27FC236}">
                <a16:creationId xmlns:a16="http://schemas.microsoft.com/office/drawing/2014/main" id="{7D2B747E-8230-48F8-831B-19F54C272021}"/>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C7BE825-759B-4961-8A50-EFAABF487E8B}"/>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10" name="Picture 9">
            <a:extLst>
              <a:ext uri="{FF2B5EF4-FFF2-40B4-BE49-F238E27FC236}">
                <a16:creationId xmlns:a16="http://schemas.microsoft.com/office/drawing/2014/main" id="{6BCBD4CB-5936-4586-B4AE-9894502361C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1" name="Date Placeholder 3">
            <a:extLst>
              <a:ext uri="{FF2B5EF4-FFF2-40B4-BE49-F238E27FC236}">
                <a16:creationId xmlns:a16="http://schemas.microsoft.com/office/drawing/2014/main" id="{850C8CDC-8587-4251-B48C-09BB4B5430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4192808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C63D-3794-4538-B7C7-749071F9F30F}"/>
              </a:ext>
            </a:extLst>
          </p:cNvPr>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4" name="Content Placeholder 3">
            <a:extLst>
              <a:ext uri="{FF2B5EF4-FFF2-40B4-BE49-F238E27FC236}">
                <a16:creationId xmlns:a16="http://schemas.microsoft.com/office/drawing/2014/main" id="{2FC213EA-263F-4988-BED9-A243B3D2A762}"/>
              </a:ext>
            </a:extLst>
          </p:cNvPr>
          <p:cNvSpPr>
            <a:spLocks noGrp="1"/>
          </p:cNvSpPr>
          <p:nvPr>
            <p:ph sz="half" idx="2"/>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a:extLst>
              <a:ext uri="{FF2B5EF4-FFF2-40B4-BE49-F238E27FC236}">
                <a16:creationId xmlns:a16="http://schemas.microsoft.com/office/drawing/2014/main" id="{518BEC7A-4E42-4C62-988A-1EFF2D158DD6}"/>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252DCDA5-85D3-4ED4-8CBF-D4BB9BA2F52F}"/>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9" name="Picture 8">
            <a:extLst>
              <a:ext uri="{FF2B5EF4-FFF2-40B4-BE49-F238E27FC236}">
                <a16:creationId xmlns:a16="http://schemas.microsoft.com/office/drawing/2014/main" id="{C1889F58-668F-46CF-A954-82F17A28F2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1" name="Date Placeholder 3">
            <a:extLst>
              <a:ext uri="{FF2B5EF4-FFF2-40B4-BE49-F238E27FC236}">
                <a16:creationId xmlns:a16="http://schemas.microsoft.com/office/drawing/2014/main" id="{5E3AD765-4A22-47B8-8147-DEDB5E940F7F}"/>
              </a:ext>
            </a:extLst>
          </p:cNvPr>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1963071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C63D-3794-4538-B7C7-749071F9F30F}"/>
              </a:ext>
            </a:extLst>
          </p:cNvPr>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Content Placeholder 2">
            <a:extLst>
              <a:ext uri="{FF2B5EF4-FFF2-40B4-BE49-F238E27FC236}">
                <a16:creationId xmlns:a16="http://schemas.microsoft.com/office/drawing/2014/main" id="{46B471C9-3891-4DBA-81E4-5C983D79475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2FC213EA-263F-4988-BED9-A243B3D2A76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a:extLst>
              <a:ext uri="{FF2B5EF4-FFF2-40B4-BE49-F238E27FC236}">
                <a16:creationId xmlns:a16="http://schemas.microsoft.com/office/drawing/2014/main" id="{518BEC7A-4E42-4C62-988A-1EFF2D158DD6}"/>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252DCDA5-85D3-4ED4-8CBF-D4BB9BA2F52F}"/>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11" name="Picture 10">
            <a:extLst>
              <a:ext uri="{FF2B5EF4-FFF2-40B4-BE49-F238E27FC236}">
                <a16:creationId xmlns:a16="http://schemas.microsoft.com/office/drawing/2014/main" id="{A76FCF1B-055B-4BA7-B26D-E4D4B0B730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2" name="Date Placeholder 3">
            <a:extLst>
              <a:ext uri="{FF2B5EF4-FFF2-40B4-BE49-F238E27FC236}">
                <a16:creationId xmlns:a16="http://schemas.microsoft.com/office/drawing/2014/main" id="{C4A03F90-79F1-41D2-9B7A-76577D98EC7A}"/>
              </a:ext>
            </a:extLst>
          </p:cNvPr>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2594121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FCF65B-9C7C-4B19-803D-D627DEA4C7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0EACBFE-1FA2-4CFB-A2EB-E79489C11732}"/>
              </a:ext>
            </a:extLst>
          </p:cNvPr>
          <p:cNvSpPr>
            <a:spLocks noGrp="1"/>
          </p:cNvSpPr>
          <p:nvPr>
            <p:ph sz="half" idx="2"/>
          </p:nvPr>
        </p:nvSpPr>
        <p:spPr>
          <a:xfrm>
            <a:off x="839788" y="2505075"/>
            <a:ext cx="5157787" cy="3684588"/>
          </a:xfrm>
        </p:spPr>
        <p:txBody>
          <a:bodyPr/>
          <a:lstStyle>
            <a:lvl1pPr>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Text Placeholder 4">
            <a:extLst>
              <a:ext uri="{FF2B5EF4-FFF2-40B4-BE49-F238E27FC236}">
                <a16:creationId xmlns:a16="http://schemas.microsoft.com/office/drawing/2014/main" id="{79E6DA4D-B8E4-40CC-9C10-5F6305E093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CFDFED6-96F3-4A1D-BEF7-B93BA178F047}"/>
              </a:ext>
            </a:extLst>
          </p:cNvPr>
          <p:cNvSpPr>
            <a:spLocks noGrp="1"/>
          </p:cNvSpPr>
          <p:nvPr>
            <p:ph sz="quarter" idx="4"/>
          </p:nvPr>
        </p:nvSpPr>
        <p:spPr>
          <a:xfrm>
            <a:off x="6172200" y="2505075"/>
            <a:ext cx="5183188" cy="3684588"/>
          </a:xfrm>
        </p:spPr>
        <p:txBody>
          <a:bodyPr/>
          <a:lstStyle>
            <a:lvl1pPr>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8" name="Footer Placeholder 7">
            <a:extLst>
              <a:ext uri="{FF2B5EF4-FFF2-40B4-BE49-F238E27FC236}">
                <a16:creationId xmlns:a16="http://schemas.microsoft.com/office/drawing/2014/main" id="{5FC913B4-F725-49BB-994D-37BCC4418261}"/>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D05D2D85-6B41-4576-8576-AA8E07CC9F6C}"/>
              </a:ext>
            </a:extLst>
          </p:cNvPr>
          <p:cNvSpPr>
            <a:spLocks noGrp="1"/>
          </p:cNvSpPr>
          <p:nvPr>
            <p:ph type="sldNum" sz="quarter" idx="12"/>
          </p:nvPr>
        </p:nvSpPr>
        <p:spPr/>
        <p:txBody>
          <a:bodyPr/>
          <a:lstStyle/>
          <a:p>
            <a:fld id="{77910DC5-8899-4E6A-B107-B636702714C8}" type="slidenum">
              <a:rPr lang="lv-LV" smtClean="0"/>
              <a:t>‹#›</a:t>
            </a:fld>
            <a:endParaRPr lang="lv-LV"/>
          </a:p>
        </p:txBody>
      </p:sp>
      <p:sp>
        <p:nvSpPr>
          <p:cNvPr id="13" name="Title 1">
            <a:extLst>
              <a:ext uri="{FF2B5EF4-FFF2-40B4-BE49-F238E27FC236}">
                <a16:creationId xmlns:a16="http://schemas.microsoft.com/office/drawing/2014/main" id="{49A01A94-E521-4779-8F92-A2B06F17DEA0}"/>
              </a:ext>
            </a:extLst>
          </p:cNvPr>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pic>
        <p:nvPicPr>
          <p:cNvPr id="14" name="Picture 13">
            <a:extLst>
              <a:ext uri="{FF2B5EF4-FFF2-40B4-BE49-F238E27FC236}">
                <a16:creationId xmlns:a16="http://schemas.microsoft.com/office/drawing/2014/main" id="{C4EAF7F2-6601-42E0-9CF0-58BA0B9C5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5" name="Date Placeholder 3">
            <a:extLst>
              <a:ext uri="{FF2B5EF4-FFF2-40B4-BE49-F238E27FC236}">
                <a16:creationId xmlns:a16="http://schemas.microsoft.com/office/drawing/2014/main" id="{C77A5F6F-60A9-48A7-B04F-B1B17D74A005}"/>
              </a:ext>
            </a:extLst>
          </p:cNvPr>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7230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C95BA39-D0A7-49BB-B1D5-2445767BC3D2}"/>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253172FF-B9AC-448E-9795-FE359EB2DAE9}"/>
              </a:ext>
            </a:extLst>
          </p:cNvPr>
          <p:cNvSpPr>
            <a:spLocks noGrp="1"/>
          </p:cNvSpPr>
          <p:nvPr>
            <p:ph type="sldNum" sz="quarter" idx="12"/>
          </p:nvPr>
        </p:nvSpPr>
        <p:spPr/>
        <p:txBody>
          <a:bodyPr/>
          <a:lstStyle/>
          <a:p>
            <a:fld id="{77910DC5-8899-4E6A-B107-B636702714C8}" type="slidenum">
              <a:rPr lang="lv-LV" smtClean="0"/>
              <a:t>‹#›</a:t>
            </a:fld>
            <a:endParaRPr lang="lv-LV"/>
          </a:p>
        </p:txBody>
      </p:sp>
      <p:sp>
        <p:nvSpPr>
          <p:cNvPr id="9" name="Title 1">
            <a:extLst>
              <a:ext uri="{FF2B5EF4-FFF2-40B4-BE49-F238E27FC236}">
                <a16:creationId xmlns:a16="http://schemas.microsoft.com/office/drawing/2014/main" id="{FB9BAB0D-F287-42E1-962F-0798C082366B}"/>
              </a:ext>
            </a:extLst>
          </p:cNvPr>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pic>
        <p:nvPicPr>
          <p:cNvPr id="10" name="Picture 9">
            <a:extLst>
              <a:ext uri="{FF2B5EF4-FFF2-40B4-BE49-F238E27FC236}">
                <a16:creationId xmlns:a16="http://schemas.microsoft.com/office/drawing/2014/main" id="{5C612159-7D0B-4970-B6F7-3E2E2208D2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1" name="Date Placeholder 3">
            <a:extLst>
              <a:ext uri="{FF2B5EF4-FFF2-40B4-BE49-F238E27FC236}">
                <a16:creationId xmlns:a16="http://schemas.microsoft.com/office/drawing/2014/main" id="{5AE5D281-EA8F-4118-A062-C92AF80A12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233654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D899F79-DD14-4F13-AB40-01D019B4C0D8}"/>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D0642481-C635-4438-A0E3-3D043F0582AF}"/>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8" name="Picture 7">
            <a:extLst>
              <a:ext uri="{FF2B5EF4-FFF2-40B4-BE49-F238E27FC236}">
                <a16:creationId xmlns:a16="http://schemas.microsoft.com/office/drawing/2014/main" id="{0030C117-13A6-4DE9-8C8E-AD84AE5145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9" name="Date Placeholder 3">
            <a:extLst>
              <a:ext uri="{FF2B5EF4-FFF2-40B4-BE49-F238E27FC236}">
                <a16:creationId xmlns:a16="http://schemas.microsoft.com/office/drawing/2014/main" id="{46A9B122-B027-4D70-B5AA-542421F3E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2517314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43355-B5E2-4ED6-A3D4-1FF37157F254}"/>
              </a:ext>
            </a:extLst>
          </p:cNvPr>
          <p:cNvSpPr>
            <a:spLocks noGrp="1"/>
          </p:cNvSpPr>
          <p:nvPr>
            <p:ph type="title"/>
          </p:nvPr>
        </p:nvSpPr>
        <p:spPr>
          <a:xfrm>
            <a:off x="839788" y="457200"/>
            <a:ext cx="3932237" cy="1600200"/>
          </a:xfrm>
        </p:spPr>
        <p:txBody>
          <a:bodyPr anchor="b"/>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Content Placeholder 2">
            <a:extLst>
              <a:ext uri="{FF2B5EF4-FFF2-40B4-BE49-F238E27FC236}">
                <a16:creationId xmlns:a16="http://schemas.microsoft.com/office/drawing/2014/main" id="{74AD7C6C-8434-46EA-95D1-BB495135D6D5}"/>
              </a:ext>
            </a:extLst>
          </p:cNvPr>
          <p:cNvSpPr>
            <a:spLocks noGrp="1"/>
          </p:cNvSpPr>
          <p:nvPr>
            <p:ph idx="1"/>
          </p:nvPr>
        </p:nvSpPr>
        <p:spPr>
          <a:xfrm>
            <a:off x="5183188" y="1506487"/>
            <a:ext cx="6172200" cy="43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5D6E9647-9D06-4EA6-B199-1E21FBA454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a:extLst>
              <a:ext uri="{FF2B5EF4-FFF2-40B4-BE49-F238E27FC236}">
                <a16:creationId xmlns:a16="http://schemas.microsoft.com/office/drawing/2014/main" id="{54A3BD9C-2823-40CF-991B-DEB6DA1D78E1}"/>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D066378-944E-41BD-A195-499E3E549DF3}"/>
              </a:ext>
            </a:extLst>
          </p:cNvPr>
          <p:cNvSpPr>
            <a:spLocks noGrp="1"/>
          </p:cNvSpPr>
          <p:nvPr>
            <p:ph type="sldNum" sz="quarter" idx="12"/>
          </p:nvPr>
        </p:nvSpPr>
        <p:spPr/>
        <p:txBody>
          <a:bodyPr/>
          <a:lstStyle/>
          <a:p>
            <a:fld id="{77910DC5-8899-4E6A-B107-B636702714C8}" type="slidenum">
              <a:rPr lang="lv-LV" smtClean="0"/>
              <a:t>‹#›</a:t>
            </a:fld>
            <a:endParaRPr lang="lv-LV"/>
          </a:p>
        </p:txBody>
      </p:sp>
      <p:pic>
        <p:nvPicPr>
          <p:cNvPr id="11" name="Picture 10">
            <a:extLst>
              <a:ext uri="{FF2B5EF4-FFF2-40B4-BE49-F238E27FC236}">
                <a16:creationId xmlns:a16="http://schemas.microsoft.com/office/drawing/2014/main" id="{216538EE-9672-4F17-9CC4-4BD643BA97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2" name="Date Placeholder 3">
            <a:extLst>
              <a:ext uri="{FF2B5EF4-FFF2-40B4-BE49-F238E27FC236}">
                <a16:creationId xmlns:a16="http://schemas.microsoft.com/office/drawing/2014/main" id="{F36DC623-1879-42FA-831E-D47F3681B4EF}"/>
              </a:ext>
            </a:extLst>
          </p:cNvPr>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extLst>
      <p:ext uri="{BB962C8B-B14F-4D97-AF65-F5344CB8AC3E}">
        <p14:creationId xmlns:p14="http://schemas.microsoft.com/office/powerpoint/2010/main" val="593110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t="-7000" b="-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BAFE97-D26C-4017-B0CF-4B6D08CCB2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dirty="0"/>
          </a:p>
        </p:txBody>
      </p:sp>
      <p:sp>
        <p:nvSpPr>
          <p:cNvPr id="3" name="Text Placeholder 2">
            <a:extLst>
              <a:ext uri="{FF2B5EF4-FFF2-40B4-BE49-F238E27FC236}">
                <a16:creationId xmlns:a16="http://schemas.microsoft.com/office/drawing/2014/main" id="{2B60652E-6EE0-493D-B596-C57F4A8D1E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8AA03179-D6D1-42E4-B1E7-795766B3FF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
        <p:nvSpPr>
          <p:cNvPr id="5" name="Footer Placeholder 4">
            <a:extLst>
              <a:ext uri="{FF2B5EF4-FFF2-40B4-BE49-F238E27FC236}">
                <a16:creationId xmlns:a16="http://schemas.microsoft.com/office/drawing/2014/main" id="{18A884F0-B386-4AFC-8D52-78B37BFE2C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a:extLst>
              <a:ext uri="{FF2B5EF4-FFF2-40B4-BE49-F238E27FC236}">
                <a16:creationId xmlns:a16="http://schemas.microsoft.com/office/drawing/2014/main" id="{0155E11C-8B81-436F-A122-9E448F450F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10DC5-8899-4E6A-B107-B636702714C8}" type="slidenum">
              <a:rPr lang="lv-LV" smtClean="0"/>
              <a:t>‹#›</a:t>
            </a:fld>
            <a:endParaRPr lang="lv-LV" dirty="0"/>
          </a:p>
        </p:txBody>
      </p:sp>
    </p:spTree>
    <p:extLst>
      <p:ext uri="{BB962C8B-B14F-4D97-AF65-F5344CB8AC3E}">
        <p14:creationId xmlns:p14="http://schemas.microsoft.com/office/powerpoint/2010/main" val="1134752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8" r:id="rId4"/>
    <p:sldLayoutId id="2147483652" r:id="rId5"/>
    <p:sldLayoutId id="2147483653" r:id="rId6"/>
    <p:sldLayoutId id="2147483654" r:id="rId7"/>
    <p:sldLayoutId id="2147483655" r:id="rId8"/>
    <p:sldLayoutId id="2147483656" r:id="rId9"/>
    <p:sldLayoutId id="2147483657" r:id="rId10"/>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CE800-6E07-430D-A142-17D0FBB51AB7}"/>
              </a:ext>
            </a:extLst>
          </p:cNvPr>
          <p:cNvSpPr>
            <a:spLocks noGrp="1"/>
          </p:cNvSpPr>
          <p:nvPr>
            <p:ph type="ctrTitle"/>
          </p:nvPr>
        </p:nvSpPr>
        <p:spPr>
          <a:xfrm>
            <a:off x="559837" y="1951348"/>
            <a:ext cx="11000791" cy="2375554"/>
          </a:xfrm>
        </p:spPr>
        <p:txBody>
          <a:bodyPr>
            <a:normAutofit/>
          </a:bodyPr>
          <a:lstStyle/>
          <a:p>
            <a:pPr algn="ctr"/>
            <a:r>
              <a:rPr lang="lv-LV" dirty="0"/>
              <a:t>Ārstniecības personu izdegšanu ietekmējošie faktoru un to konceptuālie modeļi: darbības jomas pārskats.</a:t>
            </a:r>
          </a:p>
        </p:txBody>
      </p:sp>
      <p:sp>
        <p:nvSpPr>
          <p:cNvPr id="3" name="Subtitle 2">
            <a:extLst>
              <a:ext uri="{FF2B5EF4-FFF2-40B4-BE49-F238E27FC236}">
                <a16:creationId xmlns:a16="http://schemas.microsoft.com/office/drawing/2014/main" id="{05C3DE0F-945D-4BA1-AE1E-9AB569A64AE5}"/>
              </a:ext>
            </a:extLst>
          </p:cNvPr>
          <p:cNvSpPr>
            <a:spLocks noGrp="1"/>
          </p:cNvSpPr>
          <p:nvPr>
            <p:ph type="subTitle" idx="1"/>
          </p:nvPr>
        </p:nvSpPr>
        <p:spPr>
          <a:xfrm>
            <a:off x="7348845" y="5323160"/>
            <a:ext cx="4211783" cy="461915"/>
          </a:xfrm>
        </p:spPr>
        <p:txBody>
          <a:bodyPr>
            <a:normAutofit fontScale="25000" lnSpcReduction="20000"/>
          </a:bodyPr>
          <a:lstStyle/>
          <a:p>
            <a:pPr algn="r">
              <a:lnSpc>
                <a:spcPct val="107000"/>
              </a:lnSpc>
              <a:spcAft>
                <a:spcPts val="800"/>
              </a:spcAft>
            </a:pPr>
            <a:r>
              <a:rPr lang="lv-LV" sz="6400" b="1" dirty="0" err="1">
                <a:latin typeface="Times New Roman" panose="02020603050405020304" pitchFamily="18" charset="0"/>
                <a:ea typeface="Calibri" panose="020F0502020204030204" pitchFamily="34" charset="0"/>
                <a:cs typeface="Times New Roman" panose="02020603050405020304" pitchFamily="18" charset="0"/>
              </a:rPr>
              <a:t>VPMp</a:t>
            </a:r>
            <a:r>
              <a:rPr lang="lv-LV" sz="6400" b="1" dirty="0">
                <a:latin typeface="Times New Roman" panose="02020603050405020304" pitchFamily="18" charset="0"/>
                <a:ea typeface="Calibri" panose="020F0502020204030204" pitchFamily="34" charset="0"/>
                <a:cs typeface="Times New Roman" panose="02020603050405020304" pitchFamily="18" charset="0"/>
              </a:rPr>
              <a:t> studente: Evija Nagle</a:t>
            </a:r>
          </a:p>
          <a:p>
            <a:pPr algn="r">
              <a:lnSpc>
                <a:spcPct val="107000"/>
              </a:lnSpc>
              <a:spcAft>
                <a:spcPts val="800"/>
              </a:spcAft>
            </a:pPr>
            <a:r>
              <a:rPr lang="lv-LV" sz="6400" b="1" dirty="0" err="1">
                <a:latin typeface="Times New Roman" panose="02020603050405020304" pitchFamily="18" charset="0"/>
                <a:ea typeface="Calibri" panose="020F0502020204030204" pitchFamily="34" charset="0"/>
                <a:cs typeface="Times New Roman" panose="02020603050405020304" pitchFamily="18" charset="0"/>
              </a:rPr>
              <a:t>Ph.pschy</a:t>
            </a:r>
            <a:r>
              <a:rPr lang="lv-LV" sz="6400" b="1" dirty="0">
                <a:latin typeface="Times New Roman" panose="02020603050405020304" pitchFamily="18" charset="0"/>
                <a:ea typeface="Calibri" panose="020F0502020204030204" pitchFamily="34" charset="0"/>
                <a:cs typeface="Times New Roman" panose="02020603050405020304" pitchFamily="18" charset="0"/>
              </a:rPr>
              <a:t>., </a:t>
            </a:r>
            <a:r>
              <a:rPr lang="lv-LV" sz="6400" b="1" dirty="0" err="1">
                <a:latin typeface="Times New Roman" panose="02020603050405020304" pitchFamily="18" charset="0"/>
                <a:ea typeface="Calibri" panose="020F0502020204030204" pitchFamily="34" charset="0"/>
                <a:cs typeface="Times New Roman" panose="02020603050405020304" pitchFamily="18" charset="0"/>
              </a:rPr>
              <a:t>asoc.prof</a:t>
            </a:r>
            <a:r>
              <a:rPr lang="lv-LV" sz="6400" b="1" dirty="0">
                <a:latin typeface="Times New Roman" panose="02020603050405020304" pitchFamily="18" charset="0"/>
                <a:ea typeface="Calibri" panose="020F0502020204030204" pitchFamily="34" charset="0"/>
                <a:cs typeface="Times New Roman" panose="02020603050405020304" pitchFamily="18" charset="0"/>
              </a:rPr>
              <a:t>. </a:t>
            </a:r>
            <a:r>
              <a:rPr lang="lv-LV" sz="6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6400" b="1" dirty="0">
                <a:effectLst/>
                <a:latin typeface="Times New Roman" panose="02020603050405020304" pitchFamily="18" charset="0"/>
                <a:ea typeface="Calibri" panose="020F0502020204030204" pitchFamily="34" charset="0"/>
                <a:cs typeface="Times New Roman" panose="02020603050405020304" pitchFamily="18" charset="0"/>
              </a:rPr>
              <a:t>Sa</a:t>
            </a:r>
            <a:r>
              <a:rPr lang="lv-LV" sz="6400" b="1" dirty="0" err="1">
                <a:effectLst/>
                <a:latin typeface="Times New Roman" panose="02020603050405020304" pitchFamily="18" charset="0"/>
                <a:ea typeface="Calibri" panose="020F0502020204030204" pitchFamily="34" charset="0"/>
                <a:cs typeface="Times New Roman" panose="02020603050405020304" pitchFamily="18" charset="0"/>
              </a:rPr>
              <a:t>ndra</a:t>
            </a:r>
            <a:r>
              <a:rPr lang="lv-LV" sz="6400" b="1" dirty="0">
                <a:effectLst/>
                <a:latin typeface="Times New Roman" panose="02020603050405020304" pitchFamily="18" charset="0"/>
                <a:ea typeface="Calibri" panose="020F0502020204030204" pitchFamily="34" charset="0"/>
                <a:cs typeface="Times New Roman" panose="02020603050405020304" pitchFamily="18" charset="0"/>
              </a:rPr>
              <a:t> Mihailova</a:t>
            </a:r>
          </a:p>
          <a:p>
            <a:pPr algn="r">
              <a:lnSpc>
                <a:spcPct val="107000"/>
              </a:lnSpc>
              <a:spcAft>
                <a:spcPts val="800"/>
              </a:spcAft>
            </a:pPr>
            <a:r>
              <a:rPr lang="lv-LV" sz="6400" b="1" dirty="0">
                <a:effectLst/>
                <a:latin typeface="Times New Roman" panose="02020603050405020304" pitchFamily="18" charset="0"/>
                <a:ea typeface="Calibri" panose="020F0502020204030204" pitchFamily="34" charset="0"/>
                <a:cs typeface="Times New Roman" panose="02020603050405020304" pitchFamily="18" charset="0"/>
              </a:rPr>
              <a:t>Dr. </a:t>
            </a:r>
            <a:r>
              <a:rPr lang="lv-LV" sz="6400" b="1" dirty="0" err="1">
                <a:effectLst/>
                <a:latin typeface="Times New Roman" panose="02020603050405020304" pitchFamily="18" charset="0"/>
                <a:ea typeface="Calibri" panose="020F0502020204030204" pitchFamily="34" charset="0"/>
                <a:cs typeface="Times New Roman" panose="02020603050405020304" pitchFamily="18" charset="0"/>
              </a:rPr>
              <a:t>pschy</a:t>
            </a:r>
            <a:r>
              <a:rPr lang="lv-LV" sz="6400" b="1" dirty="0">
                <a:effectLst/>
                <a:latin typeface="Times New Roman" panose="02020603050405020304" pitchFamily="18" charset="0"/>
                <a:ea typeface="Calibri" panose="020F0502020204030204" pitchFamily="34" charset="0"/>
                <a:cs typeface="Times New Roman" panose="02020603050405020304" pitchFamily="18" charset="0"/>
              </a:rPr>
              <a:t>., docente: </a:t>
            </a:r>
            <a:r>
              <a:rPr lang="lv-LV" sz="6400" b="1" dirty="0">
                <a:latin typeface="Times New Roman" panose="02020603050405020304" pitchFamily="18" charset="0"/>
                <a:ea typeface="Calibri" panose="020F0502020204030204" pitchFamily="34" charset="0"/>
                <a:cs typeface="Times New Roman" panose="02020603050405020304" pitchFamily="18" charset="0"/>
              </a:rPr>
              <a:t>I</a:t>
            </a:r>
            <a:r>
              <a:rPr lang="en-US" sz="6400" b="1" dirty="0" err="1">
                <a:effectLst/>
                <a:latin typeface="Times New Roman" panose="02020603050405020304" pitchFamily="18" charset="0"/>
                <a:ea typeface="Calibri" panose="020F0502020204030204" pitchFamily="34" charset="0"/>
                <a:cs typeface="Times New Roman" panose="02020603050405020304" pitchFamily="18" charset="0"/>
              </a:rPr>
              <a:t>ngūna</a:t>
            </a:r>
            <a:r>
              <a:rPr lang="en-US" sz="6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6400" b="1" dirty="0" err="1">
                <a:effectLst/>
                <a:latin typeface="Times New Roman" panose="02020603050405020304" pitchFamily="18" charset="0"/>
                <a:ea typeface="Calibri" panose="020F0502020204030204" pitchFamily="34" charset="0"/>
                <a:cs typeface="Times New Roman" panose="02020603050405020304" pitchFamily="18" charset="0"/>
              </a:rPr>
              <a:t>Griškēviča</a:t>
            </a:r>
            <a:endParaRPr lang="lv-LV" sz="64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25568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312927" y="-173355"/>
            <a:ext cx="10515600" cy="1325563"/>
          </a:xfrm>
        </p:spPr>
        <p:txBody>
          <a:bodyPr/>
          <a:lstStyle/>
          <a:p>
            <a:r>
              <a:rPr lang="lv-LV" dirty="0"/>
              <a:t>Metode: instrumentārijs</a:t>
            </a:r>
          </a:p>
        </p:txBody>
      </p:sp>
      <p:pic>
        <p:nvPicPr>
          <p:cNvPr id="4" name="Attēls 3">
            <a:extLst>
              <a:ext uri="{FF2B5EF4-FFF2-40B4-BE49-F238E27FC236}">
                <a16:creationId xmlns:a16="http://schemas.microsoft.com/office/drawing/2014/main" id="{99BB235C-0BE1-8DD5-5AF5-5DDB37F64CC8}"/>
              </a:ext>
            </a:extLst>
          </p:cNvPr>
          <p:cNvPicPr>
            <a:picLocks noChangeAspect="1"/>
          </p:cNvPicPr>
          <p:nvPr/>
        </p:nvPicPr>
        <p:blipFill>
          <a:blip r:embed="rId2"/>
          <a:stretch>
            <a:fillRect/>
          </a:stretch>
        </p:blipFill>
        <p:spPr>
          <a:xfrm>
            <a:off x="312927" y="1152208"/>
            <a:ext cx="11135360" cy="5223442"/>
          </a:xfrm>
          <a:prstGeom prst="rect">
            <a:avLst/>
          </a:prstGeom>
        </p:spPr>
      </p:pic>
    </p:spTree>
    <p:extLst>
      <p:ext uri="{BB962C8B-B14F-4D97-AF65-F5344CB8AC3E}">
        <p14:creationId xmlns:p14="http://schemas.microsoft.com/office/powerpoint/2010/main" val="461192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p:txBody>
          <a:bodyPr/>
          <a:lstStyle/>
          <a:p>
            <a:r>
              <a:rPr lang="lv-LV" dirty="0"/>
              <a:t>Rezultāti</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p:txBody>
          <a:bodyPr>
            <a:normAutofit/>
          </a:bodyPr>
          <a:lstStyle/>
          <a:p>
            <a:pPr marL="0" indent="0">
              <a:buNone/>
            </a:pPr>
            <a:r>
              <a:rPr lang="lv-LV" dirty="0"/>
              <a:t>Atbildot uz izvirzītajiem pētījuma jautājumiem, tika identificētas 6. tēmas:</a:t>
            </a:r>
          </a:p>
          <a:p>
            <a:pPr marL="0" indent="0">
              <a:buNone/>
            </a:pPr>
            <a:r>
              <a:rPr lang="lv-LV" dirty="0"/>
              <a:t>1. Ārstniecības personu izdegšanu ietekmējošie faktori.</a:t>
            </a:r>
          </a:p>
          <a:p>
            <a:pPr marL="0" indent="0">
              <a:buNone/>
            </a:pPr>
            <a:r>
              <a:rPr lang="lv-LV" dirty="0"/>
              <a:t>2. Konceptuālie modeļi.</a:t>
            </a:r>
          </a:p>
          <a:p>
            <a:pPr marL="0" indent="0">
              <a:buNone/>
            </a:pPr>
            <a:r>
              <a:rPr lang="lv-LV" dirty="0"/>
              <a:t>3. ĀPIIF empīrisko pētījumu instrumenti.</a:t>
            </a:r>
          </a:p>
          <a:p>
            <a:pPr marL="0" indent="0">
              <a:buNone/>
            </a:pPr>
            <a:r>
              <a:rPr lang="lv-LV" dirty="0"/>
              <a:t>4. ĀPIIF secinājumi dažādu modeļu ietvaros.</a:t>
            </a:r>
          </a:p>
          <a:p>
            <a:pPr marL="0" indent="0">
              <a:buNone/>
            </a:pPr>
            <a:r>
              <a:rPr lang="lv-LV" dirty="0"/>
              <a:t>5. Atšķirības starp ĀPIIF modeļu iegūtajiem rezultātiem.</a:t>
            </a:r>
          </a:p>
          <a:p>
            <a:pPr marL="0" indent="0">
              <a:buNone/>
            </a:pPr>
            <a:r>
              <a:rPr lang="lv-LV" dirty="0"/>
              <a:t>6. Kas ir un kas nav zināms par ĀPIIF.</a:t>
            </a:r>
          </a:p>
        </p:txBody>
      </p:sp>
    </p:spTree>
    <p:extLst>
      <p:ext uri="{BB962C8B-B14F-4D97-AF65-F5344CB8AC3E}">
        <p14:creationId xmlns:p14="http://schemas.microsoft.com/office/powerpoint/2010/main" val="384813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p:txBody>
          <a:bodyPr/>
          <a:lstStyle/>
          <a:p>
            <a:r>
              <a:rPr lang="lv-LV" dirty="0"/>
              <a:t>Rezultāti</a:t>
            </a:r>
          </a:p>
        </p:txBody>
      </p:sp>
      <p:sp>
        <p:nvSpPr>
          <p:cNvPr id="6" name="TextBox 5">
            <a:extLst>
              <a:ext uri="{FF2B5EF4-FFF2-40B4-BE49-F238E27FC236}">
                <a16:creationId xmlns:a16="http://schemas.microsoft.com/office/drawing/2014/main" id="{0CC52137-90EA-8ECC-D7F2-A8B3B7FC1792}"/>
              </a:ext>
            </a:extLst>
          </p:cNvPr>
          <p:cNvSpPr txBox="1"/>
          <p:nvPr/>
        </p:nvSpPr>
        <p:spPr>
          <a:xfrm>
            <a:off x="1593201" y="1611012"/>
            <a:ext cx="8371891" cy="461665"/>
          </a:xfrm>
          <a:prstGeom prst="rect">
            <a:avLst/>
          </a:prstGeom>
          <a:noFill/>
        </p:spPr>
        <p:txBody>
          <a:bodyPr wrap="square">
            <a:spAutoFit/>
          </a:bodyPr>
          <a:lstStyle/>
          <a:p>
            <a:pPr marL="0" indent="0" algn="ctr">
              <a:buNone/>
            </a:pPr>
            <a:r>
              <a:rPr lang="lv-LV" sz="2400" b="1" dirty="0">
                <a:solidFill>
                  <a:schemeClr val="bg2">
                    <a:lumMod val="25000"/>
                  </a:schemeClr>
                </a:solidFill>
              </a:rPr>
              <a:t>1. Ārstniecības personu izdegšanu ietekmējošie faktori.</a:t>
            </a:r>
          </a:p>
        </p:txBody>
      </p:sp>
      <p:sp>
        <p:nvSpPr>
          <p:cNvPr id="7" name="Rectangle 2">
            <a:extLst>
              <a:ext uri="{FF2B5EF4-FFF2-40B4-BE49-F238E27FC236}">
                <a16:creationId xmlns:a16="http://schemas.microsoft.com/office/drawing/2014/main" id="{AC2ECC88-4213-90A4-0313-B050757DB92E}"/>
              </a:ext>
            </a:extLst>
          </p:cNvPr>
          <p:cNvSpPr>
            <a:spLocks noGrp="1" noChangeArrowheads="1"/>
          </p:cNvSpPr>
          <p:nvPr>
            <p:ph idx="1"/>
          </p:nvPr>
        </p:nvSpPr>
        <p:spPr bwMode="auto">
          <a:xfrm>
            <a:off x="419878" y="2261552"/>
            <a:ext cx="11635273"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Ārstniecības personu izdegšanas attīstību ietekmē daudzi faktori dažādos līmeņos, kurus var klasificēt:</a:t>
            </a:r>
            <a:r>
              <a:rPr kumimoji="0" lang="lv-LV" altLang="lv-LV" b="1" i="0" u="none" strike="noStrike" cap="none" normalizeH="0" baseline="0" dirty="0">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 </a:t>
            </a:r>
          </a:p>
          <a:p>
            <a:pPr marL="0" marR="0" lvl="0" indent="0" defTabSz="914400" rtl="0" eaLnBrk="0" fontAlgn="base" latinLnBrk="0" hangingPunct="0">
              <a:lnSpc>
                <a:spcPct val="100000"/>
              </a:lnSpc>
              <a:spcBef>
                <a:spcPct val="0"/>
              </a:spcBef>
              <a:spcAft>
                <a:spcPct val="0"/>
              </a:spcAft>
              <a:buClrTx/>
              <a:buSzTx/>
              <a:buFontTx/>
              <a:buNone/>
              <a:tabLst/>
            </a:pPr>
            <a:r>
              <a:rPr kumimoji="0" lang="lv-LV" altLang="lv-LV" b="1" i="0" u="none" strike="noStrike" cap="none" normalizeH="0" baseline="0" dirty="0">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lv-LV" altLang="lv-LV" b="1" dirty="0" err="1">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S</a:t>
            </a:r>
            <a:r>
              <a:rPr kumimoji="0" lang="lv-LV" altLang="lv-LV" b="1" i="0" u="none" strike="noStrike" cap="none" normalizeH="0" baseline="0" dirty="0" err="1">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ociāldemogrāfiskajos</a:t>
            </a:r>
            <a:r>
              <a:rPr kumimoji="0" lang="lv-LV" altLang="lv-LV" b="1" i="0" u="none" strike="noStrike" cap="none" normalizeH="0" baseline="0" dirty="0">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Abusanad</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2021;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Afonso</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2021; Ang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2016);</a:t>
            </a:r>
          </a:p>
          <a:p>
            <a:pPr marL="0" marR="0" lvl="0" indent="0" defTabSz="914400" rtl="0" eaLnBrk="0" fontAlgn="base" latinLnBrk="0" hangingPunct="0">
              <a:lnSpc>
                <a:spcPct val="100000"/>
              </a:lnSpc>
              <a:spcBef>
                <a:spcPct val="0"/>
              </a:spcBef>
              <a:spcAft>
                <a:spcPct val="0"/>
              </a:spcAft>
              <a:buClrTx/>
              <a:buSzTx/>
              <a:buFontTx/>
              <a:buNone/>
              <a:tabLst/>
            </a:pPr>
            <a:r>
              <a:rPr lang="lv-LV" altLang="lv-LV" dirty="0">
                <a:latin typeface="Calibri" panose="020F0502020204030204" pitchFamily="34" charset="0"/>
                <a:ea typeface="Calibri" panose="020F0502020204030204" pitchFamily="34" charset="0"/>
                <a:cs typeface="Calibri" panose="020F0502020204030204" pitchFamily="34" charset="0"/>
              </a:rPr>
              <a:t> </a:t>
            </a:r>
            <a:r>
              <a:rPr lang="lv-LV" altLang="lv-LV"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2. I</a:t>
            </a:r>
            <a:r>
              <a:rPr kumimoji="0" lang="lv-LV" altLang="lv-LV" b="1" i="0" u="none" strike="noStrike" cap="none" normalizeH="0" baseline="0" dirty="0">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ndividuālajos</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Carletto</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Ariotti</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Garelli</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Di</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Noto</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2022;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Divinakumar</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2019;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Fumis</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2017);</a:t>
            </a:r>
          </a:p>
          <a:p>
            <a:pPr marL="0" marR="0" lvl="0" indent="0" defTabSz="914400" rtl="0" eaLnBrk="0" fontAlgn="base" latinLnBrk="0" hangingPunct="0">
              <a:lnSpc>
                <a:spcPct val="100000"/>
              </a:lnSpc>
              <a:spcBef>
                <a:spcPct val="0"/>
              </a:spcBef>
              <a:spcAft>
                <a:spcPct val="0"/>
              </a:spcAft>
              <a:buClrTx/>
              <a:buSzTx/>
              <a:buFontTx/>
              <a:buNone/>
              <a:tabLst/>
            </a:pPr>
            <a:r>
              <a:rPr kumimoji="0" lang="lv-LV" altLang="lv-LV" b="1" i="0" u="none" strike="noStrike" cap="none" normalizeH="0" baseline="0" dirty="0">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3. </a:t>
            </a:r>
            <a:r>
              <a:rPr lang="lv-LV" altLang="lv-LV" b="1" dirty="0">
                <a:solidFill>
                  <a:schemeClr val="bg2">
                    <a:lumMod val="25000"/>
                  </a:schemeClr>
                </a:solidFill>
                <a:latin typeface="Calibri" panose="020F0502020204030204" pitchFamily="34" charset="0"/>
                <a:ea typeface="Calibri" panose="020F0502020204030204" pitchFamily="34" charset="0"/>
                <a:cs typeface="Calibri" panose="020F0502020204030204" pitchFamily="34" charset="0"/>
              </a:rPr>
              <a:t>A</a:t>
            </a:r>
            <a:r>
              <a:rPr kumimoji="0" lang="lv-LV" altLang="lv-LV" b="1" i="0" u="none" strike="noStrike" cap="none" normalizeH="0" baseline="0" dirty="0">
                <a:ln>
                  <a:noFill/>
                </a:ln>
                <a:solidFill>
                  <a:schemeClr val="bg2">
                    <a:lumMod val="25000"/>
                  </a:schemeClr>
                </a:solidFill>
                <a:effectLst/>
                <a:latin typeface="Calibri" panose="020F0502020204030204" pitchFamily="34" charset="0"/>
                <a:ea typeface="Calibri" panose="020F0502020204030204" pitchFamily="34" charset="0"/>
                <a:cs typeface="Calibri" panose="020F0502020204030204" pitchFamily="34" charset="0"/>
              </a:rPr>
              <a:t>r darba vidi saistītajos </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Abusanad</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2021; Ahmed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2022;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Benhamza</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Khalayla</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Lahlou</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Amine</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Lazraq</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Miloudi</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2023)</a:t>
            </a:r>
            <a:r>
              <a:rPr lang="lv-LV" altLang="lv-LV" dirty="0">
                <a:latin typeface="Calibri" panose="020F0502020204030204" pitchFamily="34" charset="0"/>
                <a:ea typeface="Calibri" panose="020F0502020204030204" pitchFamily="34" charset="0"/>
                <a:cs typeface="Calibri" panose="020F0502020204030204" pitchFamily="34" charset="0"/>
              </a:rPr>
              <a:t>.</a:t>
            </a:r>
            <a:endParaRPr kumimoji="0" lang="lv-LV" altLang="lv-LV"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92080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576943" y="85207"/>
            <a:ext cx="10515600" cy="707895"/>
          </a:xfrm>
        </p:spPr>
        <p:txBody>
          <a:bodyPr/>
          <a:lstStyle/>
          <a:p>
            <a:r>
              <a:rPr lang="lv-LV" dirty="0"/>
              <a:t>Rezultāti</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a:xfrm>
            <a:off x="763556" y="1575962"/>
            <a:ext cx="10515600" cy="4351338"/>
          </a:xfrm>
        </p:spPr>
        <p:txBody>
          <a:bodyPr>
            <a:noAutofit/>
          </a:bodyPr>
          <a:lstStyle/>
          <a:p>
            <a:pPr marL="342900" indent="-34290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Multidimensiālais izdegšanas modelis (</a:t>
            </a:r>
            <a:r>
              <a:rPr lang="lv-LV" sz="2200" dirty="0" err="1">
                <a:effectLst/>
                <a:latin typeface="Calibri" panose="020F0502020204030204" pitchFamily="34" charset="0"/>
                <a:ea typeface="Calibri" panose="020F0502020204030204" pitchFamily="34" charset="0"/>
                <a:cs typeface="Calibri" panose="020F0502020204030204" pitchFamily="34" charset="0"/>
              </a:rPr>
              <a:t>Maslach</a:t>
            </a:r>
            <a:r>
              <a:rPr lang="lv-LV" sz="2200" dirty="0">
                <a:effectLst/>
                <a:latin typeface="Calibri" panose="020F0502020204030204" pitchFamily="34" charset="0"/>
                <a:ea typeface="Calibri" panose="020F0502020204030204" pitchFamily="34" charset="0"/>
                <a:cs typeface="Calibri" panose="020F0502020204030204" pitchFamily="34" charset="0"/>
              </a:rPr>
              <a:t>, 1998). </a:t>
            </a:r>
          </a:p>
          <a:p>
            <a:pPr marL="342900" indent="-342900">
              <a:buFont typeface="Arial" panose="020B0604020202020204" pitchFamily="34" charset="0"/>
              <a:buAutoNum type="arabicPeriod"/>
            </a:pPr>
            <a:r>
              <a:rPr lang="lv-LV" sz="2200" b="0" i="0" dirty="0">
                <a:effectLst/>
                <a:latin typeface="Calibri" panose="020F0502020204030204" pitchFamily="34" charset="0"/>
                <a:ea typeface="Calibri" panose="020F0502020204030204" pitchFamily="34" charset="0"/>
                <a:cs typeface="Calibri" panose="020F0502020204030204" pitchFamily="34" charset="0"/>
              </a:rPr>
              <a:t>Darba pieprasījumu-resursu modelis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Bakker</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2001). </a:t>
            </a:r>
          </a:p>
          <a:p>
            <a:pPr marL="342900" indent="-34290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Sociālās apmaiņas modelis (</a:t>
            </a:r>
            <a:r>
              <a:rPr lang="lv-LV" sz="2200" dirty="0" err="1">
                <a:effectLst/>
                <a:latin typeface="Calibri" panose="020F0502020204030204" pitchFamily="34" charset="0"/>
                <a:ea typeface="Calibri" panose="020F0502020204030204" pitchFamily="34" charset="0"/>
                <a:cs typeface="Calibri" panose="020F0502020204030204" pitchFamily="34" charset="0"/>
              </a:rPr>
              <a:t>Schaufeli</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2011). </a:t>
            </a:r>
            <a:endParaRPr lang="lv-LV" sz="2200" dirty="0">
              <a:latin typeface="Calibri" panose="020F0502020204030204" pitchFamily="34" charset="0"/>
              <a:ea typeface="Calibri" panose="020F0502020204030204" pitchFamily="34" charset="0"/>
              <a:cs typeface="Calibri" panose="020F0502020204030204" pitchFamily="34" charset="0"/>
            </a:endParaRPr>
          </a:p>
          <a:p>
            <a:pPr marL="342900" indent="-34290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Izdegšanas un noturības modelis (</a:t>
            </a:r>
            <a:r>
              <a:rPr lang="lv-LV" sz="2200" dirty="0" err="1">
                <a:effectLst/>
                <a:latin typeface="Calibri" panose="020F0502020204030204" pitchFamily="34" charset="0"/>
                <a:ea typeface="Calibri" panose="020F0502020204030204" pitchFamily="34" charset="0"/>
                <a:cs typeface="Calibri" panose="020F0502020204030204" pitchFamily="34" charset="0"/>
              </a:rPr>
              <a:t>Shanafelt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2017).  </a:t>
            </a:r>
          </a:p>
          <a:p>
            <a:pPr marL="342900" indent="-34290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P</a:t>
            </a:r>
            <a:r>
              <a:rPr lang="lv-LV" sz="2200" dirty="0">
                <a:effectLst/>
                <a:latin typeface="Calibri" panose="020F0502020204030204" pitchFamily="34" charset="0"/>
                <a:ea typeface="Calibri" panose="020F0502020204030204" pitchFamily="34" charset="0"/>
                <a:cs typeface="Calibri" panose="020F0502020204030204" pitchFamily="34" charset="0"/>
              </a:rPr>
              <a:t>iecu personības faktoru modelis (</a:t>
            </a:r>
            <a:r>
              <a:rPr lang="lv-LV" sz="2200" dirty="0" err="1">
                <a:effectLst/>
                <a:latin typeface="Calibri" panose="020F0502020204030204" pitchFamily="34" charset="0"/>
                <a:ea typeface="Calibri" panose="020F0502020204030204" pitchFamily="34" charset="0"/>
                <a:cs typeface="Calibri" panose="020F0502020204030204" pitchFamily="34" charset="0"/>
              </a:rPr>
              <a:t>FFM</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McAdams</a:t>
            </a:r>
            <a:r>
              <a:rPr lang="lv-LV" sz="2200" dirty="0">
                <a:effectLst/>
                <a:latin typeface="Calibri" panose="020F0502020204030204" pitchFamily="34" charset="0"/>
                <a:ea typeface="Calibri" panose="020F0502020204030204" pitchFamily="34" charset="0"/>
                <a:cs typeface="Calibri" panose="020F0502020204030204" pitchFamily="34" charset="0"/>
              </a:rPr>
              <a:t>, 2008). </a:t>
            </a:r>
            <a:endParaRPr lang="lv-LV" sz="2200" dirty="0">
              <a:latin typeface="Calibri" panose="020F0502020204030204" pitchFamily="34" charset="0"/>
              <a:ea typeface="Calibri" panose="020F0502020204030204" pitchFamily="34" charset="0"/>
              <a:cs typeface="Calibri" panose="020F0502020204030204" pitchFamily="34" charset="0"/>
            </a:endParaRPr>
          </a:p>
          <a:p>
            <a:pPr marL="342900" indent="-34290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Trīs personības faktoru modelis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Eysenck</a:t>
            </a:r>
            <a:r>
              <a:rPr lang="lv-LV" sz="2200" dirty="0">
                <a:effectLst/>
                <a:latin typeface="Calibri" panose="020F0502020204030204" pitchFamily="34" charset="0"/>
                <a:ea typeface="Calibri" panose="020F0502020204030204" pitchFamily="34" charset="0"/>
                <a:cs typeface="Calibri" panose="020F0502020204030204" pitchFamily="34" charset="0"/>
              </a:rPr>
              <a:t>, 1967).</a:t>
            </a:r>
          </a:p>
          <a:p>
            <a:pPr marL="342900" indent="-34290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Resursu saglabāšanas teorija (</a:t>
            </a:r>
            <a:r>
              <a:rPr lang="lv-LV" sz="2200" dirty="0" err="1">
                <a:effectLst/>
                <a:latin typeface="Calibri" panose="020F0502020204030204" pitchFamily="34" charset="0"/>
                <a:ea typeface="Calibri" panose="020F0502020204030204" pitchFamily="34" charset="0"/>
                <a:cs typeface="Calibri" panose="020F0502020204030204" pitchFamily="34" charset="0"/>
              </a:rPr>
              <a:t>Hobfoll</a:t>
            </a:r>
            <a:r>
              <a:rPr lang="lv-LV" sz="2200" dirty="0">
                <a:effectLst/>
                <a:latin typeface="Calibri" panose="020F0502020204030204" pitchFamily="34" charset="0"/>
                <a:ea typeface="Calibri" panose="020F0502020204030204" pitchFamily="34" charset="0"/>
                <a:cs typeface="Calibri" panose="020F0502020204030204" pitchFamily="34" charset="0"/>
              </a:rPr>
              <a:t>, 1989). </a:t>
            </a:r>
            <a:endParaRPr lang="lv-LV" sz="2200" dirty="0">
              <a:latin typeface="Calibri" panose="020F0502020204030204" pitchFamily="34" charset="0"/>
              <a:ea typeface="Calibri" panose="020F0502020204030204" pitchFamily="34" charset="0"/>
              <a:cs typeface="Calibri" panose="020F0502020204030204" pitchFamily="34" charset="0"/>
            </a:endParaRPr>
          </a:p>
          <a:p>
            <a:pPr marL="342900" indent="-34290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Līdzjūtības gandarījuma un līdzjūtības noguruma modelis (</a:t>
            </a:r>
            <a:r>
              <a:rPr lang="lv-LV" sz="2200" dirty="0" err="1">
                <a:effectLst/>
                <a:latin typeface="Calibri" panose="020F0502020204030204" pitchFamily="34" charset="0"/>
                <a:ea typeface="Calibri" panose="020F0502020204030204" pitchFamily="34" charset="0"/>
                <a:cs typeface="Calibri" panose="020F0502020204030204" pitchFamily="34" charset="0"/>
              </a:rPr>
              <a:t>Stamm</a:t>
            </a:r>
            <a:r>
              <a:rPr lang="lv-LV" sz="2200" dirty="0">
                <a:effectLst/>
                <a:latin typeface="Calibri" panose="020F0502020204030204" pitchFamily="34" charset="0"/>
                <a:ea typeface="Calibri" panose="020F0502020204030204" pitchFamily="34" charset="0"/>
                <a:cs typeface="Calibri" panose="020F0502020204030204" pitchFamily="34" charset="0"/>
              </a:rPr>
              <a:t>, 2010).</a:t>
            </a:r>
          </a:p>
          <a:p>
            <a:pPr marL="342900" indent="-34290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Ievainojamības un stresa modelis (</a:t>
            </a:r>
            <a:r>
              <a:rPr lang="lv-LV" sz="2200" dirty="0" err="1">
                <a:latin typeface="Calibri" panose="020F0502020204030204" pitchFamily="34" charset="0"/>
                <a:ea typeface="Calibri" panose="020F0502020204030204" pitchFamily="34" charset="0"/>
                <a:cs typeface="Calibri" panose="020F0502020204030204" pitchFamily="34" charset="0"/>
              </a:rPr>
              <a:t>Zubin</a:t>
            </a:r>
            <a:r>
              <a:rPr lang="lv-LV" sz="2200" dirty="0">
                <a:latin typeface="Calibri" panose="020F0502020204030204" pitchFamily="34" charset="0"/>
                <a:ea typeface="Calibri" panose="020F0502020204030204" pitchFamily="34" charset="0"/>
                <a:cs typeface="Calibri" panose="020F0502020204030204" pitchFamily="34" charset="0"/>
              </a:rPr>
              <a:t> &amp; </a:t>
            </a:r>
            <a:r>
              <a:rPr lang="lv-LV" sz="2200" dirty="0" err="1">
                <a:latin typeface="Calibri" panose="020F0502020204030204" pitchFamily="34" charset="0"/>
                <a:ea typeface="Calibri" panose="020F0502020204030204" pitchFamily="34" charset="0"/>
                <a:cs typeface="Calibri" panose="020F0502020204030204" pitchFamily="34" charset="0"/>
              </a:rPr>
              <a:t>Spring</a:t>
            </a:r>
            <a:r>
              <a:rPr lang="lv-LV" sz="2200" dirty="0">
                <a:latin typeface="Calibri" panose="020F0502020204030204" pitchFamily="34" charset="0"/>
                <a:ea typeface="Calibri" panose="020F0502020204030204" pitchFamily="34" charset="0"/>
                <a:cs typeface="Calibri" panose="020F0502020204030204" pitchFamily="34" charset="0"/>
              </a:rPr>
              <a:t>, 1977).</a:t>
            </a:r>
            <a:r>
              <a:rPr lang="lv-LV" sz="2200" dirty="0">
                <a:effectLst/>
                <a:latin typeface="Calibri" panose="020F0502020204030204" pitchFamily="34" charset="0"/>
                <a:ea typeface="Calibri" panose="020F0502020204030204" pitchFamily="34" charset="0"/>
                <a:cs typeface="Calibri" panose="020F0502020204030204" pitchFamily="34" charset="0"/>
              </a:rPr>
              <a:t> </a:t>
            </a:r>
          </a:p>
          <a:p>
            <a:pPr marL="342900" indent="-34290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 Izdegšanas apakštipu modelis (</a:t>
            </a:r>
            <a:r>
              <a:rPr lang="lv-LV" sz="2200" dirty="0" err="1">
                <a:latin typeface="Calibri" panose="020F0502020204030204" pitchFamily="34" charset="0"/>
                <a:ea typeface="Calibri" panose="020F0502020204030204" pitchFamily="34" charset="0"/>
                <a:cs typeface="Calibri" panose="020F0502020204030204" pitchFamily="34" charset="0"/>
              </a:rPr>
              <a:t>Farber</a:t>
            </a:r>
            <a:r>
              <a:rPr lang="lv-LV" sz="2200" dirty="0">
                <a:latin typeface="Calibri" panose="020F0502020204030204" pitchFamily="34" charset="0"/>
                <a:ea typeface="Calibri" panose="020F0502020204030204" pitchFamily="34" charset="0"/>
                <a:cs typeface="Calibri" panose="020F0502020204030204" pitchFamily="34" charset="0"/>
              </a:rPr>
              <a:t>, 2001).</a:t>
            </a:r>
            <a:endParaRPr lang="lv-LV" sz="2200" dirty="0">
              <a:effectLst/>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 Morālā distresa modelis  (</a:t>
            </a:r>
            <a:r>
              <a:rPr lang="lv-LV" sz="2200" dirty="0" err="1">
                <a:effectLst/>
                <a:latin typeface="Calibri" panose="020F0502020204030204" pitchFamily="34" charset="0"/>
                <a:ea typeface="Calibri" panose="020F0502020204030204" pitchFamily="34" charset="0"/>
                <a:cs typeface="Calibri" panose="020F0502020204030204" pitchFamily="34" charset="0"/>
              </a:rPr>
              <a:t>Jameton</a:t>
            </a:r>
            <a:r>
              <a:rPr lang="lv-LV" sz="2200" dirty="0">
                <a:effectLst/>
                <a:latin typeface="Calibri" panose="020F0502020204030204" pitchFamily="34" charset="0"/>
                <a:ea typeface="Calibri" panose="020F0502020204030204" pitchFamily="34" charset="0"/>
                <a:cs typeface="Calibri" panose="020F0502020204030204" pitchFamily="34" charset="0"/>
              </a:rPr>
              <a:t>, 1984).  </a:t>
            </a:r>
            <a:endParaRPr lang="lv-LV" sz="22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14347099-22FA-20E3-CB5A-83389E94FEEC}"/>
              </a:ext>
            </a:extLst>
          </p:cNvPr>
          <p:cNvSpPr txBox="1"/>
          <p:nvPr/>
        </p:nvSpPr>
        <p:spPr>
          <a:xfrm>
            <a:off x="3897864" y="949362"/>
            <a:ext cx="6097554" cy="461665"/>
          </a:xfrm>
          <a:prstGeom prst="rect">
            <a:avLst/>
          </a:prstGeom>
          <a:noFill/>
        </p:spPr>
        <p:txBody>
          <a:bodyPr wrap="square">
            <a:spAutoFit/>
          </a:bodyPr>
          <a:lstStyle/>
          <a:p>
            <a:pPr marL="0" indent="0">
              <a:buNone/>
            </a:pPr>
            <a:r>
              <a:rPr lang="lv-LV" sz="2400" b="1" dirty="0">
                <a:solidFill>
                  <a:schemeClr val="bg2">
                    <a:lumMod val="25000"/>
                  </a:schemeClr>
                </a:solidFill>
              </a:rPr>
              <a:t>2. Konceptuālie modeļi.</a:t>
            </a:r>
          </a:p>
        </p:txBody>
      </p:sp>
    </p:spTree>
    <p:extLst>
      <p:ext uri="{BB962C8B-B14F-4D97-AF65-F5344CB8AC3E}">
        <p14:creationId xmlns:p14="http://schemas.microsoft.com/office/powerpoint/2010/main" val="287800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707572" y="18255"/>
            <a:ext cx="10515600" cy="1325563"/>
          </a:xfrm>
        </p:spPr>
        <p:txBody>
          <a:bodyPr/>
          <a:lstStyle/>
          <a:p>
            <a:r>
              <a:rPr lang="lv-LV" dirty="0"/>
              <a:t>Rezultāti</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a:xfrm>
            <a:off x="642257" y="1685665"/>
            <a:ext cx="10515600" cy="4845763"/>
          </a:xfrm>
        </p:spPr>
        <p:txBody>
          <a:bodyPr>
            <a:normAutofit lnSpcReduction="10000"/>
          </a:bodyPr>
          <a:lstStyle/>
          <a:p>
            <a:pPr marL="514350" indent="-514350">
              <a:buAutoNum type="arabicPeriod"/>
            </a:pPr>
            <a:r>
              <a:rPr lang="lv-LV" sz="2200" dirty="0" err="1">
                <a:latin typeface="Calibri" panose="020F0502020204030204" pitchFamily="34" charset="0"/>
                <a:ea typeface="Calibri" panose="020F0502020204030204" pitchFamily="34" charset="0"/>
                <a:cs typeface="Calibri" panose="020F0502020204030204" pitchFamily="34" charset="0"/>
              </a:rPr>
              <a:t>Sociāldemogrāfiskā</a:t>
            </a:r>
            <a:r>
              <a:rPr lang="lv-LV" sz="2200" dirty="0">
                <a:latin typeface="Calibri" panose="020F0502020204030204" pitchFamily="34" charset="0"/>
                <a:ea typeface="Calibri" panose="020F0502020204030204" pitchFamily="34" charset="0"/>
                <a:cs typeface="Calibri" panose="020F0502020204030204" pitchFamily="34" charset="0"/>
              </a:rPr>
              <a:t> aptauja.</a:t>
            </a:r>
          </a:p>
          <a:p>
            <a:pPr marL="514350" indent="-514350">
              <a:buAutoNum type="arabicPeriod"/>
            </a:pPr>
            <a:r>
              <a:rPr lang="lv-LV" sz="2200" dirty="0" err="1">
                <a:latin typeface="Calibri" panose="020F0502020204030204" pitchFamily="34" charset="0"/>
                <a:ea typeface="Calibri" panose="020F0502020204030204" pitchFamily="34" charset="0"/>
                <a:cs typeface="Calibri" panose="020F0502020204030204" pitchFamily="34" charset="0"/>
              </a:rPr>
              <a:t>Maslačas</a:t>
            </a:r>
            <a:r>
              <a:rPr lang="lv-LV" sz="2200" dirty="0">
                <a:latin typeface="Calibri" panose="020F0502020204030204" pitchFamily="34" charset="0"/>
                <a:ea typeface="Calibri" panose="020F0502020204030204" pitchFamily="34" charset="0"/>
                <a:cs typeface="Calibri" panose="020F0502020204030204" pitchFamily="34" charset="0"/>
              </a:rPr>
              <a:t> izdegšanas aptauja (</a:t>
            </a:r>
            <a:r>
              <a:rPr lang="lv-LV" sz="2200" dirty="0" err="1">
                <a:latin typeface="Calibri" panose="020F0502020204030204" pitchFamily="34" charset="0"/>
                <a:ea typeface="Calibri" panose="020F0502020204030204" pitchFamily="34" charset="0"/>
                <a:cs typeface="Calibri" panose="020F0502020204030204" pitchFamily="34" charset="0"/>
              </a:rPr>
              <a:t>MBI-HSS</a:t>
            </a:r>
            <a:r>
              <a:rPr lang="lv-LV" sz="2200" dirty="0">
                <a:latin typeface="Calibri" panose="020F0502020204030204" pitchFamily="34" charset="0"/>
                <a:ea typeface="Calibri" panose="020F0502020204030204" pitchFamily="34" charset="0"/>
                <a:cs typeface="Calibri" panose="020F0502020204030204" pitchFamily="34" charset="0"/>
              </a:rPr>
              <a:t>)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Maslach</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1997).</a:t>
            </a:r>
          </a:p>
          <a:p>
            <a:pPr marL="514350" indent="-51435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P</a:t>
            </a:r>
            <a:r>
              <a:rPr lang="lv-LV" sz="2200" dirty="0">
                <a:effectLst/>
                <a:latin typeface="Calibri" panose="020F0502020204030204" pitchFamily="34" charset="0"/>
                <a:ea typeface="Calibri" panose="020F0502020204030204" pitchFamily="34" charset="0"/>
                <a:cs typeface="Calibri" panose="020F0502020204030204" pitchFamily="34" charset="0"/>
              </a:rPr>
              <a:t>ersonības tipu aptauja (</a:t>
            </a:r>
            <a:r>
              <a:rPr lang="lv-LV" sz="2200" dirty="0" err="1">
                <a:effectLst/>
                <a:latin typeface="Calibri" panose="020F0502020204030204" pitchFamily="34" charset="0"/>
                <a:ea typeface="Calibri" panose="020F0502020204030204" pitchFamily="34" charset="0"/>
                <a:cs typeface="Calibri" panose="020F0502020204030204" pitchFamily="34" charset="0"/>
              </a:rPr>
              <a:t>NEO-FFI</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McCrae</a:t>
            </a:r>
            <a:r>
              <a:rPr lang="lv-LV" sz="2200" dirty="0">
                <a:effectLst/>
                <a:latin typeface="Calibri" panose="020F0502020204030204" pitchFamily="34" charset="0"/>
                <a:ea typeface="Calibri" panose="020F0502020204030204" pitchFamily="34" charset="0"/>
                <a:cs typeface="Calibri" panose="020F0502020204030204" pitchFamily="34" charset="0"/>
              </a:rPr>
              <a:t> &amp; Costa </a:t>
            </a:r>
            <a:r>
              <a:rPr lang="lv-LV" sz="2200" dirty="0" err="1">
                <a:effectLst/>
                <a:latin typeface="Calibri" panose="020F0502020204030204" pitchFamily="34" charset="0"/>
                <a:ea typeface="Calibri" panose="020F0502020204030204" pitchFamily="34" charset="0"/>
                <a:cs typeface="Calibri" panose="020F0502020204030204" pitchFamily="34" charset="0"/>
              </a:rPr>
              <a:t>Jr</a:t>
            </a:r>
            <a:r>
              <a:rPr lang="lv-LV" sz="2200" dirty="0">
                <a:effectLst/>
                <a:latin typeface="Calibri" panose="020F0502020204030204" pitchFamily="34" charset="0"/>
                <a:ea typeface="Calibri" panose="020F0502020204030204" pitchFamily="34" charset="0"/>
                <a:cs typeface="Calibri" panose="020F0502020204030204" pitchFamily="34" charset="0"/>
              </a:rPr>
              <a:t>, 1991).</a:t>
            </a:r>
          </a:p>
          <a:p>
            <a:pPr marL="514350" indent="-51435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Kopenhāgenas izdegšanas aptauja (</a:t>
            </a:r>
            <a:r>
              <a:rPr lang="lv-LV" sz="2200" dirty="0" err="1">
                <a:effectLst/>
                <a:latin typeface="Calibri" panose="020F0502020204030204" pitchFamily="34" charset="0"/>
                <a:ea typeface="Calibri" panose="020F0502020204030204" pitchFamily="34" charset="0"/>
                <a:cs typeface="Calibri" panose="020F0502020204030204" pitchFamily="34" charset="0"/>
              </a:rPr>
              <a:t>CBI</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Kristensen</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2005).  </a:t>
            </a:r>
          </a:p>
          <a:p>
            <a:pPr marL="514350" indent="-51435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Morālā distresa aptauja </a:t>
            </a:r>
            <a:r>
              <a:rPr lang="lv-LV" sz="2200" dirty="0">
                <a:effectLst/>
                <a:latin typeface="Calibri" panose="020F0502020204030204" pitchFamily="34" charset="0"/>
                <a:ea typeface="Calibri" panose="020F0502020204030204" pitchFamily="34" charset="0"/>
                <a:cs typeface="Calibri" panose="020F0502020204030204" pitchFamily="34" charset="0"/>
              </a:rPr>
              <a:t>(MMD-</a:t>
            </a:r>
            <a:r>
              <a:rPr lang="lv-LV" sz="2200" dirty="0" err="1">
                <a:effectLst/>
                <a:latin typeface="Calibri" panose="020F0502020204030204" pitchFamily="34" charset="0"/>
                <a:ea typeface="Calibri" panose="020F0502020204030204" pitchFamily="34" charset="0"/>
                <a:cs typeface="Calibri" panose="020F0502020204030204" pitchFamily="34" charset="0"/>
              </a:rPr>
              <a:t>HP</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Epstein</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2019). </a:t>
            </a:r>
          </a:p>
          <a:p>
            <a:pPr marL="514350" indent="-51435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Profesionālā dzīves kvalitāte (</a:t>
            </a:r>
            <a:r>
              <a:rPr lang="lv-LV" sz="2200" dirty="0" err="1">
                <a:latin typeface="Calibri" panose="020F0502020204030204" pitchFamily="34" charset="0"/>
                <a:ea typeface="Calibri" panose="020F0502020204030204" pitchFamily="34" charset="0"/>
                <a:cs typeface="Calibri" panose="020F0502020204030204" pitchFamily="34" charset="0"/>
              </a:rPr>
              <a:t>ProQQL</a:t>
            </a:r>
            <a:r>
              <a:rPr lang="lv-LV" sz="2200" dirty="0">
                <a:latin typeface="Calibri" panose="020F0502020204030204" pitchFamily="34" charset="0"/>
                <a:ea typeface="Calibri" panose="020F0502020204030204" pitchFamily="34" charset="0"/>
                <a:cs typeface="Calibri" panose="020F0502020204030204" pitchFamily="34" charset="0"/>
              </a:rPr>
              <a:t>)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Stamm</a:t>
            </a:r>
            <a:r>
              <a:rPr lang="lv-LV" sz="2200" dirty="0">
                <a:effectLst/>
                <a:latin typeface="Calibri" panose="020F0502020204030204" pitchFamily="34" charset="0"/>
                <a:ea typeface="Calibri" panose="020F0502020204030204" pitchFamily="34" charset="0"/>
                <a:cs typeface="Calibri" panose="020F0502020204030204" pitchFamily="34" charset="0"/>
              </a:rPr>
              <a:t>, 2010).</a:t>
            </a:r>
          </a:p>
          <a:p>
            <a:pPr marL="514350" indent="-51435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Apmierinātība ar darbu (</a:t>
            </a:r>
            <a:r>
              <a:rPr lang="lv-LV" sz="2200" dirty="0" err="1">
                <a:latin typeface="Calibri" panose="020F0502020204030204" pitchFamily="34" charset="0"/>
                <a:ea typeface="Calibri" panose="020F0502020204030204" pitchFamily="34" charset="0"/>
                <a:cs typeface="Calibri" panose="020F0502020204030204" pitchFamily="34" charset="0"/>
              </a:rPr>
              <a:t>JSS</a:t>
            </a:r>
            <a:r>
              <a:rPr lang="lv-LV" sz="2200" dirty="0">
                <a:latin typeface="Calibri" panose="020F0502020204030204" pitchFamily="34" charset="0"/>
                <a:ea typeface="Calibri" panose="020F0502020204030204" pitchFamily="34" charset="0"/>
                <a:cs typeface="Calibri" panose="020F0502020204030204" pitchFamily="34" charset="0"/>
              </a:rPr>
              <a:t>) (</a:t>
            </a:r>
            <a:r>
              <a:rPr lang="lv-LV" sz="2200" dirty="0" err="1">
                <a:latin typeface="Calibri" panose="020F0502020204030204" pitchFamily="34" charset="0"/>
                <a:ea typeface="Calibri" panose="020F0502020204030204" pitchFamily="34" charset="0"/>
                <a:cs typeface="Calibri" panose="020F0502020204030204" pitchFamily="34" charset="0"/>
              </a:rPr>
              <a:t>Spector</a:t>
            </a:r>
            <a:r>
              <a:rPr lang="lv-LV" sz="2200" dirty="0">
                <a:latin typeface="Calibri" panose="020F0502020204030204" pitchFamily="34" charset="0"/>
                <a:ea typeface="Calibri" panose="020F0502020204030204" pitchFamily="34" charset="0"/>
                <a:cs typeface="Calibri" panose="020F0502020204030204" pitchFamily="34" charset="0"/>
              </a:rPr>
              <a:t>, 1985).</a:t>
            </a:r>
          </a:p>
          <a:p>
            <a:pPr marL="514350" indent="-514350">
              <a:buAutoNum type="arabicPeriod"/>
            </a:pPr>
            <a:r>
              <a:rPr lang="lv-LV" sz="2200" dirty="0" err="1">
                <a:latin typeface="Calibri" panose="020F0502020204030204" pitchFamily="34" charset="0"/>
                <a:ea typeface="Calibri" panose="020F0502020204030204" pitchFamily="34" charset="0"/>
                <a:cs typeface="Calibri" panose="020F0502020204030204" pitchFamily="34" charset="0"/>
              </a:rPr>
              <a:t>Aizenka</a:t>
            </a:r>
            <a:r>
              <a:rPr lang="lv-LV" sz="2200" dirty="0">
                <a:latin typeface="Calibri" panose="020F0502020204030204" pitchFamily="34" charset="0"/>
                <a:ea typeface="Calibri" panose="020F0502020204030204" pitchFamily="34" charset="0"/>
                <a:cs typeface="Calibri" panose="020F0502020204030204" pitchFamily="34" charset="0"/>
              </a:rPr>
              <a:t> personības aptauja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EPI</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Eysenck</a:t>
            </a:r>
            <a:r>
              <a:rPr lang="lv-LV" sz="2200" dirty="0">
                <a:effectLst/>
                <a:latin typeface="Calibri" panose="020F0502020204030204" pitchFamily="34" charset="0"/>
                <a:ea typeface="Calibri" panose="020F0502020204030204" pitchFamily="34" charset="0"/>
                <a:cs typeface="Calibri" panose="020F0502020204030204" pitchFamily="34" charset="0"/>
              </a:rPr>
              <a:t> &amp; </a:t>
            </a:r>
            <a:r>
              <a:rPr lang="lv-LV" sz="2200" dirty="0" err="1">
                <a:effectLst/>
                <a:latin typeface="Calibri" panose="020F0502020204030204" pitchFamily="34" charset="0"/>
                <a:ea typeface="Calibri" panose="020F0502020204030204" pitchFamily="34" charset="0"/>
                <a:cs typeface="Calibri" panose="020F0502020204030204" pitchFamily="34" charset="0"/>
              </a:rPr>
              <a:t>Eysenck</a:t>
            </a:r>
            <a:r>
              <a:rPr lang="lv-LV" sz="2200" dirty="0">
                <a:effectLst/>
                <a:latin typeface="Calibri" panose="020F0502020204030204" pitchFamily="34" charset="0"/>
                <a:ea typeface="Calibri" panose="020F0502020204030204" pitchFamily="34" charset="0"/>
                <a:cs typeface="Calibri" panose="020F0502020204030204" pitchFamily="34" charset="0"/>
              </a:rPr>
              <a:t>, 1975).</a:t>
            </a:r>
          </a:p>
          <a:p>
            <a:pPr marL="514350" indent="-51435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Oldenburgas izdegšanas aptauja (</a:t>
            </a:r>
            <a:r>
              <a:rPr lang="lv-LV" sz="2200" dirty="0" err="1">
                <a:latin typeface="Calibri" panose="020F0502020204030204" pitchFamily="34" charset="0"/>
                <a:ea typeface="Calibri" panose="020F0502020204030204" pitchFamily="34" charset="0"/>
                <a:cs typeface="Calibri" panose="020F0502020204030204" pitchFamily="34" charset="0"/>
              </a:rPr>
              <a:t>OLBI</a:t>
            </a:r>
            <a:r>
              <a:rPr lang="lv-LV" sz="2200" dirty="0">
                <a:latin typeface="Calibri" panose="020F0502020204030204" pitchFamily="34" charset="0"/>
                <a:ea typeface="Calibri" panose="020F0502020204030204" pitchFamily="34" charset="0"/>
                <a:cs typeface="Calibri" panose="020F0502020204030204" pitchFamily="34" charset="0"/>
              </a:rPr>
              <a:t>)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Demerouti</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2001). </a:t>
            </a:r>
          </a:p>
          <a:p>
            <a:pPr marL="514350" indent="-51435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Izde</a:t>
            </a:r>
            <a:r>
              <a:rPr lang="lv-LV" sz="2200" dirty="0">
                <a:latin typeface="Calibri" panose="020F0502020204030204" pitchFamily="34" charset="0"/>
                <a:ea typeface="Calibri" panose="020F0502020204030204" pitchFamily="34" charset="0"/>
                <a:cs typeface="Calibri" panose="020F0502020204030204" pitchFamily="34" charset="0"/>
              </a:rPr>
              <a:t>gšanas novērtējuma instruments (</a:t>
            </a:r>
            <a:r>
              <a:rPr lang="lv-LV" sz="2200" dirty="0" err="1">
                <a:latin typeface="Calibri" panose="020F0502020204030204" pitchFamily="34" charset="0"/>
                <a:ea typeface="Calibri" panose="020F0502020204030204" pitchFamily="34" charset="0"/>
                <a:cs typeface="Calibri" panose="020F0502020204030204" pitchFamily="34" charset="0"/>
              </a:rPr>
              <a:t>BAT</a:t>
            </a:r>
            <a:r>
              <a:rPr lang="lv-LV" sz="2200" dirty="0">
                <a:latin typeface="Calibri" panose="020F0502020204030204" pitchFamily="34" charset="0"/>
                <a:ea typeface="Calibri" panose="020F0502020204030204" pitchFamily="34" charset="0"/>
                <a:cs typeface="Calibri" panose="020F0502020204030204" pitchFamily="34" charset="0"/>
              </a:rPr>
              <a:t>) </a:t>
            </a:r>
            <a:r>
              <a:rPr lang="lv-LV" sz="2200" dirty="0">
                <a:effectLst/>
                <a:latin typeface="Calibri" panose="020F0502020204030204" pitchFamily="34" charset="0"/>
                <a:ea typeface="Calibri" panose="020F0502020204030204" pitchFamily="34" charset="0"/>
                <a:cs typeface="Calibri" panose="020F0502020204030204" pitchFamily="34" charset="0"/>
              </a:rPr>
              <a:t>(</a:t>
            </a:r>
            <a:r>
              <a:rPr lang="lv-LV" sz="2200" dirty="0" err="1">
                <a:effectLst/>
                <a:latin typeface="Calibri" panose="020F0502020204030204" pitchFamily="34" charset="0"/>
                <a:ea typeface="Calibri" panose="020F0502020204030204" pitchFamily="34" charset="0"/>
                <a:cs typeface="Calibri" panose="020F0502020204030204" pitchFamily="34" charset="0"/>
              </a:rPr>
              <a:t>Schaufeli</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et</a:t>
            </a:r>
            <a:r>
              <a:rPr lang="lv-LV" sz="2200" dirty="0">
                <a:effectLst/>
                <a:latin typeface="Calibri" panose="020F0502020204030204" pitchFamily="34" charset="0"/>
                <a:ea typeface="Calibri" panose="020F0502020204030204" pitchFamily="34" charset="0"/>
                <a:cs typeface="Calibri" panose="020F0502020204030204" pitchFamily="34" charset="0"/>
              </a:rPr>
              <a:t> </a:t>
            </a:r>
            <a:r>
              <a:rPr lang="lv-LV" sz="2200" dirty="0" err="1">
                <a:effectLst/>
                <a:latin typeface="Calibri" panose="020F0502020204030204" pitchFamily="34" charset="0"/>
                <a:ea typeface="Calibri" panose="020F0502020204030204" pitchFamily="34" charset="0"/>
                <a:cs typeface="Calibri" panose="020F0502020204030204" pitchFamily="34" charset="0"/>
              </a:rPr>
              <a:t>al</a:t>
            </a:r>
            <a:r>
              <a:rPr lang="lv-LV" sz="2200" dirty="0">
                <a:effectLst/>
                <a:latin typeface="Calibri" panose="020F0502020204030204" pitchFamily="34" charset="0"/>
                <a:ea typeface="Calibri" panose="020F0502020204030204" pitchFamily="34" charset="0"/>
                <a:cs typeface="Calibri" panose="020F0502020204030204" pitchFamily="34" charset="0"/>
              </a:rPr>
              <a:t>., 2020). </a:t>
            </a:r>
          </a:p>
          <a:p>
            <a:pPr marL="514350" indent="-514350">
              <a:buAutoNum type="arabicPeriod"/>
            </a:pPr>
            <a:r>
              <a:rPr lang="lv-LV" sz="2200" dirty="0">
                <a:effectLst/>
                <a:latin typeface="Calibri" panose="020F0502020204030204" pitchFamily="34" charset="0"/>
                <a:ea typeface="Calibri" panose="020F0502020204030204" pitchFamily="34" charset="0"/>
                <a:cs typeface="Calibri" panose="020F0502020204030204" pitchFamily="34" charset="0"/>
              </a:rPr>
              <a:t>Daļēji strukturētā intervija.</a:t>
            </a:r>
          </a:p>
          <a:p>
            <a:pPr marL="514350" indent="-514350">
              <a:buAutoNum type="arabicPeriod"/>
            </a:pPr>
            <a:r>
              <a:rPr lang="lv-LV" sz="2200" dirty="0">
                <a:latin typeface="Calibri" panose="020F0502020204030204" pitchFamily="34" charset="0"/>
                <a:ea typeface="Calibri" panose="020F0502020204030204" pitchFamily="34" charset="0"/>
                <a:cs typeface="Calibri" panose="020F0502020204030204" pitchFamily="34" charset="0"/>
              </a:rPr>
              <a:t>Fokusa grupu intervija.</a:t>
            </a:r>
            <a:endParaRPr lang="lv-LV" sz="2200" dirty="0">
              <a:effectLst/>
              <a:latin typeface="Calibri" panose="020F0502020204030204" pitchFamily="34" charset="0"/>
              <a:ea typeface="Calibri" panose="020F0502020204030204" pitchFamily="34" charset="0"/>
              <a:cs typeface="Calibri" panose="020F0502020204030204" pitchFamily="34" charset="0"/>
            </a:endParaRPr>
          </a:p>
          <a:p>
            <a:pPr marL="514350" indent="-514350">
              <a:buAutoNum type="arabicPeriod"/>
            </a:pPr>
            <a:endParaRPr lang="lv-LV"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514350" indent="-514350">
              <a:buAutoNum type="arabicPeriod"/>
            </a:pPr>
            <a:endParaRPr lang="lv-LV" sz="1800" b="1" dirty="0">
              <a:latin typeface="Times New Roman" panose="02020603050405020304" pitchFamily="18" charset="0"/>
            </a:endParaRPr>
          </a:p>
          <a:p>
            <a:pPr marL="514350" indent="-514350">
              <a:buAutoNum type="arabicPeriod"/>
            </a:pPr>
            <a:endParaRPr lang="lv-LV" dirty="0"/>
          </a:p>
        </p:txBody>
      </p:sp>
      <p:sp>
        <p:nvSpPr>
          <p:cNvPr id="5" name="TextBox 4">
            <a:extLst>
              <a:ext uri="{FF2B5EF4-FFF2-40B4-BE49-F238E27FC236}">
                <a16:creationId xmlns:a16="http://schemas.microsoft.com/office/drawing/2014/main" id="{08509C3C-43CD-8B3E-FBC7-812FBC499229}"/>
              </a:ext>
            </a:extLst>
          </p:cNvPr>
          <p:cNvSpPr txBox="1"/>
          <p:nvPr/>
        </p:nvSpPr>
        <p:spPr>
          <a:xfrm>
            <a:off x="3047223" y="974486"/>
            <a:ext cx="6097554" cy="461665"/>
          </a:xfrm>
          <a:prstGeom prst="rect">
            <a:avLst/>
          </a:prstGeom>
          <a:noFill/>
        </p:spPr>
        <p:txBody>
          <a:bodyPr wrap="square">
            <a:spAutoFit/>
          </a:bodyPr>
          <a:lstStyle/>
          <a:p>
            <a:pPr marL="0" indent="0">
              <a:buNone/>
            </a:pPr>
            <a:r>
              <a:rPr lang="lv-LV" sz="2400" b="1" dirty="0">
                <a:solidFill>
                  <a:schemeClr val="bg2">
                    <a:lumMod val="25000"/>
                  </a:schemeClr>
                </a:solidFill>
              </a:rPr>
              <a:t>3. ĀPIIF empīrisko pētījumu instrumenti.</a:t>
            </a:r>
          </a:p>
        </p:txBody>
      </p:sp>
    </p:spTree>
    <p:extLst>
      <p:ext uri="{BB962C8B-B14F-4D97-AF65-F5344CB8AC3E}">
        <p14:creationId xmlns:p14="http://schemas.microsoft.com/office/powerpoint/2010/main" val="415310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138405" y="0"/>
            <a:ext cx="10515600" cy="737735"/>
          </a:xfrm>
        </p:spPr>
        <p:txBody>
          <a:bodyPr/>
          <a:lstStyle/>
          <a:p>
            <a:r>
              <a:rPr lang="lv-LV" dirty="0"/>
              <a:t>Rezultāti</a:t>
            </a:r>
          </a:p>
        </p:txBody>
      </p:sp>
      <p:sp>
        <p:nvSpPr>
          <p:cNvPr id="5" name="TextBox 4">
            <a:extLst>
              <a:ext uri="{FF2B5EF4-FFF2-40B4-BE49-F238E27FC236}">
                <a16:creationId xmlns:a16="http://schemas.microsoft.com/office/drawing/2014/main" id="{373C771B-3260-D09A-0E9F-B020A691A270}"/>
              </a:ext>
            </a:extLst>
          </p:cNvPr>
          <p:cNvSpPr txBox="1"/>
          <p:nvPr/>
        </p:nvSpPr>
        <p:spPr>
          <a:xfrm>
            <a:off x="1119674" y="210752"/>
            <a:ext cx="9144000" cy="461665"/>
          </a:xfrm>
          <a:prstGeom prst="rect">
            <a:avLst/>
          </a:prstGeom>
          <a:noFill/>
        </p:spPr>
        <p:txBody>
          <a:bodyPr wrap="square">
            <a:spAutoFit/>
          </a:bodyPr>
          <a:lstStyle/>
          <a:p>
            <a:pPr marL="0" indent="0" algn="ctr">
              <a:buNone/>
            </a:pPr>
            <a:r>
              <a:rPr lang="lv-LV" sz="2400" b="1" dirty="0">
                <a:solidFill>
                  <a:schemeClr val="bg2">
                    <a:lumMod val="25000"/>
                  </a:schemeClr>
                </a:solidFill>
              </a:rPr>
              <a:t>4. ĀPIIF secinājumi dažādu modeļu ietvaros.</a:t>
            </a:r>
          </a:p>
        </p:txBody>
      </p:sp>
      <p:sp>
        <p:nvSpPr>
          <p:cNvPr id="7" name="TextBox 6">
            <a:extLst>
              <a:ext uri="{FF2B5EF4-FFF2-40B4-BE49-F238E27FC236}">
                <a16:creationId xmlns:a16="http://schemas.microsoft.com/office/drawing/2014/main" id="{820A4435-FDD7-C91C-E5CB-156632882953}"/>
              </a:ext>
            </a:extLst>
          </p:cNvPr>
          <p:cNvSpPr txBox="1"/>
          <p:nvPr/>
        </p:nvSpPr>
        <p:spPr>
          <a:xfrm>
            <a:off x="675691" y="1479072"/>
            <a:ext cx="10840617" cy="5078313"/>
          </a:xfrm>
          <a:prstGeom prst="rect">
            <a:avLst/>
          </a:prstGeom>
          <a:noFill/>
        </p:spPr>
        <p:txBody>
          <a:bodyPr wrap="square">
            <a:spAutoFit/>
          </a:bodyPr>
          <a:lstStyle/>
          <a:p>
            <a:pPr marL="342900" indent="-342900" algn="just">
              <a:buAutoNum type="arabicPeriod"/>
            </a:pPr>
            <a:r>
              <a:rPr lang="lv-LV" sz="1800" b="1" dirty="0">
                <a:effectLst/>
                <a:latin typeface="Calibri" panose="020F0502020204030204" pitchFamily="34" charset="0"/>
                <a:ea typeface="Calibri" panose="020F0502020204030204" pitchFamily="34" charset="0"/>
                <a:cs typeface="Calibri" panose="020F0502020204030204" pitchFamily="34" charset="0"/>
              </a:rPr>
              <a:t>Multidimensiālais izdegšanas modelis (</a:t>
            </a:r>
            <a:r>
              <a:rPr lang="lv-LV" sz="1800" b="1" dirty="0" err="1">
                <a:effectLst/>
                <a:latin typeface="Calibri" panose="020F0502020204030204" pitchFamily="34" charset="0"/>
                <a:ea typeface="Calibri" panose="020F0502020204030204" pitchFamily="34" charset="0"/>
                <a:cs typeface="Calibri" panose="020F0502020204030204" pitchFamily="34" charset="0"/>
              </a:rPr>
              <a:t>Maslach</a:t>
            </a:r>
            <a:r>
              <a:rPr lang="lv-LV" sz="1800" b="1" dirty="0">
                <a:effectLst/>
                <a:latin typeface="Calibri" panose="020F0502020204030204" pitchFamily="34" charset="0"/>
                <a:ea typeface="Calibri" panose="020F0502020204030204" pitchFamily="34" charset="0"/>
                <a:cs typeface="Calibri" panose="020F0502020204030204" pitchFamily="34" charset="0"/>
              </a:rPr>
              <a:t>, 1998). </a:t>
            </a:r>
            <a:r>
              <a:rPr lang="lv-LV" sz="1800" dirty="0">
                <a:effectLst/>
                <a:latin typeface="Calibri" panose="020F0502020204030204" pitchFamily="34" charset="0"/>
                <a:ea typeface="Calibri" panose="020F0502020204030204" pitchFamily="34" charset="0"/>
                <a:cs typeface="Calibri" panose="020F0502020204030204" pitchFamily="34" charset="0"/>
              </a:rPr>
              <a:t>Darbinieki, kas pieredzēja zemāku apmierinātību ar darbu, atbalsta trūkumu darbā, ilgas darba stundas piedzīvoja emocionālo izdegšanu (</a:t>
            </a:r>
            <a:r>
              <a:rPr lang="lv-LV" sz="1800" dirty="0" err="1">
                <a:effectLst/>
                <a:latin typeface="Calibri" panose="020F0502020204030204" pitchFamily="34" charset="0"/>
                <a:ea typeface="Calibri" panose="020F0502020204030204" pitchFamily="34" charset="0"/>
                <a:cs typeface="Calibri" panose="020F0502020204030204" pitchFamily="34" charset="0"/>
              </a:rPr>
              <a:t>Henriksen</a:t>
            </a:r>
            <a:r>
              <a:rPr lang="lv-LV" sz="1800" dirty="0">
                <a:effectLst/>
                <a:latin typeface="Calibri" panose="020F0502020204030204" pitchFamily="34" charset="0"/>
                <a:ea typeface="Calibri" panose="020F0502020204030204" pitchFamily="34" charset="0"/>
                <a:cs typeface="Calibri" panose="020F0502020204030204" pitchFamily="34" charset="0"/>
              </a:rPr>
              <a:t> &amp; </a:t>
            </a:r>
            <a:r>
              <a:rPr lang="lv-LV" sz="1800" dirty="0" err="1">
                <a:effectLst/>
                <a:latin typeface="Calibri" panose="020F0502020204030204" pitchFamily="34" charset="0"/>
                <a:ea typeface="Calibri" panose="020F0502020204030204" pitchFamily="34" charset="0"/>
                <a:cs typeface="Calibri" panose="020F0502020204030204" pitchFamily="34" charset="0"/>
              </a:rPr>
              <a:t>Lukasse</a:t>
            </a:r>
            <a:r>
              <a:rPr lang="lv-LV" sz="1800" dirty="0">
                <a:effectLst/>
                <a:latin typeface="Calibri" panose="020F0502020204030204" pitchFamily="34" charset="0"/>
                <a:ea typeface="Calibri" panose="020F0502020204030204" pitchFamily="34" charset="0"/>
                <a:cs typeface="Calibri" panose="020F0502020204030204" pitchFamily="34" charset="0"/>
              </a:rPr>
              <a:t>, 2016). Domas par aiziešanu no darba veicināja nepietiekams profesionāls atbalsts un resursu trūkums, kas raksturo indivīda </a:t>
            </a:r>
            <a:r>
              <a:rPr lang="lv-LV" sz="1800" dirty="0" err="1">
                <a:effectLst/>
                <a:latin typeface="Calibri" panose="020F0502020204030204" pitchFamily="34" charset="0"/>
                <a:ea typeface="Calibri" panose="020F0502020204030204" pitchFamily="34" charset="0"/>
                <a:cs typeface="Calibri" panose="020F0502020204030204" pitchFamily="34" charset="0"/>
              </a:rPr>
              <a:t>depersonalizāciju</a:t>
            </a:r>
            <a:r>
              <a:rPr lang="lv-LV" sz="1800" dirty="0">
                <a:effectLst/>
                <a:latin typeface="Calibri" panose="020F0502020204030204" pitchFamily="34" charset="0"/>
                <a:ea typeface="Calibri" panose="020F0502020204030204" pitchFamily="34" charset="0"/>
                <a:cs typeface="Calibri" panose="020F0502020204030204" pitchFamily="34" charset="0"/>
              </a:rPr>
              <a:t>. </a:t>
            </a:r>
          </a:p>
          <a:p>
            <a:pPr marL="342900" indent="-342900" algn="just">
              <a:buFont typeface="Arial" panose="020B0604020202020204" pitchFamily="34" charset="0"/>
              <a:buAutoNum type="arabicPeriod"/>
            </a:pPr>
            <a:r>
              <a:rPr lang="lv-LV" sz="1800" b="1" i="0" dirty="0">
                <a:effectLst/>
                <a:latin typeface="Calibri" panose="020F0502020204030204" pitchFamily="34" charset="0"/>
                <a:ea typeface="Calibri" panose="020F0502020204030204" pitchFamily="34" charset="0"/>
                <a:cs typeface="Calibri" panose="020F0502020204030204" pitchFamily="34" charset="0"/>
              </a:rPr>
              <a:t>Darba pieprasījumu-resursu modelis </a:t>
            </a:r>
            <a:r>
              <a:rPr lang="lv-LV" sz="1800" b="1" dirty="0">
                <a:effectLst/>
                <a:latin typeface="Calibri" panose="020F0502020204030204" pitchFamily="34" charset="0"/>
                <a:ea typeface="Calibri" panose="020F0502020204030204" pitchFamily="34" charset="0"/>
                <a:cs typeface="Calibri" panose="020F0502020204030204" pitchFamily="34" charset="0"/>
              </a:rPr>
              <a:t>(</a:t>
            </a:r>
            <a:r>
              <a:rPr lang="lv-LV" sz="1800" b="1" dirty="0" err="1">
                <a:effectLst/>
                <a:latin typeface="Calibri" panose="020F0502020204030204" pitchFamily="34" charset="0"/>
                <a:ea typeface="Calibri" panose="020F0502020204030204" pitchFamily="34" charset="0"/>
                <a:cs typeface="Calibri" panose="020F0502020204030204" pitchFamily="34" charset="0"/>
              </a:rPr>
              <a:t>Bakker</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et</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al</a:t>
            </a:r>
            <a:r>
              <a:rPr lang="lv-LV" sz="1800" b="1" dirty="0">
                <a:effectLst/>
                <a:latin typeface="Calibri" panose="020F0502020204030204" pitchFamily="34" charset="0"/>
                <a:ea typeface="Calibri" panose="020F0502020204030204" pitchFamily="34" charset="0"/>
                <a:cs typeface="Calibri" panose="020F0502020204030204" pitchFamily="34" charset="0"/>
              </a:rPr>
              <a:t>., 2001)</a:t>
            </a:r>
            <a:r>
              <a:rPr lang="lv-LV" b="1" dirty="0">
                <a:latin typeface="Calibri" panose="020F0502020204030204" pitchFamily="34" charset="0"/>
                <a:ea typeface="Calibri" panose="020F0502020204030204" pitchFamily="34" charset="0"/>
                <a:cs typeface="Calibri" panose="020F0502020204030204" pitchFamily="34" charset="0"/>
              </a:rPr>
              <a:t>.</a:t>
            </a:r>
            <a:r>
              <a:rPr lang="lv-LV" dirty="0">
                <a:latin typeface="Calibri" panose="020F0502020204030204" pitchFamily="34" charset="0"/>
                <a:ea typeface="Calibri" panose="020F0502020204030204" pitchFamily="34" charset="0"/>
                <a:cs typeface="Calibri" panose="020F0502020204030204" pitchFamily="34" charset="0"/>
              </a:rPr>
              <a:t> I</a:t>
            </a:r>
            <a:r>
              <a:rPr lang="lv-LV" sz="1800" dirty="0">
                <a:effectLst/>
                <a:latin typeface="Calibri" panose="020F0502020204030204" pitchFamily="34" charset="0"/>
                <a:ea typeface="Calibri" panose="020F0502020204030204" pitchFamily="34" charset="0"/>
                <a:cs typeface="Calibri" panose="020F0502020204030204" pitchFamily="34" charset="0"/>
              </a:rPr>
              <a:t>zdegšana attīstās situācijās,  kad rodas disbalanss starp profesionālām prasībām un darbinieka resursiem.</a:t>
            </a:r>
          </a:p>
          <a:p>
            <a:pPr marL="342900" indent="-342900" algn="just">
              <a:buAutoNum type="arabicPeriod"/>
            </a:pPr>
            <a:r>
              <a:rPr lang="lv-LV" sz="1800" b="1" dirty="0">
                <a:effectLst/>
                <a:latin typeface="Calibri" panose="020F0502020204030204" pitchFamily="34" charset="0"/>
                <a:ea typeface="Calibri" panose="020F0502020204030204" pitchFamily="34" charset="0"/>
                <a:cs typeface="Calibri" panose="020F0502020204030204" pitchFamily="34" charset="0"/>
              </a:rPr>
              <a:t>Sociālās apmaiņas modelis (</a:t>
            </a:r>
            <a:r>
              <a:rPr lang="lv-LV" sz="1800" b="1" dirty="0" err="1">
                <a:effectLst/>
                <a:latin typeface="Calibri" panose="020F0502020204030204" pitchFamily="34" charset="0"/>
                <a:ea typeface="Calibri" panose="020F0502020204030204" pitchFamily="34" charset="0"/>
                <a:cs typeface="Calibri" panose="020F0502020204030204" pitchFamily="34" charset="0"/>
              </a:rPr>
              <a:t>Schaufeli</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et</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al</a:t>
            </a:r>
            <a:r>
              <a:rPr lang="lv-LV" sz="1800" b="1" dirty="0">
                <a:effectLst/>
                <a:latin typeface="Calibri" panose="020F0502020204030204" pitchFamily="34" charset="0"/>
                <a:ea typeface="Calibri" panose="020F0502020204030204" pitchFamily="34" charset="0"/>
                <a:cs typeface="Calibri" panose="020F0502020204030204" pitchFamily="34" charset="0"/>
              </a:rPr>
              <a:t>., 2011). </a:t>
            </a:r>
            <a:r>
              <a:rPr lang="lv-LV" sz="1800" dirty="0">
                <a:effectLst/>
                <a:latin typeface="Calibri" panose="020F0502020204030204" pitchFamily="34" charset="0"/>
                <a:ea typeface="Calibri" panose="020F0502020204030204" pitchFamily="34" charset="0"/>
                <a:cs typeface="Calibri" panose="020F0502020204030204" pitchFamily="34" charset="0"/>
              </a:rPr>
              <a:t>Izdegšan</a:t>
            </a:r>
            <a:r>
              <a:rPr lang="lv-LV" dirty="0">
                <a:latin typeface="Calibri" panose="020F0502020204030204" pitchFamily="34" charset="0"/>
                <a:ea typeface="Calibri" panose="020F0502020204030204" pitchFamily="34" charset="0"/>
                <a:cs typeface="Calibri" panose="020F0502020204030204" pitchFamily="34" charset="0"/>
              </a:rPr>
              <a:t>u izraisa </a:t>
            </a:r>
            <a:r>
              <a:rPr lang="lv-LV" sz="1800" dirty="0">
                <a:effectLst/>
                <a:latin typeface="Calibri" panose="020F0502020204030204" pitchFamily="34" charset="0"/>
                <a:ea typeface="Calibri" panose="020F0502020204030204" pitchFamily="34" charset="0"/>
                <a:cs typeface="Calibri" panose="020F0502020204030204" pitchFamily="34" charset="0"/>
              </a:rPr>
              <a:t>darbs ambulatorajā nodaļā un slimnīcas reorganizācija (</a:t>
            </a:r>
            <a:r>
              <a:rPr lang="lv-LV" sz="1800" dirty="0" err="1">
                <a:effectLst/>
                <a:latin typeface="Calibri" panose="020F0502020204030204" pitchFamily="34" charset="0"/>
                <a:ea typeface="Calibri" panose="020F0502020204030204" pitchFamily="34" charset="0"/>
                <a:cs typeface="Calibri" panose="020F0502020204030204" pitchFamily="34" charset="0"/>
              </a:rPr>
              <a:t>Henriksen</a:t>
            </a:r>
            <a:r>
              <a:rPr lang="lv-LV" sz="1800" dirty="0">
                <a:effectLst/>
                <a:latin typeface="Calibri" panose="020F0502020204030204" pitchFamily="34" charset="0"/>
                <a:ea typeface="Calibri" panose="020F0502020204030204" pitchFamily="34" charset="0"/>
                <a:cs typeface="Calibri" panose="020F0502020204030204" pitchFamily="34" charset="0"/>
              </a:rPr>
              <a:t> &amp; </a:t>
            </a:r>
            <a:r>
              <a:rPr lang="lv-LV" sz="1800" dirty="0" err="1">
                <a:effectLst/>
                <a:latin typeface="Calibri" panose="020F0502020204030204" pitchFamily="34" charset="0"/>
                <a:ea typeface="Calibri" panose="020F0502020204030204" pitchFamily="34" charset="0"/>
                <a:cs typeface="Calibri" panose="020F0502020204030204" pitchFamily="34" charset="0"/>
              </a:rPr>
              <a:t>Lukasse</a:t>
            </a:r>
            <a:r>
              <a:rPr lang="lv-LV" sz="1800" dirty="0">
                <a:effectLst/>
                <a:latin typeface="Calibri" panose="020F0502020204030204" pitchFamily="34" charset="0"/>
                <a:ea typeface="Calibri" panose="020F0502020204030204" pitchFamily="34" charset="0"/>
                <a:cs typeface="Calibri" panose="020F0502020204030204" pitchFamily="34" charset="0"/>
              </a:rPr>
              <a:t>, 2016). </a:t>
            </a:r>
            <a:r>
              <a:rPr lang="lv-LV" dirty="0">
                <a:latin typeface="Calibri" panose="020F0502020204030204" pitchFamily="34" charset="0"/>
                <a:ea typeface="Calibri" panose="020F0502020204030204" pitchFamily="34" charset="0"/>
                <a:cs typeface="Calibri" panose="020F0502020204030204" pitchFamily="34" charset="0"/>
              </a:rPr>
              <a:t>D</a:t>
            </a:r>
            <a:r>
              <a:rPr lang="lv-LV" sz="1800" dirty="0">
                <a:effectLst/>
                <a:latin typeface="Calibri" panose="020F0502020204030204" pitchFamily="34" charset="0"/>
                <a:ea typeface="Calibri" panose="020F0502020204030204" pitchFamily="34" charset="0"/>
                <a:cs typeface="Calibri" panose="020F0502020204030204" pitchFamily="34" charset="0"/>
              </a:rPr>
              <a:t>arba vides īpatnības un pārmaiņas organizācijā rada stresa un paaugstinātas spriedzes situāciju darbiniekiem, kas savukārt veicina izdegšanas sindroma attīstību. </a:t>
            </a:r>
          </a:p>
          <a:p>
            <a:pPr marL="342900" indent="-342900" algn="just">
              <a:buAutoNum type="arabicPeriod"/>
            </a:pPr>
            <a:r>
              <a:rPr lang="lv-LV" sz="1800" b="1" dirty="0">
                <a:effectLst/>
                <a:latin typeface="Calibri" panose="020F0502020204030204" pitchFamily="34" charset="0"/>
                <a:ea typeface="Calibri" panose="020F0502020204030204" pitchFamily="34" charset="0"/>
                <a:cs typeface="Calibri" panose="020F0502020204030204" pitchFamily="34" charset="0"/>
              </a:rPr>
              <a:t>Izdegšanas un noturības modelis (</a:t>
            </a:r>
            <a:r>
              <a:rPr lang="lv-LV" sz="1800" b="1" dirty="0" err="1">
                <a:effectLst/>
                <a:latin typeface="Calibri" panose="020F0502020204030204" pitchFamily="34" charset="0"/>
                <a:ea typeface="Calibri" panose="020F0502020204030204" pitchFamily="34" charset="0"/>
                <a:cs typeface="Calibri" panose="020F0502020204030204" pitchFamily="34" charset="0"/>
              </a:rPr>
              <a:t>Shanafelt</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et</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al</a:t>
            </a:r>
            <a:r>
              <a:rPr lang="lv-LV" sz="1800" b="1" dirty="0">
                <a:effectLst/>
                <a:latin typeface="Calibri" panose="020F0502020204030204" pitchFamily="34" charset="0"/>
                <a:ea typeface="Calibri" panose="020F0502020204030204" pitchFamily="34" charset="0"/>
                <a:cs typeface="Calibri" panose="020F0502020204030204" pitchFamily="34" charset="0"/>
              </a:rPr>
              <a:t>., 2017).  </a:t>
            </a:r>
            <a:r>
              <a:rPr lang="lv-LV" sz="1800" dirty="0">
                <a:effectLst/>
                <a:latin typeface="Calibri" panose="020F0502020204030204" pitchFamily="34" charset="0"/>
                <a:ea typeface="Calibri" panose="020F0502020204030204" pitchFamily="34" charset="0"/>
                <a:cs typeface="Calibri" panose="020F0502020204030204" pitchFamily="34" charset="0"/>
              </a:rPr>
              <a:t>Izdegšanu izraisa administratīvie un sistemātiskie faktori (</a:t>
            </a:r>
            <a:r>
              <a:rPr lang="lv-LV" sz="1800" dirty="0" err="1">
                <a:effectLst/>
                <a:latin typeface="Calibri" panose="020F0502020204030204" pitchFamily="34" charset="0"/>
                <a:ea typeface="Calibri" panose="020F0502020204030204" pitchFamily="34" charset="0"/>
                <a:cs typeface="Calibri" panose="020F0502020204030204" pitchFamily="34" charset="0"/>
              </a:rPr>
              <a:t>Bredenberg</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et</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al</a:t>
            </a:r>
            <a:r>
              <a:rPr lang="lv-LV" sz="1800" dirty="0">
                <a:effectLst/>
                <a:latin typeface="Calibri" panose="020F0502020204030204" pitchFamily="34" charset="0"/>
                <a:ea typeface="Calibri" panose="020F0502020204030204" pitchFamily="34" charset="0"/>
                <a:cs typeface="Calibri" panose="020F0502020204030204" pitchFamily="34" charset="0"/>
              </a:rPr>
              <a:t>., 2023). </a:t>
            </a:r>
            <a:r>
              <a:rPr lang="lv-LV" dirty="0">
                <a:latin typeface="Calibri" panose="020F0502020204030204" pitchFamily="34" charset="0"/>
                <a:ea typeface="Calibri" panose="020F0502020204030204" pitchFamily="34" charset="0"/>
                <a:cs typeface="Calibri" panose="020F0502020204030204" pitchFamily="34" charset="0"/>
              </a:rPr>
              <a:t>Tas </a:t>
            </a:r>
            <a:r>
              <a:rPr lang="lv-LV" sz="1800" dirty="0">
                <a:effectLst/>
                <a:latin typeface="Calibri" panose="020F0502020204030204" pitchFamily="34" charset="0"/>
                <a:ea typeface="Calibri" panose="020F0502020204030204" pitchFamily="34" charset="0"/>
                <a:cs typeface="Calibri" panose="020F0502020204030204" pitchFamily="34" charset="0"/>
              </a:rPr>
              <a:t>rada paaugstinātu stresu un psiholoģisko spiedienu veicinot izdegšanas sindroma attīstību. Savukārt noturību veicinošie individuālie faktori darbojas kā </a:t>
            </a:r>
            <a:r>
              <a:rPr lang="lv-LV" sz="1800" dirty="0" err="1">
                <a:effectLst/>
                <a:latin typeface="Calibri" panose="020F0502020204030204" pitchFamily="34" charset="0"/>
                <a:ea typeface="Calibri" panose="020F0502020204030204" pitchFamily="34" charset="0"/>
                <a:cs typeface="Calibri" panose="020F0502020204030204" pitchFamily="34" charset="0"/>
              </a:rPr>
              <a:t>aizsargfaktori</a:t>
            </a:r>
            <a:r>
              <a:rPr lang="lv-LV" sz="1800" dirty="0">
                <a:effectLst/>
                <a:latin typeface="Calibri" panose="020F0502020204030204" pitchFamily="34" charset="0"/>
                <a:ea typeface="Calibri" panose="020F0502020204030204" pitchFamily="34" charset="0"/>
                <a:cs typeface="Calibri" panose="020F0502020204030204" pitchFamily="34" charset="0"/>
              </a:rPr>
              <a:t> pret izdegšanu. Šie faktori veicina darbinieku motivāciju un pozitīvo attieksmi, kas palīdz mazināt izdegšanas risku.</a:t>
            </a:r>
          </a:p>
          <a:p>
            <a:pPr marL="342900" indent="-342900" algn="just">
              <a:buFontTx/>
              <a:buAutoNum type="arabicPeriod"/>
            </a:pPr>
            <a:r>
              <a:rPr lang="lv-LV" sz="1800" b="1" dirty="0">
                <a:effectLst/>
                <a:latin typeface="Calibri" panose="020F0502020204030204" pitchFamily="34" charset="0"/>
                <a:ea typeface="Calibri" panose="020F0502020204030204" pitchFamily="34" charset="0"/>
                <a:cs typeface="Calibri" panose="020F0502020204030204" pitchFamily="34" charset="0"/>
              </a:rPr>
              <a:t>Resursu saglabāšanas teorija (</a:t>
            </a:r>
            <a:r>
              <a:rPr lang="lv-LV" sz="1800" b="1" dirty="0" err="1">
                <a:effectLst/>
                <a:latin typeface="Calibri" panose="020F0502020204030204" pitchFamily="34" charset="0"/>
                <a:ea typeface="Calibri" panose="020F0502020204030204" pitchFamily="34" charset="0"/>
                <a:cs typeface="Calibri" panose="020F0502020204030204" pitchFamily="34" charset="0"/>
              </a:rPr>
              <a:t>Hobfoll</a:t>
            </a:r>
            <a:r>
              <a:rPr lang="lv-LV" sz="1800" b="1" dirty="0">
                <a:effectLst/>
                <a:latin typeface="Calibri" panose="020F0502020204030204" pitchFamily="34" charset="0"/>
                <a:ea typeface="Calibri" panose="020F0502020204030204" pitchFamily="34" charset="0"/>
                <a:cs typeface="Calibri" panose="020F0502020204030204" pitchFamily="34" charset="0"/>
              </a:rPr>
              <a:t>, 1989). </a:t>
            </a:r>
            <a:r>
              <a:rPr lang="lv-LV" sz="1800" dirty="0">
                <a:effectLst/>
                <a:latin typeface="Calibri" panose="020F0502020204030204" pitchFamily="34" charset="0"/>
                <a:ea typeface="Calibri" panose="020F0502020204030204" pitchFamily="34" charset="0"/>
                <a:cs typeface="Calibri" panose="020F0502020204030204" pitchFamily="34" charset="0"/>
              </a:rPr>
              <a:t>Izdegšanu izraisa pasīvais vadības stils un darba konfliktu skaits. Līdz ar to var secināt, ka pasīvajam vadības stilam ir zināma ietekme gan uz organizāciju, gan pašu darbinieku un viņa privāto dzīvi. Tas savukārt veicina darbinieka neapmierinātību un izdegšanas sindroma attīstību.</a:t>
            </a:r>
            <a:endParaRPr lang="lv-LV" sz="1800" dirty="0">
              <a:latin typeface="Calibri" panose="020F0502020204030204" pitchFamily="34" charset="0"/>
              <a:ea typeface="Calibri" panose="020F0502020204030204" pitchFamily="34" charset="0"/>
              <a:cs typeface="Calibri" panose="020F0502020204030204" pitchFamily="34" charset="0"/>
            </a:endParaRPr>
          </a:p>
          <a:p>
            <a:pPr marL="342900" indent="-342900">
              <a:buAutoNum type="arabicPeriod"/>
            </a:pPr>
            <a:endParaRPr lang="lv-LV" sz="1800" dirty="0">
              <a:effectLst/>
              <a:latin typeface="Calibri" panose="020F0502020204030204" pitchFamily="34" charset="0"/>
              <a:ea typeface="Calibri" panose="020F0502020204030204" pitchFamily="34" charset="0"/>
              <a:cs typeface="Calibri" panose="020F0502020204030204" pitchFamily="34" charset="0"/>
            </a:endParaRPr>
          </a:p>
          <a:p>
            <a:pPr marL="342900" indent="-342900">
              <a:buAutoNum type="arabicPeriod"/>
            </a:pPr>
            <a:endParaRPr lang="lv-LV" sz="1800" dirty="0">
              <a:latin typeface="Calibri" panose="020F050202020403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A2FDE388-2E7D-BE69-8684-C86C05FC4AA3}"/>
              </a:ext>
            </a:extLst>
          </p:cNvPr>
          <p:cNvSpPr txBox="1"/>
          <p:nvPr/>
        </p:nvSpPr>
        <p:spPr>
          <a:xfrm>
            <a:off x="3818553" y="881180"/>
            <a:ext cx="6106884" cy="369332"/>
          </a:xfrm>
          <a:prstGeom prst="rect">
            <a:avLst/>
          </a:prstGeom>
          <a:noFill/>
        </p:spPr>
        <p:txBody>
          <a:bodyPr wrap="square">
            <a:spAutoFit/>
          </a:bodyPr>
          <a:lstStyle/>
          <a:p>
            <a:r>
              <a:rPr lang="lv-LV" sz="1800" i="1" dirty="0">
                <a:solidFill>
                  <a:schemeClr val="bg2">
                    <a:lumMod val="10000"/>
                  </a:schemeClr>
                </a:solidFill>
                <a:effectLst/>
                <a:latin typeface="Calibri" panose="020F0502020204030204" pitchFamily="34" charset="0"/>
                <a:ea typeface="Calibri" panose="020F0502020204030204" pitchFamily="34" charset="0"/>
                <a:cs typeface="Calibri" panose="020F0502020204030204" pitchFamily="34" charset="0"/>
              </a:rPr>
              <a:t>ĀPIIF saistīti ar darba vides faktoriem </a:t>
            </a:r>
            <a:endParaRPr lang="lv-LV" i="1" dirty="0">
              <a:solidFill>
                <a:schemeClr val="bg2">
                  <a:lumMod val="10000"/>
                </a:schemeClr>
              </a:solidFill>
            </a:endParaRPr>
          </a:p>
        </p:txBody>
      </p:sp>
    </p:spTree>
    <p:extLst>
      <p:ext uri="{BB962C8B-B14F-4D97-AF65-F5344CB8AC3E}">
        <p14:creationId xmlns:p14="http://schemas.microsoft.com/office/powerpoint/2010/main" val="2285390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558282" y="0"/>
            <a:ext cx="10515600" cy="1325563"/>
          </a:xfrm>
        </p:spPr>
        <p:txBody>
          <a:bodyPr/>
          <a:lstStyle/>
          <a:p>
            <a:r>
              <a:rPr lang="lv-LV" dirty="0"/>
              <a:t>Rezultāti</a:t>
            </a:r>
          </a:p>
        </p:txBody>
      </p:sp>
      <p:sp>
        <p:nvSpPr>
          <p:cNvPr id="5" name="TextBox 4">
            <a:extLst>
              <a:ext uri="{FF2B5EF4-FFF2-40B4-BE49-F238E27FC236}">
                <a16:creationId xmlns:a16="http://schemas.microsoft.com/office/drawing/2014/main" id="{373C771B-3260-D09A-0E9F-B020A691A270}"/>
              </a:ext>
            </a:extLst>
          </p:cNvPr>
          <p:cNvSpPr txBox="1"/>
          <p:nvPr/>
        </p:nvSpPr>
        <p:spPr>
          <a:xfrm>
            <a:off x="1399384" y="431948"/>
            <a:ext cx="9144000" cy="461665"/>
          </a:xfrm>
          <a:prstGeom prst="rect">
            <a:avLst/>
          </a:prstGeom>
          <a:noFill/>
        </p:spPr>
        <p:txBody>
          <a:bodyPr wrap="square">
            <a:spAutoFit/>
          </a:bodyPr>
          <a:lstStyle/>
          <a:p>
            <a:pPr marL="0" indent="0" algn="ctr">
              <a:buNone/>
            </a:pPr>
            <a:r>
              <a:rPr lang="lv-LV" sz="2400" b="1" dirty="0">
                <a:solidFill>
                  <a:schemeClr val="bg2">
                    <a:lumMod val="25000"/>
                  </a:schemeClr>
                </a:solidFill>
              </a:rPr>
              <a:t>4. ĀPIIF secinājumi dažādu modeļu ietvaros</a:t>
            </a:r>
          </a:p>
        </p:txBody>
      </p:sp>
      <p:sp>
        <p:nvSpPr>
          <p:cNvPr id="7" name="TextBox 6">
            <a:extLst>
              <a:ext uri="{FF2B5EF4-FFF2-40B4-BE49-F238E27FC236}">
                <a16:creationId xmlns:a16="http://schemas.microsoft.com/office/drawing/2014/main" id="{820A4435-FDD7-C91C-E5CB-156632882953}"/>
              </a:ext>
            </a:extLst>
          </p:cNvPr>
          <p:cNvSpPr txBox="1"/>
          <p:nvPr/>
        </p:nvSpPr>
        <p:spPr>
          <a:xfrm>
            <a:off x="750336" y="2234768"/>
            <a:ext cx="10840617" cy="3693319"/>
          </a:xfrm>
          <a:prstGeom prst="rect">
            <a:avLst/>
          </a:prstGeom>
          <a:noFill/>
        </p:spPr>
        <p:txBody>
          <a:bodyPr wrap="square">
            <a:spAutoFit/>
          </a:bodyPr>
          <a:lstStyle/>
          <a:p>
            <a:r>
              <a:rPr lang="lv-LV" sz="1800" b="1" dirty="0">
                <a:latin typeface="Calibri" panose="020F0502020204030204" pitchFamily="34" charset="0"/>
                <a:ea typeface="Calibri" panose="020F0502020204030204" pitchFamily="34" charset="0"/>
                <a:cs typeface="Calibri" panose="020F0502020204030204" pitchFamily="34" charset="0"/>
              </a:rPr>
              <a:t>6. P</a:t>
            </a:r>
            <a:r>
              <a:rPr lang="lv-LV" sz="1800" b="1" dirty="0">
                <a:effectLst/>
                <a:latin typeface="Calibri" panose="020F0502020204030204" pitchFamily="34" charset="0"/>
                <a:ea typeface="Calibri" panose="020F0502020204030204" pitchFamily="34" charset="0"/>
                <a:cs typeface="Calibri" panose="020F0502020204030204" pitchFamily="34" charset="0"/>
              </a:rPr>
              <a:t>iecu personības faktoru modelis (</a:t>
            </a:r>
            <a:r>
              <a:rPr lang="lv-LV" sz="1800" b="1" dirty="0" err="1">
                <a:effectLst/>
                <a:latin typeface="Calibri" panose="020F0502020204030204" pitchFamily="34" charset="0"/>
                <a:ea typeface="Calibri" panose="020F0502020204030204" pitchFamily="34" charset="0"/>
                <a:cs typeface="Calibri" panose="020F0502020204030204" pitchFamily="34" charset="0"/>
              </a:rPr>
              <a:t>FFM</a:t>
            </a:r>
            <a:r>
              <a:rPr lang="lv-LV" sz="1800" b="1" dirty="0">
                <a:effectLst/>
                <a:latin typeface="Calibri" panose="020F0502020204030204" pitchFamily="34" charset="0"/>
                <a:ea typeface="Calibri" panose="020F0502020204030204" pitchFamily="34" charset="0"/>
                <a:cs typeface="Calibri" panose="020F0502020204030204" pitchFamily="34" charset="0"/>
              </a:rPr>
              <a:t>) (</a:t>
            </a:r>
            <a:r>
              <a:rPr lang="lv-LV" sz="1800" b="1" dirty="0" err="1">
                <a:effectLst/>
                <a:latin typeface="Calibri" panose="020F0502020204030204" pitchFamily="34" charset="0"/>
                <a:ea typeface="Calibri" panose="020F0502020204030204" pitchFamily="34" charset="0"/>
                <a:cs typeface="Calibri" panose="020F0502020204030204" pitchFamily="34" charset="0"/>
              </a:rPr>
              <a:t>McAdams</a:t>
            </a:r>
            <a:r>
              <a:rPr lang="lv-LV" sz="1800" b="1" dirty="0">
                <a:effectLst/>
                <a:latin typeface="Calibri" panose="020F0502020204030204" pitchFamily="34" charset="0"/>
                <a:ea typeface="Calibri" panose="020F0502020204030204" pitchFamily="34" charset="0"/>
                <a:cs typeface="Calibri" panose="020F0502020204030204" pitchFamily="34" charset="0"/>
              </a:rPr>
              <a:t>, 2008)  </a:t>
            </a:r>
            <a:r>
              <a:rPr lang="lv-LV" dirty="0">
                <a:latin typeface="Calibri" panose="020F0502020204030204" pitchFamily="34" charset="0"/>
                <a:ea typeface="Calibri" panose="020F0502020204030204" pitchFamily="34" charset="0"/>
                <a:cs typeface="Calibri" panose="020F0502020204030204" pitchFamily="34" charset="0"/>
              </a:rPr>
              <a:t>un </a:t>
            </a:r>
            <a:r>
              <a:rPr lang="lv-LV" sz="1800" b="1" dirty="0">
                <a:latin typeface="Calibri" panose="020F0502020204030204" pitchFamily="34" charset="0"/>
                <a:ea typeface="Calibri" panose="020F0502020204030204" pitchFamily="34" charset="0"/>
                <a:cs typeface="Calibri" panose="020F0502020204030204" pitchFamily="34" charset="0"/>
              </a:rPr>
              <a:t>Trīs personības faktoru modelis </a:t>
            </a:r>
            <a:r>
              <a:rPr lang="lv-LV" sz="1800" b="1" dirty="0">
                <a:effectLst/>
                <a:latin typeface="Calibri" panose="020F0502020204030204" pitchFamily="34" charset="0"/>
                <a:ea typeface="Calibri" panose="020F0502020204030204" pitchFamily="34" charset="0"/>
                <a:cs typeface="Calibri" panose="020F0502020204030204" pitchFamily="34" charset="0"/>
              </a:rPr>
              <a:t>(</a:t>
            </a:r>
            <a:r>
              <a:rPr lang="lv-LV" sz="1800" b="1" dirty="0" err="1">
                <a:effectLst/>
                <a:latin typeface="Calibri" panose="020F0502020204030204" pitchFamily="34" charset="0"/>
                <a:ea typeface="Calibri" panose="020F0502020204030204" pitchFamily="34" charset="0"/>
                <a:cs typeface="Calibri" panose="020F0502020204030204" pitchFamily="34" charset="0"/>
              </a:rPr>
              <a:t>Eysenck</a:t>
            </a:r>
            <a:r>
              <a:rPr lang="lv-LV" sz="1800" b="1" dirty="0">
                <a:effectLst/>
                <a:latin typeface="Calibri" panose="020F0502020204030204" pitchFamily="34" charset="0"/>
                <a:ea typeface="Calibri" panose="020F0502020204030204" pitchFamily="34" charset="0"/>
                <a:cs typeface="Calibri" panose="020F0502020204030204" pitchFamily="34" charset="0"/>
              </a:rPr>
              <a:t>, 1967). </a:t>
            </a:r>
            <a:r>
              <a:rPr lang="lv-LV" dirty="0">
                <a:latin typeface="Calibri" panose="020F0502020204030204" pitchFamily="34" charset="0"/>
                <a:ea typeface="Calibri" panose="020F0502020204030204" pitchFamily="34" charset="0"/>
                <a:cs typeface="Calibri" panose="020F0502020204030204" pitchFamily="34" charset="0"/>
              </a:rPr>
              <a:t>Personības faktors - </a:t>
            </a:r>
            <a:r>
              <a:rPr lang="lv-LV" sz="1800" dirty="0">
                <a:effectLst/>
                <a:latin typeface="Calibri" panose="020F0502020204030204" pitchFamily="34" charset="0"/>
                <a:ea typeface="Calibri" panose="020F0502020204030204" pitchFamily="34" charset="0"/>
                <a:cs typeface="Calibri" panose="020F0502020204030204" pitchFamily="34" charset="0"/>
              </a:rPr>
              <a:t> neirotisms, uzrāda ciešu saistību ar izdegšanas attīstību. Savukārt izdegšana negatīvi saistīta ar ekstraversiju, piekrišanu, apzinīgumu un atvērtību pieredzei (</a:t>
            </a:r>
            <a:r>
              <a:rPr lang="lv-LV" sz="1800" dirty="0" err="1">
                <a:effectLst/>
                <a:latin typeface="Calibri" panose="020F0502020204030204" pitchFamily="34" charset="0"/>
                <a:ea typeface="Calibri" panose="020F0502020204030204" pitchFamily="34" charset="0"/>
                <a:cs typeface="Calibri" panose="020F0502020204030204" pitchFamily="34" charset="0"/>
              </a:rPr>
              <a:t>Pérez-Fuentes</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Molero</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Jurado</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et</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al</a:t>
            </a:r>
            <a:r>
              <a:rPr lang="lv-LV" sz="1800" dirty="0">
                <a:effectLst/>
                <a:latin typeface="Calibri" panose="020F0502020204030204" pitchFamily="34" charset="0"/>
                <a:ea typeface="Calibri" panose="020F0502020204030204" pitchFamily="34" charset="0"/>
                <a:cs typeface="Calibri" panose="020F0502020204030204" pitchFamily="34" charset="0"/>
              </a:rPr>
              <a:t>., 2019). Neirotiski cilvēki ir pakļauti emocionālām nestabilitātēm un stresa reakcijām, kas veicina izdegšanas sindroma attīstību.</a:t>
            </a:r>
          </a:p>
          <a:p>
            <a:endParaRPr lang="lv-LV" sz="1800" dirty="0">
              <a:effectLst/>
              <a:latin typeface="Calibri" panose="020F0502020204030204" pitchFamily="34" charset="0"/>
              <a:ea typeface="Calibri" panose="020F0502020204030204" pitchFamily="34" charset="0"/>
              <a:cs typeface="Calibri" panose="020F0502020204030204" pitchFamily="34" charset="0"/>
            </a:endParaRPr>
          </a:p>
          <a:p>
            <a:r>
              <a:rPr lang="lv-LV" sz="1800" b="1" dirty="0">
                <a:effectLst/>
                <a:latin typeface="Calibri" panose="020F0502020204030204" pitchFamily="34" charset="0"/>
                <a:ea typeface="Calibri" panose="020F0502020204030204" pitchFamily="34" charset="0"/>
                <a:cs typeface="Calibri" panose="020F0502020204030204" pitchFamily="34" charset="0"/>
              </a:rPr>
              <a:t>7. Līdzjūtības gandarījuma un līdzjūtības noguruma modelis (</a:t>
            </a:r>
            <a:r>
              <a:rPr lang="lv-LV" sz="1800" b="1" dirty="0" err="1">
                <a:effectLst/>
                <a:latin typeface="Calibri" panose="020F0502020204030204" pitchFamily="34" charset="0"/>
                <a:ea typeface="Calibri" panose="020F0502020204030204" pitchFamily="34" charset="0"/>
                <a:cs typeface="Calibri" panose="020F0502020204030204" pitchFamily="34" charset="0"/>
              </a:rPr>
              <a:t>Stamm</a:t>
            </a:r>
            <a:r>
              <a:rPr lang="lv-LV" sz="1800" b="1" dirty="0">
                <a:effectLst/>
                <a:latin typeface="Calibri" panose="020F0502020204030204" pitchFamily="34" charset="0"/>
                <a:ea typeface="Calibri" panose="020F0502020204030204" pitchFamily="34" charset="0"/>
                <a:cs typeface="Calibri" panose="020F0502020204030204" pitchFamily="34" charset="0"/>
              </a:rPr>
              <a:t>, 2010). </a:t>
            </a:r>
            <a:r>
              <a:rPr lang="lv-LV" sz="1800" dirty="0">
                <a:effectLst/>
                <a:latin typeface="Calibri" panose="020F0502020204030204" pitchFamily="34" charset="0"/>
                <a:ea typeface="Calibri" panose="020F0502020204030204" pitchFamily="34" charset="0"/>
                <a:cs typeface="Calibri" panose="020F0502020204030204" pitchFamily="34" charset="0"/>
              </a:rPr>
              <a:t>Liela slodze un paaugstināts stresa līmenis veicina līdzjūtības noguruma at</a:t>
            </a:r>
            <a:r>
              <a:rPr lang="lv-LV" dirty="0">
                <a:latin typeface="Calibri" panose="020F0502020204030204" pitchFamily="34" charset="0"/>
                <a:ea typeface="Calibri" panose="020F0502020204030204" pitchFamily="34" charset="0"/>
                <a:cs typeface="Calibri" panose="020F0502020204030204" pitchFamily="34" charset="0"/>
              </a:rPr>
              <a:t>tīstību</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Chen</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et</a:t>
            </a:r>
            <a:r>
              <a:rPr lang="lv-LV" sz="1800" dirty="0">
                <a:effectLst/>
                <a:latin typeface="Calibri" panose="020F0502020204030204" pitchFamily="34" charset="0"/>
                <a:ea typeface="Calibri" panose="020F0502020204030204" pitchFamily="34" charset="0"/>
                <a:cs typeface="Calibri" panose="020F0502020204030204" pitchFamily="34" charset="0"/>
              </a:rPr>
              <a:t> </a:t>
            </a:r>
            <a:r>
              <a:rPr lang="lv-LV" sz="1800" dirty="0" err="1">
                <a:effectLst/>
                <a:latin typeface="Calibri" panose="020F0502020204030204" pitchFamily="34" charset="0"/>
                <a:ea typeface="Calibri" panose="020F0502020204030204" pitchFamily="34" charset="0"/>
                <a:cs typeface="Calibri" panose="020F0502020204030204" pitchFamily="34" charset="0"/>
              </a:rPr>
              <a:t>al</a:t>
            </a:r>
            <a:r>
              <a:rPr lang="lv-LV" sz="1800" dirty="0">
                <a:effectLst/>
                <a:latin typeface="Calibri" panose="020F0502020204030204" pitchFamily="34" charset="0"/>
                <a:ea typeface="Calibri" panose="020F0502020204030204" pitchFamily="34" charset="0"/>
                <a:cs typeface="Calibri" panose="020F0502020204030204" pitchFamily="34" charset="0"/>
              </a:rPr>
              <a:t>., 2021). Tātad situācijās, kad līdzjūtības nogurums kļūst pārāk izteikts un ilgstošs, tas izraisa izdegšanas sindromu, jo īpaši situācijās, kad indivīds nevar efektīvi atjaunot savus emocionālos resursus un izjust gandarījumu no profesionālās darbības rezultātiem.</a:t>
            </a:r>
          </a:p>
          <a:p>
            <a:pPr marL="342900" indent="-342900">
              <a:buAutoNum type="arabicPeriod" startAt="7"/>
            </a:pPr>
            <a:endParaRPr lang="lv-LV" sz="1800" dirty="0">
              <a:effectLst/>
              <a:latin typeface="Calibri" panose="020F0502020204030204" pitchFamily="34" charset="0"/>
              <a:ea typeface="Calibri" panose="020F0502020204030204" pitchFamily="34" charset="0"/>
              <a:cs typeface="Calibri" panose="020F0502020204030204" pitchFamily="34" charset="0"/>
            </a:endParaRPr>
          </a:p>
          <a:p>
            <a:r>
              <a:rPr lang="lv-LV" sz="1800" b="1" dirty="0">
                <a:effectLst/>
                <a:latin typeface="Calibri" panose="020F0502020204030204" pitchFamily="34" charset="0"/>
                <a:ea typeface="Calibri" panose="020F0502020204030204" pitchFamily="34" charset="0"/>
                <a:cs typeface="Calibri" panose="020F0502020204030204" pitchFamily="34" charset="0"/>
              </a:rPr>
              <a:t>8. Morālā distresa modelis  (</a:t>
            </a:r>
            <a:r>
              <a:rPr lang="lv-LV" sz="1800" b="1" dirty="0" err="1">
                <a:effectLst/>
                <a:latin typeface="Calibri" panose="020F0502020204030204" pitchFamily="34" charset="0"/>
                <a:ea typeface="Calibri" panose="020F0502020204030204" pitchFamily="34" charset="0"/>
                <a:cs typeface="Calibri" panose="020F0502020204030204" pitchFamily="34" charset="0"/>
              </a:rPr>
              <a:t>Jameton</a:t>
            </a:r>
            <a:r>
              <a:rPr lang="lv-LV" sz="1800" b="1" dirty="0">
                <a:effectLst/>
                <a:latin typeface="Calibri" panose="020F0502020204030204" pitchFamily="34" charset="0"/>
                <a:ea typeface="Calibri" panose="020F0502020204030204" pitchFamily="34" charset="0"/>
                <a:cs typeface="Calibri" panose="020F0502020204030204" pitchFamily="34" charset="0"/>
              </a:rPr>
              <a:t>, 1984).  </a:t>
            </a:r>
            <a:r>
              <a:rPr lang="lv-LV" dirty="0">
                <a:latin typeface="Calibri" panose="020F0502020204030204" pitchFamily="34" charset="0"/>
                <a:ea typeface="Calibri" panose="020F0502020204030204" pitchFamily="34" charset="0"/>
                <a:cs typeface="Calibri" panose="020F0502020204030204" pitchFamily="34" charset="0"/>
              </a:rPr>
              <a:t>Piedzīvojot ētisko </a:t>
            </a:r>
            <a:r>
              <a:rPr lang="lv-LV" dirty="0" err="1">
                <a:latin typeface="Calibri" panose="020F0502020204030204" pitchFamily="34" charset="0"/>
                <a:ea typeface="Calibri" panose="020F0502020204030204" pitchFamily="34" charset="0"/>
                <a:cs typeface="Calibri" panose="020F0502020204030204" pitchFamily="34" charset="0"/>
              </a:rPr>
              <a:t>dillemu</a:t>
            </a:r>
            <a:r>
              <a:rPr lang="lv-LV" dirty="0">
                <a:latin typeface="Calibri" panose="020F0502020204030204" pitchFamily="34" charset="0"/>
                <a:ea typeface="Calibri" panose="020F0502020204030204" pitchFamily="34" charset="0"/>
                <a:cs typeface="Calibri" panose="020F0502020204030204" pitchFamily="34" charset="0"/>
              </a:rPr>
              <a:t> situācijas profesionālajā darbībā, darbiniekos attīstās morālais distress (</a:t>
            </a:r>
            <a:r>
              <a:rPr lang="lv-LV" dirty="0" err="1">
                <a:latin typeface="Calibri" panose="020F0502020204030204" pitchFamily="34" charset="0"/>
                <a:ea typeface="Calibri" panose="020F0502020204030204" pitchFamily="34" charset="0"/>
                <a:cs typeface="Calibri" panose="020F0502020204030204" pitchFamily="34" charset="0"/>
              </a:rPr>
              <a:t>Carletto</a:t>
            </a:r>
            <a:r>
              <a:rPr lang="lv-LV" dirty="0">
                <a:latin typeface="Calibri" panose="020F0502020204030204" pitchFamily="34" charset="0"/>
                <a:ea typeface="Calibri" panose="020F0502020204030204" pitchFamily="34" charset="0"/>
                <a:cs typeface="Calibri" panose="020F0502020204030204" pitchFamily="34" charset="0"/>
              </a:rPr>
              <a:t> </a:t>
            </a:r>
            <a:r>
              <a:rPr lang="lv-LV" dirty="0" err="1">
                <a:latin typeface="Calibri" panose="020F0502020204030204" pitchFamily="34" charset="0"/>
                <a:ea typeface="Calibri" panose="020F0502020204030204" pitchFamily="34" charset="0"/>
                <a:cs typeface="Calibri" panose="020F0502020204030204" pitchFamily="34" charset="0"/>
              </a:rPr>
              <a:t>et</a:t>
            </a:r>
            <a:r>
              <a:rPr lang="lv-LV" dirty="0">
                <a:latin typeface="Calibri" panose="020F0502020204030204" pitchFamily="34" charset="0"/>
                <a:ea typeface="Calibri" panose="020F0502020204030204" pitchFamily="34" charset="0"/>
                <a:cs typeface="Calibri" panose="020F0502020204030204" pitchFamily="34" charset="0"/>
              </a:rPr>
              <a:t> </a:t>
            </a:r>
            <a:r>
              <a:rPr lang="lv-LV" dirty="0" err="1">
                <a:latin typeface="Calibri" panose="020F0502020204030204" pitchFamily="34" charset="0"/>
                <a:ea typeface="Calibri" panose="020F0502020204030204" pitchFamily="34" charset="0"/>
                <a:cs typeface="Calibri" panose="020F0502020204030204" pitchFamily="34" charset="0"/>
              </a:rPr>
              <a:t>al</a:t>
            </a:r>
            <a:r>
              <a:rPr lang="lv-LV" dirty="0">
                <a:latin typeface="Calibri" panose="020F0502020204030204" pitchFamily="34" charset="0"/>
                <a:ea typeface="Calibri" panose="020F0502020204030204" pitchFamily="34" charset="0"/>
                <a:cs typeface="Calibri" panose="020F0502020204030204" pitchFamily="34" charset="0"/>
              </a:rPr>
              <a:t>., 2022). </a:t>
            </a:r>
            <a:r>
              <a:rPr lang="lv-LV" sz="1800" dirty="0">
                <a:effectLst/>
                <a:latin typeface="Calibri" panose="020F0502020204030204" pitchFamily="34" charset="0"/>
                <a:ea typeface="Calibri" panose="020F0502020204030204" pitchFamily="34" charset="0"/>
                <a:cs typeface="Calibri" panose="020F0502020204030204" pitchFamily="34" charset="0"/>
              </a:rPr>
              <a:t>Savukārt situācijās, kurās ĀP piedzīvo MD, var attīstīties izdegšanas sindroms. </a:t>
            </a:r>
            <a:endParaRPr lang="lv-LV" sz="18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F22EEC4C-5B3B-95AB-B8D9-ACEF659FC424}"/>
              </a:ext>
            </a:extLst>
          </p:cNvPr>
          <p:cNvSpPr txBox="1"/>
          <p:nvPr/>
        </p:nvSpPr>
        <p:spPr>
          <a:xfrm>
            <a:off x="4576250" y="1172206"/>
            <a:ext cx="5495731" cy="369332"/>
          </a:xfrm>
          <a:prstGeom prst="rect">
            <a:avLst/>
          </a:prstGeom>
          <a:noFill/>
        </p:spPr>
        <p:txBody>
          <a:bodyPr wrap="square" rtlCol="0">
            <a:spAutoFit/>
          </a:bodyPr>
          <a:lstStyle/>
          <a:p>
            <a:r>
              <a:rPr lang="lv-LV" i="1" dirty="0">
                <a:solidFill>
                  <a:schemeClr val="bg2">
                    <a:lumMod val="10000"/>
                  </a:schemeClr>
                </a:solidFill>
              </a:rPr>
              <a:t>Individuālie ĀPIIF</a:t>
            </a:r>
          </a:p>
        </p:txBody>
      </p:sp>
    </p:spTree>
    <p:extLst>
      <p:ext uri="{BB962C8B-B14F-4D97-AF65-F5344CB8AC3E}">
        <p14:creationId xmlns:p14="http://schemas.microsoft.com/office/powerpoint/2010/main" val="3861233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763555" y="0"/>
            <a:ext cx="10515600" cy="1325563"/>
          </a:xfrm>
        </p:spPr>
        <p:txBody>
          <a:bodyPr/>
          <a:lstStyle/>
          <a:p>
            <a:r>
              <a:rPr lang="lv-LV" dirty="0"/>
              <a:t>Rezultāti</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p:txBody>
          <a:bodyPr>
            <a:normAutofit/>
          </a:bodyPr>
          <a:lstStyle/>
          <a:p>
            <a:pPr marL="0" indent="0" algn="ctr">
              <a:buNone/>
            </a:pPr>
            <a:r>
              <a:rPr lang="lv-LV" sz="2400" dirty="0">
                <a:effectLst/>
                <a:latin typeface="Calibri" panose="020F0502020204030204" pitchFamily="34" charset="0"/>
                <a:ea typeface="Calibri" panose="020F0502020204030204" pitchFamily="34" charset="0"/>
                <a:cs typeface="Calibri" panose="020F0502020204030204" pitchFamily="34" charset="0"/>
              </a:rPr>
              <a:t>Atšķirības dažādu modeļos ietvaros ir vērojamas atkarībā no izvēlētās pētniecības paradigmas izdegšanas ĀPIIF izpētē, piemēram, Multidimensional </a:t>
            </a:r>
            <a:r>
              <a:rPr lang="lv-LV" sz="2400" dirty="0" err="1">
                <a:effectLst/>
                <a:latin typeface="Calibri" panose="020F0502020204030204" pitchFamily="34" charset="0"/>
                <a:ea typeface="Calibri" panose="020F0502020204030204" pitchFamily="34" charset="0"/>
                <a:cs typeface="Calibri" panose="020F0502020204030204" pitchFamily="34" charset="0"/>
              </a:rPr>
              <a:t>model</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of</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Burnout</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Maslach</a:t>
            </a:r>
            <a:r>
              <a:rPr lang="lv-LV" sz="2400" dirty="0">
                <a:effectLst/>
                <a:latin typeface="Calibri" panose="020F0502020204030204" pitchFamily="34" charset="0"/>
                <a:ea typeface="Calibri" panose="020F0502020204030204" pitchFamily="34" charset="0"/>
                <a:cs typeface="Calibri" panose="020F0502020204030204" pitchFamily="34" charset="0"/>
              </a:rPr>
              <a:t>, 1998), </a:t>
            </a:r>
            <a:r>
              <a:rPr lang="lv-LV" sz="2400" dirty="0" err="1">
                <a:effectLst/>
                <a:latin typeface="Calibri" panose="020F0502020204030204" pitchFamily="34" charset="0"/>
                <a:ea typeface="Calibri" panose="020F0502020204030204" pitchFamily="34" charset="0"/>
                <a:cs typeface="Calibri" panose="020F0502020204030204" pitchFamily="34" charset="0"/>
              </a:rPr>
              <a:t>Job</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Demands</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Resource</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model</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Bakker</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et</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al</a:t>
            </a:r>
            <a:r>
              <a:rPr lang="lv-LV" sz="2400" dirty="0">
                <a:effectLst/>
                <a:latin typeface="Calibri" panose="020F0502020204030204" pitchFamily="34" charset="0"/>
                <a:ea typeface="Calibri" panose="020F0502020204030204" pitchFamily="34" charset="0"/>
                <a:cs typeface="Calibri" panose="020F0502020204030204" pitchFamily="34" charset="0"/>
              </a:rPr>
              <a:t>., 2001) utt., galvenokārt koncentrējas uz darba vides faktoriem, tādiem kā darba pieredzi, stresa līmeni un resursu pieejamību. Savukārt citi, piemēram, </a:t>
            </a:r>
            <a:r>
              <a:rPr lang="lv-LV" sz="2400" dirty="0" err="1">
                <a:effectLst/>
                <a:latin typeface="Calibri" panose="020F0502020204030204" pitchFamily="34" charset="0"/>
                <a:ea typeface="Calibri" panose="020F0502020204030204" pitchFamily="34" charset="0"/>
                <a:cs typeface="Calibri" panose="020F0502020204030204" pitchFamily="34" charset="0"/>
              </a:rPr>
              <a:t>Big</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Five</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Personality</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model</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McAdams</a:t>
            </a:r>
            <a:r>
              <a:rPr lang="lv-LV" sz="2400" dirty="0">
                <a:effectLst/>
                <a:latin typeface="Calibri" panose="020F0502020204030204" pitchFamily="34" charset="0"/>
                <a:ea typeface="Calibri" panose="020F0502020204030204" pitchFamily="34" charset="0"/>
                <a:cs typeface="Calibri" panose="020F0502020204030204" pitchFamily="34" charset="0"/>
              </a:rPr>
              <a:t>, 2008), </a:t>
            </a:r>
            <a:r>
              <a:rPr lang="lv-LV" sz="2400" dirty="0" err="1">
                <a:effectLst/>
                <a:latin typeface="Calibri" panose="020F0502020204030204" pitchFamily="34" charset="0"/>
                <a:ea typeface="Calibri" panose="020F0502020204030204" pitchFamily="34" charset="0"/>
                <a:cs typeface="Calibri" panose="020F0502020204030204" pitchFamily="34" charset="0"/>
              </a:rPr>
              <a:t>Eysenck’s</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personality</a:t>
            </a:r>
            <a:r>
              <a:rPr lang="lv-LV" sz="2400" dirty="0">
                <a:effectLst/>
                <a:latin typeface="Calibri" panose="020F0502020204030204" pitchFamily="34" charset="0"/>
                <a:ea typeface="Calibri" panose="020F0502020204030204" pitchFamily="34" charset="0"/>
                <a:cs typeface="Calibri" panose="020F0502020204030204" pitchFamily="34" charset="0"/>
              </a:rPr>
              <a:t> 3-</a:t>
            </a:r>
            <a:r>
              <a:rPr lang="lv-LV" sz="2400" dirty="0" err="1">
                <a:effectLst/>
                <a:latin typeface="Calibri" panose="020F0502020204030204" pitchFamily="34" charset="0"/>
                <a:ea typeface="Calibri" panose="020F0502020204030204" pitchFamily="34" charset="0"/>
                <a:cs typeface="Calibri" panose="020F0502020204030204" pitchFamily="34" charset="0"/>
              </a:rPr>
              <a:t>factor</a:t>
            </a:r>
            <a:r>
              <a:rPr lang="lv-LV" sz="2400" dirty="0">
                <a:effectLst/>
                <a:latin typeface="Calibri" panose="020F0502020204030204" pitchFamily="34" charset="0"/>
                <a:ea typeface="Calibri" panose="020F0502020204030204" pitchFamily="34" charset="0"/>
                <a:cs typeface="Calibri" panose="020F0502020204030204" pitchFamily="34" charset="0"/>
              </a:rPr>
              <a:t> </a:t>
            </a:r>
            <a:r>
              <a:rPr lang="lv-LV" sz="2400" dirty="0" err="1">
                <a:effectLst/>
                <a:latin typeface="Calibri" panose="020F0502020204030204" pitchFamily="34" charset="0"/>
                <a:ea typeface="Calibri" panose="020F0502020204030204" pitchFamily="34" charset="0"/>
                <a:cs typeface="Calibri" panose="020F0502020204030204" pitchFamily="34" charset="0"/>
              </a:rPr>
              <a:t>model</a:t>
            </a:r>
            <a:r>
              <a:rPr lang="lv-LV" sz="2400" dirty="0">
                <a:effectLst/>
                <a:latin typeface="Calibri" panose="020F0502020204030204" pitchFamily="34" charset="0"/>
                <a:ea typeface="Calibri" panose="020F0502020204030204" pitchFamily="34" charset="0"/>
                <a:cs typeface="Calibri" panose="020F0502020204030204" pitchFamily="34" charset="0"/>
              </a:rPr>
              <a:t>, uzsver personības īpašību nozīmi izdegšanas attīstībā. Izpētes fokuss tiek vērts uz  individuālo faktoru izpētei, piemēram, personības īpašībām. Papildus ĀP izdegšanas attīstība tika skaidrota no morāli ētiskā aspekt, Morāla distresa konceptuālā modeļa ietvaros.  Dažādu konceptuālo modeļu ietvaros tiek pievērsta uzmanību dažādiem izdegšanu veicinošiem faktoriem, mēģinot izskaidrot </a:t>
            </a:r>
            <a:r>
              <a:rPr lang="lv-LV" sz="2400" dirty="0" err="1">
                <a:effectLst/>
                <a:latin typeface="Calibri" panose="020F0502020204030204" pitchFamily="34" charset="0"/>
                <a:ea typeface="Calibri" panose="020F0502020204030204" pitchFamily="34" charset="0"/>
                <a:cs typeface="Calibri" panose="020F0502020204030204" pitchFamily="34" charset="0"/>
              </a:rPr>
              <a:t>multidimensiālo</a:t>
            </a:r>
            <a:r>
              <a:rPr lang="lv-LV" sz="2400" dirty="0">
                <a:effectLst/>
                <a:latin typeface="Calibri" panose="020F0502020204030204" pitchFamily="34" charset="0"/>
                <a:ea typeface="Calibri" panose="020F0502020204030204" pitchFamily="34" charset="0"/>
                <a:cs typeface="Calibri" panose="020F0502020204030204" pitchFamily="34" charset="0"/>
              </a:rPr>
              <a:t> izdegšanas fenomenu.</a:t>
            </a:r>
          </a:p>
          <a:p>
            <a:pPr marL="0" indent="0">
              <a:buNone/>
            </a:pPr>
            <a:endParaRPr lang="lv-LV"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lv-LV"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D03AC7C-0F33-F7DD-3030-AA665D4589D6}"/>
              </a:ext>
            </a:extLst>
          </p:cNvPr>
          <p:cNvSpPr txBox="1"/>
          <p:nvPr/>
        </p:nvSpPr>
        <p:spPr>
          <a:xfrm>
            <a:off x="1901113" y="1113928"/>
            <a:ext cx="8706238" cy="461665"/>
          </a:xfrm>
          <a:prstGeom prst="rect">
            <a:avLst/>
          </a:prstGeom>
          <a:noFill/>
        </p:spPr>
        <p:txBody>
          <a:bodyPr wrap="square">
            <a:spAutoFit/>
          </a:bodyPr>
          <a:lstStyle/>
          <a:p>
            <a:pPr marL="0" indent="0">
              <a:buNone/>
            </a:pPr>
            <a:r>
              <a:rPr lang="lv-LV" sz="2400" b="1" dirty="0">
                <a:solidFill>
                  <a:schemeClr val="bg2">
                    <a:lumMod val="25000"/>
                  </a:schemeClr>
                </a:solidFill>
              </a:rPr>
              <a:t>5. Atšķirības starp ĀPIIF modeļu iegūtajiem rezultātiem.</a:t>
            </a:r>
          </a:p>
        </p:txBody>
      </p:sp>
    </p:spTree>
    <p:extLst>
      <p:ext uri="{BB962C8B-B14F-4D97-AF65-F5344CB8AC3E}">
        <p14:creationId xmlns:p14="http://schemas.microsoft.com/office/powerpoint/2010/main" val="2520561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665480" y="131445"/>
            <a:ext cx="10515600" cy="721995"/>
          </a:xfrm>
        </p:spPr>
        <p:txBody>
          <a:bodyPr/>
          <a:lstStyle/>
          <a:p>
            <a:r>
              <a:rPr lang="lv-LV" dirty="0"/>
              <a:t>Rezultāti</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p:txBody>
          <a:bodyPr>
            <a:normAutofit/>
          </a:bodyPr>
          <a:lstStyle/>
          <a:p>
            <a:pPr algn="just">
              <a:buFont typeface="Wingdings" panose="05000000000000000000" pitchFamily="2" charset="2"/>
              <a:buChar char="Ø"/>
            </a:pPr>
            <a:r>
              <a:rPr lang="lv-LV" sz="2000" b="0" dirty="0">
                <a:effectLst/>
                <a:latin typeface="Calibri" panose="020F0502020204030204" pitchFamily="34" charset="0"/>
                <a:ea typeface="Calibri" panose="020F0502020204030204" pitchFamily="34" charset="0"/>
                <a:cs typeface="Calibri" panose="020F0502020204030204" pitchFamily="34" charset="0"/>
              </a:rPr>
              <a:t>Izdegšanas attīstību ietekmē ĀP apmierinātība ar profesionālo dzīves kvalitāti (</a:t>
            </a:r>
            <a:r>
              <a:rPr lang="lv-LV" sz="2000" b="0" dirty="0" err="1">
                <a:effectLst/>
                <a:latin typeface="Calibri" panose="020F0502020204030204" pitchFamily="34" charset="0"/>
                <a:ea typeface="Calibri" panose="020F0502020204030204" pitchFamily="34" charset="0"/>
                <a:cs typeface="Calibri" panose="020F0502020204030204" pitchFamily="34" charset="0"/>
              </a:rPr>
              <a:t>Chen</a:t>
            </a:r>
            <a:r>
              <a:rPr lang="lv-LV" sz="2000" b="0" dirty="0">
                <a:effectLst/>
                <a:latin typeface="Calibri" panose="020F0502020204030204" pitchFamily="34" charset="0"/>
                <a:ea typeface="Calibri" panose="020F0502020204030204" pitchFamily="34" charset="0"/>
                <a:cs typeface="Calibri" panose="020F0502020204030204" pitchFamily="34" charset="0"/>
              </a:rPr>
              <a:t> </a:t>
            </a:r>
            <a:r>
              <a:rPr lang="lv-LV" sz="2000" b="0" dirty="0" err="1">
                <a:effectLst/>
                <a:latin typeface="Calibri" panose="020F0502020204030204" pitchFamily="34" charset="0"/>
                <a:ea typeface="Calibri" panose="020F0502020204030204" pitchFamily="34" charset="0"/>
                <a:cs typeface="Calibri" panose="020F0502020204030204" pitchFamily="34" charset="0"/>
              </a:rPr>
              <a:t>et</a:t>
            </a:r>
            <a:r>
              <a:rPr lang="lv-LV" sz="2000" b="0" dirty="0">
                <a:effectLst/>
                <a:latin typeface="Calibri" panose="020F0502020204030204" pitchFamily="34" charset="0"/>
                <a:ea typeface="Calibri" panose="020F0502020204030204" pitchFamily="34" charset="0"/>
                <a:cs typeface="Calibri" panose="020F0502020204030204" pitchFamily="34" charset="0"/>
              </a:rPr>
              <a:t> </a:t>
            </a:r>
            <a:r>
              <a:rPr lang="lv-LV" sz="2000" b="0" dirty="0" err="1">
                <a:effectLst/>
                <a:latin typeface="Calibri" panose="020F0502020204030204" pitchFamily="34" charset="0"/>
                <a:ea typeface="Calibri" panose="020F0502020204030204" pitchFamily="34" charset="0"/>
                <a:cs typeface="Calibri" panose="020F0502020204030204" pitchFamily="34" charset="0"/>
              </a:rPr>
              <a:t>al</a:t>
            </a:r>
            <a:r>
              <a:rPr lang="lv-LV" sz="2000" b="0" dirty="0">
                <a:effectLst/>
                <a:latin typeface="Calibri" panose="020F0502020204030204" pitchFamily="34" charset="0"/>
                <a:ea typeface="Calibri" panose="020F0502020204030204" pitchFamily="34" charset="0"/>
                <a:cs typeface="Calibri" panose="020F0502020204030204" pitchFamily="34" charset="0"/>
              </a:rPr>
              <a:t>., 2021), bet joprojām nav skaidri identificēti, kādi tieši profesionālās dzīves kvalitātes aspekti veicina izdegšanas attīstību.</a:t>
            </a:r>
            <a:endParaRPr lang="lv-LV" sz="2000" b="1" dirty="0">
              <a:effectLst/>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lv-LV" sz="2000" dirty="0">
                <a:effectLst/>
                <a:latin typeface="Calibri" panose="020F0502020204030204" pitchFamily="34" charset="0"/>
                <a:ea typeface="Calibri" panose="020F0502020204030204" pitchFamily="34" charset="0"/>
                <a:cs typeface="Calibri" panose="020F0502020204030204" pitchFamily="34" charset="0"/>
              </a:rPr>
              <a:t>Pastāv pozitīva saistība starp apmierinātību ar darbu un izdegšanas attīstību (</a:t>
            </a:r>
            <a:r>
              <a:rPr lang="lv-LV" sz="2000" dirty="0" err="1">
                <a:effectLst/>
                <a:latin typeface="Calibri" panose="020F0502020204030204" pitchFamily="34" charset="0"/>
                <a:ea typeface="Calibri" panose="020F0502020204030204" pitchFamily="34" charset="0"/>
                <a:cs typeface="Calibri" panose="020F0502020204030204" pitchFamily="34" charset="0"/>
              </a:rPr>
              <a:t>Alakhras</a:t>
            </a:r>
            <a:r>
              <a:rPr lang="lv-LV" sz="2000" dirty="0">
                <a:effectLst/>
                <a:latin typeface="Calibri" panose="020F0502020204030204" pitchFamily="34" charset="0"/>
                <a:ea typeface="Calibri" panose="020F0502020204030204" pitchFamily="34" charset="0"/>
                <a:cs typeface="Calibri" panose="020F0502020204030204" pitchFamily="34" charset="0"/>
              </a:rPr>
              <a:t> </a:t>
            </a:r>
            <a:r>
              <a:rPr lang="lv-LV" sz="2000" dirty="0" err="1">
                <a:effectLst/>
                <a:latin typeface="Calibri" panose="020F0502020204030204" pitchFamily="34" charset="0"/>
                <a:ea typeface="Calibri" panose="020F0502020204030204" pitchFamily="34" charset="0"/>
                <a:cs typeface="Calibri" panose="020F0502020204030204" pitchFamily="34" charset="0"/>
              </a:rPr>
              <a:t>et</a:t>
            </a:r>
            <a:r>
              <a:rPr lang="lv-LV" sz="2000" dirty="0">
                <a:effectLst/>
                <a:latin typeface="Calibri" panose="020F0502020204030204" pitchFamily="34" charset="0"/>
                <a:ea typeface="Calibri" panose="020F0502020204030204" pitchFamily="34" charset="0"/>
                <a:cs typeface="Calibri" panose="020F0502020204030204" pitchFamily="34" charset="0"/>
              </a:rPr>
              <a:t> </a:t>
            </a:r>
            <a:r>
              <a:rPr lang="lv-LV" sz="2000" dirty="0" err="1">
                <a:effectLst/>
                <a:latin typeface="Calibri" panose="020F0502020204030204" pitchFamily="34" charset="0"/>
                <a:ea typeface="Calibri" panose="020F0502020204030204" pitchFamily="34" charset="0"/>
                <a:cs typeface="Calibri" panose="020F0502020204030204" pitchFamily="34" charset="0"/>
              </a:rPr>
              <a:t>al</a:t>
            </a:r>
            <a:r>
              <a:rPr lang="lv-LV" sz="2000" dirty="0">
                <a:effectLst/>
                <a:latin typeface="Calibri" panose="020F0502020204030204" pitchFamily="34" charset="0"/>
                <a:ea typeface="Calibri" panose="020F0502020204030204" pitchFamily="34" charset="0"/>
                <a:cs typeface="Calibri" panose="020F0502020204030204" pitchFamily="34" charset="0"/>
              </a:rPr>
              <a:t>., 2022),  bet joprojām zinātniskajā literatūrās nav skaidri izpētīts, kuriem profesionālās apmierinātības aspektiem ir noteicošā loma izdegšanas sindroma attīstībā? </a:t>
            </a:r>
          </a:p>
          <a:p>
            <a:pPr algn="just">
              <a:buFont typeface="Wingdings" panose="05000000000000000000" pitchFamily="2" charset="2"/>
              <a:buChar char="Ø"/>
            </a:pPr>
            <a:r>
              <a:rPr lang="lv-LV" sz="2000" b="0" dirty="0">
                <a:effectLst/>
                <a:latin typeface="Calibri" panose="020F0502020204030204" pitchFamily="34" charset="0"/>
                <a:ea typeface="Calibri" panose="020F0502020204030204" pitchFamily="34" charset="0"/>
                <a:cs typeface="Calibri" panose="020F0502020204030204" pitchFamily="34" charset="0"/>
              </a:rPr>
              <a:t>Nepietiekams darba un privātās dzīves balanss kalpo kā viens no fiziskās un  emocionālās izdegšanas veicinošiem faktoriem (</a:t>
            </a:r>
            <a:r>
              <a:rPr lang="lv-LV" sz="2000" b="0" dirty="0" err="1">
                <a:effectLst/>
                <a:latin typeface="Calibri" panose="020F0502020204030204" pitchFamily="34" charset="0"/>
                <a:ea typeface="Calibri" panose="020F0502020204030204" pitchFamily="34" charset="0"/>
                <a:cs typeface="Calibri" panose="020F0502020204030204" pitchFamily="34" charset="0"/>
              </a:rPr>
              <a:t>Fenwick</a:t>
            </a:r>
            <a:r>
              <a:rPr lang="lv-LV" sz="2000" b="0" dirty="0">
                <a:effectLst/>
                <a:latin typeface="Calibri" panose="020F0502020204030204" pitchFamily="34" charset="0"/>
                <a:ea typeface="Calibri" panose="020F0502020204030204" pitchFamily="34" charset="0"/>
                <a:cs typeface="Calibri" panose="020F0502020204030204" pitchFamily="34" charset="0"/>
              </a:rPr>
              <a:t> </a:t>
            </a:r>
            <a:r>
              <a:rPr lang="lv-LV" sz="2000" b="0" dirty="0" err="1">
                <a:effectLst/>
                <a:latin typeface="Calibri" panose="020F0502020204030204" pitchFamily="34" charset="0"/>
                <a:ea typeface="Calibri" panose="020F0502020204030204" pitchFamily="34" charset="0"/>
                <a:cs typeface="Calibri" panose="020F0502020204030204" pitchFamily="34" charset="0"/>
              </a:rPr>
              <a:t>et</a:t>
            </a:r>
            <a:r>
              <a:rPr lang="lv-LV" sz="2000" b="0" dirty="0">
                <a:effectLst/>
                <a:latin typeface="Calibri" panose="020F0502020204030204" pitchFamily="34" charset="0"/>
                <a:ea typeface="Calibri" panose="020F0502020204030204" pitchFamily="34" charset="0"/>
                <a:cs typeface="Calibri" panose="020F0502020204030204" pitchFamily="34" charset="0"/>
              </a:rPr>
              <a:t> </a:t>
            </a:r>
            <a:r>
              <a:rPr lang="lv-LV" sz="2000" b="0" dirty="0" err="1">
                <a:effectLst/>
                <a:latin typeface="Calibri" panose="020F0502020204030204" pitchFamily="34" charset="0"/>
                <a:ea typeface="Calibri" panose="020F0502020204030204" pitchFamily="34" charset="0"/>
                <a:cs typeface="Calibri" panose="020F0502020204030204" pitchFamily="34" charset="0"/>
              </a:rPr>
              <a:t>al</a:t>
            </a:r>
            <a:r>
              <a:rPr lang="lv-LV" sz="2000" b="0" dirty="0">
                <a:effectLst/>
                <a:latin typeface="Calibri" panose="020F0502020204030204" pitchFamily="34" charset="0"/>
                <a:ea typeface="Calibri" panose="020F0502020204030204" pitchFamily="34" charset="0"/>
                <a:cs typeface="Calibri" panose="020F0502020204030204" pitchFamily="34" charset="0"/>
              </a:rPr>
              <a:t>., 2018), bet joprojām nav skaidri identificēti šī  </a:t>
            </a:r>
            <a:r>
              <a:rPr lang="lv-LV" sz="2000" b="0" dirty="0" err="1">
                <a:effectLst/>
                <a:latin typeface="Calibri" panose="020F0502020204030204" pitchFamily="34" charset="0"/>
                <a:ea typeface="Calibri" panose="020F0502020204030204" pitchFamily="34" charset="0"/>
                <a:cs typeface="Calibri" panose="020F0502020204030204" pitchFamily="34" charset="0"/>
              </a:rPr>
              <a:t>disbalansa</a:t>
            </a:r>
            <a:r>
              <a:rPr lang="lv-LV" sz="2000" b="0" dirty="0">
                <a:effectLst/>
                <a:latin typeface="Calibri" panose="020F0502020204030204" pitchFamily="34" charset="0"/>
                <a:ea typeface="Calibri" panose="020F0502020204030204" pitchFamily="34" charset="0"/>
                <a:cs typeface="Calibri" panose="020F0502020204030204" pitchFamily="34" charset="0"/>
              </a:rPr>
              <a:t> noteicošie aspekti, kuriem ir kritiskā loma izdegšanas attīstībā. </a:t>
            </a:r>
          </a:p>
          <a:p>
            <a:pPr algn="just">
              <a:buFont typeface="Wingdings" panose="05000000000000000000" pitchFamily="2" charset="2"/>
              <a:buChar char="Ø"/>
            </a:pPr>
            <a:r>
              <a:rPr lang="lv-LV" sz="2000" b="0" dirty="0">
                <a:effectLst/>
                <a:latin typeface="Calibri" panose="020F0502020204030204" pitchFamily="34" charset="0"/>
                <a:ea typeface="Calibri" panose="020F0502020204030204" pitchFamily="34" charset="0"/>
                <a:cs typeface="Calibri" panose="020F0502020204030204" pitchFamily="34" charset="0"/>
              </a:rPr>
              <a:t>Lielākā daļa ĀPIIF pētījumu apstiprina, ka liels pārsvars ir tieši ar darba vidi saistītiem faktoriem. Un viens no noteicošiem faktoriem ir profesionālā sadarbība ar vadītājiem (</a:t>
            </a:r>
            <a:r>
              <a:rPr lang="lv-LV" sz="2000" b="0" dirty="0" err="1">
                <a:effectLst/>
                <a:latin typeface="Calibri" panose="020F0502020204030204" pitchFamily="34" charset="0"/>
                <a:ea typeface="Calibri" panose="020F0502020204030204" pitchFamily="34" charset="0"/>
                <a:cs typeface="Calibri" panose="020F0502020204030204" pitchFamily="34" charset="0"/>
              </a:rPr>
              <a:t>Bercasio</a:t>
            </a:r>
            <a:r>
              <a:rPr lang="lv-LV" sz="2000" b="0" dirty="0">
                <a:effectLst/>
                <a:latin typeface="Calibri" panose="020F0502020204030204" pitchFamily="34" charset="0"/>
                <a:ea typeface="Calibri" panose="020F0502020204030204" pitchFamily="34" charset="0"/>
                <a:cs typeface="Calibri" panose="020F0502020204030204" pitchFamily="34" charset="0"/>
              </a:rPr>
              <a:t> </a:t>
            </a:r>
            <a:r>
              <a:rPr lang="lv-LV" sz="2000" b="0" dirty="0" err="1">
                <a:effectLst/>
                <a:latin typeface="Calibri" panose="020F0502020204030204" pitchFamily="34" charset="0"/>
                <a:ea typeface="Calibri" panose="020F0502020204030204" pitchFamily="34" charset="0"/>
                <a:cs typeface="Calibri" panose="020F0502020204030204" pitchFamily="34" charset="0"/>
              </a:rPr>
              <a:t>et</a:t>
            </a:r>
            <a:r>
              <a:rPr lang="lv-LV" sz="2000" b="0" dirty="0">
                <a:effectLst/>
                <a:latin typeface="Calibri" panose="020F0502020204030204" pitchFamily="34" charset="0"/>
                <a:ea typeface="Calibri" panose="020F0502020204030204" pitchFamily="34" charset="0"/>
                <a:cs typeface="Calibri" panose="020F0502020204030204" pitchFamily="34" charset="0"/>
              </a:rPr>
              <a:t> </a:t>
            </a:r>
            <a:r>
              <a:rPr lang="lv-LV" sz="2000" b="0" dirty="0" err="1">
                <a:effectLst/>
                <a:latin typeface="Calibri" panose="020F0502020204030204" pitchFamily="34" charset="0"/>
                <a:ea typeface="Calibri" panose="020F0502020204030204" pitchFamily="34" charset="0"/>
                <a:cs typeface="Calibri" panose="020F0502020204030204" pitchFamily="34" charset="0"/>
              </a:rPr>
              <a:t>al</a:t>
            </a:r>
            <a:r>
              <a:rPr lang="lv-LV" sz="2000" b="0" dirty="0">
                <a:effectLst/>
                <a:latin typeface="Calibri" panose="020F0502020204030204" pitchFamily="34" charset="0"/>
                <a:ea typeface="Calibri" panose="020F0502020204030204" pitchFamily="34" charset="0"/>
                <a:cs typeface="Calibri" panose="020F0502020204030204" pitchFamily="34" charset="0"/>
              </a:rPr>
              <a:t>., 2020). Joprojām nav skaidri izpētīts, kā tieši vadītāju </a:t>
            </a:r>
            <a:r>
              <a:rPr lang="lv-LV" sz="2000" b="0" dirty="0" err="1">
                <a:effectLst/>
                <a:latin typeface="Calibri" panose="020F0502020204030204" pitchFamily="34" charset="0"/>
                <a:ea typeface="Calibri" panose="020F0502020204030204" pitchFamily="34" charset="0"/>
                <a:cs typeface="Calibri" panose="020F0502020204030204" pitchFamily="34" charset="0"/>
              </a:rPr>
              <a:t>hiperfunkcionālā</a:t>
            </a:r>
            <a:r>
              <a:rPr lang="lv-LV" sz="2000" b="0" dirty="0">
                <a:effectLst/>
                <a:latin typeface="Calibri" panose="020F0502020204030204" pitchFamily="34" charset="0"/>
                <a:ea typeface="Calibri" panose="020F0502020204030204" pitchFamily="34" charset="0"/>
                <a:cs typeface="Calibri" panose="020F0502020204030204" pitchFamily="34" charset="0"/>
              </a:rPr>
              <a:t> vai </a:t>
            </a:r>
            <a:r>
              <a:rPr lang="lv-LV" sz="2000" b="0" dirty="0" err="1">
                <a:effectLst/>
                <a:latin typeface="Calibri" panose="020F0502020204030204" pitchFamily="34" charset="0"/>
                <a:ea typeface="Calibri" panose="020F0502020204030204" pitchFamily="34" charset="0"/>
                <a:cs typeface="Calibri" panose="020F0502020204030204" pitchFamily="34" charset="0"/>
              </a:rPr>
              <a:t>disfunkcionālā</a:t>
            </a:r>
            <a:r>
              <a:rPr lang="lv-LV" sz="2000" b="0" dirty="0">
                <a:effectLst/>
                <a:latin typeface="Calibri" panose="020F0502020204030204" pitchFamily="34" charset="0"/>
                <a:ea typeface="Calibri" panose="020F0502020204030204" pitchFamily="34" charset="0"/>
                <a:cs typeface="Calibri" panose="020F0502020204030204" pitchFamily="34" charset="0"/>
              </a:rPr>
              <a:t>  loma veicina izdegšanas attīstību? </a:t>
            </a:r>
            <a:endParaRPr lang="lv-LV" sz="32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644E05AE-A297-5ED8-2F93-216A185936BD}"/>
              </a:ext>
            </a:extLst>
          </p:cNvPr>
          <p:cNvSpPr txBox="1"/>
          <p:nvPr/>
        </p:nvSpPr>
        <p:spPr>
          <a:xfrm>
            <a:off x="3271520" y="970200"/>
            <a:ext cx="6096000" cy="461665"/>
          </a:xfrm>
          <a:prstGeom prst="rect">
            <a:avLst/>
          </a:prstGeom>
          <a:noFill/>
        </p:spPr>
        <p:txBody>
          <a:bodyPr wrap="square">
            <a:spAutoFit/>
          </a:bodyPr>
          <a:lstStyle/>
          <a:p>
            <a:pPr marL="0" indent="0">
              <a:buNone/>
            </a:pPr>
            <a:r>
              <a:rPr lang="lv-LV" sz="2400" b="1" dirty="0">
                <a:solidFill>
                  <a:schemeClr val="bg2">
                    <a:lumMod val="10000"/>
                  </a:schemeClr>
                </a:solidFill>
                <a:latin typeface="Calibri" panose="020F0502020204030204" pitchFamily="34" charset="0"/>
                <a:ea typeface="Calibri" panose="020F0502020204030204" pitchFamily="34" charset="0"/>
                <a:cs typeface="Calibri" panose="020F0502020204030204" pitchFamily="34" charset="0"/>
              </a:rPr>
              <a:t>6. Kas ir un kas nav zināms par ĀPIIF</a:t>
            </a:r>
          </a:p>
        </p:txBody>
      </p:sp>
    </p:spTree>
    <p:extLst>
      <p:ext uri="{BB962C8B-B14F-4D97-AF65-F5344CB8AC3E}">
        <p14:creationId xmlns:p14="http://schemas.microsoft.com/office/powerpoint/2010/main" val="4280359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69C45B2-CE3E-79F8-5AF2-D26152EBD76B}"/>
              </a:ext>
            </a:extLst>
          </p:cNvPr>
          <p:cNvSpPr>
            <a:spLocks noGrp="1"/>
          </p:cNvSpPr>
          <p:nvPr>
            <p:ph type="title"/>
          </p:nvPr>
        </p:nvSpPr>
        <p:spPr/>
        <p:txBody>
          <a:bodyPr/>
          <a:lstStyle/>
          <a:p>
            <a:r>
              <a:rPr lang="lv-LV" dirty="0"/>
              <a:t>Secinājumi</a:t>
            </a:r>
          </a:p>
        </p:txBody>
      </p:sp>
      <p:sp>
        <p:nvSpPr>
          <p:cNvPr id="3" name="Satura vietturis 2">
            <a:extLst>
              <a:ext uri="{FF2B5EF4-FFF2-40B4-BE49-F238E27FC236}">
                <a16:creationId xmlns:a16="http://schemas.microsoft.com/office/drawing/2014/main" id="{62DA232F-E192-C153-460C-A3BDDE13C726}"/>
              </a:ext>
            </a:extLst>
          </p:cNvPr>
          <p:cNvSpPr>
            <a:spLocks noGrp="1"/>
          </p:cNvSpPr>
          <p:nvPr>
            <p:ph idx="1"/>
          </p:nvPr>
        </p:nvSpPr>
        <p:spPr/>
        <p:txBody>
          <a:bodyPr/>
          <a:lstStyle/>
          <a:p>
            <a:r>
              <a:rPr lang="lv-LV" dirty="0"/>
              <a:t>Tiek turpināts strādāt…….</a:t>
            </a:r>
          </a:p>
        </p:txBody>
      </p:sp>
    </p:spTree>
    <p:extLst>
      <p:ext uri="{BB962C8B-B14F-4D97-AF65-F5344CB8AC3E}">
        <p14:creationId xmlns:p14="http://schemas.microsoft.com/office/powerpoint/2010/main" val="905656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p:txBody>
          <a:bodyPr/>
          <a:lstStyle/>
          <a:p>
            <a:r>
              <a:rPr lang="lv-LV" dirty="0"/>
              <a:t>Aktualitāte</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a:xfrm>
            <a:off x="838200" y="1690688"/>
            <a:ext cx="10515600" cy="4351338"/>
          </a:xfrm>
        </p:spPr>
        <p:txBody>
          <a:bodyPr>
            <a:normAutofit/>
          </a:bodyPr>
          <a:lstStyle/>
          <a:p>
            <a:pPr marL="0" indent="0" algn="ctr">
              <a:buNone/>
            </a:pPr>
            <a:r>
              <a:rPr lang="lv-LV" sz="3200" dirty="0">
                <a:effectLst/>
                <a:latin typeface="Calibri" panose="020F0502020204030204" pitchFamily="34" charset="0"/>
                <a:ea typeface="Calibri" panose="020F0502020204030204" pitchFamily="34" charset="0"/>
                <a:cs typeface="Calibri" panose="020F0502020204030204" pitchFamily="34" charset="0"/>
              </a:rPr>
              <a:t>Viens no lielākajiem zinātnes izaicinājumiem, joprojām, ir profesionālais stress, kurš veicina izdegšanas sindroma attīstība (</a:t>
            </a:r>
            <a:r>
              <a:rPr lang="lv-LV" sz="3200" dirty="0" err="1">
                <a:effectLst/>
                <a:latin typeface="Calibri" panose="020F0502020204030204" pitchFamily="34" charset="0"/>
                <a:ea typeface="Calibri" panose="020F0502020204030204" pitchFamily="34" charset="0"/>
                <a:cs typeface="Calibri" panose="020F0502020204030204" pitchFamily="34" charset="0"/>
              </a:rPr>
              <a:t>Kane</a:t>
            </a:r>
            <a:r>
              <a:rPr lang="lv-LV" sz="3200" dirty="0">
                <a:effectLst/>
                <a:latin typeface="Calibri" panose="020F0502020204030204" pitchFamily="34" charset="0"/>
                <a:ea typeface="Calibri" panose="020F0502020204030204" pitchFamily="34" charset="0"/>
                <a:cs typeface="Calibri" panose="020F0502020204030204" pitchFamily="34" charset="0"/>
              </a:rPr>
              <a:t>, 2020).</a:t>
            </a:r>
            <a:r>
              <a:rPr lang="lv-LV" sz="2000" dirty="0">
                <a:effectLst/>
                <a:latin typeface="Calibri" panose="020F0502020204030204" pitchFamily="34" charset="0"/>
                <a:ea typeface="Calibri" panose="020F0502020204030204" pitchFamily="34" charset="0"/>
                <a:cs typeface="Calibri" panose="020F0502020204030204" pitchFamily="34" charset="0"/>
              </a:rPr>
              <a:t> </a:t>
            </a:r>
            <a:r>
              <a:rPr lang="lv-LV" sz="3200" dirty="0">
                <a:effectLst/>
                <a:latin typeface="Calibri" panose="020F0502020204030204" pitchFamily="34" charset="0"/>
                <a:ea typeface="Calibri" panose="020F0502020204030204" pitchFamily="34" charset="0"/>
                <a:cs typeface="Calibri" panose="020F0502020204030204" pitchFamily="34" charset="0"/>
              </a:rPr>
              <a:t>Neskatoties uz ilgu gadu izdegšanas sindroma un tā ietekmējošo faktoru  izpēti, tā aktualitāte, joprojām, piesaista pētnieku uzmanību un ārstniecības personas (ĀP), joprojām, masveidā piedzīvo izdegšanu. Izdegšana būtiski ietekmē gan psihisko, gan fizisko ĀP labbūtību, kā arī samazina uz pacientu orientētu veselības aprūpi (</a:t>
            </a:r>
            <a:r>
              <a:rPr lang="lv-LV" sz="3200" dirty="0" err="1">
                <a:effectLst/>
                <a:latin typeface="Calibri" panose="020F0502020204030204" pitchFamily="34" charset="0"/>
                <a:ea typeface="Calibri" panose="020F0502020204030204" pitchFamily="34" charset="0"/>
                <a:cs typeface="Calibri" panose="020F0502020204030204" pitchFamily="34" charset="0"/>
              </a:rPr>
              <a:t>Lybarova</a:t>
            </a:r>
            <a:r>
              <a:rPr lang="lv-LV" sz="3200" dirty="0">
                <a:effectLst/>
                <a:latin typeface="Calibri" panose="020F0502020204030204" pitchFamily="34" charset="0"/>
                <a:ea typeface="Calibri" panose="020F0502020204030204" pitchFamily="34" charset="0"/>
                <a:cs typeface="Calibri" panose="020F0502020204030204" pitchFamily="34" charset="0"/>
              </a:rPr>
              <a:t> </a:t>
            </a:r>
            <a:r>
              <a:rPr lang="lv-LV" sz="3200" dirty="0" err="1">
                <a:effectLst/>
                <a:latin typeface="Calibri" panose="020F0502020204030204" pitchFamily="34" charset="0"/>
                <a:ea typeface="Calibri" panose="020F0502020204030204" pitchFamily="34" charset="0"/>
                <a:cs typeface="Calibri" panose="020F0502020204030204" pitchFamily="34" charset="0"/>
              </a:rPr>
              <a:t>et</a:t>
            </a:r>
            <a:r>
              <a:rPr lang="lv-LV" sz="3200" dirty="0">
                <a:effectLst/>
                <a:latin typeface="Calibri" panose="020F0502020204030204" pitchFamily="34" charset="0"/>
                <a:ea typeface="Calibri" panose="020F0502020204030204" pitchFamily="34" charset="0"/>
                <a:cs typeface="Calibri" panose="020F0502020204030204" pitchFamily="34" charset="0"/>
              </a:rPr>
              <a:t> </a:t>
            </a:r>
            <a:r>
              <a:rPr lang="lv-LV" sz="3200" dirty="0" err="1">
                <a:effectLst/>
                <a:latin typeface="Calibri" panose="020F0502020204030204" pitchFamily="34" charset="0"/>
                <a:ea typeface="Calibri" panose="020F0502020204030204" pitchFamily="34" charset="0"/>
                <a:cs typeface="Calibri" panose="020F0502020204030204" pitchFamily="34" charset="0"/>
              </a:rPr>
              <a:t>al</a:t>
            </a:r>
            <a:r>
              <a:rPr lang="lv-LV" sz="3200" dirty="0">
                <a:effectLst/>
                <a:latin typeface="Calibri" panose="020F0502020204030204" pitchFamily="34" charset="0"/>
                <a:ea typeface="Calibri" panose="020F0502020204030204" pitchFamily="34" charset="0"/>
                <a:cs typeface="Calibri" panose="020F0502020204030204" pitchFamily="34" charset="0"/>
              </a:rPr>
              <a:t>., 2023).</a:t>
            </a:r>
            <a:endParaRPr lang="lv-LV"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72732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69C45B2-CE3E-79F8-5AF2-D26152EBD76B}"/>
              </a:ext>
            </a:extLst>
          </p:cNvPr>
          <p:cNvSpPr>
            <a:spLocks noGrp="1"/>
          </p:cNvSpPr>
          <p:nvPr>
            <p:ph type="title"/>
          </p:nvPr>
        </p:nvSpPr>
        <p:spPr/>
        <p:txBody>
          <a:bodyPr/>
          <a:lstStyle/>
          <a:p>
            <a:r>
              <a:rPr lang="lv-LV" dirty="0"/>
              <a:t>Izmantotā literatūra</a:t>
            </a:r>
          </a:p>
        </p:txBody>
      </p:sp>
      <p:sp>
        <p:nvSpPr>
          <p:cNvPr id="3" name="Satura vietturis 2">
            <a:extLst>
              <a:ext uri="{FF2B5EF4-FFF2-40B4-BE49-F238E27FC236}">
                <a16:creationId xmlns:a16="http://schemas.microsoft.com/office/drawing/2014/main" id="{62DA232F-E192-C153-460C-A3BDDE13C726}"/>
              </a:ext>
            </a:extLst>
          </p:cNvPr>
          <p:cNvSpPr>
            <a:spLocks noGrp="1"/>
          </p:cNvSpPr>
          <p:nvPr>
            <p:ph idx="1"/>
          </p:nvPr>
        </p:nvSpPr>
        <p:spPr>
          <a:xfrm>
            <a:off x="838200" y="1460500"/>
            <a:ext cx="10515600" cy="5032375"/>
          </a:xfrm>
        </p:spPr>
        <p:txBody>
          <a:bodyPr>
            <a:normAutofit fontScale="92500" lnSpcReduction="10000"/>
          </a:bodyPr>
          <a:lstStyle/>
          <a:p>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Abaoğlu</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H.,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Demirok</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T., &amp;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Kayıhan</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H.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Burnout</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and</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its</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relationship</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with</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work-related</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factors</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among</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occupational</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therapists</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working</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in</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public</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sector</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in</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Turkey</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Scand</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 J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Occup</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Ther</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 28</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(4), 294-303.</a:t>
            </a:r>
          </a:p>
          <a:p>
            <a:r>
              <a:rPr lang="lv-LV" sz="1800" dirty="0" err="1">
                <a:effectLst/>
                <a:latin typeface="Calibri" panose="020F0502020204030204" pitchFamily="34" charset="0"/>
                <a:ea typeface="Times New Roman" panose="02020603050405020304" pitchFamily="18" charset="0"/>
              </a:rPr>
              <a:t>Agarwal</a:t>
            </a:r>
            <a:r>
              <a:rPr lang="lv-LV" sz="1800" dirty="0">
                <a:effectLst/>
                <a:latin typeface="Calibri" panose="020F0502020204030204" pitchFamily="34" charset="0"/>
                <a:ea typeface="Times New Roman" panose="02020603050405020304" pitchFamily="18" charset="0"/>
              </a:rPr>
              <a:t>, S. D., </a:t>
            </a:r>
            <a:r>
              <a:rPr lang="lv-LV" sz="1800" dirty="0" err="1">
                <a:effectLst/>
                <a:latin typeface="Calibri" panose="020F0502020204030204" pitchFamily="34" charset="0"/>
                <a:ea typeface="Times New Roman" panose="02020603050405020304" pitchFamily="18" charset="0"/>
              </a:rPr>
              <a:t>Pabo</a:t>
            </a:r>
            <a:r>
              <a:rPr lang="lv-LV" sz="1800" dirty="0">
                <a:effectLst/>
                <a:latin typeface="Calibri" panose="020F0502020204030204" pitchFamily="34" charset="0"/>
                <a:ea typeface="Times New Roman" panose="02020603050405020304" pitchFamily="18" charset="0"/>
              </a:rPr>
              <a:t>, E., </a:t>
            </a:r>
            <a:r>
              <a:rPr lang="lv-LV" sz="1800" dirty="0" err="1">
                <a:effectLst/>
                <a:latin typeface="Calibri" panose="020F0502020204030204" pitchFamily="34" charset="0"/>
                <a:ea typeface="Times New Roman" panose="02020603050405020304" pitchFamily="18" charset="0"/>
              </a:rPr>
              <a:t>Rozenblum</a:t>
            </a:r>
            <a:r>
              <a:rPr lang="lv-LV" sz="1800" dirty="0">
                <a:effectLst/>
                <a:latin typeface="Calibri" panose="020F0502020204030204" pitchFamily="34" charset="0"/>
                <a:ea typeface="Times New Roman" panose="02020603050405020304" pitchFamily="18" charset="0"/>
              </a:rPr>
              <a:t>, R., &amp; </a:t>
            </a:r>
            <a:r>
              <a:rPr lang="lv-LV" sz="1800" dirty="0" err="1">
                <a:effectLst/>
                <a:latin typeface="Calibri" panose="020F0502020204030204" pitchFamily="34" charset="0"/>
                <a:ea typeface="Times New Roman" panose="02020603050405020304" pitchFamily="18" charset="0"/>
              </a:rPr>
              <a:t>Sherritt</a:t>
            </a:r>
            <a:r>
              <a:rPr lang="lv-LV" sz="1800" dirty="0">
                <a:effectLst/>
                <a:latin typeface="Calibri" panose="020F0502020204030204" pitchFamily="34" charset="0"/>
                <a:ea typeface="Times New Roman" panose="02020603050405020304" pitchFamily="18" charset="0"/>
              </a:rPr>
              <a:t>, K. M. (2020). Professional </a:t>
            </a:r>
            <a:r>
              <a:rPr lang="lv-LV" sz="1800" dirty="0" err="1">
                <a:effectLst/>
                <a:latin typeface="Calibri" panose="020F0502020204030204" pitchFamily="34" charset="0"/>
                <a:ea typeface="Times New Roman" panose="02020603050405020304" pitchFamily="18" charset="0"/>
              </a:rPr>
              <a:t>dissonance</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and</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burnout</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in</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primary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care</a:t>
            </a:r>
            <a:r>
              <a:rPr lang="lv-LV" sz="1800" dirty="0">
                <a:effectLst/>
                <a:latin typeface="Calibri" panose="020F0502020204030204" pitchFamily="34" charset="0"/>
                <a:ea typeface="Times New Roman" panose="02020603050405020304" pitchFamily="18" charset="0"/>
              </a:rPr>
              <a:t>: a </a:t>
            </a:r>
            <a:r>
              <a:rPr lang="lv-LV" sz="1800" dirty="0" err="1">
                <a:effectLst/>
                <a:latin typeface="Calibri" panose="020F0502020204030204" pitchFamily="34" charset="0"/>
                <a:ea typeface="Times New Roman" panose="02020603050405020304" pitchFamily="18" charset="0"/>
              </a:rPr>
              <a:t>qualitative</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study</a:t>
            </a:r>
            <a:r>
              <a:rPr lang="lv-LV" sz="1800"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JAMA</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internal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medicine</a:t>
            </a:r>
            <a:r>
              <a:rPr lang="lv-LV" sz="1800" dirty="0">
                <a:effectLst/>
                <a:latin typeface="Calibri" panose="020F0502020204030204" pitchFamily="34" charset="0"/>
                <a:ea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rPr>
              <a:t> 180</a:t>
            </a:r>
            <a:r>
              <a:rPr lang="lv-LV" sz="1800" dirty="0">
                <a:effectLst/>
                <a:latin typeface="Calibri" panose="020F0502020204030204" pitchFamily="34" charset="0"/>
                <a:ea typeface="Times New Roman" panose="02020603050405020304" pitchFamily="18" charset="0"/>
              </a:rPr>
              <a:t>(3), 395-401. </a:t>
            </a:r>
          </a:p>
          <a:p>
            <a:r>
              <a:rPr lang="lv-LV" sz="1800" dirty="0" err="1">
                <a:effectLst/>
                <a:latin typeface="Calibri" panose="020F0502020204030204" pitchFamily="34" charset="0"/>
                <a:ea typeface="Times New Roman" panose="02020603050405020304" pitchFamily="18" charset="0"/>
              </a:rPr>
              <a:t>Bakker</a:t>
            </a:r>
            <a:r>
              <a:rPr lang="lv-LV" sz="1800" dirty="0">
                <a:effectLst/>
                <a:latin typeface="Calibri" panose="020F0502020204030204" pitchFamily="34" charset="0"/>
                <a:ea typeface="Times New Roman" panose="02020603050405020304" pitchFamily="18" charset="0"/>
              </a:rPr>
              <a:t>, A. B., &amp; Costa, P. L. (2014). </a:t>
            </a:r>
            <a:r>
              <a:rPr lang="lv-LV" sz="1800" dirty="0" err="1">
                <a:effectLst/>
                <a:latin typeface="Calibri" panose="020F0502020204030204" pitchFamily="34" charset="0"/>
                <a:ea typeface="Times New Roman" panose="02020603050405020304" pitchFamily="18" charset="0"/>
              </a:rPr>
              <a:t>Chronic</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job</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burnout</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and</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daily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functioning</a:t>
            </a:r>
            <a:r>
              <a:rPr lang="lv-LV" sz="1800" dirty="0">
                <a:effectLst/>
                <a:latin typeface="Calibri" panose="020F0502020204030204" pitchFamily="34" charset="0"/>
                <a:ea typeface="Times New Roman" panose="02020603050405020304" pitchFamily="18" charset="0"/>
              </a:rPr>
              <a:t>: A </a:t>
            </a:r>
            <a:r>
              <a:rPr lang="lv-LV" sz="1800" dirty="0" err="1">
                <a:effectLst/>
                <a:latin typeface="Calibri" panose="020F0502020204030204" pitchFamily="34" charset="0"/>
                <a:ea typeface="Times New Roman" panose="02020603050405020304" pitchFamily="18" charset="0"/>
              </a:rPr>
              <a:t>theoretical</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analysis</a:t>
            </a:r>
            <a:r>
              <a:rPr lang="lv-LV" sz="1800"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Burnout</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research</a:t>
            </a:r>
            <a:r>
              <a:rPr lang="lv-LV" sz="1800" dirty="0">
                <a:effectLst/>
                <a:latin typeface="Calibri" panose="020F0502020204030204" pitchFamily="34" charset="0"/>
                <a:ea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rPr>
              <a:t> 1</a:t>
            </a:r>
            <a:r>
              <a:rPr lang="lv-LV" sz="1800" dirty="0">
                <a:effectLst/>
                <a:latin typeface="Calibri" panose="020F0502020204030204" pitchFamily="34" charset="0"/>
                <a:ea typeface="Times New Roman" panose="02020603050405020304" pitchFamily="18" charset="0"/>
              </a:rPr>
              <a:t>(3), 112-119. </a:t>
            </a:r>
          </a:p>
          <a:p>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Eysenck</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H. J., &amp;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Eysenck</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S. B. G. (1975).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Eysenck</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personality</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questionnaire</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 (junior &amp; </a:t>
            </a:r>
            <a:r>
              <a:rPr lang="lv-LV" sz="1800" i="1" dirty="0" err="1">
                <a:effectLst/>
                <a:latin typeface="Calibri" panose="020F0502020204030204" pitchFamily="34" charset="0"/>
                <a:ea typeface="Times New Roman" panose="02020603050405020304" pitchFamily="18" charset="0"/>
                <a:cs typeface="Times New Roman" panose="02020603050405020304" pitchFamily="18" charset="0"/>
              </a:rPr>
              <a:t>adult</a:t>
            </a:r>
            <a:r>
              <a:rPr lang="lv-LV" sz="1800" i="1" dirty="0">
                <a:effectLst/>
                <a:latin typeface="Calibri" panose="020F0502020204030204" pitchFamily="34" charset="0"/>
                <a:ea typeface="Times New Roman" panose="02020603050405020304" pitchFamily="18" charset="0"/>
                <a:cs typeface="Times New Roman" panose="02020603050405020304" pitchFamily="18" charset="0"/>
              </a:rPr>
              <a:t>)</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EdITS</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Educational</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and</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Industrial</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Testing</a:t>
            </a:r>
            <a:r>
              <a:rPr lang="lv-LV"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cs typeface="Times New Roman" panose="02020603050405020304" pitchFamily="18" charset="0"/>
              </a:rPr>
              <a:t>Service</a:t>
            </a:r>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lv-LV" sz="1800" dirty="0" err="1">
                <a:effectLst/>
                <a:latin typeface="Calibri" panose="020F0502020204030204" pitchFamily="34" charset="0"/>
                <a:ea typeface="Times New Roman" panose="02020603050405020304" pitchFamily="18" charset="0"/>
              </a:rPr>
              <a:t>Hobfoll</a:t>
            </a:r>
            <a:r>
              <a:rPr lang="lv-LV" sz="1800" dirty="0">
                <a:effectLst/>
                <a:latin typeface="Calibri" panose="020F0502020204030204" pitchFamily="34" charset="0"/>
                <a:ea typeface="Times New Roman" panose="02020603050405020304" pitchFamily="18" charset="0"/>
              </a:rPr>
              <a:t>, S. E. (1989). </a:t>
            </a:r>
            <a:r>
              <a:rPr lang="lv-LV" sz="1800" dirty="0" err="1">
                <a:effectLst/>
                <a:latin typeface="Calibri" panose="020F0502020204030204" pitchFamily="34" charset="0"/>
                <a:ea typeface="Times New Roman" panose="02020603050405020304" pitchFamily="18" charset="0"/>
              </a:rPr>
              <a:t>Conservation</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of</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resources</a:t>
            </a:r>
            <a:r>
              <a:rPr lang="lv-LV" sz="1800" dirty="0">
                <a:effectLst/>
                <a:latin typeface="Calibri" panose="020F0502020204030204" pitchFamily="34" charset="0"/>
                <a:ea typeface="Times New Roman" panose="02020603050405020304" pitchFamily="18" charset="0"/>
              </a:rPr>
              <a:t>: A </a:t>
            </a:r>
            <a:r>
              <a:rPr lang="lv-LV" sz="1800" dirty="0" err="1">
                <a:effectLst/>
                <a:latin typeface="Calibri" panose="020F0502020204030204" pitchFamily="34" charset="0"/>
                <a:ea typeface="Times New Roman" panose="02020603050405020304" pitchFamily="18" charset="0"/>
              </a:rPr>
              <a:t>new</a:t>
            </a:r>
            <a:r>
              <a:rPr lang="lv-LV" sz="1800" dirty="0">
                <a:effectLst/>
                <a:latin typeface="Calibri" panose="020F0502020204030204" pitchFamily="34" charset="0"/>
                <a:ea typeface="Times New Roman" panose="02020603050405020304" pitchFamily="18" charset="0"/>
              </a:rPr>
              <a:t> attempt </a:t>
            </a:r>
            <a:r>
              <a:rPr lang="lv-LV" sz="1800" dirty="0" err="1">
                <a:effectLst/>
                <a:latin typeface="Calibri" panose="020F0502020204030204" pitchFamily="34" charset="0"/>
                <a:ea typeface="Times New Roman" panose="02020603050405020304" pitchFamily="18" charset="0"/>
              </a:rPr>
              <a:t>at</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conceptualizing</a:t>
            </a:r>
            <a:r>
              <a:rPr lang="lv-LV" sz="1800" dirty="0">
                <a:effectLst/>
                <a:latin typeface="Calibri" panose="020F0502020204030204" pitchFamily="34" charset="0"/>
                <a:ea typeface="Times New Roman" panose="02020603050405020304" pitchFamily="18" charset="0"/>
              </a:rPr>
              <a:t> stress. </a:t>
            </a:r>
            <a:r>
              <a:rPr lang="lv-LV" sz="1800" i="1" dirty="0">
                <a:effectLst/>
                <a:latin typeface="Calibri" panose="020F0502020204030204" pitchFamily="34" charset="0"/>
                <a:ea typeface="Times New Roman" panose="02020603050405020304" pitchFamily="18" charset="0"/>
              </a:rPr>
              <a:t>American </a:t>
            </a:r>
            <a:r>
              <a:rPr lang="lv-LV" sz="1800" i="1" dirty="0" err="1">
                <a:effectLst/>
                <a:latin typeface="Calibri" panose="020F0502020204030204" pitchFamily="34" charset="0"/>
                <a:ea typeface="Times New Roman" panose="02020603050405020304" pitchFamily="18" charset="0"/>
              </a:rPr>
              <a:t>psychologist</a:t>
            </a:r>
            <a:r>
              <a:rPr lang="lv-LV" sz="1800" dirty="0">
                <a:effectLst/>
                <a:latin typeface="Calibri" panose="020F0502020204030204" pitchFamily="34" charset="0"/>
                <a:ea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rPr>
              <a:t> 44</a:t>
            </a:r>
            <a:r>
              <a:rPr lang="lv-LV" sz="1800" dirty="0">
                <a:effectLst/>
                <a:latin typeface="Calibri" panose="020F0502020204030204" pitchFamily="34" charset="0"/>
                <a:ea typeface="Times New Roman" panose="02020603050405020304" pitchFamily="18" charset="0"/>
              </a:rPr>
              <a:t>(3), 513. </a:t>
            </a:r>
          </a:p>
          <a:p>
            <a:r>
              <a:rPr lang="lv-LV" sz="1800" dirty="0" err="1">
                <a:effectLst/>
                <a:latin typeface="Calibri" panose="020F0502020204030204" pitchFamily="34" charset="0"/>
                <a:ea typeface="Times New Roman" panose="02020603050405020304" pitchFamily="18" charset="0"/>
              </a:rPr>
              <a:t>Maslach</a:t>
            </a:r>
            <a:r>
              <a:rPr lang="lv-LV" sz="1800" dirty="0">
                <a:effectLst/>
                <a:latin typeface="Calibri" panose="020F0502020204030204" pitchFamily="34" charset="0"/>
                <a:ea typeface="Times New Roman" panose="02020603050405020304" pitchFamily="18" charset="0"/>
              </a:rPr>
              <a:t>, C., </a:t>
            </a:r>
            <a:r>
              <a:rPr lang="lv-LV" sz="1800" dirty="0" err="1">
                <a:effectLst/>
                <a:latin typeface="Calibri" panose="020F0502020204030204" pitchFamily="34" charset="0"/>
                <a:ea typeface="Times New Roman" panose="02020603050405020304" pitchFamily="18" charset="0"/>
              </a:rPr>
              <a:t>Jackson</a:t>
            </a:r>
            <a:r>
              <a:rPr lang="lv-LV" sz="1800" dirty="0">
                <a:effectLst/>
                <a:latin typeface="Calibri" panose="020F0502020204030204" pitchFamily="34" charset="0"/>
                <a:ea typeface="Times New Roman" panose="02020603050405020304" pitchFamily="18" charset="0"/>
              </a:rPr>
              <a:t>, S. E., &amp; </a:t>
            </a:r>
            <a:r>
              <a:rPr lang="lv-LV" sz="1800" dirty="0" err="1">
                <a:effectLst/>
                <a:latin typeface="Calibri" panose="020F0502020204030204" pitchFamily="34" charset="0"/>
                <a:ea typeface="Times New Roman" panose="02020603050405020304" pitchFamily="18" charset="0"/>
              </a:rPr>
              <a:t>Leiter</a:t>
            </a:r>
            <a:r>
              <a:rPr lang="lv-LV" sz="1800" dirty="0">
                <a:effectLst/>
                <a:latin typeface="Calibri" panose="020F0502020204030204" pitchFamily="34" charset="0"/>
                <a:ea typeface="Times New Roman" panose="02020603050405020304" pitchFamily="18" charset="0"/>
              </a:rPr>
              <a:t>, M. P. (1997). </a:t>
            </a:r>
            <a:r>
              <a:rPr lang="lv-LV" sz="1800" i="1" dirty="0" err="1">
                <a:effectLst/>
                <a:latin typeface="Calibri" panose="020F0502020204030204" pitchFamily="34" charset="0"/>
                <a:ea typeface="Times New Roman" panose="02020603050405020304" pitchFamily="18" charset="0"/>
              </a:rPr>
              <a:t>Maslach</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burnout</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inventory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Scarecrow</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Education</a:t>
            </a:r>
            <a:r>
              <a:rPr lang="lv-LV" sz="1800" dirty="0">
                <a:effectLst/>
                <a:latin typeface="Calibri" panose="020F0502020204030204" pitchFamily="34" charset="0"/>
                <a:ea typeface="Times New Roman" panose="02020603050405020304" pitchFamily="18" charset="0"/>
              </a:rPr>
              <a:t>. </a:t>
            </a:r>
          </a:p>
          <a:p>
            <a:r>
              <a:rPr lang="lv-LV" sz="1800" dirty="0" err="1">
                <a:effectLst/>
                <a:latin typeface="Calibri" panose="020F0502020204030204" pitchFamily="34" charset="0"/>
                <a:ea typeface="Times New Roman" panose="02020603050405020304" pitchFamily="18" charset="0"/>
              </a:rPr>
              <a:t>Schaufeli</a:t>
            </a:r>
            <a:r>
              <a:rPr lang="lv-LV" sz="1800" dirty="0">
                <a:effectLst/>
                <a:latin typeface="Calibri" panose="020F0502020204030204" pitchFamily="34" charset="0"/>
                <a:ea typeface="Times New Roman" panose="02020603050405020304" pitchFamily="18" charset="0"/>
              </a:rPr>
              <a:t>, W. B., </a:t>
            </a:r>
            <a:r>
              <a:rPr lang="lv-LV" sz="1800" dirty="0" err="1">
                <a:effectLst/>
                <a:latin typeface="Calibri" panose="020F0502020204030204" pitchFamily="34" charset="0"/>
                <a:ea typeface="Times New Roman" panose="02020603050405020304" pitchFamily="18" charset="0"/>
              </a:rPr>
              <a:t>Desart</a:t>
            </a:r>
            <a:r>
              <a:rPr lang="lv-LV" sz="1800" dirty="0">
                <a:effectLst/>
                <a:latin typeface="Calibri" panose="020F0502020204030204" pitchFamily="34" charset="0"/>
                <a:ea typeface="Times New Roman" panose="02020603050405020304" pitchFamily="18" charset="0"/>
              </a:rPr>
              <a:t>, S., &amp; </a:t>
            </a:r>
            <a:r>
              <a:rPr lang="lv-LV" sz="1800" dirty="0" err="1">
                <a:effectLst/>
                <a:latin typeface="Calibri" panose="020F0502020204030204" pitchFamily="34" charset="0"/>
                <a:ea typeface="Times New Roman" panose="02020603050405020304" pitchFamily="18" charset="0"/>
              </a:rPr>
              <a:t>De</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Witte</a:t>
            </a:r>
            <a:r>
              <a:rPr lang="lv-LV" sz="1800" dirty="0">
                <a:effectLst/>
                <a:latin typeface="Calibri" panose="020F0502020204030204" pitchFamily="34" charset="0"/>
                <a:ea typeface="Times New Roman" panose="02020603050405020304" pitchFamily="18" charset="0"/>
              </a:rPr>
              <a:t>, H. (2020). </a:t>
            </a:r>
            <a:r>
              <a:rPr lang="lv-LV" sz="1800" dirty="0" err="1">
                <a:effectLst/>
                <a:latin typeface="Calibri" panose="020F0502020204030204" pitchFamily="34" charset="0"/>
                <a:ea typeface="Times New Roman" panose="02020603050405020304" pitchFamily="18" charset="0"/>
              </a:rPr>
              <a:t>Burnout</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Assessment</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Tool</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BAT</a:t>
            </a:r>
            <a:r>
              <a:rPr lang="lv-LV" sz="1800" dirty="0">
                <a:effectLst/>
                <a:latin typeface="Calibri" panose="020F0502020204030204" pitchFamily="34" charset="0"/>
                <a:ea typeface="Times New Roman" panose="02020603050405020304" pitchFamily="18" charset="0"/>
              </a:rPr>
              <a:t>)—</a:t>
            </a:r>
            <a:r>
              <a:rPr lang="lv-LV" sz="1800" dirty="0" err="1">
                <a:effectLst/>
                <a:latin typeface="Calibri" panose="020F0502020204030204" pitchFamily="34" charset="0"/>
                <a:ea typeface="Times New Roman" panose="02020603050405020304" pitchFamily="18" charset="0"/>
              </a:rPr>
              <a:t>development</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validity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and</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reliability</a:t>
            </a:r>
            <a:r>
              <a:rPr lang="lv-LV" sz="1800"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International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Journal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of</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Environmental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Research</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and</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Public</a:t>
            </a:r>
            <a:r>
              <a:rPr lang="lv-LV" sz="1800" i="1" dirty="0">
                <a:effectLst/>
                <a:latin typeface="Calibri" panose="020F0502020204030204" pitchFamily="34" charset="0"/>
                <a:ea typeface="Times New Roman" panose="02020603050405020304" pitchFamily="18" charset="0"/>
              </a:rPr>
              <a:t> Health</a:t>
            </a:r>
            <a:r>
              <a:rPr lang="lv-LV" sz="1800" dirty="0">
                <a:effectLst/>
                <a:latin typeface="Calibri" panose="020F0502020204030204" pitchFamily="34" charset="0"/>
                <a:ea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rPr>
              <a:t> 17</a:t>
            </a:r>
            <a:r>
              <a:rPr lang="lv-LV" sz="1800" dirty="0">
                <a:effectLst/>
                <a:latin typeface="Calibri" panose="020F0502020204030204" pitchFamily="34" charset="0"/>
                <a:ea typeface="Times New Roman" panose="02020603050405020304" pitchFamily="18" charset="0"/>
              </a:rPr>
              <a:t>(24), 9495. </a:t>
            </a:r>
          </a:p>
          <a:p>
            <a:r>
              <a:rPr lang="lv-LV" sz="1800" dirty="0" err="1">
                <a:effectLst/>
                <a:latin typeface="Calibri" panose="020F0502020204030204" pitchFamily="34" charset="0"/>
                <a:ea typeface="Times New Roman" panose="02020603050405020304" pitchFamily="18" charset="0"/>
              </a:rPr>
              <a:t>Schaufeli</a:t>
            </a:r>
            <a:r>
              <a:rPr lang="lv-LV" sz="1800" dirty="0">
                <a:effectLst/>
                <a:latin typeface="Calibri" panose="020F0502020204030204" pitchFamily="34" charset="0"/>
                <a:ea typeface="Times New Roman" panose="02020603050405020304" pitchFamily="18" charset="0"/>
              </a:rPr>
              <a:t>, W. B., </a:t>
            </a:r>
            <a:r>
              <a:rPr lang="lv-LV" sz="1800" dirty="0" err="1">
                <a:effectLst/>
                <a:latin typeface="Calibri" panose="020F0502020204030204" pitchFamily="34" charset="0"/>
                <a:ea typeface="Times New Roman" panose="02020603050405020304" pitchFamily="18" charset="0"/>
              </a:rPr>
              <a:t>Maassen</a:t>
            </a:r>
            <a:r>
              <a:rPr lang="lv-LV" sz="1800" dirty="0">
                <a:effectLst/>
                <a:latin typeface="Calibri" panose="020F0502020204030204" pitchFamily="34" charset="0"/>
                <a:ea typeface="Times New Roman" panose="02020603050405020304" pitchFamily="18" charset="0"/>
              </a:rPr>
              <a:t>, G. H., </a:t>
            </a:r>
            <a:r>
              <a:rPr lang="lv-LV" sz="1800" dirty="0" err="1">
                <a:effectLst/>
                <a:latin typeface="Calibri" panose="020F0502020204030204" pitchFamily="34" charset="0"/>
                <a:ea typeface="Times New Roman" panose="02020603050405020304" pitchFamily="18" charset="0"/>
              </a:rPr>
              <a:t>Bakker</a:t>
            </a:r>
            <a:r>
              <a:rPr lang="lv-LV" sz="1800" dirty="0">
                <a:effectLst/>
                <a:latin typeface="Calibri" panose="020F0502020204030204" pitchFamily="34" charset="0"/>
                <a:ea typeface="Times New Roman" panose="02020603050405020304" pitchFamily="18" charset="0"/>
              </a:rPr>
              <a:t>, A. B., &amp; </a:t>
            </a:r>
            <a:r>
              <a:rPr lang="lv-LV" sz="1800" dirty="0" err="1">
                <a:effectLst/>
                <a:latin typeface="Calibri" panose="020F0502020204030204" pitchFamily="34" charset="0"/>
                <a:ea typeface="Times New Roman" panose="02020603050405020304" pitchFamily="18" charset="0"/>
              </a:rPr>
              <a:t>Sixma</a:t>
            </a:r>
            <a:r>
              <a:rPr lang="lv-LV" sz="1800" dirty="0">
                <a:effectLst/>
                <a:latin typeface="Calibri" panose="020F0502020204030204" pitchFamily="34" charset="0"/>
                <a:ea typeface="Times New Roman" panose="02020603050405020304" pitchFamily="18" charset="0"/>
              </a:rPr>
              <a:t>, H. J. (2011). </a:t>
            </a:r>
            <a:r>
              <a:rPr lang="lv-LV" sz="1800" dirty="0" err="1">
                <a:effectLst/>
                <a:latin typeface="Calibri" panose="020F0502020204030204" pitchFamily="34" charset="0"/>
                <a:ea typeface="Times New Roman" panose="02020603050405020304" pitchFamily="18" charset="0"/>
              </a:rPr>
              <a:t>Stability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and</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change</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in</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burnout</a:t>
            </a:r>
            <a:r>
              <a:rPr lang="lv-LV" sz="1800" dirty="0">
                <a:effectLst/>
                <a:latin typeface="Calibri" panose="020F0502020204030204" pitchFamily="34" charset="0"/>
                <a:ea typeface="Times New Roman" panose="02020603050405020304" pitchFamily="18" charset="0"/>
              </a:rPr>
              <a:t>: A 10‐</a:t>
            </a:r>
            <a:r>
              <a:rPr lang="lv-LV" sz="1800" dirty="0" err="1">
                <a:effectLst/>
                <a:latin typeface="Calibri" panose="020F0502020204030204" pitchFamily="34" charset="0"/>
                <a:ea typeface="Times New Roman" panose="02020603050405020304" pitchFamily="18" charset="0"/>
              </a:rPr>
              <a:t>year</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follow‐up</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study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among</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primary</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care</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physicians</a:t>
            </a:r>
            <a:r>
              <a:rPr lang="lv-LV" sz="1800"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Journal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of</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Occupational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and</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Organizational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Psychology</a:t>
            </a:r>
            <a:r>
              <a:rPr lang="lv-LV" sz="1800" dirty="0">
                <a:effectLst/>
                <a:latin typeface="Calibri" panose="020F0502020204030204" pitchFamily="34" charset="0"/>
                <a:ea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rPr>
              <a:t> 84</a:t>
            </a:r>
            <a:r>
              <a:rPr lang="lv-LV" sz="1800" dirty="0">
                <a:effectLst/>
                <a:latin typeface="Calibri" panose="020F0502020204030204" pitchFamily="34" charset="0"/>
                <a:ea typeface="Times New Roman" panose="02020603050405020304" pitchFamily="18" charset="0"/>
              </a:rPr>
              <a:t>(2), 248-267. </a:t>
            </a:r>
          </a:p>
          <a:p>
            <a:r>
              <a:rPr lang="lv-LV" sz="1800" dirty="0" err="1">
                <a:effectLst/>
                <a:latin typeface="Calibri" panose="020F0502020204030204" pitchFamily="34" charset="0"/>
                <a:ea typeface="Times New Roman" panose="02020603050405020304" pitchFamily="18" charset="0"/>
              </a:rPr>
              <a:t>Zubin</a:t>
            </a:r>
            <a:r>
              <a:rPr lang="lv-LV" sz="1800" dirty="0">
                <a:effectLst/>
                <a:latin typeface="Calibri" panose="020F0502020204030204" pitchFamily="34" charset="0"/>
                <a:ea typeface="Times New Roman" panose="02020603050405020304" pitchFamily="18" charset="0"/>
              </a:rPr>
              <a:t>, J., &amp; </a:t>
            </a:r>
            <a:r>
              <a:rPr lang="lv-LV" sz="1800" dirty="0" err="1">
                <a:effectLst/>
                <a:latin typeface="Calibri" panose="020F0502020204030204" pitchFamily="34" charset="0"/>
                <a:ea typeface="Times New Roman" panose="02020603050405020304" pitchFamily="18" charset="0"/>
              </a:rPr>
              <a:t>Spring</a:t>
            </a:r>
            <a:r>
              <a:rPr lang="lv-LV" sz="1800" dirty="0">
                <a:effectLst/>
                <a:latin typeface="Calibri" panose="020F0502020204030204" pitchFamily="34" charset="0"/>
                <a:ea typeface="Times New Roman" panose="02020603050405020304" pitchFamily="18" charset="0"/>
              </a:rPr>
              <a:t>, B. (1977). </a:t>
            </a:r>
            <a:r>
              <a:rPr lang="lv-LV" sz="1800" dirty="0" err="1">
                <a:effectLst/>
                <a:latin typeface="Calibri" panose="020F0502020204030204" pitchFamily="34" charset="0"/>
                <a:ea typeface="Times New Roman" panose="02020603050405020304" pitchFamily="18" charset="0"/>
              </a:rPr>
              <a:t>Vulnerability</a:t>
            </a:r>
            <a:r>
              <a:rPr lang="lv-LV" sz="1800" dirty="0">
                <a:effectLst/>
                <a:latin typeface="Calibri" panose="020F0502020204030204" pitchFamily="34" charset="0"/>
                <a:ea typeface="Times New Roman" panose="02020603050405020304" pitchFamily="18" charset="0"/>
              </a:rPr>
              <a:t>: A </a:t>
            </a:r>
            <a:r>
              <a:rPr lang="lv-LV" sz="1800" dirty="0" err="1">
                <a:effectLst/>
                <a:latin typeface="Calibri" panose="020F0502020204030204" pitchFamily="34" charset="0"/>
                <a:ea typeface="Times New Roman" panose="02020603050405020304" pitchFamily="18" charset="0"/>
              </a:rPr>
              <a:t>new</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view</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of</a:t>
            </a:r>
            <a:r>
              <a:rPr lang="lv-LV" sz="1800" dirty="0">
                <a:effectLst/>
                <a:latin typeface="Calibri" panose="020F0502020204030204" pitchFamily="34" charset="0"/>
                <a:ea typeface="Times New Roman" panose="02020603050405020304" pitchFamily="18" charset="0"/>
              </a:rPr>
              <a:t> </a:t>
            </a:r>
            <a:r>
              <a:rPr lang="lv-LV" sz="1800" dirty="0" err="1">
                <a:effectLst/>
                <a:latin typeface="Calibri" panose="020F0502020204030204" pitchFamily="34" charset="0"/>
                <a:ea typeface="Times New Roman" panose="02020603050405020304" pitchFamily="18" charset="0"/>
              </a:rPr>
              <a:t>schizophrenia</a:t>
            </a:r>
            <a:r>
              <a:rPr lang="lv-LV" sz="1800"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Journal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of</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abnormal</a:t>
            </a:r>
            <a:r>
              <a:rPr lang="lv-LV" sz="1800" i="1" dirty="0">
                <a:effectLst/>
                <a:latin typeface="Calibri" panose="020F0502020204030204" pitchFamily="34" charset="0"/>
                <a:ea typeface="Times New Roman" panose="02020603050405020304" pitchFamily="18" charset="0"/>
              </a:rPr>
              <a:t> </a:t>
            </a:r>
            <a:r>
              <a:rPr lang="lv-LV" sz="1800" i="1" dirty="0" err="1">
                <a:effectLst/>
                <a:latin typeface="Calibri" panose="020F0502020204030204" pitchFamily="34" charset="0"/>
                <a:ea typeface="Times New Roman" panose="02020603050405020304" pitchFamily="18" charset="0"/>
              </a:rPr>
              <a:t>psychology</a:t>
            </a:r>
            <a:r>
              <a:rPr lang="lv-LV" sz="1800" dirty="0">
                <a:effectLst/>
                <a:latin typeface="Calibri" panose="020F0502020204030204" pitchFamily="34" charset="0"/>
                <a:ea typeface="Times New Roman" panose="02020603050405020304" pitchFamily="18" charset="0"/>
              </a:rPr>
              <a:t>,</a:t>
            </a:r>
            <a:r>
              <a:rPr lang="lv-LV" sz="1800" i="1" dirty="0">
                <a:effectLst/>
                <a:latin typeface="Calibri" panose="020F0502020204030204" pitchFamily="34" charset="0"/>
                <a:ea typeface="Times New Roman" panose="02020603050405020304" pitchFamily="18" charset="0"/>
              </a:rPr>
              <a:t> 86</a:t>
            </a:r>
            <a:r>
              <a:rPr lang="lv-LV" sz="1800" dirty="0">
                <a:effectLst/>
                <a:latin typeface="Calibri" panose="020F0502020204030204" pitchFamily="34" charset="0"/>
                <a:ea typeface="Times New Roman" panose="02020603050405020304" pitchFamily="18" charset="0"/>
              </a:rPr>
              <a:t>(2), 103. </a:t>
            </a:r>
          </a:p>
          <a:p>
            <a:endParaRPr lang="lv-LV" dirty="0"/>
          </a:p>
        </p:txBody>
      </p:sp>
    </p:spTree>
    <p:extLst>
      <p:ext uri="{BB962C8B-B14F-4D97-AF65-F5344CB8AC3E}">
        <p14:creationId xmlns:p14="http://schemas.microsoft.com/office/powerpoint/2010/main" val="1158816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5462A84F-98AC-D25F-27CA-E938CCC808B9}"/>
              </a:ext>
            </a:extLst>
          </p:cNvPr>
          <p:cNvSpPr>
            <a:spLocks noGrp="1"/>
          </p:cNvSpPr>
          <p:nvPr>
            <p:ph idx="1"/>
          </p:nvPr>
        </p:nvSpPr>
        <p:spPr>
          <a:xfrm>
            <a:off x="772886" y="5240629"/>
            <a:ext cx="10515600" cy="4351338"/>
          </a:xfrm>
        </p:spPr>
        <p:txBody>
          <a:bodyPr/>
          <a:lstStyle/>
          <a:p>
            <a:pPr marL="0" indent="0">
              <a:buNone/>
            </a:pPr>
            <a:r>
              <a:rPr lang="lv-LV" sz="4400" dirty="0"/>
              <a:t>Paldies par uzmanību</a:t>
            </a:r>
            <a:r>
              <a:rPr lang="lv-LV" dirty="0"/>
              <a:t>!</a:t>
            </a:r>
          </a:p>
        </p:txBody>
      </p:sp>
    </p:spTree>
    <p:extLst>
      <p:ext uri="{BB962C8B-B14F-4D97-AF65-F5344CB8AC3E}">
        <p14:creationId xmlns:p14="http://schemas.microsoft.com/office/powerpoint/2010/main" val="458144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42072DB-424F-FB76-F9D4-40F1297799B6}"/>
              </a:ext>
            </a:extLst>
          </p:cNvPr>
          <p:cNvSpPr>
            <a:spLocks noGrp="1"/>
          </p:cNvSpPr>
          <p:nvPr>
            <p:ph type="title"/>
          </p:nvPr>
        </p:nvSpPr>
        <p:spPr/>
        <p:txBody>
          <a:bodyPr/>
          <a:lstStyle/>
          <a:p>
            <a:r>
              <a:rPr lang="lv-LV" dirty="0"/>
              <a:t>Problēma</a:t>
            </a:r>
          </a:p>
        </p:txBody>
      </p:sp>
      <p:sp>
        <p:nvSpPr>
          <p:cNvPr id="6" name="Rectangle 2">
            <a:extLst>
              <a:ext uri="{FF2B5EF4-FFF2-40B4-BE49-F238E27FC236}">
                <a16:creationId xmlns:a16="http://schemas.microsoft.com/office/drawing/2014/main" id="{09048711-3550-A6B8-53C8-F5E55F0DF9E2}"/>
              </a:ext>
            </a:extLst>
          </p:cNvPr>
          <p:cNvSpPr>
            <a:spLocks noGrp="1" noChangeArrowheads="1"/>
          </p:cNvSpPr>
          <p:nvPr>
            <p:ph idx="1"/>
          </p:nvPr>
        </p:nvSpPr>
        <p:spPr bwMode="auto">
          <a:xfrm>
            <a:off x="763554" y="1690688"/>
            <a:ext cx="105156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Veselības aprūpes nozarē stresa tolerance un izdegšanas attīstība galvenokārt ir saistīta ar tās ietekmējošiem faktoriem.</a:t>
            </a:r>
          </a:p>
          <a:p>
            <a:pPr marL="0" marR="0" lvl="0" indent="0" algn="ctr" defTabSz="914400" rtl="0" eaLnBrk="0" fontAlgn="base" latinLnBrk="0" hangingPunct="0">
              <a:lnSpc>
                <a:spcPct val="100000"/>
              </a:lnSpc>
              <a:spcBef>
                <a:spcPct val="0"/>
              </a:spcBef>
              <a:spcAft>
                <a:spcPct val="0"/>
              </a:spcAft>
              <a:buClrTx/>
              <a:buSzTx/>
              <a:buFontTx/>
              <a:buNone/>
              <a:tabLst/>
            </a:pP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Stresa reakciju izpausmes ir vērojamas ne tikai uzvedības maiņā, bet gan fiziskajā un psihiskajās darbinieku veselībā.</a:t>
            </a:r>
          </a:p>
          <a:p>
            <a:pPr marL="0" marR="0" lvl="0" indent="0" algn="ctr" defTabSz="914400" rtl="0" eaLnBrk="0" fontAlgn="base" latinLnBrk="0" hangingPunct="0">
              <a:lnSpc>
                <a:spcPct val="100000"/>
              </a:lnSpc>
              <a:spcBef>
                <a:spcPct val="0"/>
              </a:spcBef>
              <a:spcAft>
                <a:spcPct val="0"/>
              </a:spcAft>
              <a:buClrTx/>
              <a:buSzTx/>
              <a:buFontTx/>
              <a:buNone/>
              <a:tabLst/>
            </a:pP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Tas rada būtisku kaitējumu ĀP labklājībai, organizācijām un samazina uz pacientu orientētu veselības aprūpi </a:t>
            </a:r>
          </a:p>
          <a:p>
            <a:pPr marL="0" marR="0" lvl="0" indent="0" algn="ctr" defTabSz="914400" rtl="0" eaLnBrk="0" fontAlgn="base" latinLnBrk="0" hangingPunct="0">
              <a:lnSpc>
                <a:spcPct val="100000"/>
              </a:lnSpc>
              <a:spcBef>
                <a:spcPct val="0"/>
              </a:spcBef>
              <a:spcAft>
                <a:spcPct val="0"/>
              </a:spcAft>
              <a:buClrTx/>
              <a:buSzTx/>
              <a:buFontTx/>
              <a:buNone/>
              <a:tabLst/>
            </a:pP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Dewa</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2017;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Panagioti</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2018;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Tawfik</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et</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a:t>
            </a:r>
            <a:r>
              <a:rPr kumimoji="0" lang="lv-LV" altLang="lv-LV" sz="32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al</a:t>
            </a:r>
            <a:r>
              <a:rPr kumimoji="0" lang="lv-LV" altLang="lv-LV" sz="32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2019), kā rezultātā attīstās izdegšanas sindroms.  </a:t>
            </a:r>
          </a:p>
        </p:txBody>
      </p:sp>
    </p:spTree>
    <p:extLst>
      <p:ext uri="{BB962C8B-B14F-4D97-AF65-F5344CB8AC3E}">
        <p14:creationId xmlns:p14="http://schemas.microsoft.com/office/powerpoint/2010/main" val="2880479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838200" y="365125"/>
            <a:ext cx="10515600" cy="1325563"/>
          </a:xfrm>
        </p:spPr>
        <p:txBody>
          <a:bodyPr/>
          <a:lstStyle/>
          <a:p>
            <a:r>
              <a:rPr lang="lv-LV" dirty="0"/>
              <a:t>Mērķis</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a:xfrm>
            <a:off x="763555" y="2141537"/>
            <a:ext cx="10515600" cy="4351338"/>
          </a:xfrm>
        </p:spPr>
        <p:txBody>
          <a:bodyPr/>
          <a:lstStyle/>
          <a:p>
            <a:pPr marL="0" indent="0" algn="ctr">
              <a:buNone/>
            </a:pPr>
            <a:r>
              <a:rPr lang="lv-LV" sz="4000" dirty="0">
                <a:latin typeface="Calibri" panose="020F0502020204030204" pitchFamily="34" charset="0"/>
                <a:ea typeface="Calibri" panose="020F0502020204030204" pitchFamily="34" charset="0"/>
                <a:cs typeface="Calibri" panose="020F0502020204030204" pitchFamily="34" charset="0"/>
              </a:rPr>
              <a:t>I</a:t>
            </a:r>
            <a:r>
              <a:rPr lang="lv-LV" sz="4000" dirty="0">
                <a:effectLst/>
                <a:latin typeface="Calibri" panose="020F0502020204030204" pitchFamily="34" charset="0"/>
                <a:ea typeface="Calibri" panose="020F0502020204030204" pitchFamily="34" charset="0"/>
                <a:cs typeface="Calibri" panose="020F0502020204030204" pitchFamily="34" charset="0"/>
              </a:rPr>
              <a:t>dentificēt ārstniecības personu izdegšanu ietekmējošos  faktorus (</a:t>
            </a:r>
            <a:r>
              <a:rPr lang="lv-LV" sz="4000" dirty="0" err="1">
                <a:latin typeface="Calibri" panose="020F0502020204030204" pitchFamily="34" charset="0"/>
                <a:ea typeface="Calibri" panose="020F0502020204030204" pitchFamily="34" charset="0"/>
                <a:cs typeface="Calibri" panose="020F0502020204030204" pitchFamily="34" charset="0"/>
              </a:rPr>
              <a:t>Ā</a:t>
            </a:r>
            <a:r>
              <a:rPr lang="lv-LV" sz="4000" dirty="0" err="1">
                <a:effectLst/>
                <a:latin typeface="Calibri" panose="020F0502020204030204" pitchFamily="34" charset="0"/>
                <a:ea typeface="Calibri" panose="020F0502020204030204" pitchFamily="34" charset="0"/>
                <a:cs typeface="Calibri" panose="020F0502020204030204" pitchFamily="34" charset="0"/>
              </a:rPr>
              <a:t>PIIF</a:t>
            </a:r>
            <a:r>
              <a:rPr lang="lv-LV" sz="4000" dirty="0">
                <a:effectLst/>
                <a:latin typeface="Calibri" panose="020F0502020204030204" pitchFamily="34" charset="0"/>
                <a:ea typeface="Calibri" panose="020F0502020204030204" pitchFamily="34" charset="0"/>
                <a:cs typeface="Calibri" panose="020F0502020204030204" pitchFamily="34" charset="0"/>
              </a:rPr>
              <a:t>) un to konceptuālos modeļus. </a:t>
            </a:r>
          </a:p>
          <a:p>
            <a:endParaRPr lang="lv-LV" dirty="0"/>
          </a:p>
        </p:txBody>
      </p:sp>
    </p:spTree>
    <p:extLst>
      <p:ext uri="{BB962C8B-B14F-4D97-AF65-F5344CB8AC3E}">
        <p14:creationId xmlns:p14="http://schemas.microsoft.com/office/powerpoint/2010/main" val="3836027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p:txBody>
          <a:bodyPr/>
          <a:lstStyle/>
          <a:p>
            <a:r>
              <a:rPr lang="lv-LV" dirty="0"/>
              <a:t>Pētījuma jautājumi</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p:txBody>
          <a:bodyPr/>
          <a:lstStyle/>
          <a:p>
            <a:pPr marL="342900" lvl="0" indent="-342900" algn="just">
              <a:lnSpc>
                <a:spcPct val="150000"/>
              </a:lnSpc>
              <a:spcAft>
                <a:spcPts val="500"/>
              </a:spcAft>
              <a:buFont typeface="+mj-lt"/>
              <a:buAutoNum type="arabicPeriod"/>
            </a:pPr>
            <a:r>
              <a:rPr lang="lv-LV" sz="2400" b="0" dirty="0">
                <a:effectLst/>
                <a:latin typeface="Calibri" panose="020F0502020204030204" pitchFamily="34" charset="0"/>
                <a:ea typeface="Calibri" panose="020F0502020204030204" pitchFamily="34" charset="0"/>
                <a:cs typeface="Calibri" panose="020F0502020204030204" pitchFamily="34" charset="0"/>
              </a:rPr>
              <a:t>Kādi ir ārstniecības personu izdegšanu ietekmējošie faktori (</a:t>
            </a:r>
            <a:r>
              <a:rPr lang="lv-LV" sz="2400" dirty="0" err="1">
                <a:latin typeface="Calibri" panose="020F0502020204030204" pitchFamily="34" charset="0"/>
                <a:ea typeface="Calibri" panose="020F0502020204030204" pitchFamily="34" charset="0"/>
                <a:cs typeface="Calibri" panose="020F0502020204030204" pitchFamily="34" charset="0"/>
              </a:rPr>
              <a:t>Ā</a:t>
            </a:r>
            <a:r>
              <a:rPr lang="lv-LV" sz="2400" b="0" dirty="0" err="1">
                <a:effectLst/>
                <a:latin typeface="Calibri" panose="020F0502020204030204" pitchFamily="34" charset="0"/>
                <a:ea typeface="Calibri" panose="020F0502020204030204" pitchFamily="34" charset="0"/>
                <a:cs typeface="Calibri" panose="020F0502020204030204" pitchFamily="34" charset="0"/>
              </a:rPr>
              <a:t>PIIF</a:t>
            </a:r>
            <a:r>
              <a:rPr lang="lv-LV" sz="2400" b="0" dirty="0">
                <a:effectLst/>
                <a:latin typeface="Calibri" panose="020F0502020204030204" pitchFamily="34" charset="0"/>
                <a:ea typeface="Calibri" panose="020F0502020204030204" pitchFamily="34" charset="0"/>
                <a:cs typeface="Calibri" panose="020F0502020204030204" pitchFamily="34" charset="0"/>
              </a:rPr>
              <a:t>)?</a:t>
            </a:r>
            <a:endParaRPr lang="lv-LV" sz="2400" b="1"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spcAft>
                <a:spcPts val="500"/>
              </a:spcAft>
              <a:buFont typeface="+mj-lt"/>
              <a:buAutoNum type="arabicPeriod"/>
            </a:pPr>
            <a:r>
              <a:rPr lang="lv-LV" sz="2400" b="0" dirty="0">
                <a:effectLst/>
                <a:latin typeface="Calibri" panose="020F0502020204030204" pitchFamily="34" charset="0"/>
                <a:ea typeface="Calibri" panose="020F0502020204030204" pitchFamily="34" charset="0"/>
                <a:cs typeface="Calibri" panose="020F0502020204030204" pitchFamily="34" charset="0"/>
              </a:rPr>
              <a:t>Uz kādiem </a:t>
            </a:r>
            <a:r>
              <a:rPr lang="lv-LV" sz="2400" b="0" dirty="0" err="1">
                <a:effectLst/>
                <a:latin typeface="Calibri" panose="020F0502020204030204" pitchFamily="34" charset="0"/>
                <a:ea typeface="Calibri" panose="020F0502020204030204" pitchFamily="34" charset="0"/>
                <a:cs typeface="Calibri" panose="020F0502020204030204" pitchFamily="34" charset="0"/>
              </a:rPr>
              <a:t>ĀPIIF</a:t>
            </a:r>
            <a:r>
              <a:rPr lang="lv-LV" sz="2400" b="0" dirty="0">
                <a:effectLst/>
                <a:latin typeface="Calibri" panose="020F0502020204030204" pitchFamily="34" charset="0"/>
                <a:ea typeface="Calibri" panose="020F0502020204030204" pitchFamily="34" charset="0"/>
                <a:cs typeface="Calibri" panose="020F0502020204030204" pitchFamily="34" charset="0"/>
              </a:rPr>
              <a:t> konceptuāliem modeļiem tiek balstīti identificētie pētījumi?</a:t>
            </a:r>
            <a:endParaRPr lang="lv-LV" sz="2400" b="1"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spcAft>
                <a:spcPts val="500"/>
              </a:spcAft>
              <a:buFont typeface="+mj-lt"/>
              <a:buAutoNum type="arabicPeriod"/>
            </a:pPr>
            <a:r>
              <a:rPr lang="lv-LV" sz="2400" b="0" dirty="0">
                <a:effectLst/>
                <a:latin typeface="Calibri" panose="020F0502020204030204" pitchFamily="34" charset="0"/>
                <a:ea typeface="Calibri" panose="020F0502020204030204" pitchFamily="34" charset="0"/>
                <a:cs typeface="Calibri" panose="020F0502020204030204" pitchFamily="34" charset="0"/>
              </a:rPr>
              <a:t>Kādi pētījuma instrumenti ir izmantoti empīriskajos pētījumos par </a:t>
            </a:r>
            <a:r>
              <a:rPr lang="lv-LV" sz="2400" dirty="0" err="1">
                <a:latin typeface="Calibri" panose="020F0502020204030204" pitchFamily="34" charset="0"/>
                <a:ea typeface="Calibri" panose="020F0502020204030204" pitchFamily="34" charset="0"/>
                <a:cs typeface="Calibri" panose="020F0502020204030204" pitchFamily="34" charset="0"/>
              </a:rPr>
              <a:t>Ā</a:t>
            </a:r>
            <a:r>
              <a:rPr lang="lv-LV" sz="2400" b="0" dirty="0" err="1">
                <a:effectLst/>
                <a:latin typeface="Calibri" panose="020F0502020204030204" pitchFamily="34" charset="0"/>
                <a:ea typeface="Calibri" panose="020F0502020204030204" pitchFamily="34" charset="0"/>
                <a:cs typeface="Calibri" panose="020F0502020204030204" pitchFamily="34" charset="0"/>
              </a:rPr>
              <a:t>PIIF</a:t>
            </a:r>
            <a:r>
              <a:rPr lang="lv-LV" sz="2400" b="0" dirty="0">
                <a:effectLst/>
                <a:latin typeface="Calibri" panose="020F0502020204030204" pitchFamily="34" charset="0"/>
                <a:ea typeface="Calibri" panose="020F0502020204030204" pitchFamily="34" charset="0"/>
                <a:cs typeface="Calibri" panose="020F0502020204030204" pitchFamily="34" charset="0"/>
              </a:rPr>
              <a:t>?</a:t>
            </a:r>
            <a:endParaRPr lang="lv-LV" sz="2400" b="1"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spcAft>
                <a:spcPts val="500"/>
              </a:spcAft>
              <a:buFont typeface="+mj-lt"/>
              <a:buAutoNum type="arabicPeriod"/>
            </a:pPr>
            <a:r>
              <a:rPr lang="lv-LV" sz="2400" b="0" dirty="0">
                <a:effectLst/>
                <a:latin typeface="Calibri" panose="020F0502020204030204" pitchFamily="34" charset="0"/>
                <a:ea typeface="Calibri" panose="020F0502020204030204" pitchFamily="34" charset="0"/>
                <a:cs typeface="Calibri" panose="020F0502020204030204" pitchFamily="34" charset="0"/>
              </a:rPr>
              <a:t>Kādi ir secinājumi par </a:t>
            </a:r>
            <a:r>
              <a:rPr lang="lv-LV" sz="2400" dirty="0" err="1">
                <a:latin typeface="Calibri" panose="020F0502020204030204" pitchFamily="34" charset="0"/>
                <a:ea typeface="Calibri" panose="020F0502020204030204" pitchFamily="34" charset="0"/>
                <a:cs typeface="Calibri" panose="020F0502020204030204" pitchFamily="34" charset="0"/>
              </a:rPr>
              <a:t>Ā</a:t>
            </a:r>
            <a:r>
              <a:rPr lang="lv-LV" sz="2400" b="0" dirty="0" err="1">
                <a:effectLst/>
                <a:latin typeface="Calibri" panose="020F0502020204030204" pitchFamily="34" charset="0"/>
                <a:ea typeface="Calibri" panose="020F0502020204030204" pitchFamily="34" charset="0"/>
                <a:cs typeface="Calibri" panose="020F0502020204030204" pitchFamily="34" charset="0"/>
              </a:rPr>
              <a:t>PIIF</a:t>
            </a:r>
            <a:r>
              <a:rPr lang="lv-LV" sz="2400" b="0" dirty="0">
                <a:effectLst/>
                <a:latin typeface="Calibri" panose="020F0502020204030204" pitchFamily="34" charset="0"/>
                <a:ea typeface="Calibri" panose="020F0502020204030204" pitchFamily="34" charset="0"/>
                <a:cs typeface="Calibri" panose="020F0502020204030204" pitchFamily="34" charset="0"/>
              </a:rPr>
              <a:t> dažādu modeļu ietvaros?</a:t>
            </a:r>
            <a:endParaRPr lang="lv-LV" sz="2400" b="1"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buFont typeface="+mj-lt"/>
              <a:buAutoNum type="arabicPeriod"/>
            </a:pPr>
            <a:r>
              <a:rPr lang="lv-LV" sz="2400" b="0" dirty="0">
                <a:effectLst/>
                <a:latin typeface="Calibri" panose="020F0502020204030204" pitchFamily="34" charset="0"/>
                <a:ea typeface="Calibri" panose="020F0502020204030204" pitchFamily="34" charset="0"/>
                <a:cs typeface="Calibri" panose="020F0502020204030204" pitchFamily="34" charset="0"/>
              </a:rPr>
              <a:t>Kādas atšķirības pastāv starp </a:t>
            </a:r>
            <a:r>
              <a:rPr lang="lv-LV" sz="2400" b="0" dirty="0" err="1">
                <a:effectLst/>
                <a:latin typeface="Calibri" panose="020F0502020204030204" pitchFamily="34" charset="0"/>
                <a:ea typeface="Calibri" panose="020F0502020204030204" pitchFamily="34" charset="0"/>
                <a:cs typeface="Calibri" panose="020F0502020204030204" pitchFamily="34" charset="0"/>
              </a:rPr>
              <a:t>ĀPIIF</a:t>
            </a:r>
            <a:r>
              <a:rPr lang="lv-LV" sz="2400" b="0" dirty="0">
                <a:effectLst/>
                <a:latin typeface="Calibri" panose="020F0502020204030204" pitchFamily="34" charset="0"/>
                <a:ea typeface="Calibri" panose="020F0502020204030204" pitchFamily="34" charset="0"/>
                <a:cs typeface="Calibri" panose="020F0502020204030204" pitchFamily="34" charset="0"/>
              </a:rPr>
              <a:t> modeļu iegūtajiem rezultātiem?</a:t>
            </a:r>
            <a:endParaRPr lang="lv-LV" sz="2400" b="1"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buFont typeface="+mj-lt"/>
              <a:buAutoNum type="arabicPeriod"/>
            </a:pPr>
            <a:r>
              <a:rPr lang="lv-LV" sz="2400" b="0" dirty="0">
                <a:effectLst/>
                <a:latin typeface="Calibri" panose="020F0502020204030204" pitchFamily="34" charset="0"/>
                <a:ea typeface="Calibri" panose="020F0502020204030204" pitchFamily="34" charset="0"/>
                <a:cs typeface="Calibri" panose="020F0502020204030204" pitchFamily="34" charset="0"/>
              </a:rPr>
              <a:t>Kas ir un kas nav zināms par </a:t>
            </a:r>
            <a:r>
              <a:rPr lang="lv-LV" sz="2400" dirty="0" err="1">
                <a:latin typeface="Calibri" panose="020F0502020204030204" pitchFamily="34" charset="0"/>
                <a:ea typeface="Calibri" panose="020F0502020204030204" pitchFamily="34" charset="0"/>
                <a:cs typeface="Calibri" panose="020F0502020204030204" pitchFamily="34" charset="0"/>
              </a:rPr>
              <a:t>Ā</a:t>
            </a:r>
            <a:r>
              <a:rPr lang="lv-LV" sz="2400" b="0" dirty="0" err="1">
                <a:effectLst/>
                <a:latin typeface="Calibri" panose="020F0502020204030204" pitchFamily="34" charset="0"/>
                <a:ea typeface="Calibri" panose="020F0502020204030204" pitchFamily="34" charset="0"/>
                <a:cs typeface="Calibri" panose="020F0502020204030204" pitchFamily="34" charset="0"/>
              </a:rPr>
              <a:t>PIIF</a:t>
            </a:r>
            <a:r>
              <a:rPr lang="lv-LV" sz="2400" b="0" dirty="0">
                <a:effectLst/>
                <a:latin typeface="Calibri" panose="020F0502020204030204" pitchFamily="34" charset="0"/>
                <a:ea typeface="Calibri" panose="020F0502020204030204" pitchFamily="34" charset="0"/>
                <a:cs typeface="Calibri" panose="020F0502020204030204" pitchFamily="34" charset="0"/>
              </a:rPr>
              <a:t>? </a:t>
            </a:r>
            <a:endParaRPr lang="lv-LV" sz="2400" b="1" dirty="0">
              <a:effectLst/>
              <a:latin typeface="Calibri" panose="020F0502020204030204" pitchFamily="34" charset="0"/>
              <a:ea typeface="Calibri" panose="020F0502020204030204" pitchFamily="34" charset="0"/>
              <a:cs typeface="Calibri" panose="020F0502020204030204" pitchFamily="34" charset="0"/>
            </a:endParaRPr>
          </a:p>
          <a:p>
            <a:endParaRPr lang="lv-LV" dirty="0"/>
          </a:p>
        </p:txBody>
      </p:sp>
    </p:spTree>
    <p:extLst>
      <p:ext uri="{BB962C8B-B14F-4D97-AF65-F5344CB8AC3E}">
        <p14:creationId xmlns:p14="http://schemas.microsoft.com/office/powerpoint/2010/main" val="3078378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914400" y="159393"/>
            <a:ext cx="10515600" cy="1325563"/>
          </a:xfrm>
        </p:spPr>
        <p:txBody>
          <a:bodyPr anchor="ctr">
            <a:normAutofit/>
          </a:bodyPr>
          <a:lstStyle/>
          <a:p>
            <a:r>
              <a:rPr lang="lv-LV" dirty="0"/>
              <a:t>Metode: izlase</a:t>
            </a:r>
          </a:p>
        </p:txBody>
      </p:sp>
      <p:graphicFrame>
        <p:nvGraphicFramePr>
          <p:cNvPr id="10" name="Satura vietturis 9">
            <a:extLst>
              <a:ext uri="{FF2B5EF4-FFF2-40B4-BE49-F238E27FC236}">
                <a16:creationId xmlns:a16="http://schemas.microsoft.com/office/drawing/2014/main" id="{1A3D3157-BDD5-9293-B3EB-6E6649661673}"/>
              </a:ext>
            </a:extLst>
          </p:cNvPr>
          <p:cNvGraphicFramePr>
            <a:graphicFrameLocks noGrp="1"/>
          </p:cNvGraphicFramePr>
          <p:nvPr>
            <p:ph sz="half" idx="1"/>
            <p:extLst>
              <p:ext uri="{D42A27DB-BD31-4B8C-83A1-F6EECF244321}">
                <p14:modId xmlns:p14="http://schemas.microsoft.com/office/powerpoint/2010/main" val="2952499399"/>
              </p:ext>
            </p:extLst>
          </p:nvPr>
        </p:nvGraphicFramePr>
        <p:xfrm>
          <a:off x="858416" y="1278294"/>
          <a:ext cx="5161384" cy="5449830"/>
        </p:xfrm>
        <a:graphic>
          <a:graphicData uri="http://schemas.openxmlformats.org/drawingml/2006/table">
            <a:tbl>
              <a:tblPr firstRow="1" firstCol="1" bandRow="1">
                <a:tableStyleId>{0E3FDE45-AF77-4B5C-9715-49D594BDF05E}</a:tableStyleId>
              </a:tblPr>
              <a:tblGrid>
                <a:gridCol w="5161384">
                  <a:extLst>
                    <a:ext uri="{9D8B030D-6E8A-4147-A177-3AD203B41FA5}">
                      <a16:colId xmlns:a16="http://schemas.microsoft.com/office/drawing/2014/main" val="861430843"/>
                    </a:ext>
                  </a:extLst>
                </a:gridCol>
              </a:tblGrid>
              <a:tr h="327596">
                <a:tc>
                  <a:txBody>
                    <a:bodyPr/>
                    <a:lstStyle/>
                    <a:p>
                      <a:pPr algn="ctr">
                        <a:lnSpc>
                          <a:spcPct val="107000"/>
                        </a:lnSpc>
                        <a:spcAft>
                          <a:spcPts val="800"/>
                        </a:spcAft>
                        <a:tabLst>
                          <a:tab pos="180340" algn="l"/>
                        </a:tabLst>
                      </a:pPr>
                      <a:r>
                        <a:rPr lang="lv-LV" sz="1400" dirty="0">
                          <a:effectLst/>
                        </a:rPr>
                        <a:t>Iekļaušanas kritēriji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706453403"/>
                  </a:ext>
                </a:extLst>
              </a:tr>
              <a:tr h="300215">
                <a:tc>
                  <a:txBody>
                    <a:bodyPr/>
                    <a:lstStyle/>
                    <a:p>
                      <a:pPr algn="just">
                        <a:lnSpc>
                          <a:spcPct val="150000"/>
                        </a:lnSpc>
                        <a:spcAft>
                          <a:spcPts val="800"/>
                        </a:spcAft>
                        <a:tabLst>
                          <a:tab pos="180340" algn="l"/>
                        </a:tabLst>
                      </a:pPr>
                      <a:r>
                        <a:rPr lang="lv-LV" sz="1400" dirty="0">
                          <a:effectLst/>
                        </a:rPr>
                        <a:t>Empīriski pētījumi.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2570572820"/>
                  </a:ext>
                </a:extLst>
              </a:tr>
              <a:tr h="636679">
                <a:tc>
                  <a:txBody>
                    <a:bodyPr/>
                    <a:lstStyle/>
                    <a:p>
                      <a:pPr algn="just">
                        <a:lnSpc>
                          <a:spcPct val="150000"/>
                        </a:lnSpc>
                        <a:spcAft>
                          <a:spcPts val="800"/>
                        </a:spcAft>
                        <a:tabLst>
                          <a:tab pos="180340" algn="l"/>
                        </a:tabLst>
                      </a:pPr>
                      <a:r>
                        <a:rPr lang="lv-LV" sz="1400" dirty="0">
                          <a:effectLst/>
                        </a:rPr>
                        <a:t>Kvalitatīvs, kvantitatīvs un jaukto pētījuma metožu pētījuma dizains. </a:t>
                      </a:r>
                      <a:r>
                        <a:rPr lang="lv-LV" sz="1400" dirty="0" err="1">
                          <a:effectLst/>
                        </a:rPr>
                        <a:t>Garngriezuma</a:t>
                      </a:r>
                      <a:r>
                        <a:rPr lang="lv-LV" sz="1400" dirty="0">
                          <a:effectLst/>
                        </a:rPr>
                        <a:t> pētījumi. </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478636972"/>
                  </a:ext>
                </a:extLst>
              </a:tr>
              <a:tr h="493447">
                <a:tc>
                  <a:txBody>
                    <a:bodyPr/>
                    <a:lstStyle/>
                    <a:p>
                      <a:pPr algn="just">
                        <a:lnSpc>
                          <a:spcPct val="150000"/>
                        </a:lnSpc>
                        <a:spcAft>
                          <a:spcPts val="800"/>
                        </a:spcAft>
                        <a:tabLst>
                          <a:tab pos="180340" algn="l"/>
                        </a:tabLst>
                      </a:pPr>
                      <a:r>
                        <a:rPr lang="lv-LV" sz="1400" dirty="0">
                          <a:effectLst/>
                        </a:rPr>
                        <a:t>Pētījumi, kuros ĀPIIF tika pētīti praktizējošām ĀP.</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2146011177"/>
                  </a:ext>
                </a:extLst>
              </a:tr>
              <a:tr h="1081426">
                <a:tc>
                  <a:txBody>
                    <a:bodyPr/>
                    <a:lstStyle/>
                    <a:p>
                      <a:pPr marL="0" marR="0" lvl="0" indent="0" algn="just" defTabSz="914400" rtl="0" eaLnBrk="1" fontAlgn="auto" latinLnBrk="0" hangingPunct="1">
                        <a:lnSpc>
                          <a:spcPct val="150000"/>
                        </a:lnSpc>
                        <a:spcBef>
                          <a:spcPts val="0"/>
                        </a:spcBef>
                        <a:spcAft>
                          <a:spcPts val="800"/>
                        </a:spcAft>
                        <a:buClrTx/>
                        <a:buSzTx/>
                        <a:buFont typeface="+mj-lt"/>
                        <a:buNone/>
                        <a:tabLst>
                          <a:tab pos="180340" algn="l"/>
                        </a:tabLst>
                        <a:defRPr/>
                      </a:pPr>
                      <a:r>
                        <a:rPr lang="lv-LV" sz="1400" dirty="0">
                          <a:effectLst/>
                        </a:rPr>
                        <a:t>Pētījumi, kur ĀPIIF tiek pētīti ārstiem, rezidentiem, vispārējās aprūpes māsām un ārstu palīgiem.</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50000"/>
                        </a:lnSpc>
                        <a:spcAft>
                          <a:spcPts val="800"/>
                        </a:spcAft>
                        <a:buFont typeface="+mj-lt"/>
                        <a:buNone/>
                        <a:tabLst>
                          <a:tab pos="180340" algn="l"/>
                        </a:tabLst>
                      </a:pP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14425319"/>
                  </a:ext>
                </a:extLst>
              </a:tr>
              <a:tr h="636679">
                <a:tc>
                  <a:txBody>
                    <a:bodyPr/>
                    <a:lstStyle/>
                    <a:p>
                      <a:pPr algn="just">
                        <a:lnSpc>
                          <a:spcPct val="150000"/>
                        </a:lnSpc>
                        <a:spcAft>
                          <a:spcPts val="800"/>
                        </a:spcAft>
                        <a:tabLst>
                          <a:tab pos="180340" algn="l"/>
                        </a:tabLst>
                      </a:pPr>
                      <a:r>
                        <a:rPr lang="lv-LV" sz="1400" dirty="0">
                          <a:effectLst/>
                        </a:rPr>
                        <a:t>Publikācijas, kuras iekļauj izdegšanu ietekmējošo faktoru konceptuālo modeli.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2938777152"/>
                  </a:ext>
                </a:extLst>
              </a:tr>
              <a:tr h="493447">
                <a:tc>
                  <a:txBody>
                    <a:bodyPr/>
                    <a:lstStyle/>
                    <a:p>
                      <a:pPr algn="just">
                        <a:lnSpc>
                          <a:spcPct val="150000"/>
                        </a:lnSpc>
                        <a:spcAft>
                          <a:spcPts val="800"/>
                        </a:spcAft>
                        <a:tabLst>
                          <a:tab pos="180340" algn="l"/>
                        </a:tabLst>
                      </a:pPr>
                      <a:r>
                        <a:rPr lang="lv-LV" sz="1400" dirty="0">
                          <a:effectLst/>
                        </a:rPr>
                        <a:t>Publikācijas ar piekļuvi pilnam tekstam. </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1871011591"/>
                  </a:ext>
                </a:extLst>
              </a:tr>
              <a:tr h="493447">
                <a:tc>
                  <a:txBody>
                    <a:bodyPr/>
                    <a:lstStyle/>
                    <a:p>
                      <a:pPr algn="just">
                        <a:lnSpc>
                          <a:spcPct val="150000"/>
                        </a:lnSpc>
                        <a:spcAft>
                          <a:spcPts val="800"/>
                        </a:spcAft>
                        <a:tabLst>
                          <a:tab pos="180340" algn="l"/>
                        </a:tabLst>
                      </a:pPr>
                      <a:r>
                        <a:rPr lang="lv-LV" sz="1400" dirty="0">
                          <a:effectLst/>
                        </a:rPr>
                        <a:t>Raksti angļu valodā.</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462615411"/>
                  </a:ext>
                </a:extLst>
              </a:tr>
              <a:tr h="493447">
                <a:tc>
                  <a:txBody>
                    <a:bodyPr/>
                    <a:lstStyle/>
                    <a:p>
                      <a:pPr algn="just">
                        <a:lnSpc>
                          <a:spcPct val="150000"/>
                        </a:lnSpc>
                        <a:spcAft>
                          <a:spcPts val="800"/>
                        </a:spcAft>
                        <a:tabLst>
                          <a:tab pos="180340" algn="l"/>
                        </a:tabLst>
                      </a:pPr>
                      <a:r>
                        <a:rPr lang="lv-LV" sz="1400" dirty="0">
                          <a:effectLst/>
                        </a:rPr>
                        <a:t>Publikācijas recenzētos žurnālos.</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029265597"/>
                  </a:ext>
                </a:extLst>
              </a:tr>
              <a:tr h="493447">
                <a:tc>
                  <a:txBody>
                    <a:bodyPr/>
                    <a:lstStyle/>
                    <a:p>
                      <a:pPr algn="just">
                        <a:lnSpc>
                          <a:spcPct val="150000"/>
                        </a:lnSpc>
                        <a:spcAft>
                          <a:spcPts val="800"/>
                        </a:spcAft>
                        <a:tabLst>
                          <a:tab pos="180340" algn="l"/>
                        </a:tabLst>
                      </a:pPr>
                      <a:r>
                        <a:rPr lang="lv-LV" sz="1400" dirty="0">
                          <a:effectLst/>
                        </a:rPr>
                        <a:t>Publikācijas laika periodā 2013 – 2023 gadam.</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1246450648"/>
                  </a:ext>
                </a:extLst>
              </a:tr>
            </a:tbl>
          </a:graphicData>
        </a:graphic>
      </p:graphicFrame>
      <p:graphicFrame>
        <p:nvGraphicFramePr>
          <p:cNvPr id="11" name="Satura vietturis 10">
            <a:extLst>
              <a:ext uri="{FF2B5EF4-FFF2-40B4-BE49-F238E27FC236}">
                <a16:creationId xmlns:a16="http://schemas.microsoft.com/office/drawing/2014/main" id="{ED793E4D-A767-A6F0-E841-3CC665D55142}"/>
              </a:ext>
            </a:extLst>
          </p:cNvPr>
          <p:cNvGraphicFramePr>
            <a:graphicFrameLocks noGrp="1"/>
          </p:cNvGraphicFramePr>
          <p:nvPr>
            <p:ph sz="half" idx="2"/>
            <p:extLst>
              <p:ext uri="{D42A27DB-BD31-4B8C-83A1-F6EECF244321}">
                <p14:modId xmlns:p14="http://schemas.microsoft.com/office/powerpoint/2010/main" val="62570329"/>
              </p:ext>
            </p:extLst>
          </p:nvPr>
        </p:nvGraphicFramePr>
        <p:xfrm>
          <a:off x="6240625" y="1278295"/>
          <a:ext cx="5092959" cy="5449825"/>
        </p:xfrm>
        <a:graphic>
          <a:graphicData uri="http://schemas.openxmlformats.org/drawingml/2006/table">
            <a:tbl>
              <a:tblPr firstRow="1" firstCol="1" bandRow="1">
                <a:tableStyleId>{0E3FDE45-AF77-4B5C-9715-49D594BDF05E}</a:tableStyleId>
              </a:tblPr>
              <a:tblGrid>
                <a:gridCol w="5092959">
                  <a:extLst>
                    <a:ext uri="{9D8B030D-6E8A-4147-A177-3AD203B41FA5}">
                      <a16:colId xmlns:a16="http://schemas.microsoft.com/office/drawing/2014/main" val="3942307779"/>
                    </a:ext>
                  </a:extLst>
                </a:gridCol>
              </a:tblGrid>
              <a:tr h="414180">
                <a:tc>
                  <a:txBody>
                    <a:bodyPr/>
                    <a:lstStyle/>
                    <a:p>
                      <a:pPr algn="ctr">
                        <a:lnSpc>
                          <a:spcPct val="107000"/>
                        </a:lnSpc>
                        <a:spcAft>
                          <a:spcPts val="800"/>
                        </a:spcAft>
                        <a:tabLst>
                          <a:tab pos="180340" algn="l"/>
                        </a:tabLst>
                      </a:pPr>
                      <a:r>
                        <a:rPr lang="lv-LV" sz="1400" dirty="0">
                          <a:effectLst/>
                        </a:rPr>
                        <a:t>Izslēgšanas kritēriji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189314781"/>
                  </a:ext>
                </a:extLst>
              </a:tr>
              <a:tr h="322721">
                <a:tc>
                  <a:txBody>
                    <a:bodyPr/>
                    <a:lstStyle/>
                    <a:p>
                      <a:pPr algn="just">
                        <a:lnSpc>
                          <a:spcPct val="150000"/>
                        </a:lnSpc>
                        <a:spcAft>
                          <a:spcPts val="800"/>
                        </a:spcAft>
                        <a:tabLst>
                          <a:tab pos="180340" algn="l"/>
                        </a:tabLst>
                      </a:pP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669585960"/>
                  </a:ext>
                </a:extLst>
              </a:tr>
              <a:tr h="684408">
                <a:tc>
                  <a:txBody>
                    <a:bodyPr/>
                    <a:lstStyle/>
                    <a:p>
                      <a:pPr algn="just">
                        <a:lnSpc>
                          <a:spcPct val="150000"/>
                        </a:lnSpc>
                        <a:spcAft>
                          <a:spcPts val="800"/>
                        </a:spcAft>
                        <a:tabLst>
                          <a:tab pos="180340" algn="l"/>
                        </a:tabLst>
                      </a:pPr>
                      <a:r>
                        <a:rPr lang="lv-LV" sz="1400" dirty="0">
                          <a:effectLst/>
                        </a:rPr>
                        <a:t>Sekundāri pētījumi. Darbības jomas pārskati, metaanalīzes, sistemātiskie pārskati.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1247079270"/>
                  </a:ext>
                </a:extLst>
              </a:tr>
              <a:tr h="684408">
                <a:tc>
                  <a:txBody>
                    <a:bodyPr/>
                    <a:lstStyle/>
                    <a:p>
                      <a:pPr algn="just">
                        <a:lnSpc>
                          <a:spcPct val="150000"/>
                        </a:lnSpc>
                        <a:spcAft>
                          <a:spcPts val="800"/>
                        </a:spcAft>
                        <a:tabLst>
                          <a:tab pos="180340" algn="l"/>
                        </a:tabLst>
                      </a:pPr>
                      <a:r>
                        <a:rPr lang="lv-LV" sz="1400" dirty="0">
                          <a:effectLst/>
                        </a:rPr>
                        <a:t>Pētījumi, kuros ĀPIIF tika pētīti ārstniecības personu izlasēm, kuri vairs nepraktizē.</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615558503"/>
                  </a:ext>
                </a:extLst>
              </a:tr>
              <a:tr h="684408">
                <a:tc>
                  <a:txBody>
                    <a:bodyPr/>
                    <a:lstStyle/>
                    <a:p>
                      <a:pPr algn="just">
                        <a:lnSpc>
                          <a:spcPct val="150000"/>
                        </a:lnSpc>
                        <a:spcAft>
                          <a:spcPts val="800"/>
                        </a:spcAft>
                        <a:tabLst>
                          <a:tab pos="180340" algn="l"/>
                        </a:tabLst>
                      </a:pPr>
                      <a:r>
                        <a:rPr lang="lv-LV" sz="1400" dirty="0">
                          <a:effectLst/>
                        </a:rPr>
                        <a:t>Pētījumi, kur ĀPIIF tika pētīti izlasēm, kuras nav ĀP.</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317499282"/>
                  </a:ext>
                </a:extLst>
              </a:tr>
              <a:tr h="684408">
                <a:tc>
                  <a:txBody>
                    <a:bodyPr/>
                    <a:lstStyle/>
                    <a:p>
                      <a:pPr algn="just">
                        <a:lnSpc>
                          <a:spcPct val="150000"/>
                        </a:lnSpc>
                        <a:spcAft>
                          <a:spcPts val="800"/>
                        </a:spcAft>
                        <a:tabLst>
                          <a:tab pos="180340" algn="l"/>
                        </a:tabLst>
                      </a:pPr>
                      <a:r>
                        <a:rPr lang="lv-LV" sz="1400" dirty="0">
                          <a:effectLst/>
                        </a:rPr>
                        <a:t>Pētījumi, kuri pētīja māsu palīgu </a:t>
                      </a:r>
                      <a:r>
                        <a:rPr lang="lv-LV" sz="1400" dirty="0" err="1">
                          <a:effectLst/>
                        </a:rPr>
                        <a:t>IIF</a:t>
                      </a:r>
                      <a:r>
                        <a:rPr lang="lv-LV" sz="1400" dirty="0">
                          <a:effectLst/>
                        </a:rPr>
                        <a:t>.</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033123625"/>
                  </a:ext>
                </a:extLst>
              </a:tr>
              <a:tr h="684408">
                <a:tc>
                  <a:txBody>
                    <a:bodyPr/>
                    <a:lstStyle/>
                    <a:p>
                      <a:pPr algn="just">
                        <a:lnSpc>
                          <a:spcPct val="150000"/>
                        </a:lnSpc>
                        <a:spcAft>
                          <a:spcPts val="800"/>
                        </a:spcAft>
                        <a:tabLst>
                          <a:tab pos="180340" algn="l"/>
                        </a:tabLst>
                      </a:pPr>
                      <a:r>
                        <a:rPr lang="lv-LV" sz="1400" dirty="0">
                          <a:effectLst/>
                        </a:rPr>
                        <a:t>Publikācijas, kuras neiekļauj izdegšanu ietekmējošo faktoru konceptuālo modeli.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4217859603"/>
                  </a:ext>
                </a:extLst>
              </a:tr>
              <a:tr h="322721">
                <a:tc>
                  <a:txBody>
                    <a:bodyPr/>
                    <a:lstStyle/>
                    <a:p>
                      <a:pPr algn="just">
                        <a:lnSpc>
                          <a:spcPct val="150000"/>
                        </a:lnSpc>
                        <a:spcAft>
                          <a:spcPts val="800"/>
                        </a:spcAft>
                        <a:tabLst>
                          <a:tab pos="180340" algn="l"/>
                        </a:tabLst>
                      </a:pPr>
                      <a:r>
                        <a:rPr lang="lv-LV" sz="1400">
                          <a:effectLst/>
                        </a:rPr>
                        <a:t>Publikācija, kurām nebija pieejams pilns teksts.</a:t>
                      </a:r>
                      <a:endParaRPr lang="lv-LV"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830303650"/>
                  </a:ext>
                </a:extLst>
              </a:tr>
              <a:tr h="322721">
                <a:tc>
                  <a:txBody>
                    <a:bodyPr/>
                    <a:lstStyle/>
                    <a:p>
                      <a:pPr algn="just">
                        <a:lnSpc>
                          <a:spcPct val="150000"/>
                        </a:lnSpc>
                        <a:spcAft>
                          <a:spcPts val="800"/>
                        </a:spcAft>
                        <a:tabLst>
                          <a:tab pos="180340" algn="l"/>
                        </a:tabLst>
                      </a:pPr>
                      <a:r>
                        <a:rPr lang="lv-LV" sz="1400">
                          <a:effectLst/>
                        </a:rPr>
                        <a:t>Raksti, kuri nav angļu valodā.</a:t>
                      </a:r>
                      <a:endParaRPr lang="lv-LV"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3575343161"/>
                  </a:ext>
                </a:extLst>
              </a:tr>
              <a:tr h="322721">
                <a:tc>
                  <a:txBody>
                    <a:bodyPr/>
                    <a:lstStyle/>
                    <a:p>
                      <a:pPr algn="just">
                        <a:lnSpc>
                          <a:spcPct val="150000"/>
                        </a:lnSpc>
                        <a:spcAft>
                          <a:spcPts val="800"/>
                        </a:spcAft>
                        <a:tabLst>
                          <a:tab pos="180340" algn="l"/>
                        </a:tabLst>
                      </a:pPr>
                      <a:r>
                        <a:rPr lang="lv-LV" sz="1400" dirty="0">
                          <a:effectLst/>
                        </a:rPr>
                        <a:t>Publikācijas, kuras neiekļaujas noteiktā laika periodā.</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1970015006"/>
                  </a:ext>
                </a:extLst>
              </a:tr>
              <a:tr h="322721">
                <a:tc>
                  <a:txBody>
                    <a:bodyPr/>
                    <a:lstStyle/>
                    <a:p>
                      <a:pPr algn="just">
                        <a:lnSpc>
                          <a:spcPct val="150000"/>
                        </a:lnSpc>
                        <a:spcAft>
                          <a:spcPts val="800"/>
                        </a:spcAft>
                        <a:tabLst>
                          <a:tab pos="180340" algn="l"/>
                        </a:tabLst>
                      </a:pPr>
                      <a:r>
                        <a:rPr lang="lv-LV" sz="1400" dirty="0">
                          <a:effectLst/>
                        </a:rPr>
                        <a:t>Publikāciju dublikāti.</a:t>
                      </a:r>
                      <a:endParaRPr lang="lv-LV"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76" marR="65276" marT="0" marB="0"/>
                </a:tc>
                <a:extLst>
                  <a:ext uri="{0D108BD9-81ED-4DB2-BD59-A6C34878D82A}">
                    <a16:rowId xmlns:a16="http://schemas.microsoft.com/office/drawing/2014/main" val="676806205"/>
                  </a:ext>
                </a:extLst>
              </a:tr>
            </a:tbl>
          </a:graphicData>
        </a:graphic>
      </p:graphicFrame>
    </p:spTree>
    <p:extLst>
      <p:ext uri="{BB962C8B-B14F-4D97-AF65-F5344CB8AC3E}">
        <p14:creationId xmlns:p14="http://schemas.microsoft.com/office/powerpoint/2010/main" val="1289963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746760" y="-122555"/>
            <a:ext cx="10515600" cy="1325563"/>
          </a:xfrm>
        </p:spPr>
        <p:txBody>
          <a:bodyPr/>
          <a:lstStyle/>
          <a:p>
            <a:r>
              <a:rPr lang="lv-LV" dirty="0"/>
              <a:t>Metode: procedūra</a:t>
            </a:r>
          </a:p>
        </p:txBody>
      </p:sp>
      <p:sp>
        <p:nvSpPr>
          <p:cNvPr id="3" name="Content Placeholder 2">
            <a:extLst>
              <a:ext uri="{FF2B5EF4-FFF2-40B4-BE49-F238E27FC236}">
                <a16:creationId xmlns:a16="http://schemas.microsoft.com/office/drawing/2014/main" id="{4EDDD3D2-56A3-43D6-95A8-9AC523BE3538}"/>
              </a:ext>
            </a:extLst>
          </p:cNvPr>
          <p:cNvSpPr>
            <a:spLocks noGrp="1"/>
          </p:cNvSpPr>
          <p:nvPr>
            <p:ph idx="1"/>
          </p:nvPr>
        </p:nvSpPr>
        <p:spPr>
          <a:xfrm>
            <a:off x="523240" y="865425"/>
            <a:ext cx="10515600" cy="5127149"/>
          </a:xfrm>
        </p:spPr>
        <p:txBody>
          <a:bodyPr>
            <a:noAutofit/>
          </a:bodyPr>
          <a:lstStyle/>
          <a:p>
            <a:pPr marL="0" indent="0">
              <a:buNone/>
            </a:pPr>
            <a:r>
              <a:rPr lang="lv-LV" sz="1800" b="1" u="sng" dirty="0">
                <a:latin typeface="Times New Roman" panose="02020603050405020304" pitchFamily="18" charset="0"/>
                <a:ea typeface="Times New Roman" panose="02020603050405020304" pitchFamily="18" charset="0"/>
              </a:rPr>
              <a:t>Pirmais meklēšanas etaps: </a:t>
            </a:r>
          </a:p>
          <a:p>
            <a:pPr marL="0" indent="0">
              <a:buNone/>
            </a:pPr>
            <a:r>
              <a:rPr lang="lv-LV" sz="1800" dirty="0">
                <a:latin typeface="Times New Roman" panose="02020603050405020304" pitchFamily="18" charset="0"/>
                <a:ea typeface="Times New Roman" panose="02020603050405020304" pitchFamily="18" charset="0"/>
              </a:rPr>
              <a:t>1. no </a:t>
            </a:r>
            <a:r>
              <a:rPr lang="lv-LV" sz="1800" dirty="0">
                <a:effectLst/>
                <a:latin typeface="Times New Roman" panose="02020603050405020304" pitchFamily="18" charset="0"/>
                <a:ea typeface="Times New Roman" panose="02020603050405020304" pitchFamily="18" charset="0"/>
              </a:rPr>
              <a:t>2023. gada 1. Novembra līdz 2024. gada 1. Janvārim divi bibliotekāri, neatkarīgi viens no otra veica visaptverošu pētījumu meklēšanu;</a:t>
            </a:r>
          </a:p>
          <a:p>
            <a:pPr marL="0" indent="0">
              <a:buNone/>
            </a:pPr>
            <a:r>
              <a:rPr lang="lv-LV" sz="1800" dirty="0">
                <a:latin typeface="Times New Roman" panose="02020603050405020304" pitchFamily="18" charset="0"/>
                <a:ea typeface="Times New Roman" panose="02020603050405020304" pitchFamily="18" charset="0"/>
              </a:rPr>
              <a:t>2. Meklēšanas tika veikta d</a:t>
            </a:r>
            <a:r>
              <a:rPr lang="lv-LV" sz="1800" dirty="0">
                <a:effectLst/>
                <a:latin typeface="Times New Roman" panose="02020603050405020304" pitchFamily="18" charset="0"/>
                <a:ea typeface="Times New Roman" panose="02020603050405020304" pitchFamily="18" charset="0"/>
              </a:rPr>
              <a:t>atu bāzes sistēmas: </a:t>
            </a:r>
            <a:r>
              <a:rPr lang="lv-LV" sz="1800" i="1" dirty="0" err="1">
                <a:effectLst/>
                <a:latin typeface="Times New Roman" panose="02020603050405020304" pitchFamily="18" charset="0"/>
                <a:ea typeface="Times New Roman" panose="02020603050405020304" pitchFamily="18" charset="0"/>
              </a:rPr>
              <a:t>Pubmed</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Scopus</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Wiley</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ProQuest</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Sage</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Science</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Direct</a:t>
            </a:r>
            <a:r>
              <a:rPr lang="lv-LV" sz="1800" i="1" dirty="0">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EBSCO</a:t>
            </a:r>
            <a:r>
              <a:rPr lang="lv-LV" sz="1800" i="1" dirty="0">
                <a:latin typeface="Times New Roman" panose="02020603050405020304" pitchFamily="18" charset="0"/>
                <a:ea typeface="Times New Roman" panose="02020603050405020304" pitchFamily="18" charset="0"/>
              </a:rPr>
              <a:t>.</a:t>
            </a:r>
          </a:p>
          <a:p>
            <a:pPr marL="0" indent="0">
              <a:buNone/>
            </a:pPr>
            <a:r>
              <a:rPr lang="lv-LV" sz="1800" b="1" u="sng" dirty="0">
                <a:effectLst/>
                <a:latin typeface="Times New Roman" panose="02020603050405020304" pitchFamily="18" charset="0"/>
                <a:ea typeface="Times New Roman" panose="02020603050405020304" pitchFamily="18" charset="0"/>
              </a:rPr>
              <a:t>Otrais meklēšanas etaps: </a:t>
            </a:r>
          </a:p>
          <a:p>
            <a:pPr marL="0" indent="0">
              <a:buNone/>
            </a:pPr>
            <a:r>
              <a:rPr lang="lv-LV" sz="1800" dirty="0">
                <a:latin typeface="Times New Roman" panose="02020603050405020304" pitchFamily="18" charset="0"/>
                <a:ea typeface="Times New Roman" panose="02020603050405020304" pitchFamily="18" charset="0"/>
              </a:rPr>
              <a:t>1. T</a:t>
            </a:r>
            <a:r>
              <a:rPr lang="lv-LV" sz="1800" dirty="0">
                <a:effectLst/>
                <a:latin typeface="Times New Roman" panose="02020603050405020304" pitchFamily="18" charset="0"/>
                <a:ea typeface="Times New Roman" panose="02020603050405020304" pitchFamily="18" charset="0"/>
              </a:rPr>
              <a:t>ika izmantoti pētnieku izstrādātie meklēšanas vienumi un pielāgoti katrai datubāzei;</a:t>
            </a:r>
          </a:p>
          <a:p>
            <a:pPr marL="0" indent="0">
              <a:buNone/>
            </a:pPr>
            <a:r>
              <a:rPr lang="lv-LV" sz="1800" b="1" u="sng" dirty="0">
                <a:effectLst/>
                <a:latin typeface="Times New Roman" panose="02020603050405020304" pitchFamily="18" charset="0"/>
                <a:ea typeface="Times New Roman" panose="02020603050405020304" pitchFamily="18" charset="0"/>
              </a:rPr>
              <a:t>Trešais etaps -  precizēt</a:t>
            </a:r>
            <a:r>
              <a:rPr lang="lv-LV" sz="1800" b="1" u="sng" dirty="0">
                <a:latin typeface="Times New Roman" panose="02020603050405020304" pitchFamily="18" charset="0"/>
                <a:ea typeface="Times New Roman" panose="02020603050405020304" pitchFamily="18" charset="0"/>
              </a:rPr>
              <a:t>ā</a:t>
            </a:r>
            <a:r>
              <a:rPr lang="lv-LV" sz="1800" b="1" u="sng" dirty="0">
                <a:effectLst/>
                <a:latin typeface="Times New Roman" panose="02020603050405020304" pitchFamily="18" charset="0"/>
                <a:ea typeface="Times New Roman" panose="02020603050405020304" pitchFamily="18" charset="0"/>
              </a:rPr>
              <a:t> meklēšanas stratēģija:</a:t>
            </a:r>
            <a:br>
              <a:rPr lang="lv-LV" sz="1800" b="1" u="sng" dirty="0">
                <a:effectLst/>
                <a:latin typeface="Times New Roman" panose="02020603050405020304" pitchFamily="18" charset="0"/>
                <a:ea typeface="Times New Roman" panose="02020603050405020304" pitchFamily="18" charset="0"/>
              </a:rPr>
            </a:br>
            <a:r>
              <a:rPr lang="lv-LV" sz="1800" dirty="0">
                <a:latin typeface="Times New Roman" panose="02020603050405020304" pitchFamily="18" charset="0"/>
                <a:ea typeface="Times New Roman" panose="02020603050405020304" pitchFamily="18" charset="0"/>
              </a:rPr>
              <a:t>1. P</a:t>
            </a:r>
            <a:r>
              <a:rPr lang="lv-LV" sz="1800" dirty="0">
                <a:effectLst/>
                <a:latin typeface="Times New Roman" panose="02020603050405020304" pitchFamily="18" charset="0"/>
                <a:ea typeface="Times New Roman" panose="02020603050405020304" pitchFamily="18" charset="0"/>
              </a:rPr>
              <a:t>ētījumu meklēšana visu to pētījumu sarakstā, kas atbilda iekļaušanas kritērijiem;</a:t>
            </a:r>
            <a:endParaRPr lang="lv-LV" sz="1800" dirty="0">
              <a:latin typeface="Times New Roman" panose="02020603050405020304" pitchFamily="18" charset="0"/>
              <a:ea typeface="Times New Roman" panose="02020603050405020304" pitchFamily="18" charset="0"/>
            </a:endParaRPr>
          </a:p>
          <a:p>
            <a:pPr marL="0" indent="0">
              <a:buNone/>
            </a:pPr>
            <a:r>
              <a:rPr lang="lv-LV" sz="1800" dirty="0">
                <a:effectLst/>
                <a:latin typeface="Times New Roman" panose="02020603050405020304" pitchFamily="18" charset="0"/>
                <a:ea typeface="Times New Roman" panose="02020603050405020304" pitchFamily="18" charset="0"/>
              </a:rPr>
              <a:t>2</a:t>
            </a:r>
            <a:r>
              <a:rPr lang="lv-LV" sz="1800" dirty="0">
                <a:latin typeface="Times New Roman" panose="02020603050405020304" pitchFamily="18" charset="0"/>
                <a:ea typeface="Times New Roman" panose="02020603050405020304" pitchFamily="18" charset="0"/>
              </a:rPr>
              <a:t>. </a:t>
            </a:r>
            <a:r>
              <a:rPr lang="lv-LV" sz="1800" dirty="0">
                <a:effectLst/>
                <a:latin typeface="Times New Roman" panose="02020603050405020304" pitchFamily="18" charset="0"/>
                <a:ea typeface="Times New Roman" panose="02020603050405020304" pitchFamily="18" charset="0"/>
              </a:rPr>
              <a:t>Atlasītie pētījumi tika eksportēti uz </a:t>
            </a:r>
            <a:r>
              <a:rPr lang="lv-LV" sz="1800" dirty="0" err="1">
                <a:effectLst/>
                <a:latin typeface="Times New Roman" panose="02020603050405020304" pitchFamily="18" charset="0"/>
                <a:ea typeface="Times New Roman" panose="02020603050405020304" pitchFamily="18" charset="0"/>
              </a:rPr>
              <a:t>EndNote</a:t>
            </a:r>
            <a:r>
              <a:rPr lang="lv-LV" sz="1800" dirty="0">
                <a:effectLst/>
                <a:latin typeface="Times New Roman" panose="02020603050405020304" pitchFamily="18" charset="0"/>
                <a:ea typeface="Times New Roman" panose="02020603050405020304" pitchFamily="18" charset="0"/>
              </a:rPr>
              <a:t> atsauču pārvaldīšanas rīku;</a:t>
            </a:r>
          </a:p>
          <a:p>
            <a:pPr marL="0" indent="0">
              <a:buNone/>
            </a:pPr>
            <a:r>
              <a:rPr lang="lv-LV" sz="1800" dirty="0">
                <a:latin typeface="Times New Roman" panose="02020603050405020304" pitchFamily="18" charset="0"/>
                <a:ea typeface="Times New Roman" panose="02020603050405020304" pitchFamily="18" charset="0"/>
              </a:rPr>
              <a:t>3. T</a:t>
            </a:r>
            <a:r>
              <a:rPr lang="lv-LV" sz="1800" dirty="0">
                <a:effectLst/>
                <a:latin typeface="Times New Roman" panose="02020603050405020304" pitchFamily="18" charset="0"/>
                <a:ea typeface="Times New Roman" panose="02020603050405020304" pitchFamily="18" charset="0"/>
              </a:rPr>
              <a:t>ika izslēgti publikāciju dublikāti. </a:t>
            </a:r>
          </a:p>
          <a:p>
            <a:pPr marL="0" indent="0">
              <a:buNone/>
            </a:pPr>
            <a:r>
              <a:rPr lang="lv-LV" sz="1800" dirty="0">
                <a:effectLst/>
                <a:latin typeface="Times New Roman" panose="02020603050405020304" pitchFamily="18" charset="0"/>
                <a:ea typeface="Times New Roman" panose="02020603050405020304" pitchFamily="18" charset="0"/>
              </a:rPr>
              <a:t>4. </a:t>
            </a:r>
            <a:r>
              <a:rPr lang="lv-LV" sz="1800" dirty="0">
                <a:latin typeface="Times New Roman" panose="02020603050405020304" pitchFamily="18" charset="0"/>
                <a:ea typeface="Times New Roman" panose="02020603050405020304" pitchFamily="18" charset="0"/>
              </a:rPr>
              <a:t>D</a:t>
            </a:r>
            <a:r>
              <a:rPr lang="lv-LV" sz="1800" dirty="0">
                <a:effectLst/>
                <a:latin typeface="Times New Roman" panose="02020603050405020304" pitchFamily="18" charset="0"/>
                <a:ea typeface="Times New Roman" panose="02020603050405020304" pitchFamily="18" charset="0"/>
              </a:rPr>
              <a:t>ivi neatkarīgi pētnieki eksportētos rakstus pārbaudīja pēc raksta nosaukuma un kopsavilkuma atbilstoši iekļaušanas/izslēgšanas kritērijiem, kā arī darbības jomas pārskata pētījuma mērķim. </a:t>
            </a:r>
          </a:p>
          <a:p>
            <a:pPr marL="0" indent="0">
              <a:buNone/>
            </a:pPr>
            <a:r>
              <a:rPr lang="lv-LV" sz="1800" dirty="0">
                <a:latin typeface="Times New Roman" panose="02020603050405020304" pitchFamily="18" charset="0"/>
                <a:ea typeface="Times New Roman" panose="02020603050405020304" pitchFamily="18" charset="0"/>
              </a:rPr>
              <a:t>5. </a:t>
            </a:r>
            <a:r>
              <a:rPr lang="lv-LV" sz="1800" dirty="0">
                <a:effectLst/>
                <a:latin typeface="Times New Roman" panose="02020603050405020304" pitchFamily="18" charset="0"/>
                <a:ea typeface="Times New Roman" panose="02020603050405020304" pitchFamily="18" charset="0"/>
              </a:rPr>
              <a:t>Gadījumos, kad no publikācijas kopsavilkuma nebija iespējams iegūtu objektīvu informāciju par konkrētā pētījuma atbilstību, darbības jomas pārskata izvirzītajam mērķim, tika iegūts konkrētās publikācijas pilns teksts un analizēts atkārtoti. </a:t>
            </a:r>
          </a:p>
          <a:p>
            <a:pPr marL="0" indent="0">
              <a:buNone/>
            </a:pPr>
            <a:r>
              <a:rPr lang="lv-LV" sz="1800" dirty="0">
                <a:latin typeface="Times New Roman" panose="02020603050405020304" pitchFamily="18" charset="0"/>
                <a:ea typeface="Times New Roman" panose="02020603050405020304" pitchFamily="18" charset="0"/>
              </a:rPr>
              <a:t>6. </a:t>
            </a:r>
            <a:r>
              <a:rPr lang="lv-LV" sz="1800" dirty="0">
                <a:effectLst/>
                <a:latin typeface="Times New Roman" panose="02020603050405020304" pitchFamily="18" charset="0"/>
                <a:ea typeface="Times New Roman" panose="02020603050405020304" pitchFamily="18" charset="0"/>
              </a:rPr>
              <a:t>Situācijās, kad radās domstarpības par kādu no rakstiem, tika pieaicināts trešais pētnieks, lai izlemtu  konkrētā raksta atbilstību.</a:t>
            </a:r>
            <a:endParaRPr lang="lv-LV" sz="1800" dirty="0"/>
          </a:p>
        </p:txBody>
      </p:sp>
    </p:spTree>
    <p:extLst>
      <p:ext uri="{BB962C8B-B14F-4D97-AF65-F5344CB8AC3E}">
        <p14:creationId xmlns:p14="http://schemas.microsoft.com/office/powerpoint/2010/main" val="2150632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0" y="-274955"/>
            <a:ext cx="10515600" cy="1325563"/>
          </a:xfrm>
        </p:spPr>
        <p:txBody>
          <a:bodyPr/>
          <a:lstStyle/>
          <a:p>
            <a:r>
              <a:rPr lang="lv-LV" dirty="0"/>
              <a:t>Metode: procedūra</a:t>
            </a:r>
          </a:p>
        </p:txBody>
      </p:sp>
      <p:pic>
        <p:nvPicPr>
          <p:cNvPr id="9" name="Attēls 8">
            <a:extLst>
              <a:ext uri="{FF2B5EF4-FFF2-40B4-BE49-F238E27FC236}">
                <a16:creationId xmlns:a16="http://schemas.microsoft.com/office/drawing/2014/main" id="{D5CC2801-5A23-7BE2-E025-8107E3975DAA}"/>
              </a:ext>
            </a:extLst>
          </p:cNvPr>
          <p:cNvPicPr>
            <a:picLocks noChangeAspect="1"/>
          </p:cNvPicPr>
          <p:nvPr/>
        </p:nvPicPr>
        <p:blipFill>
          <a:blip r:embed="rId2"/>
          <a:stretch>
            <a:fillRect/>
          </a:stretch>
        </p:blipFill>
        <p:spPr>
          <a:xfrm>
            <a:off x="3478118" y="652993"/>
            <a:ext cx="5906324" cy="6039693"/>
          </a:xfrm>
          <a:prstGeom prst="rect">
            <a:avLst/>
          </a:prstGeom>
        </p:spPr>
      </p:pic>
    </p:spTree>
    <p:extLst>
      <p:ext uri="{BB962C8B-B14F-4D97-AF65-F5344CB8AC3E}">
        <p14:creationId xmlns:p14="http://schemas.microsoft.com/office/powerpoint/2010/main" val="4135570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5984-FC65-4A6B-B4C8-6F659C72A508}"/>
              </a:ext>
            </a:extLst>
          </p:cNvPr>
          <p:cNvSpPr>
            <a:spLocks noGrp="1"/>
          </p:cNvSpPr>
          <p:nvPr>
            <p:ph type="title"/>
          </p:nvPr>
        </p:nvSpPr>
        <p:spPr>
          <a:xfrm>
            <a:off x="312927" y="-173355"/>
            <a:ext cx="10515600" cy="1325563"/>
          </a:xfrm>
        </p:spPr>
        <p:txBody>
          <a:bodyPr/>
          <a:lstStyle/>
          <a:p>
            <a:r>
              <a:rPr lang="lv-LV" dirty="0"/>
              <a:t>Metode: instrumentārijs</a:t>
            </a:r>
          </a:p>
        </p:txBody>
      </p:sp>
      <p:pic>
        <p:nvPicPr>
          <p:cNvPr id="7" name="Attēls 6">
            <a:extLst>
              <a:ext uri="{FF2B5EF4-FFF2-40B4-BE49-F238E27FC236}">
                <a16:creationId xmlns:a16="http://schemas.microsoft.com/office/drawing/2014/main" id="{B6DCCFC1-4415-56E0-D88D-E62C20D1B2D9}"/>
              </a:ext>
            </a:extLst>
          </p:cNvPr>
          <p:cNvPicPr>
            <a:picLocks noChangeAspect="1"/>
          </p:cNvPicPr>
          <p:nvPr/>
        </p:nvPicPr>
        <p:blipFill>
          <a:blip r:embed="rId2"/>
          <a:stretch>
            <a:fillRect/>
          </a:stretch>
        </p:blipFill>
        <p:spPr>
          <a:xfrm>
            <a:off x="505967" y="1010843"/>
            <a:ext cx="10936226" cy="5649113"/>
          </a:xfrm>
          <a:prstGeom prst="rect">
            <a:avLst/>
          </a:prstGeom>
        </p:spPr>
      </p:pic>
    </p:spTree>
    <p:extLst>
      <p:ext uri="{BB962C8B-B14F-4D97-AF65-F5344CB8AC3E}">
        <p14:creationId xmlns:p14="http://schemas.microsoft.com/office/powerpoint/2010/main" val="2630568015"/>
      </p:ext>
    </p:extLst>
  </p:cSld>
  <p:clrMapOvr>
    <a:masterClrMapping/>
  </p:clrMapOvr>
</p:sld>
</file>

<file path=ppt/theme/theme1.xml><?xml version="1.0" encoding="utf-8"?>
<a:theme xmlns:a="http://schemas.openxmlformats.org/drawingml/2006/main" name="Office Theme">
  <a:themeElements>
    <a:clrScheme name="Custom 1">
      <a:dk1>
        <a:srgbClr val="69696B"/>
      </a:dk1>
      <a:lt1>
        <a:sysClr val="window" lastClr="FFFFFF"/>
      </a:lt1>
      <a:dk2>
        <a:srgbClr val="92012F"/>
      </a:dk2>
      <a:lt2>
        <a:srgbClr val="E7E6E6"/>
      </a:lt2>
      <a:accent1>
        <a:srgbClr val="E14F01"/>
      </a:accent1>
      <a:accent2>
        <a:srgbClr val="ED7D31"/>
      </a:accent2>
      <a:accent3>
        <a:srgbClr val="A5A5A5"/>
      </a:accent3>
      <a:accent4>
        <a:srgbClr val="FFC000"/>
      </a:accent4>
      <a:accent5>
        <a:srgbClr val="5B9BD5"/>
      </a:accent5>
      <a:accent6>
        <a:srgbClr val="70AD47"/>
      </a:accent6>
      <a:hlink>
        <a:srgbClr val="69696B"/>
      </a:hlink>
      <a:folHlink>
        <a:srgbClr val="EF402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2E481EE-1B24-40A2-AB48-058996030B18}" vid="{A6CFF80A-732F-49CD-8165-399A60791E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6ee3ec1-71e2-4c81-aee9-9f72e5770204" xsi:nil="true"/>
    <lcf76f155ced4ddcb4097134ff3c332f xmlns="e3cbc38f-3bd0-4c8a-9fca-8dc1c7c662d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BCA2FFECB18E6448B789CD9930E2AFC" ma:contentTypeVersion="17" ma:contentTypeDescription="Create a new document." ma:contentTypeScope="" ma:versionID="755e67fb663b1ab16d9e38abf068b9e2">
  <xsd:schema xmlns:xsd="http://www.w3.org/2001/XMLSchema" xmlns:xs="http://www.w3.org/2001/XMLSchema" xmlns:p="http://schemas.microsoft.com/office/2006/metadata/properties" xmlns:ns2="e3cbc38f-3bd0-4c8a-9fca-8dc1c7c662d7" xmlns:ns3="c6ee3ec1-71e2-4c81-aee9-9f72e5770204" targetNamespace="http://schemas.microsoft.com/office/2006/metadata/properties" ma:root="true" ma:fieldsID="cbdce0a5ea780e155a31f8269e91633a" ns2:_="" ns3:_="">
    <xsd:import namespace="e3cbc38f-3bd0-4c8a-9fca-8dc1c7c662d7"/>
    <xsd:import namespace="c6ee3ec1-71e2-4c81-aee9-9f72e57702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SearchPropertie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bc38f-3bd0-4c8a-9fca-8dc1c7c66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ee3ec1-71e2-4c81-aee9-9f72e577020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bfa3bbd3-0c70-482d-bbd6-fd5bb34fb9e6}" ma:internalName="TaxCatchAll" ma:showField="CatchAllData" ma:web="c6ee3ec1-71e2-4c81-aee9-9f72e577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E0249A-261B-469C-B560-1FC050D8BF74}">
  <ds:schemaRefs>
    <ds:schemaRef ds:uri="e3cbc38f-3bd0-4c8a-9fca-8dc1c7c662d7"/>
    <ds:schemaRef ds:uri="http://schemas.microsoft.com/office/2006/documentManagement/types"/>
    <ds:schemaRef ds:uri="http://purl.org/dc/dcmitype/"/>
    <ds:schemaRef ds:uri="c6ee3ec1-71e2-4c81-aee9-9f72e5770204"/>
    <ds:schemaRef ds:uri="http://schemas.openxmlformats.org/package/2006/metadata/core-properties"/>
    <ds:schemaRef ds:uri="http://www.w3.org/XML/1998/namespace"/>
    <ds:schemaRef ds:uri="http://purl.org/dc/elements/1.1/"/>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5A4BEFCB-E54D-4239-B33E-7D0C07F7715D}">
  <ds:schemaRefs>
    <ds:schemaRef ds:uri="http://schemas.microsoft.com/sharepoint/v3/contenttype/forms"/>
  </ds:schemaRefs>
</ds:datastoreItem>
</file>

<file path=customXml/itemProps3.xml><?xml version="1.0" encoding="utf-8"?>
<ds:datastoreItem xmlns:ds="http://schemas.openxmlformats.org/officeDocument/2006/customXml" ds:itemID="{602621BC-D62F-41C0-982D-CCEBCBB7ADA9}"/>
</file>

<file path=docProps/app.xml><?xml version="1.0" encoding="utf-8"?>
<Properties xmlns="http://schemas.openxmlformats.org/officeDocument/2006/extended-properties" xmlns:vt="http://schemas.openxmlformats.org/officeDocument/2006/docPropsVTypes">
  <Template/>
  <TotalTime>458</TotalTime>
  <Words>2177</Words>
  <Application>Microsoft Office PowerPoint</Application>
  <PresentationFormat>Widescreen</PresentationFormat>
  <Paragraphs>136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Times New Roman</vt:lpstr>
      <vt:lpstr>Wingdings</vt:lpstr>
      <vt:lpstr>Office Theme</vt:lpstr>
      <vt:lpstr>Ārstniecības personu izdegšanu ietekmējošie faktoru un to konceptuālie modeļi: darbības jomas pārskats.</vt:lpstr>
      <vt:lpstr>Aktualitāte</vt:lpstr>
      <vt:lpstr>Problēma</vt:lpstr>
      <vt:lpstr>Mērķis</vt:lpstr>
      <vt:lpstr>Pētījuma jautājumi</vt:lpstr>
      <vt:lpstr>Metode: izlase</vt:lpstr>
      <vt:lpstr>Metode: procedūra</vt:lpstr>
      <vt:lpstr>Metode: procedūra</vt:lpstr>
      <vt:lpstr>Metode: instrumentārijs</vt:lpstr>
      <vt:lpstr>Metode: instrumentārijs</vt:lpstr>
      <vt:lpstr>Rezultāti</vt:lpstr>
      <vt:lpstr>Rezultāti</vt:lpstr>
      <vt:lpstr>Rezultāti</vt:lpstr>
      <vt:lpstr>Rezultāti</vt:lpstr>
      <vt:lpstr>Rezultāti</vt:lpstr>
      <vt:lpstr>Rezultāti</vt:lpstr>
      <vt:lpstr>Rezultāti</vt:lpstr>
      <vt:lpstr>Rezultāti</vt:lpstr>
      <vt:lpstr>Secinājumi</vt:lpstr>
      <vt:lpstr>Izmantotā literatūra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Priekšlaicīgi dzimušu bērnu māšu un tēvu ar traumu saistītas pārliecības pēc dzemdībām</dc:title>
  <dc:creator>Laima Dance</dc:creator>
  <cp:lastModifiedBy>AiraAija Krūmiņa</cp:lastModifiedBy>
  <cp:revision>78</cp:revision>
  <dcterms:created xsi:type="dcterms:W3CDTF">2024-03-26T08:03:57Z</dcterms:created>
  <dcterms:modified xsi:type="dcterms:W3CDTF">2024-04-17T13:20:28Z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0x0101001BCA2FFECB18E6448B789CD9930E2AFC</vt:lpwstr>
  </property>
  <property fmtid="{D5CDD505-2E9C-101B-9397-08002B2CF9AE}" pid="3" name="MediaServiceImageTags">
    <vt:lpwstr/>
  </property>
</Properties>
</file>