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256" r:id="rId5"/>
    <p:sldId id="261" r:id="rId6"/>
    <p:sldId id="262" r:id="rId7"/>
    <p:sldId id="263" r:id="rId8"/>
    <p:sldId id="265" r:id="rId9"/>
    <p:sldId id="270" r:id="rId10"/>
    <p:sldId id="271" r:id="rId11"/>
    <p:sldId id="272" r:id="rId12"/>
    <p:sldId id="273" r:id="rId13"/>
    <p:sldId id="276" r:id="rId14"/>
    <p:sldId id="277" r:id="rId15"/>
    <p:sldId id="278" r:id="rId16"/>
    <p:sldId id="266" r:id="rId17"/>
    <p:sldId id="267" r:id="rId18"/>
    <p:sldId id="268" r:id="rId19"/>
    <p:sldId id="279" r:id="rId20"/>
    <p:sldId id="281" r:id="rId21"/>
    <p:sldId id="280" r:id="rId22"/>
    <p:sldId id="282" r:id="rId23"/>
    <p:sldId id="264" r:id="rId24"/>
    <p:sldId id="274" r:id="rId25"/>
    <p:sldId id="275" r:id="rId2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F01"/>
    <a:srgbClr val="FF6600"/>
    <a:srgbClr val="E25B00"/>
    <a:srgbClr val="EDEDED"/>
    <a:srgbClr val="970131"/>
    <a:srgbClr val="FFB4A7"/>
    <a:srgbClr val="FE4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45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shade val="45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shade val="45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45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CA-4C0A-94BB-DD05D0370A4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1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shade val="61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shade val="61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61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CA-4C0A-94BB-DD05D0370A4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7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shade val="7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shade val="7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7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CA-4C0A-94BB-DD05D0370A4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shade val="92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shade val="92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shade val="92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2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CA-4C0A-94BB-DD05D0370A4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2">
                      <a:tint val="93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tint val="93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tint val="93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tint val="93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CA-4C0A-94BB-DD05D0370A4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2">
                      <a:tint val="77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tint val="77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tint val="77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tint val="77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FCA-4C0A-94BB-DD05D0370A4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tint val="62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tint val="62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tint val="62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tint val="62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FCA-4C0A-94BB-DD05D0370A4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tint val="4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tint val="4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tint val="4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tint val="4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DFCA-4C0A-94BB-DD05D0370A4C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FCA-4C0A-94BB-DD05D0370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45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shade val="45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shade val="45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CA-4C0A-94BB-DD05D0370A4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1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shade val="61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shade val="61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CA-4C0A-94BB-DD05D0370A4C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CA-4C0A-94BB-DD05D0370A4C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CA-4C0A-94BB-DD05D0370A4C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CA-4C0A-94BB-DD05D0370A4C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FCA-4C0A-94BB-DD05D0370A4C}"/>
              </c:ext>
            </c:extLst>
          </c:dPt>
          <c:dPt>
            <c:idx val="6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FCA-4C0A-94BB-DD05D0370A4C}"/>
              </c:ext>
            </c:extLst>
          </c:dPt>
          <c:dPt>
            <c:idx val="7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DFCA-4C0A-94BB-DD05D0370A4C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FCA-4C0A-94BB-DD05D0370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CA-4C0A-94BB-DD05D0370A4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CA-4C0A-94BB-DD05D0370A4C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CA-4C0A-94BB-DD05D0370A4C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CA-4C0A-94BB-DD05D0370A4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2">
                      <a:tint val="93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tint val="93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tint val="93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CA-4C0A-94BB-DD05D0370A4C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FCA-4C0A-94BB-DD05D0370A4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tint val="62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tint val="62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tint val="62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FCA-4C0A-94BB-DD05D0370A4C}"/>
              </c:ext>
            </c:extLst>
          </c:dPt>
          <c:dPt>
            <c:idx val="7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DFCA-4C0A-94BB-DD05D0370A4C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FCA-4C0A-94BB-DD05D0370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CA-4C0A-94BB-DD05D0370A4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CA-4C0A-94BB-DD05D0370A4C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CA-4C0A-94BB-DD05D0370A4C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CA-4C0A-94BB-DD05D0370A4C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CA-4C0A-94BB-DD05D0370A4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2">
                      <a:tint val="77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tint val="77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tint val="77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FCA-4C0A-94BB-DD05D0370A4C}"/>
              </c:ext>
            </c:extLst>
          </c:dPt>
          <c:dPt>
            <c:idx val="6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FCA-4C0A-94BB-DD05D0370A4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tint val="4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tint val="4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tint val="4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DFCA-4C0A-94BB-DD05D0370A4C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FCA-4C0A-94BB-DD05D0370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CA-4C0A-94BB-DD05D0370A4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CA-4C0A-94BB-DD05D0370A4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7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shade val="7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shade val="7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CA-4C0A-94BB-DD05D0370A4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shade val="92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shade val="92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shade val="92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CA-4C0A-94BB-DD05D0370A4C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CA-4C0A-94BB-DD05D0370A4C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FCA-4C0A-94BB-DD05D0370A4C}"/>
              </c:ext>
            </c:extLst>
          </c:dPt>
          <c:dPt>
            <c:idx val="6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FCA-4C0A-94BB-DD05D0370A4C}"/>
              </c:ext>
            </c:extLst>
          </c:dPt>
          <c:dPt>
            <c:idx val="7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DFCA-4C0A-94BB-DD05D0370A4C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FCA-4C0A-94BB-DD05D0370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CA-4C0A-94BB-DD05D0370A4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CA-4C0A-94BB-DD05D0370A4C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CA-4C0A-94BB-DD05D0370A4C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CA-4C0A-94BB-DD05D0370A4C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CA-4C0A-94BB-DD05D0370A4C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FCA-4C0A-94BB-DD05D0370A4C}"/>
              </c:ext>
            </c:extLst>
          </c:dPt>
          <c:dPt>
            <c:idx val="6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FCA-4C0A-94BB-DD05D0370A4C}"/>
              </c:ext>
            </c:extLst>
          </c:dPt>
          <c:dPt>
            <c:idx val="7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DFCA-4C0A-94BB-DD05D0370A4C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FCA-4C0A-94BB-DD05D0370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CA-4C0A-94BB-DD05D0370A4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CA-4C0A-94BB-DD05D0370A4C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CA-4C0A-94BB-DD05D0370A4C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CA-4C0A-94BB-DD05D0370A4C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CA-4C0A-94BB-DD05D0370A4C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FCA-4C0A-94BB-DD05D0370A4C}"/>
              </c:ext>
            </c:extLst>
          </c:dPt>
          <c:dPt>
            <c:idx val="6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FCA-4C0A-94BB-DD05D0370A4C}"/>
              </c:ext>
            </c:extLst>
          </c:dPt>
          <c:dPt>
            <c:idx val="7"/>
            <c:bubble3D val="0"/>
            <c:spPr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DFCA-4C0A-94BB-DD05D0370A4C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FCA-4C0A-94BB-DD05D0370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543-4E9E-9929-331BDE2E2D7B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543-4E9E-9929-331BDE2E2D7B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543-4E9E-9929-331BDE2E2D7B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543-4E9E-9929-331BDE2E2D7B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543-4E9E-9929-331BDE2E2D7B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543-4E9E-9929-331BDE2E2D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Sheet2!$A$1:$A$6</c:f>
              <c:strCache>
                <c:ptCount val="6"/>
                <c:pt idx="0">
                  <c:v>Rīga</c:v>
                </c:pt>
                <c:pt idx="1">
                  <c:v>Jēkabpils</c:v>
                </c:pt>
                <c:pt idx="2">
                  <c:v>Jūrmala</c:v>
                </c:pt>
                <c:pt idx="3">
                  <c:v>Rēzekne</c:v>
                </c:pt>
                <c:pt idx="4">
                  <c:v>Valmiera</c:v>
                </c:pt>
                <c:pt idx="5">
                  <c:v>Cits</c:v>
                </c:pt>
              </c:strCache>
            </c:strRef>
          </c:cat>
          <c:val>
            <c:numRef>
              <c:f>Sheet2!$B$1:$B$6</c:f>
              <c:numCache>
                <c:formatCode>General</c:formatCode>
                <c:ptCount val="6"/>
                <c:pt idx="0">
                  <c:v>76.3</c:v>
                </c:pt>
                <c:pt idx="1">
                  <c:v>2.6</c:v>
                </c:pt>
                <c:pt idx="2">
                  <c:v>5.3</c:v>
                </c:pt>
                <c:pt idx="3">
                  <c:v>7.9</c:v>
                </c:pt>
                <c:pt idx="4">
                  <c:v>2.6</c:v>
                </c:pt>
                <c:pt idx="5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543-4E9E-9929-331BDE2E2D7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996814081770599"/>
          <c:y val="0.23528125567504243"/>
          <c:w val="0.19855969320431135"/>
          <c:h val="0.57000915325736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Sheet1!$A$1:$A$10</c:f>
              <c:strCache>
                <c:ptCount val="10"/>
                <c:pt idx="0">
                  <c:v>Mājoklis</c:v>
                </c:pt>
                <c:pt idx="1">
                  <c:v>Sociālā līdzdalība</c:v>
                </c:pt>
                <c:pt idx="2">
                  <c:v>Pilsoniskā līdzdalība un nodarbinātība</c:v>
                </c:pt>
                <c:pt idx="3">
                  <c:v>Komunikācija un informācija</c:v>
                </c:pt>
                <c:pt idx="4">
                  <c:v>Kopienas atbalsts un veselības aprūpes pakalopjumi</c:v>
                </c:pt>
                <c:pt idx="5">
                  <c:v>Ārvide un ēkas</c:v>
                </c:pt>
                <c:pt idx="6">
                  <c:v>Transports</c:v>
                </c:pt>
                <c:pt idx="7">
                  <c:v>Finanšu situācija</c:v>
                </c:pt>
                <c:pt idx="8">
                  <c:v>Cieņa un sociālā iekļaušana</c:v>
                </c:pt>
                <c:pt idx="9">
                  <c:v>Tehnoloģijas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 formatCode="0.00">
                  <c:v>4</c:v>
                </c:pt>
                <c:pt idx="1">
                  <c:v>3.75</c:v>
                </c:pt>
                <c:pt idx="2" formatCode="0.00">
                  <c:v>3.5</c:v>
                </c:pt>
                <c:pt idx="3">
                  <c:v>3.25</c:v>
                </c:pt>
                <c:pt idx="4" formatCode="0.00">
                  <c:v>3.6</c:v>
                </c:pt>
                <c:pt idx="5" formatCode="0.00">
                  <c:v>3.4</c:v>
                </c:pt>
                <c:pt idx="6" formatCode="0.00">
                  <c:v>4</c:v>
                </c:pt>
                <c:pt idx="7" formatCode="0.00">
                  <c:v>3.5</c:v>
                </c:pt>
                <c:pt idx="8" formatCode="0.00">
                  <c:v>3.5</c:v>
                </c:pt>
                <c:pt idx="9" formatCode="0.0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3A-4DE0-9708-9978EEA0D4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13374303"/>
        <c:axId val="913363903"/>
      </c:barChart>
      <c:catAx>
        <c:axId val="913374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913363903"/>
        <c:crosses val="autoZero"/>
        <c:auto val="1"/>
        <c:lblAlgn val="ctr"/>
        <c:lblOffset val="100"/>
        <c:noMultiLvlLbl val="0"/>
      </c:catAx>
      <c:valAx>
        <c:axId val="91336390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913374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0.51118</cdr:x>
      <cdr:y>0.11055</cdr:y>
    </cdr:from>
    <cdr:to>
      <cdr:x>0.66299</cdr:x>
      <cdr:y>0.17679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1FBAC9-C502-484C-89CA-0593E9F4EEFB}"/>
            </a:ext>
          </a:extLst>
        </cdr:cNvPr>
        <cdr:cNvSpPr txBox="1"/>
      </cdr:nvSpPr>
      <cdr:spPr>
        <a:xfrm xmlns:a="http://schemas.openxmlformats.org/drawingml/2006/main">
          <a:off x="4434655" y="667723"/>
          <a:ext cx="1317025" cy="400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lv-LV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Transports</a:t>
          </a:r>
        </a:p>
      </cdr:txBody>
    </cdr:sp>
  </cdr:relSizeAnchor>
  <cdr:relSizeAnchor xmlns:cdr="http://schemas.openxmlformats.org/drawingml/2006/chartDrawing">
    <cdr:from>
      <cdr:x>0.65914</cdr:x>
      <cdr:y>0.34584</cdr:y>
    </cdr:from>
    <cdr:to>
      <cdr:x>0.77677</cdr:x>
      <cdr:y>0.41208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240484D-B964-4BF7-862B-0F65659772C8}"/>
            </a:ext>
          </a:extLst>
        </cdr:cNvPr>
        <cdr:cNvSpPr txBox="1"/>
      </cdr:nvSpPr>
      <cdr:spPr>
        <a:xfrm xmlns:a="http://schemas.openxmlformats.org/drawingml/2006/main">
          <a:off x="5718257" y="2088877"/>
          <a:ext cx="1020470" cy="400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lv-LV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Mājoklis</a:t>
          </a:r>
          <a:endParaRPr kumimoji="0" lang="lv-LV" sz="2000" b="0" i="0" u="none" strike="noStrike" cap="none" spc="0" normalizeH="0" baseline="0" dirty="0">
            <a:ln>
              <a:noFill/>
            </a:ln>
            <a:solidFill>
              <a:schemeClr val="tx1"/>
            </a:solidFill>
            <a:effectLst/>
            <a:uFillTx/>
            <a:latin typeface="Arial" panose="020B0604020202020204" pitchFamily="34" charset="0"/>
            <a:ea typeface="+mj-ea"/>
            <a:cs typeface="Arial" panose="020B0604020202020204" pitchFamily="34" charset="0"/>
            <a:sym typeface="Calibri"/>
          </a:endParaRPr>
        </a:p>
      </cdr:txBody>
    </cdr:sp>
  </cdr:relSizeAnchor>
  <cdr:relSizeAnchor xmlns:cdr="http://schemas.openxmlformats.org/drawingml/2006/chartDrawing">
    <cdr:from>
      <cdr:x>0.34596</cdr:x>
      <cdr:y>0.71494</cdr:y>
    </cdr:from>
    <cdr:to>
      <cdr:x>0.50609</cdr:x>
      <cdr:y>0.8831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27630DE-2F5E-4F02-8033-F9B0DAF67A6F}"/>
            </a:ext>
          </a:extLst>
        </cdr:cNvPr>
        <cdr:cNvSpPr txBox="1"/>
      </cdr:nvSpPr>
      <cdr:spPr>
        <a:xfrm xmlns:a="http://schemas.openxmlformats.org/drawingml/2006/main">
          <a:off x="3001326" y="4318245"/>
          <a:ext cx="1389161" cy="10156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lv-LV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Cieņ</a:t>
          </a:r>
          <a:r>
            <a:rPr lang="lv-LV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a un sociālā iekļaušana</a:t>
          </a:r>
          <a:endParaRPr kumimoji="0" lang="lv-LV" sz="2000" b="0" i="0" u="none" strike="noStrike" cap="none" spc="0" normalizeH="0" baseline="0" dirty="0">
            <a:ln>
              <a:noFill/>
            </a:ln>
            <a:solidFill>
              <a:schemeClr val="tx1"/>
            </a:solidFill>
            <a:effectLst/>
            <a:uFillTx/>
            <a:latin typeface="Arial" panose="020B0604020202020204" pitchFamily="34" charset="0"/>
            <a:ea typeface="+mj-ea"/>
            <a:cs typeface="Arial" panose="020B0604020202020204" pitchFamily="34" charset="0"/>
            <a:sym typeface="Calibri"/>
          </a:endParaRPr>
        </a:p>
      </cdr:txBody>
    </cdr:sp>
  </cdr:relSizeAnchor>
  <cdr:relSizeAnchor xmlns:cdr="http://schemas.openxmlformats.org/drawingml/2006/chartDrawing">
    <cdr:from>
      <cdr:x>0.19342</cdr:x>
      <cdr:y>0.51396</cdr:y>
    </cdr:from>
    <cdr:to>
      <cdr:x>0.40927</cdr:x>
      <cdr:y>0.68212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CB87CEB-7016-42E9-8C9D-55A2048911D3}"/>
            </a:ext>
          </a:extLst>
        </cdr:cNvPr>
        <cdr:cNvSpPr txBox="1"/>
      </cdr:nvSpPr>
      <cdr:spPr>
        <a:xfrm xmlns:a="http://schemas.openxmlformats.org/drawingml/2006/main">
          <a:off x="1677984" y="3104329"/>
          <a:ext cx="1872597" cy="10156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lv-LV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Pilsoniskā līdzdalība un nodarbinātība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0.51118</cdr:x>
      <cdr:y>0.11055</cdr:y>
    </cdr:from>
    <cdr:to>
      <cdr:x>0.6763</cdr:x>
      <cdr:y>0.17679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1FBAC9-C502-484C-89CA-0593E9F4EEFB}"/>
            </a:ext>
          </a:extLst>
        </cdr:cNvPr>
        <cdr:cNvSpPr txBox="1"/>
      </cdr:nvSpPr>
      <cdr:spPr>
        <a:xfrm xmlns:a="http://schemas.openxmlformats.org/drawingml/2006/main">
          <a:off x="4434655" y="667723"/>
          <a:ext cx="1432441" cy="400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lv-LV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Transports</a:t>
          </a:r>
        </a:p>
      </cdr:txBody>
    </cdr:sp>
  </cdr:relSizeAnchor>
  <cdr:relSizeAnchor xmlns:cdr="http://schemas.openxmlformats.org/drawingml/2006/chartDrawing">
    <cdr:from>
      <cdr:x>0.65914</cdr:x>
      <cdr:y>0.34584</cdr:y>
    </cdr:from>
    <cdr:to>
      <cdr:x>0.78619</cdr:x>
      <cdr:y>0.41208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240484D-B964-4BF7-862B-0F65659772C8}"/>
            </a:ext>
          </a:extLst>
        </cdr:cNvPr>
        <cdr:cNvSpPr txBox="1"/>
      </cdr:nvSpPr>
      <cdr:spPr>
        <a:xfrm xmlns:a="http://schemas.openxmlformats.org/drawingml/2006/main">
          <a:off x="5718257" y="2088877"/>
          <a:ext cx="1102223" cy="400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lv-LV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Mājoklis</a:t>
          </a:r>
          <a:endParaRPr kumimoji="0" lang="lv-LV" sz="2000" b="1" i="0" u="none" strike="noStrike" cap="none" spc="0" normalizeH="0" baseline="0" dirty="0">
            <a:ln>
              <a:noFill/>
            </a:ln>
            <a:solidFill>
              <a:schemeClr val="tx1"/>
            </a:solidFill>
            <a:effectLst/>
            <a:uFillTx/>
            <a:latin typeface="Arial" panose="020B0604020202020204" pitchFamily="34" charset="0"/>
            <a:ea typeface="+mj-ea"/>
            <a:cs typeface="Arial" panose="020B0604020202020204" pitchFamily="34" charset="0"/>
            <a:sym typeface="Calibri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0.32406</cdr:x>
      <cdr:y>0.748</cdr:y>
    </cdr:from>
    <cdr:to>
      <cdr:x>0.5183</cdr:x>
      <cdr:y>0.91616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27630DE-2F5E-4F02-8033-F9B0DAF67A6F}"/>
            </a:ext>
          </a:extLst>
        </cdr:cNvPr>
        <cdr:cNvSpPr txBox="1"/>
      </cdr:nvSpPr>
      <cdr:spPr>
        <a:xfrm xmlns:a="http://schemas.openxmlformats.org/drawingml/2006/main">
          <a:off x="2811347" y="4517941"/>
          <a:ext cx="1685077" cy="10156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lv-LV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Cieņ</a:t>
          </a:r>
          <a:r>
            <a:rPr lang="lv-LV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a</a:t>
          </a:r>
          <a:r>
            <a:rPr lang="lv-LV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 </a:t>
          </a:r>
          <a:r>
            <a:rPr lang="lv-LV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un</a:t>
          </a:r>
          <a:r>
            <a:rPr lang="lv-LV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 </a:t>
          </a:r>
          <a:r>
            <a:rPr lang="lv-LV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sociālā</a:t>
          </a:r>
          <a:r>
            <a:rPr lang="lv-LV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 </a:t>
          </a:r>
          <a:r>
            <a:rPr lang="lv-LV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iekļaušana</a:t>
          </a:r>
          <a:endParaRPr kumimoji="0" lang="lv-LV" sz="2000" b="1" i="0" u="none" strike="noStrike" cap="none" spc="0" normalizeH="0" baseline="0" dirty="0">
            <a:ln>
              <a:noFill/>
            </a:ln>
            <a:solidFill>
              <a:schemeClr val="tx1"/>
            </a:solidFill>
            <a:effectLst/>
            <a:uFillTx/>
            <a:latin typeface="Arial" panose="020B0604020202020204" pitchFamily="34" charset="0"/>
            <a:ea typeface="+mj-ea"/>
            <a:cs typeface="Arial" panose="020B0604020202020204" pitchFamily="34" charset="0"/>
            <a:sym typeface="Calibri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0.51118</cdr:x>
      <cdr:y>0.11055</cdr:y>
    </cdr:from>
    <cdr:to>
      <cdr:x>0.66299</cdr:x>
      <cdr:y>0.17679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1FBAC9-C502-484C-89CA-0593E9F4EEFB}"/>
            </a:ext>
          </a:extLst>
        </cdr:cNvPr>
        <cdr:cNvSpPr txBox="1"/>
      </cdr:nvSpPr>
      <cdr:spPr>
        <a:xfrm xmlns:a="http://schemas.openxmlformats.org/drawingml/2006/main">
          <a:off x="4434655" y="667723"/>
          <a:ext cx="1317025" cy="400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lv-LV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Transports</a:t>
          </a:r>
        </a:p>
      </cdr:txBody>
    </cdr:sp>
  </cdr:relSizeAnchor>
  <cdr:relSizeAnchor xmlns:cdr="http://schemas.openxmlformats.org/drawingml/2006/chartDrawing">
    <cdr:from>
      <cdr:x>0.65914</cdr:x>
      <cdr:y>0.34584</cdr:y>
    </cdr:from>
    <cdr:to>
      <cdr:x>0.77677</cdr:x>
      <cdr:y>0.41208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240484D-B964-4BF7-862B-0F65659772C8}"/>
            </a:ext>
          </a:extLst>
        </cdr:cNvPr>
        <cdr:cNvSpPr txBox="1"/>
      </cdr:nvSpPr>
      <cdr:spPr>
        <a:xfrm xmlns:a="http://schemas.openxmlformats.org/drawingml/2006/main">
          <a:off x="5718257" y="2088877"/>
          <a:ext cx="1020470" cy="400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lv-LV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Mājoklis</a:t>
          </a:r>
          <a:endParaRPr kumimoji="0" lang="lv-LV" sz="2000" b="0" i="0" u="none" strike="noStrike" cap="none" spc="0" normalizeH="0" baseline="0" dirty="0">
            <a:ln>
              <a:noFill/>
            </a:ln>
            <a:solidFill>
              <a:schemeClr val="tx1"/>
            </a:solidFill>
            <a:effectLst/>
            <a:uFillTx/>
            <a:latin typeface="Arial" panose="020B0604020202020204" pitchFamily="34" charset="0"/>
            <a:ea typeface="+mj-ea"/>
            <a:cs typeface="Arial" panose="020B0604020202020204" pitchFamily="34" charset="0"/>
            <a:sym typeface="Calibri"/>
          </a:endParaRPr>
        </a:p>
      </cdr:txBody>
    </cdr:sp>
  </cdr:relSizeAnchor>
  <cdr:relSizeAnchor xmlns:cdr="http://schemas.openxmlformats.org/drawingml/2006/chartDrawing">
    <cdr:from>
      <cdr:x>0.19342</cdr:x>
      <cdr:y>0.51396</cdr:y>
    </cdr:from>
    <cdr:to>
      <cdr:x>0.40927</cdr:x>
      <cdr:y>0.68212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CB87CEB-7016-42E9-8C9D-55A2048911D3}"/>
            </a:ext>
          </a:extLst>
        </cdr:cNvPr>
        <cdr:cNvSpPr txBox="1"/>
      </cdr:nvSpPr>
      <cdr:spPr>
        <a:xfrm xmlns:a="http://schemas.openxmlformats.org/drawingml/2006/main">
          <a:off x="1677984" y="3104329"/>
          <a:ext cx="1872597" cy="10156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lv-LV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Pilsoniskā līdzdalība un nodarbinātība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0.51118</cdr:x>
      <cdr:y>0.11055</cdr:y>
    </cdr:from>
    <cdr:to>
      <cdr:x>0.66299</cdr:x>
      <cdr:y>0.17679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1FBAC9-C502-484C-89CA-0593E9F4EEFB}"/>
            </a:ext>
          </a:extLst>
        </cdr:cNvPr>
        <cdr:cNvSpPr txBox="1"/>
      </cdr:nvSpPr>
      <cdr:spPr>
        <a:xfrm xmlns:a="http://schemas.openxmlformats.org/drawingml/2006/main">
          <a:off x="4434655" y="667723"/>
          <a:ext cx="1317025" cy="400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lv-LV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Transports</a:t>
          </a:r>
        </a:p>
      </cdr:txBody>
    </cdr:sp>
  </cdr:relSizeAnchor>
  <cdr:relSizeAnchor xmlns:cdr="http://schemas.openxmlformats.org/drawingml/2006/chartDrawing">
    <cdr:from>
      <cdr:x>0.65914</cdr:x>
      <cdr:y>0.34584</cdr:y>
    </cdr:from>
    <cdr:to>
      <cdr:x>0.77677</cdr:x>
      <cdr:y>0.41208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240484D-B964-4BF7-862B-0F65659772C8}"/>
            </a:ext>
          </a:extLst>
        </cdr:cNvPr>
        <cdr:cNvSpPr txBox="1"/>
      </cdr:nvSpPr>
      <cdr:spPr>
        <a:xfrm xmlns:a="http://schemas.openxmlformats.org/drawingml/2006/main">
          <a:off x="5718257" y="2088877"/>
          <a:ext cx="1020470" cy="400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lv-LV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Mājoklis</a:t>
          </a:r>
          <a:endParaRPr kumimoji="0" lang="lv-LV" sz="2000" b="0" i="0" u="none" strike="noStrike" cap="none" spc="0" normalizeH="0" baseline="0" dirty="0">
            <a:ln>
              <a:noFill/>
            </a:ln>
            <a:solidFill>
              <a:schemeClr val="tx1"/>
            </a:solidFill>
            <a:effectLst/>
            <a:uFillTx/>
            <a:latin typeface="Arial" panose="020B0604020202020204" pitchFamily="34" charset="0"/>
            <a:ea typeface="+mj-ea"/>
            <a:cs typeface="Arial" panose="020B0604020202020204" pitchFamily="34" charset="0"/>
            <a:sym typeface="Calibri"/>
          </a:endParaRPr>
        </a:p>
      </cdr:txBody>
    </cdr:sp>
  </cdr:relSizeAnchor>
  <cdr:relSizeAnchor xmlns:cdr="http://schemas.openxmlformats.org/drawingml/2006/chartDrawing">
    <cdr:from>
      <cdr:x>0.34596</cdr:x>
      <cdr:y>0.71494</cdr:y>
    </cdr:from>
    <cdr:to>
      <cdr:x>0.50609</cdr:x>
      <cdr:y>0.8831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27630DE-2F5E-4F02-8033-F9B0DAF67A6F}"/>
            </a:ext>
          </a:extLst>
        </cdr:cNvPr>
        <cdr:cNvSpPr txBox="1"/>
      </cdr:nvSpPr>
      <cdr:spPr>
        <a:xfrm xmlns:a="http://schemas.openxmlformats.org/drawingml/2006/main">
          <a:off x="3001326" y="4318245"/>
          <a:ext cx="1389161" cy="10156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lv-LV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Cieņ</a:t>
          </a:r>
          <a:r>
            <a:rPr lang="lv-LV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a un sociālā iekļaušana</a:t>
          </a:r>
          <a:endParaRPr kumimoji="0" lang="lv-LV" sz="2000" b="0" i="0" u="none" strike="noStrike" cap="none" spc="0" normalizeH="0" baseline="0" dirty="0">
            <a:ln>
              <a:noFill/>
            </a:ln>
            <a:solidFill>
              <a:schemeClr val="tx1"/>
            </a:solidFill>
            <a:effectLst/>
            <a:uFillTx/>
            <a:latin typeface="Arial" panose="020B0604020202020204" pitchFamily="34" charset="0"/>
            <a:ea typeface="+mj-ea"/>
            <a:cs typeface="Arial" panose="020B0604020202020204" pitchFamily="34" charset="0"/>
            <a:sym typeface="Calibri"/>
          </a:endParaRPr>
        </a:p>
      </cdr:txBody>
    </cdr:sp>
  </cdr:relSizeAnchor>
  <cdr:relSizeAnchor xmlns:cdr="http://schemas.openxmlformats.org/drawingml/2006/chartDrawing">
    <cdr:from>
      <cdr:x>0.19342</cdr:x>
      <cdr:y>0.51396</cdr:y>
    </cdr:from>
    <cdr:to>
      <cdr:x>0.40927</cdr:x>
      <cdr:y>0.68212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CB87CEB-7016-42E9-8C9D-55A2048911D3}"/>
            </a:ext>
          </a:extLst>
        </cdr:cNvPr>
        <cdr:cNvSpPr txBox="1"/>
      </cdr:nvSpPr>
      <cdr:spPr>
        <a:xfrm xmlns:a="http://schemas.openxmlformats.org/drawingml/2006/main">
          <a:off x="1677984" y="3104329"/>
          <a:ext cx="1872597" cy="10156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lv-LV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Pilsoniskā līdzdalība un nodarbinātība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0.51118</cdr:x>
      <cdr:y>0.11055</cdr:y>
    </cdr:from>
    <cdr:to>
      <cdr:x>0.66299</cdr:x>
      <cdr:y>0.17679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1FBAC9-C502-484C-89CA-0593E9F4EEFB}"/>
            </a:ext>
          </a:extLst>
        </cdr:cNvPr>
        <cdr:cNvSpPr txBox="1"/>
      </cdr:nvSpPr>
      <cdr:spPr>
        <a:xfrm xmlns:a="http://schemas.openxmlformats.org/drawingml/2006/main">
          <a:off x="4434655" y="667723"/>
          <a:ext cx="1317025" cy="400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lv-LV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Transports</a:t>
          </a:r>
        </a:p>
      </cdr:txBody>
    </cdr:sp>
  </cdr:relSizeAnchor>
  <cdr:relSizeAnchor xmlns:cdr="http://schemas.openxmlformats.org/drawingml/2006/chartDrawing">
    <cdr:from>
      <cdr:x>0.65914</cdr:x>
      <cdr:y>0.34584</cdr:y>
    </cdr:from>
    <cdr:to>
      <cdr:x>0.77677</cdr:x>
      <cdr:y>0.41208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240484D-B964-4BF7-862B-0F65659772C8}"/>
            </a:ext>
          </a:extLst>
        </cdr:cNvPr>
        <cdr:cNvSpPr txBox="1"/>
      </cdr:nvSpPr>
      <cdr:spPr>
        <a:xfrm xmlns:a="http://schemas.openxmlformats.org/drawingml/2006/main">
          <a:off x="5718257" y="2088877"/>
          <a:ext cx="1020470" cy="400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lv-LV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Mājoklis</a:t>
          </a:r>
          <a:endParaRPr kumimoji="0" lang="lv-LV" sz="2000" b="0" i="0" u="none" strike="noStrike" cap="none" spc="0" normalizeH="0" baseline="0" dirty="0">
            <a:ln>
              <a:noFill/>
            </a:ln>
            <a:solidFill>
              <a:schemeClr val="tx1"/>
            </a:solidFill>
            <a:effectLst/>
            <a:uFillTx/>
            <a:latin typeface="Arial" panose="020B0604020202020204" pitchFamily="34" charset="0"/>
            <a:ea typeface="+mj-ea"/>
            <a:cs typeface="Arial" panose="020B0604020202020204" pitchFamily="34" charset="0"/>
            <a:sym typeface="Calibri"/>
          </a:endParaRPr>
        </a:p>
      </cdr:txBody>
    </cdr:sp>
  </cdr:relSizeAnchor>
  <cdr:relSizeAnchor xmlns:cdr="http://schemas.openxmlformats.org/drawingml/2006/chartDrawing">
    <cdr:from>
      <cdr:x>0.34596</cdr:x>
      <cdr:y>0.71494</cdr:y>
    </cdr:from>
    <cdr:to>
      <cdr:x>0.50609</cdr:x>
      <cdr:y>0.8831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27630DE-2F5E-4F02-8033-F9B0DAF67A6F}"/>
            </a:ext>
          </a:extLst>
        </cdr:cNvPr>
        <cdr:cNvSpPr txBox="1"/>
      </cdr:nvSpPr>
      <cdr:spPr>
        <a:xfrm xmlns:a="http://schemas.openxmlformats.org/drawingml/2006/main">
          <a:off x="3001326" y="4318245"/>
          <a:ext cx="1389161" cy="10156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lv-LV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Cieņ</a:t>
          </a:r>
          <a:r>
            <a:rPr lang="lv-LV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a un sociālā iekļaušana</a:t>
          </a:r>
          <a:endParaRPr kumimoji="0" lang="lv-LV" sz="2000" b="0" i="0" u="none" strike="noStrike" cap="none" spc="0" normalizeH="0" baseline="0" dirty="0">
            <a:ln>
              <a:noFill/>
            </a:ln>
            <a:solidFill>
              <a:schemeClr val="tx1"/>
            </a:solidFill>
            <a:effectLst/>
            <a:uFillTx/>
            <a:latin typeface="Arial" panose="020B0604020202020204" pitchFamily="34" charset="0"/>
            <a:ea typeface="+mj-ea"/>
            <a:cs typeface="Arial" panose="020B0604020202020204" pitchFamily="34" charset="0"/>
            <a:sym typeface="Calibri"/>
          </a:endParaRPr>
        </a:p>
      </cdr:txBody>
    </cdr:sp>
  </cdr:relSizeAnchor>
  <cdr:relSizeAnchor xmlns:cdr="http://schemas.openxmlformats.org/drawingml/2006/chartDrawing">
    <cdr:from>
      <cdr:x>0.19342</cdr:x>
      <cdr:y>0.51396</cdr:y>
    </cdr:from>
    <cdr:to>
      <cdr:x>0.40927</cdr:x>
      <cdr:y>0.68212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CB87CEB-7016-42E9-8C9D-55A2048911D3}"/>
            </a:ext>
          </a:extLst>
        </cdr:cNvPr>
        <cdr:cNvSpPr txBox="1"/>
      </cdr:nvSpPr>
      <cdr:spPr>
        <a:xfrm xmlns:a="http://schemas.openxmlformats.org/drawingml/2006/main">
          <a:off x="1677984" y="3104329"/>
          <a:ext cx="1872597" cy="10156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lv-LV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rPr>
            <a:t>Pilsoniskā līdzdalība un nodarbinātība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DCEB9-12AF-402A-A3C8-55AFA4A56141}" type="datetimeFigureOut">
              <a:rPr lang="lv-LV" smtClean="0"/>
              <a:t>18.04.2024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17833-166A-482D-8F89-6510B92B20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7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8167-41D0-423B-BE7F-0F8245B104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1348"/>
            <a:ext cx="7552008" cy="2375554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0E602-B130-477A-8ABD-5A907E826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3912"/>
            <a:ext cx="4211783" cy="46191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0D582C-BA8B-47BB-BF87-A9989BB46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7" y="46500"/>
            <a:ext cx="4663996" cy="1555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8B7967-D996-417F-BF72-54B899A086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8" y="479147"/>
            <a:ext cx="2763929" cy="6902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C526789-AD04-4331-8368-131E98C664A9}"/>
              </a:ext>
            </a:extLst>
          </p:cNvPr>
          <p:cNvSpPr txBox="1">
            <a:spLocks/>
          </p:cNvSpPr>
          <p:nvPr userDrawn="1"/>
        </p:nvSpPr>
        <p:spPr>
          <a:xfrm>
            <a:off x="1523999" y="5495827"/>
            <a:ext cx="4211783" cy="461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/>
              <a:t>2024. gada 18. – 20. aprīlis</a:t>
            </a:r>
          </a:p>
        </p:txBody>
      </p:sp>
    </p:spTree>
    <p:extLst>
      <p:ext uri="{BB962C8B-B14F-4D97-AF65-F5344CB8AC3E}">
        <p14:creationId xmlns:p14="http://schemas.microsoft.com/office/powerpoint/2010/main" val="65789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C932-D553-4DA5-A763-BAF37D90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9DFAC-48F9-4C9A-A5F0-4E285451A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06487"/>
            <a:ext cx="6172200" cy="4354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7DE93-4C80-4BD5-8F4B-2611737D6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BB586-A931-4D0A-9E41-7C082EEC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2BD54-7F2B-4AA1-9860-8A4B003B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17369-F2D9-4E8C-966B-DA3F617DD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89ABC91-BE5E-406C-8F8A-B2AD4F74BD7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8793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E6BD-D632-49A8-A58A-CFB1052C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E8E3A-EFFE-42AC-9820-615B629EF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119FA-DA01-40AF-9E3F-A14A4205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1D0C3-6F30-46CB-ACDE-8EDD6A1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21E0A0-1E21-471F-987F-785F6C35C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FE2319F-A0DC-4D99-B32E-C36C6BD03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70131"/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1287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1CA9-6E4F-44CE-AAF4-B1B330C3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47B33-F5FC-42B8-9335-D99A3D6E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B747E-8230-48F8-831B-19F54C27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BE825-759B-4961-8A50-EFAABF48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CBD4CB-5936-4586-B4AE-989450236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0C8CDC-8587-4251-B48C-09BB4B543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9280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C63D-3794-4538-B7C7-749071F9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213EA-263F-4988-BED9-A243B3D2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BEC7A-4E42-4C62-988A-1EFF2D1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DCDA5-85D3-4ED4-8CBF-D4BB9BA2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889F58-668F-46CF-A954-82F17A28F2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E3AD765-4A22-47B8-8147-DEDB5E940F7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6307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C63D-3794-4538-B7C7-749071F9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471C9-3891-4DBA-81E4-5C983D794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213EA-263F-4988-BED9-A243B3D2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BEC7A-4E42-4C62-988A-1EFF2D1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DCDA5-85D3-4ED4-8CBF-D4BB9BA2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6FCF1B-055B-4BA7-B26D-E4D4B0B73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A03F90-79F1-41D2-9B7A-76577D98EC7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9412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CF65B-9C7C-4B19-803D-D627DEA4C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ACBFE-1FA2-4CFB-A2EB-E79489C11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6DA4D-B8E4-40CC-9C10-5F6305E09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DFED6-96F3-4A1D-BEF7-B93BA178F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C913B4-F725-49BB-994D-37BCC441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D2D85-6B41-4576-8576-AA8E07CC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9A01A94-E521-4779-8F92-A2B06F17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EAF7F2-6601-42E0-9CF0-58BA0B9C5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77A5F6F-60A9-48A7-B04F-B1B17D74A0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23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5BA39-D0A7-49BB-B1D5-2445767B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172FF-B9AC-448E-9795-FE359EB2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9BAB0D-F287-42E1-962F-0798C082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612159-7D0B-4970-B6F7-3E2E2208D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E5D281-EA8F-4118-A062-C92AF80A1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3654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99F79-DD14-4F13-AB40-01D019B4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42481-C635-4438-A0E3-3D043F05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30C117-13A6-4DE9-8C8E-AD84AE514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6A9B122-B027-4D70-B5AA-542421F3E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1731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3355-B5E2-4ED6-A3D4-1FF37157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7C6C-8434-46EA-95D1-BB495135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06487"/>
            <a:ext cx="6172200" cy="43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E9647-9D06-4EA6-B199-1E21FBA45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3BD9C-2823-40CF-991B-DEB6DA1D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66378-944E-41BD-A195-499E3E54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6538EE-9672-4F17-9CC4-4BD643BA9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6DC623-1879-42FA-831E-D47F3681B4E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9311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AFE97-D26C-4017-B0CF-4B6D08CC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0652E-6EE0-493D-B596-C57F4A8D1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03179-D6D1-42E4-B1E7-795766B3F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884F0-B386-4AFC-8D52-78B37BFE2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5E11C-8B81-436F-A122-9E448F450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0DC5-8899-4E6A-B107-B636702714C8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347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135-022-01509-3" TargetMode="External"/><Relationship Id="rId2" Type="http://schemas.openxmlformats.org/officeDocument/2006/relationships/hyperlink" Target="https://doi.org/10.3390/ijerph17186867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who.int/publications/i/item/978924154730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E800-6E07-430D-A142-17D0FBB51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69" y="1718083"/>
            <a:ext cx="7552008" cy="237555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lv-LV" b="1" i="0" dirty="0">
                <a:effectLst/>
                <a:latin typeface="Clear Sans"/>
              </a:rPr>
              <a:t>Cik draudzīgas vecāka gadagājuma cilvēkiem ir pilsētas Latvijā.</a:t>
            </a:r>
            <a:br>
              <a:rPr lang="lv-LV" b="1" i="0" dirty="0">
                <a:effectLst/>
                <a:latin typeface="Clear Sans"/>
              </a:rPr>
            </a:br>
            <a:r>
              <a:rPr lang="lv-LV" b="1" i="0" dirty="0">
                <a:effectLst/>
                <a:latin typeface="Clear Sans"/>
              </a:rPr>
              <a:t>Pirmie rezultāti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3DE0F-945D-4BA1-AE1E-9AB569A64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669" y="4282751"/>
            <a:ext cx="6466115" cy="1119770"/>
          </a:xfrm>
        </p:spPr>
        <p:txBody>
          <a:bodyPr>
            <a:normAutofit fontScale="92500" lnSpcReduction="10000"/>
          </a:bodyPr>
          <a:lstStyle/>
          <a:p>
            <a:r>
              <a:rPr lang="lv-LV" dirty="0"/>
              <a:t>Aija Ozola, </a:t>
            </a:r>
            <a:r>
              <a:rPr lang="lv-LV" i="1" dirty="0"/>
              <a:t>Mg. sc. sal., </a:t>
            </a:r>
            <a:r>
              <a:rPr lang="lv-LV" dirty="0" err="1"/>
              <a:t>asist</a:t>
            </a:r>
            <a:r>
              <a:rPr lang="lv-LV" dirty="0"/>
              <a:t>. </a:t>
            </a:r>
            <a:r>
              <a:rPr lang="lv-LV" dirty="0" err="1"/>
              <a:t>p.i</a:t>
            </a:r>
            <a:r>
              <a:rPr lang="lv-LV" dirty="0"/>
              <a:t>.</a:t>
            </a:r>
          </a:p>
          <a:p>
            <a:r>
              <a:rPr lang="lv-LV" dirty="0"/>
              <a:t>Kristīne </a:t>
            </a:r>
            <a:r>
              <a:rPr lang="lv-LV" dirty="0" err="1"/>
              <a:t>Mārtinsone</a:t>
            </a:r>
            <a:r>
              <a:rPr lang="lv-LV" dirty="0"/>
              <a:t>, </a:t>
            </a:r>
            <a:r>
              <a:rPr lang="lv-LV" i="1" dirty="0"/>
              <a:t>Dr. psych., </a:t>
            </a:r>
            <a:r>
              <a:rPr lang="lv-LV" dirty="0"/>
              <a:t>prof.,</a:t>
            </a:r>
          </a:p>
          <a:p>
            <a:r>
              <a:rPr lang="lv-LV" dirty="0"/>
              <a:t>Veselības psiholoģijas un pedagoģijas katedra</a:t>
            </a:r>
          </a:p>
        </p:txBody>
      </p:sp>
    </p:spTree>
    <p:extLst>
      <p:ext uri="{BB962C8B-B14F-4D97-AF65-F5344CB8AC3E}">
        <p14:creationId xmlns:p14="http://schemas.microsoft.com/office/powerpoint/2010/main" val="12556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E3A7B906-AA2F-4128-B805-A488D07004EF}"/>
              </a:ext>
            </a:extLst>
          </p:cNvPr>
          <p:cNvSpPr/>
          <p:nvPr/>
        </p:nvSpPr>
        <p:spPr>
          <a:xfrm>
            <a:off x="9652290" y="1198222"/>
            <a:ext cx="1903085" cy="18101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267069" y="364448"/>
            <a:ext cx="4594180" cy="166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 err="1">
                <a:solidFill>
                  <a:srgbClr val="E14F01"/>
                </a:solidFill>
              </a:rPr>
              <a:t>Vecumdraudzīgu</a:t>
            </a:r>
            <a:r>
              <a:rPr lang="lv-LV" dirty="0">
                <a:solidFill>
                  <a:srgbClr val="E14F01"/>
                </a:solidFill>
              </a:rPr>
              <a:t> pilsētu un kopienu aptauja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53AC9-D921-4F46-AEBC-33FAD6E4FB0B}"/>
              </a:ext>
            </a:extLst>
          </p:cNvPr>
          <p:cNvGrpSpPr/>
          <p:nvPr/>
        </p:nvGrpSpPr>
        <p:grpSpPr>
          <a:xfrm>
            <a:off x="1932362" y="701784"/>
            <a:ext cx="8675330" cy="6040011"/>
            <a:chOff x="2513779" y="216948"/>
            <a:chExt cx="8675330" cy="6040011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9815A5D9-B0C3-48C9-8884-95267ACD4B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9910097"/>
                </p:ext>
              </p:extLst>
            </p:nvPr>
          </p:nvGraphicFramePr>
          <p:xfrm>
            <a:off x="2513779" y="216948"/>
            <a:ext cx="8675330" cy="6040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67EA1F1C-B413-42C8-9848-647F1063769B}"/>
                </a:ext>
              </a:extLst>
            </p:cNvPr>
            <p:cNvSpPr txBox="1"/>
            <p:nvPr/>
          </p:nvSpPr>
          <p:spPr>
            <a:xfrm>
              <a:off x="7672821" y="3429000"/>
              <a:ext cx="1788308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none" lIns="45719" tIns="45719" rIns="45719" bIns="45719" numCol="1" spcCol="3810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lv-LV" sz="2000" b="0" i="0" u="none" strike="noStrike" cap="none" spc="0" normalizeH="0" baseline="0" dirty="0" err="1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Calibri"/>
                </a:rPr>
                <a:t>Ārvide</a:t>
              </a:r>
              <a:r>
                <a:rPr kumimoji="0" lang="lv-LV" sz="2000" b="0" i="0" u="none" strike="noStrike" cap="none" spc="0" normalizeH="0" dirty="0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Calibri"/>
                </a:rPr>
                <a:t> un ēkas</a:t>
              </a:r>
              <a:endParaRPr kumimoji="0" lang="lv-LV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D5441110-A447-4E0D-A80D-EBFFD90D3DD8}"/>
                </a:ext>
              </a:extLst>
            </p:cNvPr>
            <p:cNvSpPr txBox="1"/>
            <p:nvPr/>
          </p:nvSpPr>
          <p:spPr>
            <a:xfrm>
              <a:off x="6851444" y="4227426"/>
              <a:ext cx="2096049" cy="1631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lv-LV" sz="20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Kopienas atbalsts un veselības aprūpes pakalpojumi</a:t>
              </a:r>
            </a:p>
          </p:txBody>
        </p:sp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2B428F6D-58F1-43D7-B2D7-14CD13E6A0B5}"/>
                </a:ext>
              </a:extLst>
            </p:cNvPr>
            <p:cNvSpPr txBox="1"/>
            <p:nvPr/>
          </p:nvSpPr>
          <p:spPr>
            <a:xfrm>
              <a:off x="4313061" y="2088782"/>
              <a:ext cx="1272249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lv-LV" sz="2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Sociālā līdzdalība</a:t>
              </a:r>
              <a:endParaRPr lang="lv-LV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FD736F9F-0DAA-4784-89B0-4ADFAB106501}"/>
                </a:ext>
              </a:extLst>
            </p:cNvPr>
            <p:cNvSpPr txBox="1"/>
            <p:nvPr/>
          </p:nvSpPr>
          <p:spPr>
            <a:xfrm>
              <a:off x="5162522" y="975894"/>
              <a:ext cx="1688922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none" lIns="45719" tIns="45719" rIns="45719" bIns="45719" numCol="1" spcCol="3810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lv-LV" sz="20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Komunikācija</a:t>
              </a:r>
              <a:endParaRPr kumimoji="0" lang="lv-LV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lv-LV" sz="20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Calibri"/>
                </a:rPr>
                <a:t>un informācija</a:t>
              </a:r>
              <a:endParaRPr kumimoji="0" lang="lv-LV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AD394C-BD90-4889-BB3D-B2AFE259ECA9}"/>
              </a:ext>
            </a:extLst>
          </p:cNvPr>
          <p:cNvSpPr txBox="1"/>
          <p:nvPr/>
        </p:nvSpPr>
        <p:spPr>
          <a:xfrm>
            <a:off x="9627841" y="613081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(</a:t>
            </a:r>
            <a:r>
              <a:rPr lang="lv-LV" dirty="0" err="1"/>
              <a:t>Dikken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., 2020)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CD76687-5780-43DE-8438-19641CAD8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48020"/>
              </p:ext>
            </p:extLst>
          </p:nvPr>
        </p:nvGraphicFramePr>
        <p:xfrm>
          <a:off x="9479166" y="3213936"/>
          <a:ext cx="2249334" cy="2505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334">
                  <a:extLst>
                    <a:ext uri="{9D8B030D-6E8A-4147-A177-3AD203B41FA5}">
                      <a16:colId xmlns:a16="http://schemas.microsoft.com/office/drawing/2014/main" val="1497271152"/>
                    </a:ext>
                  </a:extLst>
                </a:gridCol>
              </a:tblGrid>
              <a:tr h="1570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 ienākumi ir pietiekami, lai es bez problēmām apmaksātu savas pamatvajadzības.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4713"/>
                  </a:ext>
                </a:extLst>
              </a:tr>
              <a:tr h="935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saviem ienākumiem es dzīvoju labi.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203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A9DA87-E8D7-4B0D-A1CC-D912BCA82019}"/>
              </a:ext>
            </a:extLst>
          </p:cNvPr>
          <p:cNvSpPr txBox="1"/>
          <p:nvPr/>
        </p:nvSpPr>
        <p:spPr>
          <a:xfrm>
            <a:off x="9652290" y="1918624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Finanšu situācija</a:t>
            </a:r>
          </a:p>
        </p:txBody>
      </p:sp>
    </p:spTree>
    <p:extLst>
      <p:ext uri="{BB962C8B-B14F-4D97-AF65-F5344CB8AC3E}">
        <p14:creationId xmlns:p14="http://schemas.microsoft.com/office/powerpoint/2010/main" val="46455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E9DE774-6B06-47A7-82C2-533393DE946E}"/>
              </a:ext>
            </a:extLst>
          </p:cNvPr>
          <p:cNvSpPr/>
          <p:nvPr/>
        </p:nvSpPr>
        <p:spPr>
          <a:xfrm>
            <a:off x="9800965" y="1827177"/>
            <a:ext cx="1903085" cy="18101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162789" y="159492"/>
            <a:ext cx="4594180" cy="166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 err="1">
                <a:solidFill>
                  <a:srgbClr val="E14F01"/>
                </a:solidFill>
              </a:rPr>
              <a:t>Vecumdraudzīgu</a:t>
            </a:r>
            <a:r>
              <a:rPr lang="lv-LV" dirty="0">
                <a:solidFill>
                  <a:srgbClr val="E14F01"/>
                </a:solidFill>
              </a:rPr>
              <a:t> pilsētu un kopienu aptauja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53AC9-D921-4F46-AEBC-33FAD6E4FB0B}"/>
              </a:ext>
            </a:extLst>
          </p:cNvPr>
          <p:cNvGrpSpPr/>
          <p:nvPr/>
        </p:nvGrpSpPr>
        <p:grpSpPr>
          <a:xfrm>
            <a:off x="1945765" y="658497"/>
            <a:ext cx="8675330" cy="6040011"/>
            <a:chOff x="2513779" y="216948"/>
            <a:chExt cx="8675330" cy="6040011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9815A5D9-B0C3-48C9-8884-95267ACD4B23}"/>
                </a:ext>
              </a:extLst>
            </p:cNvPr>
            <p:cNvGraphicFramePr/>
            <p:nvPr/>
          </p:nvGraphicFramePr>
          <p:xfrm>
            <a:off x="2513779" y="216948"/>
            <a:ext cx="8675330" cy="6040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67EA1F1C-B413-42C8-9848-647F1063769B}"/>
                </a:ext>
              </a:extLst>
            </p:cNvPr>
            <p:cNvSpPr txBox="1"/>
            <p:nvPr/>
          </p:nvSpPr>
          <p:spPr>
            <a:xfrm>
              <a:off x="7672821" y="3429000"/>
              <a:ext cx="1788308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none" lIns="45719" tIns="45719" rIns="45719" bIns="45719" numCol="1" spcCol="3810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lv-LV" sz="2000" b="0" i="0" u="none" strike="noStrike" cap="none" spc="0" normalizeH="0" baseline="0" dirty="0" err="1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Calibri"/>
                </a:rPr>
                <a:t>Ārvide</a:t>
              </a:r>
              <a:r>
                <a:rPr kumimoji="0" lang="lv-LV" sz="2000" b="0" i="0" u="none" strike="noStrike" cap="none" spc="0" normalizeH="0" dirty="0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Calibri"/>
                </a:rPr>
                <a:t> un ēkas</a:t>
              </a:r>
              <a:endParaRPr kumimoji="0" lang="lv-LV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D5441110-A447-4E0D-A80D-EBFFD90D3DD8}"/>
                </a:ext>
              </a:extLst>
            </p:cNvPr>
            <p:cNvSpPr txBox="1"/>
            <p:nvPr/>
          </p:nvSpPr>
          <p:spPr>
            <a:xfrm>
              <a:off x="6851444" y="4227426"/>
              <a:ext cx="2096049" cy="1631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lv-LV" sz="20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Kopienas atbalsts un veselības aprūpes pakalpojumi</a:t>
              </a:r>
            </a:p>
          </p:txBody>
        </p:sp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2B428F6D-58F1-43D7-B2D7-14CD13E6A0B5}"/>
                </a:ext>
              </a:extLst>
            </p:cNvPr>
            <p:cNvSpPr txBox="1"/>
            <p:nvPr/>
          </p:nvSpPr>
          <p:spPr>
            <a:xfrm>
              <a:off x="4313061" y="2088782"/>
              <a:ext cx="1272249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lv-LV" sz="2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Sociālā līdzdalība</a:t>
              </a:r>
              <a:endParaRPr lang="lv-LV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FD736F9F-0DAA-4784-89B0-4ADFAB106501}"/>
                </a:ext>
              </a:extLst>
            </p:cNvPr>
            <p:cNvSpPr txBox="1"/>
            <p:nvPr/>
          </p:nvSpPr>
          <p:spPr>
            <a:xfrm>
              <a:off x="5162522" y="975894"/>
              <a:ext cx="1688922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none" lIns="45719" tIns="45719" rIns="45719" bIns="45719" numCol="1" spcCol="3810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lv-LV" sz="20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Komunikācija</a:t>
              </a:r>
              <a:endParaRPr kumimoji="0" lang="lv-LV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lv-LV" sz="20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Calibri"/>
                </a:rPr>
                <a:t>un informācija</a:t>
              </a:r>
              <a:endParaRPr kumimoji="0" lang="lv-LV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AD394C-BD90-4889-BB3D-B2AFE259ECA9}"/>
              </a:ext>
            </a:extLst>
          </p:cNvPr>
          <p:cNvSpPr txBox="1"/>
          <p:nvPr/>
        </p:nvSpPr>
        <p:spPr>
          <a:xfrm>
            <a:off x="9627841" y="613081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(</a:t>
            </a:r>
            <a:r>
              <a:rPr lang="lv-LV" dirty="0" err="1"/>
              <a:t>Dikken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., 2020)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9DA87-E8D7-4B0D-A1CC-D912BCA82019}"/>
              </a:ext>
            </a:extLst>
          </p:cNvPr>
          <p:cNvSpPr txBox="1"/>
          <p:nvPr/>
        </p:nvSpPr>
        <p:spPr>
          <a:xfrm>
            <a:off x="9800965" y="254466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Finanšu situācija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2A203-C4FC-4C8C-B130-141FE0CFF8D9}"/>
              </a:ext>
            </a:extLst>
          </p:cNvPr>
          <p:cNvSpPr/>
          <p:nvPr/>
        </p:nvSpPr>
        <p:spPr>
          <a:xfrm>
            <a:off x="796061" y="1911652"/>
            <a:ext cx="1903085" cy="18101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90F1B2-BD44-4CB0-9ED7-136AAF65DB7A}"/>
              </a:ext>
            </a:extLst>
          </p:cNvPr>
          <p:cNvSpPr txBox="1"/>
          <p:nvPr/>
        </p:nvSpPr>
        <p:spPr>
          <a:xfrm>
            <a:off x="941515" y="2632054"/>
            <a:ext cx="14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Tehnoloģijas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0B4942-41A5-4F9E-81C1-E544814B602B}"/>
              </a:ext>
            </a:extLst>
          </p:cNvPr>
          <p:cNvSpPr txBox="1"/>
          <p:nvPr/>
        </p:nvSpPr>
        <p:spPr>
          <a:xfrm>
            <a:off x="994222" y="3825153"/>
            <a:ext cx="1903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Nav iekļauts aptaujas gala versijā</a:t>
            </a:r>
          </a:p>
        </p:txBody>
      </p:sp>
    </p:spTree>
    <p:extLst>
      <p:ext uri="{BB962C8B-B14F-4D97-AF65-F5344CB8AC3E}">
        <p14:creationId xmlns:p14="http://schemas.microsoft.com/office/powerpoint/2010/main" val="263796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162789" y="159492"/>
            <a:ext cx="4594180" cy="166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 err="1">
                <a:solidFill>
                  <a:srgbClr val="E14F01"/>
                </a:solidFill>
              </a:rPr>
              <a:t>Vecumdraudzīgu</a:t>
            </a:r>
            <a:r>
              <a:rPr lang="lv-LV" dirty="0">
                <a:solidFill>
                  <a:srgbClr val="E14F01"/>
                </a:solidFill>
              </a:rPr>
              <a:t> pilsētu un kopienu aptauja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D394C-BD90-4889-BB3D-B2AFE259ECA9}"/>
              </a:ext>
            </a:extLst>
          </p:cNvPr>
          <p:cNvSpPr txBox="1"/>
          <p:nvPr/>
        </p:nvSpPr>
        <p:spPr>
          <a:xfrm>
            <a:off x="9627841" y="613081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(</a:t>
            </a:r>
            <a:r>
              <a:rPr lang="lv-LV" dirty="0" err="1"/>
              <a:t>Dikken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., 2020)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2A203-C4FC-4C8C-B130-141FE0CFF8D9}"/>
              </a:ext>
            </a:extLst>
          </p:cNvPr>
          <p:cNvSpPr/>
          <p:nvPr/>
        </p:nvSpPr>
        <p:spPr>
          <a:xfrm>
            <a:off x="796061" y="1911652"/>
            <a:ext cx="1903085" cy="18101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90F1B2-BD44-4CB0-9ED7-136AAF65DB7A}"/>
              </a:ext>
            </a:extLst>
          </p:cNvPr>
          <p:cNvSpPr txBox="1"/>
          <p:nvPr/>
        </p:nvSpPr>
        <p:spPr>
          <a:xfrm>
            <a:off x="941515" y="2632054"/>
            <a:ext cx="14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Tehnoloģijas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CD76687-5780-43DE-8438-19641CAD8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41048"/>
              </p:ext>
            </p:extLst>
          </p:nvPr>
        </p:nvGraphicFramePr>
        <p:xfrm>
          <a:off x="2534524" y="1557087"/>
          <a:ext cx="7981805" cy="400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1805">
                  <a:extLst>
                    <a:ext uri="{9D8B030D-6E8A-4147-A177-3AD203B41FA5}">
                      <a16:colId xmlns:a16="http://schemas.microsoft.com/office/drawing/2014/main" val="1497271152"/>
                    </a:ext>
                  </a:extLst>
                </a:gridCol>
              </a:tblGrid>
              <a:tr h="75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es varētu pieteikt aprūpi mājās, izmantojot ārkārtas izsaukuma sistēmu, es to darītu.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4713"/>
                  </a:ext>
                </a:extLst>
              </a:tr>
              <a:tr h="781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priecātos, ja  ārsts varētu mani pārbaudīt attālināti un tikties ar mani digitālā konsultācijā.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20302"/>
                  </a:ext>
                </a:extLst>
              </a:tr>
              <a:tr h="443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Manuprāt, tehnoloģijas atbalsta un vienkāršo manu dzīvi.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406870"/>
                  </a:ext>
                </a:extLst>
              </a:tr>
              <a:tr h="772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spēju saprast un izmantot pašvaldības, bankas un sabiedriskā transporta sniegtos digitālos pakalpojumus.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4140"/>
                  </a:ext>
                </a:extLst>
              </a:tr>
              <a:tr h="586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pietiekami labi pārzinu digitālo aprūpi un e-veselību.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254449"/>
                  </a:ext>
                </a:extLst>
              </a:tr>
              <a:tr h="669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ikdienā sastopos ar grūtībām, ko rada tehnoloģijas </a:t>
                      </a: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(R).</a:t>
                      </a:r>
                      <a:endParaRPr lang="lv-LV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195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95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464772" y="0"/>
            <a:ext cx="8214457" cy="152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>
                <a:solidFill>
                  <a:srgbClr val="E14F01"/>
                </a:solidFill>
              </a:rPr>
              <a:t>Pētījuma mērķis un jautājumi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195670-C1BC-41C2-ABD4-09804C8FB0F9}"/>
              </a:ext>
            </a:extLst>
          </p:cNvPr>
          <p:cNvSpPr txBox="1"/>
          <p:nvPr/>
        </p:nvSpPr>
        <p:spPr>
          <a:xfrm>
            <a:off x="709126" y="1633810"/>
            <a:ext cx="60275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/>
              <a:t>Izpētīt gados vecāku cilvēku novērtējumu par savas dzīvesvietas pilsētas </a:t>
            </a:r>
            <a:r>
              <a:rPr lang="lv-LV" sz="2800" dirty="0" err="1"/>
              <a:t>vecumdraudzīgumu</a:t>
            </a:r>
            <a:endParaRPr lang="lv-LV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F658E-D693-4997-B1F7-8121E2283C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7B109-EACE-4812-9B15-2C088444B38E}"/>
              </a:ext>
            </a:extLst>
          </p:cNvPr>
          <p:cNvSpPr txBox="1"/>
          <p:nvPr/>
        </p:nvSpPr>
        <p:spPr>
          <a:xfrm>
            <a:off x="1344144" y="3722943"/>
            <a:ext cx="62758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/>
              <a:t>Kā Latvijas iedzīvotāji novērtē pilsētu </a:t>
            </a:r>
            <a:r>
              <a:rPr lang="lv-LV" sz="2400" dirty="0" err="1"/>
              <a:t>vecumdraudzīgumu</a:t>
            </a:r>
            <a:r>
              <a:rPr lang="lv-LV" sz="2400" dirty="0"/>
              <a:t>?</a:t>
            </a:r>
          </a:p>
          <a:p>
            <a:endParaRPr lang="lv-LV" sz="2400" dirty="0"/>
          </a:p>
          <a:p>
            <a:r>
              <a:rPr lang="lv-LV" sz="2400" dirty="0"/>
              <a:t>Kāda ir pilsētu </a:t>
            </a:r>
            <a:r>
              <a:rPr lang="lv-LV" sz="2400" dirty="0" err="1"/>
              <a:t>vecumdraudzīguma</a:t>
            </a:r>
            <a:r>
              <a:rPr lang="lv-LV" sz="2400" dirty="0"/>
              <a:t> jomu novērtējuma saistība ar gados vecāku cilvēku veselības pašnovērtējumu?</a:t>
            </a:r>
          </a:p>
        </p:txBody>
      </p:sp>
    </p:spTree>
    <p:extLst>
      <p:ext uri="{BB962C8B-B14F-4D97-AF65-F5344CB8AC3E}">
        <p14:creationId xmlns:p14="http://schemas.microsoft.com/office/powerpoint/2010/main" val="11282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425690" y="119325"/>
            <a:ext cx="4594180" cy="944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>
                <a:solidFill>
                  <a:srgbClr val="E14F01"/>
                </a:solidFill>
              </a:rPr>
              <a:t>Metode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195670-C1BC-41C2-ABD4-09804C8FB0F9}"/>
              </a:ext>
            </a:extLst>
          </p:cNvPr>
          <p:cNvSpPr txBox="1"/>
          <p:nvPr/>
        </p:nvSpPr>
        <p:spPr>
          <a:xfrm>
            <a:off x="849492" y="921698"/>
            <a:ext cx="1080485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rgbClr val="E14F01"/>
                </a:solidFill>
              </a:rPr>
              <a:t>Izlase:</a:t>
            </a:r>
          </a:p>
          <a:p>
            <a:r>
              <a:rPr lang="lv-LV" sz="2800" dirty="0"/>
              <a:t>Pieaugušie vecumā no 60 gadu vecuma,</a:t>
            </a:r>
          </a:p>
          <a:p>
            <a:r>
              <a:rPr lang="lv-LV" sz="2400" dirty="0"/>
              <a:t>patstāvīgi funkcionējoši, nav ziņu par </a:t>
            </a:r>
            <a:r>
              <a:rPr lang="lv-LV" sz="2400" dirty="0" err="1"/>
              <a:t>neirokognitīviem</a:t>
            </a:r>
            <a:r>
              <a:rPr lang="lv-LV" sz="2400" dirty="0"/>
              <a:t> traucējumiem un psihiskām saslimšanām, dzīvo pilsētās</a:t>
            </a:r>
          </a:p>
          <a:p>
            <a:endParaRPr lang="lv-LV" sz="2000" dirty="0"/>
          </a:p>
          <a:p>
            <a:r>
              <a:rPr lang="lv-LV" sz="2400" dirty="0">
                <a:solidFill>
                  <a:srgbClr val="E14F01"/>
                </a:solidFill>
              </a:rPr>
              <a:t>Instrumentārijs:</a:t>
            </a:r>
          </a:p>
          <a:p>
            <a:r>
              <a:rPr lang="lv-LV" sz="2800" dirty="0" err="1"/>
              <a:t>Vecumdraudzīgu</a:t>
            </a:r>
            <a:r>
              <a:rPr lang="lv-LV" sz="2800" dirty="0"/>
              <a:t> pilsētu un kopienu aptauja </a:t>
            </a:r>
            <a:r>
              <a:rPr lang="lv-LV" sz="2000" dirty="0"/>
              <a:t>(</a:t>
            </a:r>
            <a:r>
              <a:rPr lang="lv-LV" sz="2000" dirty="0" err="1"/>
              <a:t>Dikken</a:t>
            </a:r>
            <a:r>
              <a:rPr lang="lv-LV" sz="2000" dirty="0"/>
              <a:t> </a:t>
            </a:r>
            <a:r>
              <a:rPr lang="lv-LV" sz="2000" dirty="0" err="1"/>
              <a:t>et</a:t>
            </a:r>
            <a:r>
              <a:rPr lang="lv-LV" sz="2000" dirty="0"/>
              <a:t> </a:t>
            </a:r>
            <a:r>
              <a:rPr lang="lv-LV" sz="2000" dirty="0" err="1"/>
              <a:t>al</a:t>
            </a:r>
            <a:r>
              <a:rPr lang="lv-LV" sz="2000" dirty="0"/>
              <a:t>., 2020)</a:t>
            </a:r>
          </a:p>
          <a:p>
            <a:r>
              <a:rPr lang="lv-LV" sz="2800" dirty="0"/>
              <a:t>Veselības pašnovērtējums 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(Ware &amp; Sherbourne, 1992)</a:t>
            </a:r>
            <a:endParaRPr lang="lv-LV" sz="2000" dirty="0"/>
          </a:p>
          <a:p>
            <a:endParaRPr lang="lv-LV" sz="2000" dirty="0"/>
          </a:p>
          <a:p>
            <a:r>
              <a:rPr lang="lv-LV" sz="2400" dirty="0">
                <a:solidFill>
                  <a:srgbClr val="E14F01"/>
                </a:solidFill>
              </a:rPr>
              <a:t>Procedūra</a:t>
            </a:r>
          </a:p>
          <a:p>
            <a:r>
              <a:rPr lang="lv-LV" sz="2800" dirty="0"/>
              <a:t>Tiešsaistes / klātienes aptauja no 2024. gada janvāra</a:t>
            </a:r>
          </a:p>
          <a:p>
            <a:endParaRPr lang="lv-LV" sz="2000" dirty="0"/>
          </a:p>
          <a:p>
            <a:r>
              <a:rPr lang="lv-LV" sz="2400" dirty="0">
                <a:solidFill>
                  <a:srgbClr val="E14F01"/>
                </a:solidFill>
              </a:rPr>
              <a:t>Datu analīze:</a:t>
            </a:r>
          </a:p>
          <a:p>
            <a:r>
              <a:rPr lang="lv-LV" sz="2800" dirty="0"/>
              <a:t>Aprakstošās statistikas metodes </a:t>
            </a:r>
            <a:r>
              <a:rPr lang="lv-LV" sz="2400" dirty="0"/>
              <a:t>(</a:t>
            </a:r>
            <a:r>
              <a:rPr lang="lv-LV" sz="2400" i="1" dirty="0" err="1"/>
              <a:t>Mdn</a:t>
            </a:r>
            <a:r>
              <a:rPr lang="lv-LV" sz="2400" dirty="0"/>
              <a:t>, </a:t>
            </a:r>
            <a:r>
              <a:rPr lang="lv-LV" sz="2400" i="1" dirty="0"/>
              <a:t>IQR</a:t>
            </a:r>
            <a:r>
              <a:rPr lang="lv-LV" sz="2400" dirty="0"/>
              <a:t>),</a:t>
            </a:r>
          </a:p>
          <a:p>
            <a:r>
              <a:rPr lang="lv-LV" sz="2800" dirty="0"/>
              <a:t>korelāciju analīze </a:t>
            </a:r>
            <a:r>
              <a:rPr lang="lv-LV" sz="2400" dirty="0"/>
              <a:t>(</a:t>
            </a:r>
            <a:r>
              <a:rPr lang="lv-LV" sz="2400" dirty="0" err="1"/>
              <a:t>Spīrmena</a:t>
            </a:r>
            <a:r>
              <a:rPr lang="lv-LV" sz="2400" dirty="0"/>
              <a:t> rangu korelācijas koeficients) </a:t>
            </a:r>
          </a:p>
        </p:txBody>
      </p:sp>
    </p:spTree>
    <p:extLst>
      <p:ext uri="{BB962C8B-B14F-4D97-AF65-F5344CB8AC3E}">
        <p14:creationId xmlns:p14="http://schemas.microsoft.com/office/powerpoint/2010/main" val="2680121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362628" y="0"/>
            <a:ext cx="4594180" cy="152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>
                <a:solidFill>
                  <a:srgbClr val="E14F01"/>
                </a:solidFill>
              </a:rPr>
              <a:t>Rezultāti: Izlase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0116A-F03C-467F-B3BB-0EF25A8C52AF}"/>
              </a:ext>
            </a:extLst>
          </p:cNvPr>
          <p:cNvSpPr txBox="1"/>
          <p:nvPr/>
        </p:nvSpPr>
        <p:spPr>
          <a:xfrm>
            <a:off x="362629" y="1499229"/>
            <a:ext cx="573337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rgbClr val="E14F01"/>
                </a:solidFill>
              </a:rPr>
              <a:t>Respondenti: </a:t>
            </a:r>
            <a:r>
              <a:rPr lang="lv-LV" sz="2400" dirty="0"/>
              <a:t>N = 152</a:t>
            </a:r>
          </a:p>
          <a:p>
            <a:endParaRPr lang="lv-LV" sz="800" dirty="0"/>
          </a:p>
          <a:p>
            <a:r>
              <a:rPr lang="lv-LV" sz="2400" dirty="0">
                <a:solidFill>
                  <a:srgbClr val="E14F01"/>
                </a:solidFill>
              </a:rPr>
              <a:t>Vecums:</a:t>
            </a:r>
          </a:p>
          <a:p>
            <a:r>
              <a:rPr lang="lv-LV" sz="2400" dirty="0"/>
              <a:t>60–89 gadi (M = 71.92; SD = 6.74)</a:t>
            </a:r>
          </a:p>
          <a:p>
            <a:endParaRPr lang="lv-LV" sz="800" dirty="0"/>
          </a:p>
          <a:p>
            <a:r>
              <a:rPr lang="lv-LV" sz="2400" dirty="0">
                <a:solidFill>
                  <a:srgbClr val="E14F01"/>
                </a:solidFill>
              </a:rPr>
              <a:t>Dzimums:</a:t>
            </a:r>
          </a:p>
          <a:p>
            <a:r>
              <a:rPr lang="lv-LV" sz="2400" dirty="0"/>
              <a:t>84,2 % - sievietes, 15,8 % - vīrieši</a:t>
            </a:r>
          </a:p>
          <a:p>
            <a:endParaRPr lang="lv-LV" sz="800" dirty="0"/>
          </a:p>
          <a:p>
            <a:r>
              <a:rPr lang="lv-LV" sz="2400" dirty="0">
                <a:solidFill>
                  <a:srgbClr val="E14F01"/>
                </a:solidFill>
              </a:rPr>
              <a:t>Partnerattiecības: </a:t>
            </a:r>
            <a:r>
              <a:rPr lang="lv-LV" sz="2400" dirty="0"/>
              <a:t>44,7 % dzīvo</a:t>
            </a:r>
          </a:p>
          <a:p>
            <a:r>
              <a:rPr lang="lv-LV" sz="2400" dirty="0"/>
              <a:t>kopā ar laulāto / partneri</a:t>
            </a:r>
            <a:endParaRPr lang="lv-LV" sz="800" dirty="0"/>
          </a:p>
          <a:p>
            <a:endParaRPr lang="lv-LV" sz="800" dirty="0"/>
          </a:p>
          <a:p>
            <a:endParaRPr lang="lv-LV" sz="800" dirty="0"/>
          </a:p>
          <a:p>
            <a:r>
              <a:rPr lang="lv-LV" sz="2400" dirty="0">
                <a:solidFill>
                  <a:srgbClr val="E14F01"/>
                </a:solidFill>
              </a:rPr>
              <a:t>Izglītība:</a:t>
            </a:r>
          </a:p>
          <a:p>
            <a:r>
              <a:rPr lang="lv-LV" sz="2400" dirty="0"/>
              <a:t>71,10 % - augstākā izglītība,</a:t>
            </a:r>
          </a:p>
          <a:p>
            <a:r>
              <a:rPr lang="lv-LV" sz="2400" dirty="0"/>
              <a:t>28,90 % - vidējā / vidējā profesionālā</a:t>
            </a:r>
          </a:p>
          <a:p>
            <a:r>
              <a:rPr lang="lv-LV" sz="2400" dirty="0"/>
              <a:t>izglītība</a:t>
            </a:r>
          </a:p>
          <a:p>
            <a:endParaRPr lang="lv-LV" sz="2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EFD6B7E-C1CD-4487-B71F-A1A4C628B0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254896"/>
              </p:ext>
            </p:extLst>
          </p:nvPr>
        </p:nvGraphicFramePr>
        <p:xfrm>
          <a:off x="4956808" y="2012821"/>
          <a:ext cx="6872563" cy="437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EDCBF6F-E471-4CCB-B043-72E881DD3BE7}"/>
              </a:ext>
            </a:extLst>
          </p:cNvPr>
          <p:cNvSpPr txBox="1"/>
          <p:nvPr/>
        </p:nvSpPr>
        <p:spPr>
          <a:xfrm>
            <a:off x="6502987" y="140481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rgbClr val="E14F01"/>
                </a:solidFill>
              </a:rPr>
              <a:t>Respondentu sadalījums</a:t>
            </a:r>
          </a:p>
          <a:p>
            <a:r>
              <a:rPr lang="lv-LV" sz="2400" dirty="0">
                <a:solidFill>
                  <a:srgbClr val="E14F01"/>
                </a:solidFill>
              </a:rPr>
              <a:t>pēc dzīvesvietas:</a:t>
            </a:r>
          </a:p>
        </p:txBody>
      </p:sp>
    </p:spTree>
    <p:extLst>
      <p:ext uri="{BB962C8B-B14F-4D97-AF65-F5344CB8AC3E}">
        <p14:creationId xmlns:p14="http://schemas.microsoft.com/office/powerpoint/2010/main" val="3167652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320586" y="0"/>
            <a:ext cx="4594180" cy="152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>
                <a:solidFill>
                  <a:srgbClr val="E14F01"/>
                </a:solidFill>
              </a:rPr>
              <a:t>Rezultāti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EC7BF-DAD7-4C9C-BEFD-57F22DB18BFF}"/>
              </a:ext>
            </a:extLst>
          </p:cNvPr>
          <p:cNvSpPr txBox="1"/>
          <p:nvPr/>
        </p:nvSpPr>
        <p:spPr>
          <a:xfrm>
            <a:off x="3912290" y="427561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rgbClr val="E14F01"/>
                </a:solidFill>
              </a:rPr>
              <a:t>Kā Latvijas iedzīvotāji novērtē pilsētu </a:t>
            </a:r>
            <a:r>
              <a:rPr lang="lv-LV" sz="2400" dirty="0" err="1">
                <a:solidFill>
                  <a:srgbClr val="E14F01"/>
                </a:solidFill>
              </a:rPr>
              <a:t>vecumdraudzīgumu</a:t>
            </a:r>
            <a:r>
              <a:rPr lang="lv-LV" sz="2400" dirty="0">
                <a:solidFill>
                  <a:srgbClr val="E14F01"/>
                </a:solidFill>
              </a:rPr>
              <a:t>?*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744E1-FC2D-4528-B7AE-C140BA41DCE6}"/>
              </a:ext>
            </a:extLst>
          </p:cNvPr>
          <p:cNvSpPr txBox="1"/>
          <p:nvPr/>
        </p:nvSpPr>
        <p:spPr>
          <a:xfrm>
            <a:off x="425690" y="6430439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Piezīmes. * </a:t>
            </a:r>
            <a:r>
              <a:rPr lang="lv-LV" dirty="0" err="1"/>
              <a:t>Mdn</a:t>
            </a:r>
            <a:endParaRPr lang="lv-LV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A065759-7C03-494A-8BE2-2CCA80EA8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087461"/>
              </p:ext>
            </p:extLst>
          </p:nvPr>
        </p:nvGraphicFramePr>
        <p:xfrm>
          <a:off x="425690" y="1409487"/>
          <a:ext cx="11340620" cy="502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4899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362628" y="128717"/>
            <a:ext cx="4594180" cy="152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>
                <a:solidFill>
                  <a:srgbClr val="E14F01"/>
                </a:solidFill>
              </a:rPr>
              <a:t>Rezultāti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AF9E5-D774-43C6-BC96-127BEFFA011F}"/>
              </a:ext>
            </a:extLst>
          </p:cNvPr>
          <p:cNvSpPr txBox="1"/>
          <p:nvPr/>
        </p:nvSpPr>
        <p:spPr>
          <a:xfrm>
            <a:off x="2916833" y="818056"/>
            <a:ext cx="86743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rgbClr val="E14F01"/>
                </a:solidFill>
              </a:rPr>
              <a:t>Kāda ir pilsētu </a:t>
            </a:r>
            <a:r>
              <a:rPr lang="lv-LV" sz="2400" dirty="0" err="1">
                <a:solidFill>
                  <a:srgbClr val="E14F01"/>
                </a:solidFill>
              </a:rPr>
              <a:t>vecumdraudzīguma</a:t>
            </a:r>
            <a:r>
              <a:rPr lang="lv-LV" sz="2400" dirty="0">
                <a:solidFill>
                  <a:srgbClr val="E14F01"/>
                </a:solidFill>
              </a:rPr>
              <a:t> jomu novērtējuma saistība ar gados vecāku cilvēku </a:t>
            </a:r>
            <a:r>
              <a:rPr lang="lv-LV" sz="2400" b="1" dirty="0">
                <a:solidFill>
                  <a:srgbClr val="E14F01"/>
                </a:solidFill>
              </a:rPr>
              <a:t>veselības pašnovērtējumu</a:t>
            </a:r>
            <a:r>
              <a:rPr lang="lv-LV" sz="2400" dirty="0">
                <a:solidFill>
                  <a:srgbClr val="E14F01"/>
                </a:solidFill>
              </a:rPr>
              <a:t>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94C6A4-EA86-47BC-B64F-16892480F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333025"/>
              </p:ext>
            </p:extLst>
          </p:nvPr>
        </p:nvGraphicFramePr>
        <p:xfrm>
          <a:off x="600839" y="1793536"/>
          <a:ext cx="1082390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123">
                  <a:extLst>
                    <a:ext uri="{9D8B030D-6E8A-4147-A177-3AD203B41FA5}">
                      <a16:colId xmlns:a16="http://schemas.microsoft.com/office/drawing/2014/main" val="2021616985"/>
                    </a:ext>
                  </a:extLst>
                </a:gridCol>
                <a:gridCol w="2772783">
                  <a:extLst>
                    <a:ext uri="{9D8B030D-6E8A-4147-A177-3AD203B41FA5}">
                      <a16:colId xmlns:a16="http://schemas.microsoft.com/office/drawing/2014/main" val="2633322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Pilsētu </a:t>
                      </a:r>
                      <a:r>
                        <a:rPr lang="lv-LV" sz="2000" dirty="0" err="1"/>
                        <a:t>vecumdraudzīguma</a:t>
                      </a:r>
                      <a:r>
                        <a:rPr lang="lv-LV" sz="2000" dirty="0"/>
                        <a:t> jomas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Korelācijas koeficients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70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Mājoklis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-0,209**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66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Sociālā līdzdalība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-0,109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382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Pilsoniskā līdzdalība un nodarbinātība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-0,118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70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Komunikācija un informācija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0,166*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146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Kopienas atbalsts un veselības aprūpes pakalpojumi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0,35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7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 err="1"/>
                        <a:t>Ārvide</a:t>
                      </a:r>
                      <a:r>
                        <a:rPr lang="lv-LV" sz="2000" dirty="0"/>
                        <a:t> un ēkas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0,163*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61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Transports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0,125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58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Finanšu situācija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-0,274**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7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Cieņa un sociālā iekļaušana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0,31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79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Tehnoloģijas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-0,269**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8104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F9DAD9-C04C-4DCF-9687-0A1B10989426}"/>
              </a:ext>
            </a:extLst>
          </p:cNvPr>
          <p:cNvSpPr txBox="1"/>
          <p:nvPr/>
        </p:nvSpPr>
        <p:spPr>
          <a:xfrm>
            <a:off x="486193" y="6153138"/>
            <a:ext cx="758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Piezīmes. </a:t>
            </a:r>
            <a:r>
              <a:rPr lang="lv-LV" dirty="0" err="1"/>
              <a:t>Spīrmena</a:t>
            </a:r>
            <a:r>
              <a:rPr lang="lv-LV" dirty="0"/>
              <a:t> rangu korelācijas koeficients. </a:t>
            </a:r>
            <a:r>
              <a:rPr lang="lv-LV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lv-LV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lv-LV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solidFill>
                  <a:schemeClr val="tx1"/>
                </a:solidFill>
                <a:cs typeface="Arial" panose="020B0604020202020204" pitchFamily="34" charset="0"/>
              </a:rPr>
              <a:t>&lt; 0.01; </a:t>
            </a:r>
            <a:r>
              <a:rPr lang="lv-LV" dirty="0">
                <a:solidFill>
                  <a:schemeClr val="tx1"/>
                </a:solidFill>
                <a:cs typeface="Times New Roman" panose="02020603050405020304" pitchFamily="18" charset="0"/>
              </a:rPr>
              <a:t>** </a:t>
            </a:r>
            <a:r>
              <a:rPr lang="lv-LV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lv-LV" dirty="0">
                <a:solidFill>
                  <a:schemeClr val="tx1"/>
                </a:solidFill>
                <a:cs typeface="Times New Roman" panose="02020603050405020304" pitchFamily="18" charset="0"/>
              </a:rPr>
              <a:t> &lt; 0.05</a:t>
            </a:r>
            <a:r>
              <a:rPr lang="lv-LV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33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425690" y="233820"/>
            <a:ext cx="4594180" cy="152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>
                <a:solidFill>
                  <a:srgbClr val="E14F01"/>
                </a:solidFill>
              </a:rPr>
              <a:t>Ierobežojumi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7D7604-3EE3-4151-A185-6BAED2EC8EE8}"/>
              </a:ext>
            </a:extLst>
          </p:cNvPr>
          <p:cNvSpPr txBox="1"/>
          <p:nvPr/>
        </p:nvSpPr>
        <p:spPr>
          <a:xfrm>
            <a:off x="425690" y="1452027"/>
            <a:ext cx="1134062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rgbClr val="E14F01"/>
                </a:solidFill>
              </a:rPr>
              <a:t>Dzimumu līdzsvars:</a:t>
            </a:r>
          </a:p>
          <a:p>
            <a:r>
              <a:rPr lang="lv-LV" sz="2800" dirty="0"/>
              <a:t>Respondentu sieviešu pārsvars (84,2 %)</a:t>
            </a:r>
          </a:p>
          <a:p>
            <a:endParaRPr lang="lv-LV" sz="1200" dirty="0"/>
          </a:p>
          <a:p>
            <a:r>
              <a:rPr lang="lv-LV" sz="2400" dirty="0">
                <a:solidFill>
                  <a:srgbClr val="E14F01"/>
                </a:solidFill>
              </a:rPr>
              <a:t>Respondentu ar īpašām vajadzībām iekļaušana:</a:t>
            </a:r>
          </a:p>
          <a:p>
            <a:r>
              <a:rPr lang="lv-LV" sz="2800" dirty="0"/>
              <a:t>Maz respondentu, kuriem ir pārvietošanās grūtības un/vai kuri izmanto ikdienā staigāšanas rāmi vai </a:t>
            </a:r>
            <a:r>
              <a:rPr lang="lv-LV" sz="2800" dirty="0" err="1"/>
              <a:t>ratiņkrēslu</a:t>
            </a:r>
            <a:r>
              <a:rPr lang="lv-LV" sz="2800" dirty="0"/>
              <a:t> (5,2 % respondentu)</a:t>
            </a:r>
          </a:p>
          <a:p>
            <a:endParaRPr lang="lv-LV" sz="1200" dirty="0"/>
          </a:p>
          <a:p>
            <a:r>
              <a:rPr lang="lv-LV" sz="2400" dirty="0">
                <a:solidFill>
                  <a:srgbClr val="E14F01"/>
                </a:solidFill>
              </a:rPr>
              <a:t>Aptaujas pieejamības vienlīdzīgums:</a:t>
            </a:r>
          </a:p>
          <a:p>
            <a:r>
              <a:rPr lang="lv-LV" sz="2800" dirty="0"/>
              <a:t>Aptauja pārsvarā izplatīta tiešsaistē, šajā pētījuma stadijā - ierobežota pieejamība respondentiem, kuri nelieto internetu</a:t>
            </a:r>
          </a:p>
          <a:p>
            <a:endParaRPr lang="lv-LV" sz="1200" dirty="0"/>
          </a:p>
          <a:p>
            <a:r>
              <a:rPr lang="lv-LV" sz="2400" dirty="0">
                <a:solidFill>
                  <a:srgbClr val="E14F01"/>
                </a:solidFill>
              </a:rPr>
              <a:t>Respondentu izglītība:</a:t>
            </a:r>
          </a:p>
          <a:p>
            <a:r>
              <a:rPr lang="lv-LV" sz="2800" dirty="0"/>
              <a:t>Respondentu ar augstāko izglītību pārsvars (71,10 %)</a:t>
            </a:r>
          </a:p>
        </p:txBody>
      </p:sp>
    </p:spTree>
    <p:extLst>
      <p:ext uri="{BB962C8B-B14F-4D97-AF65-F5344CB8AC3E}">
        <p14:creationId xmlns:p14="http://schemas.microsoft.com/office/powerpoint/2010/main" val="3494523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425690" y="0"/>
            <a:ext cx="4594180" cy="152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>
                <a:solidFill>
                  <a:srgbClr val="E14F01"/>
                </a:solidFill>
              </a:rPr>
              <a:t>Secinājumi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7D7604-3EE3-4151-A185-6BAED2EC8EE8}"/>
              </a:ext>
            </a:extLst>
          </p:cNvPr>
          <p:cNvSpPr txBox="1"/>
          <p:nvPr/>
        </p:nvSpPr>
        <p:spPr>
          <a:xfrm>
            <a:off x="425690" y="1217844"/>
            <a:ext cx="113406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/>
              <a:t>Latvijas iedzīvotāju novērtējums par pilsētu </a:t>
            </a:r>
            <a:r>
              <a:rPr lang="lv-LV" sz="2800" dirty="0" err="1"/>
              <a:t>vecumdraudzīgumu</a:t>
            </a:r>
            <a:r>
              <a:rPr lang="lv-LV" sz="2800" dirty="0"/>
              <a:t> parāda pozitīvu novērtējumu attiecībā uz jomām «Mājoklis» un «Transports», neitrāls novērtējums ir jomās «Komunikācija un informācija» un «</a:t>
            </a:r>
            <a:r>
              <a:rPr lang="lv-LV" sz="2800" dirty="0" err="1"/>
              <a:t>Ārvide</a:t>
            </a:r>
            <a:r>
              <a:rPr lang="lv-LV" sz="2800" dirty="0"/>
              <a:t> un ēkas».</a:t>
            </a:r>
          </a:p>
          <a:p>
            <a:endParaRPr lang="lv-LV" sz="2800" dirty="0"/>
          </a:p>
          <a:p>
            <a:r>
              <a:rPr lang="lv-LV" sz="2800" dirty="0"/>
              <a:t>Rezultāti parāda statistiski nozīmīgu, taču vāju saistību starp atsevišķu pilsētu </a:t>
            </a:r>
            <a:r>
              <a:rPr lang="lv-LV" sz="2800" dirty="0" err="1"/>
              <a:t>vecumdraudzīguma</a:t>
            </a:r>
            <a:r>
              <a:rPr lang="lv-LV" sz="2800" dirty="0"/>
              <a:t> jomu novērtējumu un veselības pašnovērtējumu.</a:t>
            </a:r>
          </a:p>
          <a:p>
            <a:endParaRPr lang="lv-LV" sz="2800" dirty="0"/>
          </a:p>
          <a:p>
            <a:r>
              <a:rPr lang="lv-LV" sz="2800" dirty="0"/>
              <a:t>Nepieciešama pilsētu </a:t>
            </a:r>
            <a:r>
              <a:rPr lang="lv-LV" sz="2800" dirty="0" err="1"/>
              <a:t>vecumdraudzīguma</a:t>
            </a:r>
            <a:r>
              <a:rPr lang="lv-LV" sz="2800" dirty="0"/>
              <a:t> novērtējuma tālāka izpēte plašākā izlasē, iekļaujot reprezentatīvas izlases vienā vai vairākās Latvijas </a:t>
            </a:r>
            <a:r>
              <a:rPr lang="lv-LV" sz="2800" dirty="0" err="1"/>
              <a:t>valstspilsētās</a:t>
            </a:r>
            <a:r>
              <a:rPr lang="lv-LV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959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Prezentācijas saturs</a:t>
            </a:r>
          </a:p>
        </p:txBody>
      </p:sp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83F2ADB1-923C-49D5-92D2-64A75AC322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07976" y="1664543"/>
            <a:ext cx="7731968" cy="44769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Ø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Ievads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Ø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 err="1"/>
              <a:t>Vecumdraudzīga</a:t>
            </a:r>
            <a:r>
              <a:rPr lang="lv-LV" dirty="0"/>
              <a:t> pilsēta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Ø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 err="1"/>
              <a:t>Vecumdraudzīgu</a:t>
            </a:r>
            <a:r>
              <a:rPr lang="lv-LV" dirty="0"/>
              <a:t> pilsētu un kopienu ietvars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Ø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 err="1"/>
              <a:t>Vecumdraudzīgu</a:t>
            </a:r>
            <a:r>
              <a:rPr lang="lv-LV" dirty="0"/>
              <a:t> pilsētu un kopienu aptauja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Ø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Pētījuma mērķis un jautājumi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Ø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Metode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Ø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Rezultāti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Ø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Secinājumi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7273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3D95CD-E199-44ED-8E60-0AFF57870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26" y="2122538"/>
            <a:ext cx="3639167" cy="3639167"/>
          </a:xfrm>
          <a:prstGeom prst="rect">
            <a:avLst/>
          </a:prstGeom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0EE01F9-D16A-44B0-A953-CF71594F0C3C}"/>
              </a:ext>
            </a:extLst>
          </p:cNvPr>
          <p:cNvSpPr txBox="1"/>
          <p:nvPr/>
        </p:nvSpPr>
        <p:spPr>
          <a:xfrm>
            <a:off x="504436" y="4772963"/>
            <a:ext cx="4296127" cy="988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sz="2400" dirty="0">
                <a:solidFill>
                  <a:srgbClr val="E14F01"/>
                </a:solidFill>
              </a:rPr>
              <a:t>Saziņai:</a:t>
            </a:r>
          </a:p>
          <a:p>
            <a:r>
              <a:rPr lang="lv-LV" dirty="0"/>
              <a:t>Aija.Ozola@rsu.lv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62A18-E691-4565-97D4-9F848D57E11F}"/>
              </a:ext>
            </a:extLst>
          </p:cNvPr>
          <p:cNvSpPr txBox="1"/>
          <p:nvPr/>
        </p:nvSpPr>
        <p:spPr>
          <a:xfrm>
            <a:off x="374798" y="3380082"/>
            <a:ext cx="6209191" cy="892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2400" dirty="0">
                <a:solidFill>
                  <a:srgbClr val="E14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Aptauja: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https://visidati.lv/aptauja/2102546076/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0A048-581D-4968-8755-A61088C5E7DB}"/>
              </a:ext>
            </a:extLst>
          </p:cNvPr>
          <p:cNvSpPr txBox="1"/>
          <p:nvPr/>
        </p:nvSpPr>
        <p:spPr>
          <a:xfrm>
            <a:off x="374798" y="1618818"/>
            <a:ext cx="6096000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2400" dirty="0">
                <a:solidFill>
                  <a:srgbClr val="E14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Respondenti:</a:t>
            </a:r>
          </a:p>
          <a:p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pieaugušie vecumā</a:t>
            </a:r>
          </a:p>
          <a:p>
            <a:r>
              <a:rPr lang="lv-LV" sz="2800" b="1" dirty="0">
                <a:solidFill>
                  <a:srgbClr val="E14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60 gadiem</a:t>
            </a:r>
          </a:p>
        </p:txBody>
      </p:sp>
      <p:sp>
        <p:nvSpPr>
          <p:cNvPr id="6" name="Virsraksts 1">
            <a:extLst>
              <a:ext uri="{FF2B5EF4-FFF2-40B4-BE49-F238E27FC236}">
                <a16:creationId xmlns:a16="http://schemas.microsoft.com/office/drawing/2014/main" id="{CF8BC4DF-A78D-473C-A8EA-E9ADEB2D1BC3}"/>
              </a:ext>
            </a:extLst>
          </p:cNvPr>
          <p:cNvSpPr txBox="1">
            <a:spLocks/>
          </p:cNvSpPr>
          <p:nvPr/>
        </p:nvSpPr>
        <p:spPr>
          <a:xfrm>
            <a:off x="374798" y="221349"/>
            <a:ext cx="7775919" cy="152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>
                <a:solidFill>
                  <a:srgbClr val="E14F01"/>
                </a:solidFill>
              </a:rPr>
              <a:t>Aicinām piedalīties pētījumā</a:t>
            </a:r>
          </a:p>
        </p:txBody>
      </p:sp>
    </p:spTree>
    <p:extLst>
      <p:ext uri="{BB962C8B-B14F-4D97-AF65-F5344CB8AC3E}">
        <p14:creationId xmlns:p14="http://schemas.microsoft.com/office/powerpoint/2010/main" val="282681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wo people sitting on pavement facing on body of water">
            <a:extLst>
              <a:ext uri="{FF2B5EF4-FFF2-40B4-BE49-F238E27FC236}">
                <a16:creationId xmlns:a16="http://schemas.microsoft.com/office/drawing/2014/main" id="{92A823A3-B177-4CF2-86F2-941A74FA3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r="-4205"/>
          <a:stretch/>
        </p:blipFill>
        <p:spPr bwMode="auto">
          <a:xfrm>
            <a:off x="0" y="0"/>
            <a:ext cx="9302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5881396" y="4269308"/>
            <a:ext cx="6096000" cy="152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>
                <a:solidFill>
                  <a:srgbClr val="E14F01"/>
                </a:solidFill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2814968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425689" y="252482"/>
            <a:ext cx="6273690" cy="152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>
                <a:solidFill>
                  <a:srgbClr val="E14F01"/>
                </a:solidFill>
              </a:rPr>
              <a:t>Izmantotie avoti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A915A-ECD8-4A01-8902-375D22DB2CE1}"/>
              </a:ext>
            </a:extLst>
          </p:cNvPr>
          <p:cNvSpPr txBox="1"/>
          <p:nvPr/>
        </p:nvSpPr>
        <p:spPr>
          <a:xfrm>
            <a:off x="968051" y="1922107"/>
            <a:ext cx="904369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spcBef>
                <a:spcPts val="600"/>
              </a:spcBef>
              <a:buClr>
                <a:srgbClr val="1B5089"/>
              </a:buClr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Dikken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J., van den Hoven, R. F., van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Staalduinen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W. H.,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Hulsebosch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-Janssen, L. M., &amp; van Hoof, J. (2020). How older people experience the age-friendliness of their city: Development of the Age-Friendly Cities and Communities Questionnaire. 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Journal of Environmental Research and Public Health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(18), 6867. </a:t>
            </a:r>
            <a:r>
              <a:rPr lang="en-GB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https://doi.org/10.3390/ijerph17186867</a:t>
            </a:r>
            <a:endParaRPr lang="lv-LV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buClr>
                <a:srgbClr val="1B5089"/>
              </a:buClr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endParaRPr lang="lv-LV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buClr>
                <a:srgbClr val="1B5089"/>
              </a:buClr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Mahmood, M. N., &amp; Dhakal, S. P. (2023).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Ageing population and society: 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scientometric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analysis.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 &amp; Quantity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57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(4), 3133-3150. </a:t>
            </a:r>
            <a:r>
              <a:rPr lang="en-US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https://doi.org/10.1007/s11135-022-01509-3</a:t>
            </a:r>
            <a:endParaRPr lang="lv-LV" sz="18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buClr>
                <a:srgbClr val="1B5089"/>
              </a:buClr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endParaRPr lang="lv-LV" sz="18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buClr>
                <a:srgbClr val="1B5089"/>
              </a:buClr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 Health Organization (2007).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 age-friendly cities: A guide.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World Health Organization. </a:t>
            </a:r>
            <a:r>
              <a:rPr lang="en-US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https://www.who.int/publications/i/item/9789241547307</a:t>
            </a:r>
            <a:endParaRPr lang="lv-LV" sz="18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1B5089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endParaRPr lang="lv-LV" sz="18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buClr>
                <a:srgbClr val="1B5089"/>
              </a:buClr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Attēli: unsplash.com</a:t>
            </a:r>
            <a:endParaRPr lang="lv-LV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6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5F43CE-1438-4CFD-A8EB-2BEAD397651E}"/>
              </a:ext>
            </a:extLst>
          </p:cNvPr>
          <p:cNvSpPr txBox="1"/>
          <p:nvPr/>
        </p:nvSpPr>
        <p:spPr>
          <a:xfrm>
            <a:off x="475858" y="979786"/>
            <a:ext cx="11607285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Ø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 err="1"/>
              <a:t>Popul</a:t>
            </a:r>
            <a:r>
              <a:rPr lang="lv-LV" sz="2800" dirty="0" err="1"/>
              <a:t>ācijas</a:t>
            </a:r>
            <a:r>
              <a:rPr lang="lv-LV" sz="2800" dirty="0"/>
              <a:t> novecošanās un urbanizācija</a:t>
            </a:r>
            <a:endParaRPr lang="en-US" sz="2800" dirty="0"/>
          </a:p>
          <a:p>
            <a:pPr marL="0" indent="0">
              <a:spcBef>
                <a:spcPts val="600"/>
              </a:spcBef>
              <a:buClr>
                <a:srgbClr val="1B5089"/>
              </a:buClr>
              <a:buSzPct val="12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sz="2800" dirty="0">
                <a:ea typeface="Calibri" panose="020F0502020204030204" pitchFamily="34" charset="0"/>
              </a:rPr>
              <a:t>     </a:t>
            </a:r>
            <a:r>
              <a:rPr lang="lv-LV" sz="2800" dirty="0">
                <a:effectLst/>
                <a:ea typeface="Calibri" panose="020F0502020204030204" pitchFamily="34" charset="0"/>
              </a:rPr>
              <a:t>Mūsdienu sabiedrības </a:t>
            </a:r>
            <a:r>
              <a:rPr lang="lv-LV" sz="2800" dirty="0">
                <a:ea typeface="Calibri" panose="020F0502020204030204" pitchFamily="34" charset="0"/>
              </a:rPr>
              <a:t>piedzīvo </a:t>
            </a:r>
            <a:r>
              <a:rPr lang="lv-LV" sz="2800" dirty="0">
                <a:effectLst/>
                <a:ea typeface="Calibri" panose="020F0502020204030204" pitchFamily="34" charset="0"/>
              </a:rPr>
              <a:t>nebijušu populācijas novecošanos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lv-LV" sz="2800" dirty="0"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(Mahmood &amp; </a:t>
            </a:r>
            <a:r>
              <a:rPr lang="en-US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Dhakal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2023)</a:t>
            </a:r>
            <a:endParaRPr lang="en-US" sz="2000" dirty="0"/>
          </a:p>
          <a:p>
            <a:pPr marL="0" indent="0">
              <a:spcBef>
                <a:spcPts val="600"/>
              </a:spcBef>
              <a:buClr>
                <a:srgbClr val="1B5089"/>
              </a:buClr>
              <a:buSzPct val="12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endParaRPr lang="lv-LV" sz="1400" dirty="0"/>
          </a:p>
          <a:p>
            <a:pPr marL="0" indent="0">
              <a:spcBef>
                <a:spcPts val="600"/>
              </a:spcBef>
              <a:buClr>
                <a:srgbClr val="1B5089"/>
              </a:buClr>
              <a:buSzPct val="12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sz="1400" dirty="0"/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Ø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sz="2800" dirty="0"/>
              <a:t>Pasaules Veselības organizācijas </a:t>
            </a:r>
            <a:r>
              <a:rPr lang="lv-LV" sz="2800" dirty="0" err="1"/>
              <a:t>vecumdraudzīgu</a:t>
            </a:r>
            <a:r>
              <a:rPr lang="lv-LV" sz="2800" dirty="0"/>
              <a:t> pilsētu un kopienu ietvars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defRPr>
                <a:latin typeface="Arial"/>
                <a:ea typeface="Arial"/>
                <a:cs typeface="Arial"/>
                <a:sym typeface="Arial"/>
              </a:defRPr>
            </a:pPr>
            <a:endParaRPr lang="lv-LV" sz="1200" dirty="0"/>
          </a:p>
          <a:p>
            <a:pPr marL="914400" lvl="1" indent="-45720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sz="2400" dirty="0" err="1"/>
              <a:t>Vecumdraudzīgas</a:t>
            </a:r>
            <a:r>
              <a:rPr lang="lv-LV" sz="2400" dirty="0"/>
              <a:t> pilsētas jēdziens</a:t>
            </a:r>
            <a:r>
              <a:rPr lang="en-US" sz="2400" dirty="0"/>
              <a:t> </a:t>
            </a:r>
            <a:r>
              <a:rPr lang="en-US" sz="2000" dirty="0"/>
              <a:t>(World Health Organization, 2007)</a:t>
            </a:r>
            <a:endParaRPr lang="lv-LV" sz="2000" dirty="0"/>
          </a:p>
          <a:p>
            <a:pPr marL="914400" lvl="1" indent="-45720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sz="2400" dirty="0"/>
              <a:t>Pasaules </a:t>
            </a:r>
            <a:r>
              <a:rPr lang="lv-LV" sz="2400" dirty="0" err="1"/>
              <a:t>vecumdraudzīgo</a:t>
            </a:r>
            <a:r>
              <a:rPr lang="lv-LV" sz="2400" dirty="0"/>
              <a:t> pilsētu un kopienu tīkls: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r>
              <a:rPr lang="en-US" sz="2400" b="1" i="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1542</a:t>
            </a:r>
            <a:r>
              <a:rPr lang="en-US" sz="24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lv-LV" sz="2400" b="0" i="0" dirty="0">
                <a:effectLst/>
                <a:cs typeface="Arial" panose="020B0604020202020204" pitchFamily="34" charset="0"/>
              </a:rPr>
              <a:t>pilsētas un kopienas</a:t>
            </a:r>
            <a:endParaRPr lang="en-US" sz="2400" b="0" i="0" dirty="0">
              <a:effectLst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1B5089"/>
              </a:buClr>
              <a:buSzPct val="12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cs typeface="Arial" panose="020B0604020202020204" pitchFamily="34" charset="0"/>
              </a:rPr>
              <a:t>		</a:t>
            </a:r>
            <a:r>
              <a:rPr lang="en-US" sz="2400" b="1" i="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51</a:t>
            </a:r>
            <a:r>
              <a:rPr lang="en-US" sz="24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lv-LV" sz="2400" b="0" i="0" dirty="0">
                <a:effectLst/>
                <a:cs typeface="Arial" panose="020B0604020202020204" pitchFamily="34" charset="0"/>
              </a:rPr>
              <a:t>valstī,</a:t>
            </a:r>
            <a:endParaRPr lang="en-US" sz="2400" b="0" i="0" dirty="0">
              <a:effectLst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1B5089"/>
              </a:buClr>
              <a:buSzPct val="12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cs typeface="Arial" panose="020B0604020202020204" pitchFamily="34" charset="0"/>
              </a:rPr>
              <a:t>		</a:t>
            </a:r>
            <a:r>
              <a:rPr lang="lv-LV" sz="2400" dirty="0">
                <a:cs typeface="Arial" panose="020B0604020202020204" pitchFamily="34" charset="0"/>
              </a:rPr>
              <a:t>aptverot</a:t>
            </a:r>
            <a:r>
              <a:rPr lang="en-US" sz="24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lv-LV" sz="2400" b="1" i="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vairāk nekā</a:t>
            </a:r>
            <a:r>
              <a:rPr lang="en-US" sz="2400" b="1" i="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 320 mil</a:t>
            </a:r>
            <a:r>
              <a:rPr lang="lv-LV" sz="2400" b="1" i="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jonu </a:t>
            </a:r>
            <a:r>
              <a:rPr lang="lv-LV" sz="2400" i="0" dirty="0">
                <a:effectLst/>
                <a:cs typeface="Arial" panose="020B0604020202020204" pitchFamily="34" charset="0"/>
              </a:rPr>
              <a:t>pasaules iedzīvotāju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4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267069" y="179776"/>
            <a:ext cx="11399522" cy="1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 err="1">
                <a:solidFill>
                  <a:srgbClr val="C00000"/>
                </a:solidFill>
              </a:rPr>
              <a:t>Vecumdraudzīga</a:t>
            </a:r>
            <a:r>
              <a:rPr lang="lv-LV" dirty="0">
                <a:solidFill>
                  <a:srgbClr val="C00000"/>
                </a:solidFill>
              </a:rPr>
              <a:t> pilsēta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E1F74-8F00-473E-9B20-FB6C0092F928}"/>
              </a:ext>
            </a:extLst>
          </p:cNvPr>
          <p:cNvSpPr txBox="1"/>
          <p:nvPr/>
        </p:nvSpPr>
        <p:spPr>
          <a:xfrm>
            <a:off x="849862" y="1937469"/>
            <a:ext cx="59148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/>
              <a:t>Pilsēta,</a:t>
            </a:r>
          </a:p>
          <a:p>
            <a:r>
              <a:rPr lang="lv-LV" sz="2800" dirty="0"/>
              <a:t>kas veicina aktīvu novecošanos,</a:t>
            </a:r>
          </a:p>
          <a:p>
            <a:endParaRPr lang="lv-LV" sz="2800" dirty="0"/>
          </a:p>
          <a:p>
            <a:r>
              <a:rPr lang="lv-LV" sz="2800" dirty="0"/>
              <a:t>optimizējot </a:t>
            </a:r>
            <a:r>
              <a:rPr lang="lv-LV" sz="2800" b="1" dirty="0">
                <a:solidFill>
                  <a:srgbClr val="E14F01"/>
                </a:solidFill>
              </a:rPr>
              <a:t>veselības, līdzdalības un drošības</a:t>
            </a:r>
            <a:r>
              <a:rPr lang="lv-LV" sz="2800" dirty="0"/>
              <a:t> iespējas,</a:t>
            </a:r>
          </a:p>
          <a:p>
            <a:endParaRPr lang="lv-LV" sz="2800" dirty="0"/>
          </a:p>
          <a:p>
            <a:r>
              <a:rPr lang="lv-LV" sz="2800" dirty="0"/>
              <a:t>lai uzlabotu </a:t>
            </a:r>
            <a:r>
              <a:rPr lang="lv-LV" sz="2800" b="1" dirty="0">
                <a:solidFill>
                  <a:srgbClr val="E14F01"/>
                </a:solidFill>
              </a:rPr>
              <a:t>dzīves kvalitāti </a:t>
            </a:r>
            <a:r>
              <a:rPr lang="lv-LV" sz="2800" dirty="0"/>
              <a:t>novecojot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63CB0-6EDF-499F-989B-00D62201C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" r="3681"/>
          <a:stretch/>
        </p:blipFill>
        <p:spPr>
          <a:xfrm>
            <a:off x="7483151" y="-8205"/>
            <a:ext cx="4708849" cy="68662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83AC03-01C8-45D8-A303-27866F788A9B}"/>
              </a:ext>
            </a:extLst>
          </p:cNvPr>
          <p:cNvSpPr txBox="1"/>
          <p:nvPr/>
        </p:nvSpPr>
        <p:spPr>
          <a:xfrm>
            <a:off x="5654350" y="630889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(WHO, 2007)</a:t>
            </a:r>
          </a:p>
        </p:txBody>
      </p:sp>
    </p:spTree>
    <p:extLst>
      <p:ext uri="{BB962C8B-B14F-4D97-AF65-F5344CB8AC3E}">
        <p14:creationId xmlns:p14="http://schemas.microsoft.com/office/powerpoint/2010/main" val="197645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267069" y="364448"/>
            <a:ext cx="4594180" cy="166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 err="1">
                <a:solidFill>
                  <a:srgbClr val="E14F01"/>
                </a:solidFill>
              </a:rPr>
              <a:t>Vecumdraudzīgu</a:t>
            </a:r>
            <a:r>
              <a:rPr lang="lv-LV" dirty="0">
                <a:solidFill>
                  <a:srgbClr val="E14F01"/>
                </a:solidFill>
              </a:rPr>
              <a:t> pilsētu un kopienu ietvars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53AC9-D921-4F46-AEBC-33FAD6E4FB0B}"/>
              </a:ext>
            </a:extLst>
          </p:cNvPr>
          <p:cNvGrpSpPr/>
          <p:nvPr/>
        </p:nvGrpSpPr>
        <p:grpSpPr>
          <a:xfrm>
            <a:off x="2564159" y="617808"/>
            <a:ext cx="8675330" cy="6040011"/>
            <a:chOff x="2513779" y="216948"/>
            <a:chExt cx="8675330" cy="6040011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9815A5D9-B0C3-48C9-8884-95267ACD4B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01775842"/>
                </p:ext>
              </p:extLst>
            </p:nvPr>
          </p:nvGraphicFramePr>
          <p:xfrm>
            <a:off x="2513779" y="216948"/>
            <a:ext cx="8675330" cy="6040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67EA1F1C-B413-42C8-9848-647F1063769B}"/>
                </a:ext>
              </a:extLst>
            </p:cNvPr>
            <p:cNvSpPr txBox="1"/>
            <p:nvPr/>
          </p:nvSpPr>
          <p:spPr>
            <a:xfrm>
              <a:off x="7672821" y="3429000"/>
              <a:ext cx="1788308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none" lIns="45719" tIns="45719" rIns="45719" bIns="45719" numCol="1" spcCol="3810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lv-LV" sz="2000" b="0" i="0" u="none" strike="noStrike" cap="none" spc="0" normalizeH="0" baseline="0" dirty="0" err="1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Calibri"/>
                </a:rPr>
                <a:t>Ārvide</a:t>
              </a:r>
              <a:r>
                <a:rPr kumimoji="0" lang="lv-LV" sz="2000" b="0" i="0" u="none" strike="noStrike" cap="none" spc="0" normalizeH="0" dirty="0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Calibri"/>
                </a:rPr>
                <a:t> un ēkas</a:t>
              </a:r>
              <a:endParaRPr kumimoji="0" lang="lv-LV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D5441110-A447-4E0D-A80D-EBFFD90D3DD8}"/>
                </a:ext>
              </a:extLst>
            </p:cNvPr>
            <p:cNvSpPr txBox="1"/>
            <p:nvPr/>
          </p:nvSpPr>
          <p:spPr>
            <a:xfrm>
              <a:off x="6851444" y="4227426"/>
              <a:ext cx="2096049" cy="1631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lv-LV" sz="20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Kopienas atbalsts un veselības aprūpes pakalpojumi</a:t>
              </a:r>
            </a:p>
          </p:txBody>
        </p:sp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2B428F6D-58F1-43D7-B2D7-14CD13E6A0B5}"/>
                </a:ext>
              </a:extLst>
            </p:cNvPr>
            <p:cNvSpPr txBox="1"/>
            <p:nvPr/>
          </p:nvSpPr>
          <p:spPr>
            <a:xfrm>
              <a:off x="4313061" y="2088782"/>
              <a:ext cx="1272249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lv-LV" sz="2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Sociālā līdzdalība</a:t>
              </a:r>
              <a:endParaRPr lang="lv-LV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FD736F9F-0DAA-4784-89B0-4ADFAB106501}"/>
                </a:ext>
              </a:extLst>
            </p:cNvPr>
            <p:cNvSpPr txBox="1"/>
            <p:nvPr/>
          </p:nvSpPr>
          <p:spPr>
            <a:xfrm>
              <a:off x="5162522" y="975894"/>
              <a:ext cx="1688922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none" lIns="45719" tIns="45719" rIns="45719" bIns="45719" numCol="1" spcCol="3810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lv-LV" sz="20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Komunikācija</a:t>
              </a:r>
              <a:endParaRPr kumimoji="0" lang="lv-LV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lv-LV" sz="20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Calibri"/>
                </a:rPr>
                <a:t>un informācija</a:t>
              </a:r>
              <a:endParaRPr kumimoji="0" lang="lv-LV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AD394C-BD90-4889-BB3D-B2AFE259ECA9}"/>
              </a:ext>
            </a:extLst>
          </p:cNvPr>
          <p:cNvSpPr txBox="1"/>
          <p:nvPr/>
        </p:nvSpPr>
        <p:spPr>
          <a:xfrm>
            <a:off x="10170367" y="624019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(WHO, 2007)</a:t>
            </a:r>
          </a:p>
        </p:txBody>
      </p:sp>
    </p:spTree>
    <p:extLst>
      <p:ext uri="{BB962C8B-B14F-4D97-AF65-F5344CB8AC3E}">
        <p14:creationId xmlns:p14="http://schemas.microsoft.com/office/powerpoint/2010/main" val="156457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267069" y="364448"/>
            <a:ext cx="4594180" cy="166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 err="1">
                <a:solidFill>
                  <a:srgbClr val="E14F01"/>
                </a:solidFill>
              </a:rPr>
              <a:t>Vecumdraudzīgu</a:t>
            </a:r>
            <a:r>
              <a:rPr lang="lv-LV" dirty="0">
                <a:solidFill>
                  <a:srgbClr val="E14F01"/>
                </a:solidFill>
              </a:rPr>
              <a:t> pilsētu un kopienu aptauja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815A5D9-B0C3-48C9-8884-95267ACD4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74209"/>
              </p:ext>
            </p:extLst>
          </p:nvPr>
        </p:nvGraphicFramePr>
        <p:xfrm>
          <a:off x="2564159" y="617808"/>
          <a:ext cx="8675330" cy="604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AD394C-BD90-4889-BB3D-B2AFE259ECA9}"/>
              </a:ext>
            </a:extLst>
          </p:cNvPr>
          <p:cNvSpPr txBox="1"/>
          <p:nvPr/>
        </p:nvSpPr>
        <p:spPr>
          <a:xfrm>
            <a:off x="9627841" y="6266843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(</a:t>
            </a:r>
            <a:r>
              <a:rPr lang="lv-LV" dirty="0" err="1"/>
              <a:t>Dikken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., 2020)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8C8106-F017-4050-A092-93EA69E72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249257"/>
              </p:ext>
            </p:extLst>
          </p:nvPr>
        </p:nvGraphicFramePr>
        <p:xfrm>
          <a:off x="7474073" y="3311775"/>
          <a:ext cx="4307536" cy="1659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7536">
                  <a:extLst>
                    <a:ext uri="{9D8B030D-6E8A-4147-A177-3AD203B41FA5}">
                      <a16:colId xmlns:a16="http://schemas.microsoft.com/office/drawing/2014/main" val="1497271152"/>
                    </a:ext>
                  </a:extLst>
                </a:gridCol>
              </a:tblGrid>
              <a:tr h="755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dirty="0">
                          <a:effectLst/>
                        </a:rPr>
                        <a:t>Es varu viegli piekļūt savam mājoklim.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4713"/>
                  </a:ext>
                </a:extLst>
              </a:tr>
              <a:tr h="904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dirty="0">
                          <a:effectLst/>
                        </a:rPr>
                        <a:t>Cilvēki, kuri mani apciemo, var viegli piekļūt manam mājoklim.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2030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AFC49FC-ACB3-46FB-B06B-43211ECA0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537915"/>
              </p:ext>
            </p:extLst>
          </p:nvPr>
        </p:nvGraphicFramePr>
        <p:xfrm>
          <a:off x="2865348" y="1990145"/>
          <a:ext cx="4307536" cy="1885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7536">
                  <a:extLst>
                    <a:ext uri="{9D8B030D-6E8A-4147-A177-3AD203B41FA5}">
                      <a16:colId xmlns:a16="http://schemas.microsoft.com/office/drawing/2014/main" val="1497271152"/>
                    </a:ext>
                  </a:extLst>
                </a:gridCol>
              </a:tblGrid>
              <a:tr h="75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Savā apkārtnē es varu viegli iekāpt sabiedriskajā transportā.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4713"/>
                  </a:ext>
                </a:extLst>
              </a:tr>
              <a:tr h="1135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Manā apkārtnē sabiedriskā transporta pieturas ir viegli sasniedzamas un izmantojamas.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2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46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267069" y="200181"/>
            <a:ext cx="4594180" cy="166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 err="1">
                <a:solidFill>
                  <a:srgbClr val="E14F01"/>
                </a:solidFill>
              </a:rPr>
              <a:t>Vecumdraudzīgu</a:t>
            </a:r>
            <a:r>
              <a:rPr lang="lv-LV" dirty="0">
                <a:solidFill>
                  <a:srgbClr val="E14F01"/>
                </a:solidFill>
              </a:rPr>
              <a:t> pilsētu un kopienu aptauja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53AC9-D921-4F46-AEBC-33FAD6E4FB0B}"/>
              </a:ext>
            </a:extLst>
          </p:cNvPr>
          <p:cNvGrpSpPr/>
          <p:nvPr/>
        </p:nvGrpSpPr>
        <p:grpSpPr>
          <a:xfrm>
            <a:off x="2564159" y="617808"/>
            <a:ext cx="8675330" cy="6040011"/>
            <a:chOff x="2513779" y="216948"/>
            <a:chExt cx="8675330" cy="6040011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9815A5D9-B0C3-48C9-8884-95267ACD4B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78328343"/>
                </p:ext>
              </p:extLst>
            </p:nvPr>
          </p:nvGraphicFramePr>
          <p:xfrm>
            <a:off x="2513779" y="216948"/>
            <a:ext cx="8675330" cy="6040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2B428F6D-58F1-43D7-B2D7-14CD13E6A0B5}"/>
                </a:ext>
              </a:extLst>
            </p:cNvPr>
            <p:cNvSpPr txBox="1"/>
            <p:nvPr/>
          </p:nvSpPr>
          <p:spPr>
            <a:xfrm>
              <a:off x="4773371" y="2320256"/>
              <a:ext cx="1272249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lv-LV" sz="2000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Sociālā līdzdalība</a:t>
              </a:r>
              <a:endParaRPr lang="lv-LV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AD394C-BD90-4889-BB3D-B2AFE259ECA9}"/>
              </a:ext>
            </a:extLst>
          </p:cNvPr>
          <p:cNvSpPr txBox="1"/>
          <p:nvPr/>
        </p:nvSpPr>
        <p:spPr>
          <a:xfrm>
            <a:off x="9888238" y="623723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(</a:t>
            </a:r>
            <a:r>
              <a:rPr lang="lv-LV" dirty="0" err="1"/>
              <a:t>Dikken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., 2020)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775708C-3CCE-42FE-B7EE-E0C7C8CF0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27646"/>
              </p:ext>
            </p:extLst>
          </p:nvPr>
        </p:nvGraphicFramePr>
        <p:xfrm>
          <a:off x="455957" y="2013261"/>
          <a:ext cx="4307536" cy="4038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7536">
                  <a:extLst>
                    <a:ext uri="{9D8B030D-6E8A-4147-A177-3AD203B41FA5}">
                      <a16:colId xmlns:a16="http://schemas.microsoft.com/office/drawing/2014/main" val="1497271152"/>
                    </a:ext>
                  </a:extLst>
                </a:gridCol>
              </a:tblGrid>
              <a:tr h="728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Manā apkārtnē ir pietiekami daudz iespēju satikt cilvēkus.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4713"/>
                  </a:ext>
                </a:extLst>
              </a:tr>
              <a:tr h="1060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Aktivitātes un pasākumi, kas mani interesē, tiek organizēti vietās, kurām es varu viegli piekļūt.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20302"/>
                  </a:ext>
                </a:extLst>
              </a:tr>
              <a:tr h="1148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Informācija par aktivitātēm un pasākumiem man ir pietiekama un piemērota.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045082"/>
                  </a:ext>
                </a:extLst>
              </a:tr>
              <a:tr h="1101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 interesējošo pasākumu un aktivitāšu klāsts ir pietiekami daudzveidīgs.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41502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DCDF4DD-2A96-4705-9EB4-845AC06B1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16296"/>
              </p:ext>
            </p:extLst>
          </p:nvPr>
        </p:nvGraphicFramePr>
        <p:xfrm>
          <a:off x="6705369" y="3526862"/>
          <a:ext cx="4307536" cy="1989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7536">
                  <a:extLst>
                    <a:ext uri="{9D8B030D-6E8A-4147-A177-3AD203B41FA5}">
                      <a16:colId xmlns:a16="http://schemas.microsoft.com/office/drawing/2014/main" val="1497271152"/>
                    </a:ext>
                  </a:extLst>
                </a:gridCol>
              </a:tblGrid>
              <a:tr h="1048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dažreiz saņemu kaitinošas vai negatīvas piezīmes sava vecuma dēļ </a:t>
                      </a:r>
                      <a:r>
                        <a:rPr lang="lv-LV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(R).</a:t>
                      </a:r>
                      <a:endParaRPr lang="lv-LV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4713"/>
                  </a:ext>
                </a:extLst>
              </a:tr>
              <a:tr h="941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dažreiz saskaros ar diskrimināciju sava vecuma dēļ </a:t>
                      </a:r>
                      <a:r>
                        <a:rPr lang="lv-LV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(R).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2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10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267069" y="364448"/>
            <a:ext cx="4594180" cy="166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 err="1">
                <a:solidFill>
                  <a:srgbClr val="E14F01"/>
                </a:solidFill>
              </a:rPr>
              <a:t>Vecumdraudzīgu</a:t>
            </a:r>
            <a:r>
              <a:rPr lang="lv-LV" dirty="0">
                <a:solidFill>
                  <a:srgbClr val="E14F01"/>
                </a:solidFill>
              </a:rPr>
              <a:t> pilsētu un kopienu aptauja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53AC9-D921-4F46-AEBC-33FAD6E4FB0B}"/>
              </a:ext>
            </a:extLst>
          </p:cNvPr>
          <p:cNvGrpSpPr/>
          <p:nvPr/>
        </p:nvGrpSpPr>
        <p:grpSpPr>
          <a:xfrm>
            <a:off x="2564159" y="673792"/>
            <a:ext cx="8675330" cy="6040011"/>
            <a:chOff x="2513779" y="216948"/>
            <a:chExt cx="8675330" cy="6040011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9815A5D9-B0C3-48C9-8884-95267ACD4B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35223407"/>
                </p:ext>
              </p:extLst>
            </p:nvPr>
          </p:nvGraphicFramePr>
          <p:xfrm>
            <a:off x="2513779" y="216948"/>
            <a:ext cx="8675330" cy="6040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FD736F9F-0DAA-4784-89B0-4ADFAB106501}"/>
                </a:ext>
              </a:extLst>
            </p:cNvPr>
            <p:cNvSpPr txBox="1"/>
            <p:nvPr/>
          </p:nvSpPr>
          <p:spPr>
            <a:xfrm>
              <a:off x="5162522" y="975894"/>
              <a:ext cx="1688922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none" lIns="45719" tIns="45719" rIns="45719" bIns="45719" numCol="1" spcCol="3810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lv-LV" sz="20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Komunikācija</a:t>
              </a:r>
              <a:endParaRPr kumimoji="0" lang="lv-LV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lv-LV" sz="20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Calibri"/>
                </a:rPr>
                <a:t>un informācija</a:t>
              </a:r>
              <a:endParaRPr kumimoji="0" lang="lv-LV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AD394C-BD90-4889-BB3D-B2AFE259ECA9}"/>
              </a:ext>
            </a:extLst>
          </p:cNvPr>
          <p:cNvSpPr txBox="1"/>
          <p:nvPr/>
        </p:nvSpPr>
        <p:spPr>
          <a:xfrm>
            <a:off x="9834036" y="6296045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(</a:t>
            </a:r>
            <a:r>
              <a:rPr lang="lv-LV" dirty="0" err="1"/>
              <a:t>Dikken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., 2020)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F27677E-C850-452E-83B2-A165E7747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055390"/>
              </p:ext>
            </p:extLst>
          </p:nvPr>
        </p:nvGraphicFramePr>
        <p:xfrm>
          <a:off x="599090" y="3700838"/>
          <a:ext cx="3599366" cy="1871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9366">
                  <a:extLst>
                    <a:ext uri="{9D8B030D-6E8A-4147-A177-3AD203B41FA5}">
                      <a16:colId xmlns:a16="http://schemas.microsoft.com/office/drawing/2014/main" val="1497271152"/>
                    </a:ext>
                  </a:extLst>
                </a:gridCol>
              </a:tblGrid>
              <a:tr h="98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 ir pietiekami daudz iespēju sadarboties ar jaunāko paaudzi.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4713"/>
                  </a:ext>
                </a:extLst>
              </a:tr>
              <a:tr h="882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jūtos vērtīgs sabiedrības loceklis.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2030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05762B6-94F8-44D5-BAD7-A2A1AF32F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31743"/>
              </p:ext>
            </p:extLst>
          </p:nvPr>
        </p:nvGraphicFramePr>
        <p:xfrm>
          <a:off x="6844105" y="1337022"/>
          <a:ext cx="4307536" cy="2793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7536">
                  <a:extLst>
                    <a:ext uri="{9D8B030D-6E8A-4147-A177-3AD203B41FA5}">
                      <a16:colId xmlns:a16="http://schemas.microsoft.com/office/drawing/2014/main" val="1497271152"/>
                    </a:ext>
                  </a:extLst>
                </a:gridCol>
              </a:tblGrid>
              <a:tr h="1460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Drukāta un digitāla informācija no pašvaldības un citām sociālajām iestādēm ir kopumā veidota viegli izlasāmā burtu veidolā un izmērā.</a:t>
                      </a: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4713"/>
                  </a:ext>
                </a:extLst>
              </a:tr>
              <a:tr h="1333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Drukāta un digitāla informācija no pašvaldības un citām sociālajām iestādēm ir rakstīta saprotamā valodā.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2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51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99805A-79DA-4B7A-8251-203CD5E977ED}"/>
              </a:ext>
            </a:extLst>
          </p:cNvPr>
          <p:cNvSpPr txBox="1">
            <a:spLocks/>
          </p:cNvSpPr>
          <p:nvPr/>
        </p:nvSpPr>
        <p:spPr>
          <a:xfrm>
            <a:off x="267069" y="364448"/>
            <a:ext cx="4594180" cy="166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lv-LV" dirty="0" err="1">
                <a:solidFill>
                  <a:srgbClr val="E14F01"/>
                </a:solidFill>
              </a:rPr>
              <a:t>Vecumdraudzīgu</a:t>
            </a:r>
            <a:r>
              <a:rPr lang="lv-LV" dirty="0">
                <a:solidFill>
                  <a:srgbClr val="E14F01"/>
                </a:solidFill>
              </a:rPr>
              <a:t> pilsētu un kopienu aptauja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53AC9-D921-4F46-AEBC-33FAD6E4FB0B}"/>
              </a:ext>
            </a:extLst>
          </p:cNvPr>
          <p:cNvGrpSpPr/>
          <p:nvPr/>
        </p:nvGrpSpPr>
        <p:grpSpPr>
          <a:xfrm>
            <a:off x="2564159" y="673792"/>
            <a:ext cx="8675330" cy="6040011"/>
            <a:chOff x="2513779" y="216948"/>
            <a:chExt cx="8675330" cy="6040011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9815A5D9-B0C3-48C9-8884-95267ACD4B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2838129"/>
                </p:ext>
              </p:extLst>
            </p:nvPr>
          </p:nvGraphicFramePr>
          <p:xfrm>
            <a:off x="2513779" y="216948"/>
            <a:ext cx="8675330" cy="6040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67EA1F1C-B413-42C8-9848-647F1063769B}"/>
                </a:ext>
              </a:extLst>
            </p:cNvPr>
            <p:cNvSpPr txBox="1"/>
            <p:nvPr/>
          </p:nvSpPr>
          <p:spPr>
            <a:xfrm>
              <a:off x="7672821" y="3429000"/>
              <a:ext cx="1788308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none" lIns="45719" tIns="45719" rIns="45719" bIns="45719" numCol="1" spcCol="3810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lv-LV" sz="2000" b="0" i="0" u="none" strike="noStrike" cap="none" spc="0" normalizeH="0" baseline="0" dirty="0" err="1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Calibri"/>
                </a:rPr>
                <a:t>Ārvide</a:t>
              </a:r>
              <a:r>
                <a:rPr kumimoji="0" lang="lv-LV" sz="2000" b="0" i="0" u="none" strike="noStrike" cap="none" spc="0" normalizeH="0" dirty="0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Calibri"/>
                </a:rPr>
                <a:t> un ēkas</a:t>
              </a:r>
              <a:endParaRPr kumimoji="0" lang="lv-LV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D5441110-A447-4E0D-A80D-EBFFD90D3DD8}"/>
                </a:ext>
              </a:extLst>
            </p:cNvPr>
            <p:cNvSpPr txBox="1"/>
            <p:nvPr/>
          </p:nvSpPr>
          <p:spPr>
            <a:xfrm>
              <a:off x="6851444" y="4227426"/>
              <a:ext cx="2096049" cy="1631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lv-LV" sz="20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Kopienas atbalsts un veselības aprūpes pakalpojumi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AD394C-BD90-4889-BB3D-B2AFE259ECA9}"/>
              </a:ext>
            </a:extLst>
          </p:cNvPr>
          <p:cNvSpPr txBox="1"/>
          <p:nvPr/>
        </p:nvSpPr>
        <p:spPr>
          <a:xfrm>
            <a:off x="9781484" y="618420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(</a:t>
            </a:r>
            <a:r>
              <a:rPr lang="lv-LV" dirty="0" err="1"/>
              <a:t>Dikken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., 2020)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E5158EE-4040-4364-9A25-CB585B9D7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11082"/>
              </p:ext>
            </p:extLst>
          </p:nvPr>
        </p:nvGraphicFramePr>
        <p:xfrm>
          <a:off x="2624336" y="1704541"/>
          <a:ext cx="4307536" cy="4680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7536">
                  <a:extLst>
                    <a:ext uri="{9D8B030D-6E8A-4147-A177-3AD203B41FA5}">
                      <a16:colId xmlns:a16="http://schemas.microsoft.com/office/drawing/2014/main" val="1497271152"/>
                    </a:ext>
                  </a:extLst>
                </a:gridCol>
              </a:tblGrid>
              <a:tr h="833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Sociālās aprūpes pakalpojumu klāsts pilsētā, kurā es dzīvoju, ir man pietiekams.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4713"/>
                  </a:ext>
                </a:extLst>
              </a:tr>
              <a:tr h="705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 es slimoju, es saņemu vajadzīgo aprūpi un palīdzību.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20302"/>
                  </a:ext>
                </a:extLst>
              </a:tr>
              <a:tr h="1030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nepieciešams, es viegli varu saņemt sociālās aprūpes pakalpojumus telefoniski un / vai personīgi.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045082"/>
                  </a:ext>
                </a:extLst>
              </a:tr>
              <a:tr h="977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 ir pietiekami daudz informācijas par sociālās aprūpes pakalpojumiem manā apkārtnē.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415027"/>
                  </a:ext>
                </a:extLst>
              </a:tr>
              <a:tr h="1101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Sociālās aprūpes darbinieki manā apkārtnē izturas ar pietiekamu cieņu.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23614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AF9F97A-9FAE-443D-9FF4-0B6B04278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521237"/>
              </p:ext>
            </p:extLst>
          </p:nvPr>
        </p:nvGraphicFramePr>
        <p:xfrm>
          <a:off x="7474073" y="1704541"/>
          <a:ext cx="4307536" cy="1989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7536">
                  <a:extLst>
                    <a:ext uri="{9D8B030D-6E8A-4147-A177-3AD203B41FA5}">
                      <a16:colId xmlns:a16="http://schemas.microsoft.com/office/drawing/2014/main" val="1497271152"/>
                    </a:ext>
                  </a:extLst>
                </a:gridCol>
              </a:tblGrid>
              <a:tr h="1048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Manā apkārtnē var pietiekami viegli pārvietoties ar staigāšanas rāmi uz riteņiem vai </a:t>
                      </a:r>
                      <a:r>
                        <a:rPr lang="lv-LV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ratiņkrēslu</a:t>
                      </a: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4713"/>
                  </a:ext>
                </a:extLst>
              </a:tr>
              <a:tr h="941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Veikaliem manā apkārtnē var pietiekami viegli piekļūt ar staigāšanas rāmi uz riteņiem vai </a:t>
                      </a:r>
                      <a:r>
                        <a:rPr lang="lv-LV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ratiņkrēslu</a:t>
                      </a:r>
                      <a:r>
                        <a:rPr lang="lv-LV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14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2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78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69696B"/>
      </a:dk1>
      <a:lt1>
        <a:sysClr val="window" lastClr="FFFFFF"/>
      </a:lt1>
      <a:dk2>
        <a:srgbClr val="92012F"/>
      </a:dk2>
      <a:lt2>
        <a:srgbClr val="E7E6E6"/>
      </a:lt2>
      <a:accent1>
        <a:srgbClr val="E14F0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69696B"/>
      </a:hlink>
      <a:folHlink>
        <a:srgbClr val="EF4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E481EE-1B24-40A2-AB48-058996030B18}" vid="{A6CFF80A-732F-49CD-8165-399A60791E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e3ec1-71e2-4c81-aee9-9f72e5770204" xsi:nil="true"/>
    <lcf76f155ced4ddcb4097134ff3c332f xmlns="e3cbc38f-3bd0-4c8a-9fca-8dc1c7c662d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A2FFECB18E6448B789CD9930E2AFC" ma:contentTypeVersion="17" ma:contentTypeDescription="Create a new document." ma:contentTypeScope="" ma:versionID="755e67fb663b1ab16d9e38abf068b9e2">
  <xsd:schema xmlns:xsd="http://www.w3.org/2001/XMLSchema" xmlns:xs="http://www.w3.org/2001/XMLSchema" xmlns:p="http://schemas.microsoft.com/office/2006/metadata/properties" xmlns:ns2="e3cbc38f-3bd0-4c8a-9fca-8dc1c7c662d7" xmlns:ns3="c6ee3ec1-71e2-4c81-aee9-9f72e5770204" targetNamespace="http://schemas.microsoft.com/office/2006/metadata/properties" ma:root="true" ma:fieldsID="cbdce0a5ea780e155a31f8269e91633a" ns2:_="" ns3:_="">
    <xsd:import namespace="e3cbc38f-3bd0-4c8a-9fca-8dc1c7c662d7"/>
    <xsd:import namespace="c6ee3ec1-71e2-4c81-aee9-9f72e5770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bc38f-3bd0-4c8a-9fca-8dc1c7c66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e3ec1-71e2-4c81-aee9-9f72e5770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a3bbd3-0c70-482d-bbd6-fd5bb34fb9e6}" ma:internalName="TaxCatchAll" ma:showField="CatchAllData" ma:web="c6ee3ec1-71e2-4c81-aee9-9f72e5770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E0249A-261B-469C-B560-1FC050D8BF74}">
  <ds:schemaRefs>
    <ds:schemaRef ds:uri="http://schemas.microsoft.com/office/2006/metadata/properties"/>
    <ds:schemaRef ds:uri="http://purl.org/dc/terms/"/>
    <ds:schemaRef ds:uri="e3cbc38f-3bd0-4c8a-9fca-8dc1c7c662d7"/>
    <ds:schemaRef ds:uri="c6ee3ec1-71e2-4c81-aee9-9f72e5770204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B11B7F-A555-412E-9012-E48876196EDF}"/>
</file>

<file path=customXml/itemProps3.xml><?xml version="1.0" encoding="utf-8"?>
<ds:datastoreItem xmlns:ds="http://schemas.openxmlformats.org/officeDocument/2006/customXml" ds:itemID="{5A4BEFCB-E54D-4239-B33E-7D0C07F771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1322</Words>
  <Application>Microsoft Office PowerPoint</Application>
  <PresentationFormat>Widescreen</PresentationFormat>
  <Paragraphs>221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Clear Sans</vt:lpstr>
      <vt:lpstr>Times New Roman</vt:lpstr>
      <vt:lpstr>Wingdings</vt:lpstr>
      <vt:lpstr>Office Theme</vt:lpstr>
      <vt:lpstr>Cik draudzīgas vecāka gadagājuma cilvēkiem ir pilsētas Latvijā. Pirmie rezultāti</vt:lpstr>
      <vt:lpstr>Prezentācijas saturs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Priekšlaicīgi dzimušu bērnu māšu un tēvu ar traumu saistītas pārliecības pēc dzemdībām</dc:title>
  <dc:creator>Laima Dance</dc:creator>
  <cp:lastModifiedBy>AiraAija Krūmiņa</cp:lastModifiedBy>
  <cp:revision>43</cp:revision>
  <dcterms:created xsi:type="dcterms:W3CDTF">2024-03-26T08:03:57Z</dcterms:created>
  <dcterms:modified xsi:type="dcterms:W3CDTF">2024-04-18T08:54:47Z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0x0101001BCA2FFECB18E6448B789CD9930E2AFC</vt:lpwstr>
  </property>
  <property fmtid="{D5CDD505-2E9C-101B-9397-08002B2CF9AE}" pid="3" name="MediaServiceImageTags">
    <vt:lpwstr/>
  </property>
</Properties>
</file>