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63" r:id="rId7"/>
    <p:sldId id="264" r:id="rId8"/>
    <p:sldId id="270" r:id="rId9"/>
    <p:sldId id="266" r:id="rId10"/>
    <p:sldId id="271" r:id="rId11"/>
    <p:sldId id="265" r:id="rId12"/>
    <p:sldId id="267" r:id="rId13"/>
    <p:sldId id="269" r:id="rId14"/>
    <p:sldId id="262" r:id="rId15"/>
    <p:sldId id="273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131"/>
    <a:srgbClr val="E14F01"/>
    <a:srgbClr val="FF6600"/>
    <a:srgbClr val="E25B00"/>
    <a:srgbClr val="EDEDED"/>
    <a:srgbClr val="FFB4A7"/>
    <a:srgbClr val="FE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6" d="100"/>
          <a:sy n="96" d="100"/>
        </p:scale>
        <p:origin x="-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1EC89-F8BF-448B-9094-43F5DDB2E1F9}" type="doc">
      <dgm:prSet loTypeId="urn:microsoft.com/office/officeart/2005/8/layout/hProcess11" loCatId="process" qsTypeId="urn:microsoft.com/office/officeart/2005/8/quickstyle/3d1" qsCatId="3D" csTypeId="urn:microsoft.com/office/officeart/2005/8/colors/accent0_3" csCatId="mainScheme" phldr="1"/>
      <dgm:spPr/>
    </dgm:pt>
    <dgm:pt modelId="{2395D76D-6CEF-4685-84F5-74BFC532ADFA}">
      <dgm:prSet phldrT="[Teksts]" custT="1"/>
      <dgm:spPr/>
      <dgm:t>
        <a:bodyPr/>
        <a:lstStyle/>
        <a:p>
          <a:r>
            <a:rPr lang="lv-LV" sz="1600" dirty="0">
              <a:solidFill>
                <a:schemeClr val="tx1">
                  <a:lumMod val="75000"/>
                </a:schemeClr>
              </a:solidFill>
            </a:rPr>
            <a:t>Darbības jomas noteikšanas pārskats</a:t>
          </a:r>
        </a:p>
        <a:p>
          <a:r>
            <a:rPr lang="lv-LV" sz="1600" dirty="0">
              <a:solidFill>
                <a:schemeClr val="tx1">
                  <a:lumMod val="75000"/>
                </a:schemeClr>
              </a:solidFill>
            </a:rPr>
            <a:t> 2024</a:t>
          </a:r>
          <a:endParaRPr lang="en-GB" sz="1600" dirty="0">
            <a:solidFill>
              <a:schemeClr val="tx1">
                <a:lumMod val="75000"/>
              </a:schemeClr>
            </a:solidFill>
          </a:endParaRPr>
        </a:p>
      </dgm:t>
    </dgm:pt>
    <dgm:pt modelId="{8585EC32-8945-43A6-AA83-6827F12FE3A4}" type="parTrans" cxnId="{AA22D8B9-63C7-4F8D-B9A5-E047492FA8A0}">
      <dgm:prSet/>
      <dgm:spPr/>
      <dgm:t>
        <a:bodyPr/>
        <a:lstStyle/>
        <a:p>
          <a:endParaRPr lang="en-GB"/>
        </a:p>
      </dgm:t>
    </dgm:pt>
    <dgm:pt modelId="{B47DAF19-D499-45B6-B74C-833AEF87BECB}" type="sibTrans" cxnId="{AA22D8B9-63C7-4F8D-B9A5-E047492FA8A0}">
      <dgm:prSet/>
      <dgm:spPr/>
      <dgm:t>
        <a:bodyPr/>
        <a:lstStyle/>
        <a:p>
          <a:endParaRPr lang="en-GB"/>
        </a:p>
      </dgm:t>
    </dgm:pt>
    <dgm:pt modelId="{8191F5A6-E77C-4B78-A2B9-10F686125B23}">
      <dgm:prSet phldrT="[Teksts]" custT="1"/>
      <dgm:spPr/>
      <dgm:t>
        <a:bodyPr/>
        <a:lstStyle/>
        <a:p>
          <a:r>
            <a:rPr lang="lv-LV" sz="1600" dirty="0">
              <a:solidFill>
                <a:schemeClr val="tx1">
                  <a:lumMod val="75000"/>
                </a:schemeClr>
              </a:solidFill>
            </a:rPr>
            <a:t>Potenciālo lietotāju un ekspertu iesaiste</a:t>
          </a:r>
        </a:p>
        <a:p>
          <a:r>
            <a:rPr lang="lv-LV" sz="1600" dirty="0">
              <a:solidFill>
                <a:schemeClr val="tx1">
                  <a:lumMod val="75000"/>
                </a:schemeClr>
              </a:solidFill>
            </a:rPr>
            <a:t>2025 </a:t>
          </a:r>
          <a:endParaRPr lang="en-GB" sz="1600" dirty="0">
            <a:solidFill>
              <a:schemeClr val="tx1">
                <a:lumMod val="75000"/>
              </a:schemeClr>
            </a:solidFill>
          </a:endParaRPr>
        </a:p>
      </dgm:t>
    </dgm:pt>
    <dgm:pt modelId="{3C5BAA2C-8105-42A2-BC5D-283D10E751E5}" type="parTrans" cxnId="{BBCEE411-D262-49AA-BBAE-B3F43336F0C7}">
      <dgm:prSet/>
      <dgm:spPr/>
      <dgm:t>
        <a:bodyPr/>
        <a:lstStyle/>
        <a:p>
          <a:endParaRPr lang="en-GB"/>
        </a:p>
      </dgm:t>
    </dgm:pt>
    <dgm:pt modelId="{CF1DEB11-E9BA-4733-B660-97A25B941BF1}" type="sibTrans" cxnId="{BBCEE411-D262-49AA-BBAE-B3F43336F0C7}">
      <dgm:prSet/>
      <dgm:spPr/>
      <dgm:t>
        <a:bodyPr/>
        <a:lstStyle/>
        <a:p>
          <a:endParaRPr lang="en-GB"/>
        </a:p>
      </dgm:t>
    </dgm:pt>
    <dgm:pt modelId="{4A45AC77-07F9-4646-A25E-865A22D00D0E}">
      <dgm:prSet phldrT="[Teksts]"/>
      <dgm:spPr/>
      <dgm:t>
        <a:bodyPr/>
        <a:lstStyle/>
        <a:p>
          <a:r>
            <a:rPr lang="lv-LV" dirty="0"/>
            <a:t> </a:t>
          </a:r>
          <a:endParaRPr lang="en-GB" dirty="0"/>
        </a:p>
      </dgm:t>
    </dgm:pt>
    <dgm:pt modelId="{7756EC87-554C-4AC7-A1EF-84F26FC2AAD6}" type="parTrans" cxnId="{53DF7F35-CA05-45E4-9649-E125CF1278A6}">
      <dgm:prSet/>
      <dgm:spPr/>
      <dgm:t>
        <a:bodyPr/>
        <a:lstStyle/>
        <a:p>
          <a:endParaRPr lang="en-GB"/>
        </a:p>
      </dgm:t>
    </dgm:pt>
    <dgm:pt modelId="{BD303F64-ED3C-4F2D-885B-8DA32A4AD487}" type="sibTrans" cxnId="{53DF7F35-CA05-45E4-9649-E125CF1278A6}">
      <dgm:prSet/>
      <dgm:spPr/>
      <dgm:t>
        <a:bodyPr/>
        <a:lstStyle/>
        <a:p>
          <a:endParaRPr lang="en-GB"/>
        </a:p>
      </dgm:t>
    </dgm:pt>
    <dgm:pt modelId="{6CD84516-6486-4CB3-A1EE-2D498105296D}" type="pres">
      <dgm:prSet presAssocID="{7A61EC89-F8BF-448B-9094-43F5DDB2E1F9}" presName="Name0" presStyleCnt="0">
        <dgm:presLayoutVars>
          <dgm:dir/>
          <dgm:resizeHandles val="exact"/>
        </dgm:presLayoutVars>
      </dgm:prSet>
      <dgm:spPr/>
    </dgm:pt>
    <dgm:pt modelId="{15B6565B-6E32-4BEC-B3AF-71C224C7033F}" type="pres">
      <dgm:prSet presAssocID="{7A61EC89-F8BF-448B-9094-43F5DDB2E1F9}" presName="arrow" presStyleLbl="bgShp" presStyleIdx="0" presStyleCnt="1"/>
      <dgm:spPr/>
    </dgm:pt>
    <dgm:pt modelId="{2A99F62E-0DCC-4BAB-B2CD-0A3098D0E45B}" type="pres">
      <dgm:prSet presAssocID="{7A61EC89-F8BF-448B-9094-43F5DDB2E1F9}" presName="points" presStyleCnt="0"/>
      <dgm:spPr/>
    </dgm:pt>
    <dgm:pt modelId="{A52A04F6-F763-4A3E-82EF-780E83880AD2}" type="pres">
      <dgm:prSet presAssocID="{2395D76D-6CEF-4685-84F5-74BFC532ADFA}" presName="compositeA" presStyleCnt="0"/>
      <dgm:spPr/>
    </dgm:pt>
    <dgm:pt modelId="{5BB01E60-735C-424E-BBAF-0E0B9B1FC4D8}" type="pres">
      <dgm:prSet presAssocID="{2395D76D-6CEF-4685-84F5-74BFC532ADFA}" presName="textA" presStyleLbl="revTx" presStyleIdx="0" presStyleCnt="3" custScaleX="60889" custScaleY="86419" custLinFactNeighborX="-20034" custLinFactNeighborY="10870">
        <dgm:presLayoutVars>
          <dgm:bulletEnabled val="1"/>
        </dgm:presLayoutVars>
      </dgm:prSet>
      <dgm:spPr/>
    </dgm:pt>
    <dgm:pt modelId="{921E93DE-4954-4266-95DE-BA6ACAED8FBD}" type="pres">
      <dgm:prSet presAssocID="{2395D76D-6CEF-4685-84F5-74BFC532ADFA}" presName="circleA" presStyleLbl="node1" presStyleIdx="0" presStyleCnt="3" custLinFactX="-111422" custLinFactNeighborX="-200000" custLinFactNeighborY="11666"/>
      <dgm:spPr/>
    </dgm:pt>
    <dgm:pt modelId="{F6D40603-D1F1-4A6A-896B-507323BE6086}" type="pres">
      <dgm:prSet presAssocID="{2395D76D-6CEF-4685-84F5-74BFC532ADFA}" presName="spaceA" presStyleCnt="0"/>
      <dgm:spPr/>
    </dgm:pt>
    <dgm:pt modelId="{9D19B28B-9049-4E02-A08D-9BEEF24088E6}" type="pres">
      <dgm:prSet presAssocID="{B47DAF19-D499-45B6-B74C-833AEF87BECB}" presName="space" presStyleCnt="0"/>
      <dgm:spPr/>
    </dgm:pt>
    <dgm:pt modelId="{D4A9965B-88D0-4E57-B127-0AE0EFB02FF4}" type="pres">
      <dgm:prSet presAssocID="{8191F5A6-E77C-4B78-A2B9-10F686125B23}" presName="compositeB" presStyleCnt="0"/>
      <dgm:spPr/>
    </dgm:pt>
    <dgm:pt modelId="{DB28F78F-C9FF-4578-95CF-B0D1B7C87145}" type="pres">
      <dgm:prSet presAssocID="{8191F5A6-E77C-4B78-A2B9-10F686125B23}" presName="textB" presStyleLbl="revTx" presStyleIdx="1" presStyleCnt="3" custScaleX="74204" custScaleY="69130" custLinFactY="-62703" custLinFactNeighborX="9810" custLinFactNeighborY="-100000">
        <dgm:presLayoutVars>
          <dgm:bulletEnabled val="1"/>
        </dgm:presLayoutVars>
      </dgm:prSet>
      <dgm:spPr/>
    </dgm:pt>
    <dgm:pt modelId="{85DEF6B1-33C4-40CD-AC04-C69307069F76}" type="pres">
      <dgm:prSet presAssocID="{8191F5A6-E77C-4B78-A2B9-10F686125B23}" presName="circleB" presStyleLbl="node1" presStyleIdx="1" presStyleCnt="3" custLinFactX="-385933" custLinFactNeighborX="-400000" custLinFactNeighborY="-32785"/>
      <dgm:spPr/>
    </dgm:pt>
    <dgm:pt modelId="{3CC14E89-FE54-4106-9795-0999E0337AD4}" type="pres">
      <dgm:prSet presAssocID="{8191F5A6-E77C-4B78-A2B9-10F686125B23}" presName="spaceB" presStyleCnt="0"/>
      <dgm:spPr/>
    </dgm:pt>
    <dgm:pt modelId="{8760EFED-6EEC-4CEE-A6A9-9899A0DDD23D}" type="pres">
      <dgm:prSet presAssocID="{CF1DEB11-E9BA-4733-B660-97A25B941BF1}" presName="space" presStyleCnt="0"/>
      <dgm:spPr/>
    </dgm:pt>
    <dgm:pt modelId="{7E50E96B-F317-4C78-BCB2-C542BADD854F}" type="pres">
      <dgm:prSet presAssocID="{4A45AC77-07F9-4646-A25E-865A22D00D0E}" presName="compositeA" presStyleCnt="0"/>
      <dgm:spPr/>
    </dgm:pt>
    <dgm:pt modelId="{5142159F-0040-49D7-936F-142B7B0C42B5}" type="pres">
      <dgm:prSet presAssocID="{4A45AC77-07F9-4646-A25E-865A22D00D0E}" presName="textA" presStyleLbl="revTx" presStyleIdx="2" presStyleCnt="3" custScaleX="59073" custScaleY="47664" custLinFactNeighborX="-95309" custLinFactNeighborY="12710">
        <dgm:presLayoutVars>
          <dgm:bulletEnabled val="1"/>
        </dgm:presLayoutVars>
      </dgm:prSet>
      <dgm:spPr/>
    </dgm:pt>
    <dgm:pt modelId="{7B045B3B-9969-4C74-A12F-70E6C565FDBB}" type="pres">
      <dgm:prSet presAssocID="{4A45AC77-07F9-4646-A25E-865A22D00D0E}" presName="circleA" presStyleLbl="node1" presStyleIdx="2" presStyleCnt="3" custLinFactX="-600000" custLinFactNeighborX="-622165" custLinFactNeighborY="52336"/>
      <dgm:spPr/>
    </dgm:pt>
    <dgm:pt modelId="{81C95F0E-90AA-466D-A26B-B67BB9AEAB69}" type="pres">
      <dgm:prSet presAssocID="{4A45AC77-07F9-4646-A25E-865A22D00D0E}" presName="spaceA" presStyleCnt="0"/>
      <dgm:spPr/>
    </dgm:pt>
  </dgm:ptLst>
  <dgm:cxnLst>
    <dgm:cxn modelId="{BBCEE411-D262-49AA-BBAE-B3F43336F0C7}" srcId="{7A61EC89-F8BF-448B-9094-43F5DDB2E1F9}" destId="{8191F5A6-E77C-4B78-A2B9-10F686125B23}" srcOrd="1" destOrd="0" parTransId="{3C5BAA2C-8105-42A2-BC5D-283D10E751E5}" sibTransId="{CF1DEB11-E9BA-4733-B660-97A25B941BF1}"/>
    <dgm:cxn modelId="{53DF7F35-CA05-45E4-9649-E125CF1278A6}" srcId="{7A61EC89-F8BF-448B-9094-43F5DDB2E1F9}" destId="{4A45AC77-07F9-4646-A25E-865A22D00D0E}" srcOrd="2" destOrd="0" parTransId="{7756EC87-554C-4AC7-A1EF-84F26FC2AAD6}" sibTransId="{BD303F64-ED3C-4F2D-885B-8DA32A4AD487}"/>
    <dgm:cxn modelId="{3D8E6565-C5E2-4C6D-9052-C9442ADD0793}" type="presOf" srcId="{8191F5A6-E77C-4B78-A2B9-10F686125B23}" destId="{DB28F78F-C9FF-4578-95CF-B0D1B7C87145}" srcOrd="0" destOrd="0" presId="urn:microsoft.com/office/officeart/2005/8/layout/hProcess11"/>
    <dgm:cxn modelId="{6E6C9E8A-8E76-4C01-AB12-C1DD76DE54A2}" type="presOf" srcId="{4A45AC77-07F9-4646-A25E-865A22D00D0E}" destId="{5142159F-0040-49D7-936F-142B7B0C42B5}" srcOrd="0" destOrd="0" presId="urn:microsoft.com/office/officeart/2005/8/layout/hProcess11"/>
    <dgm:cxn modelId="{AA22D8B9-63C7-4F8D-B9A5-E047492FA8A0}" srcId="{7A61EC89-F8BF-448B-9094-43F5DDB2E1F9}" destId="{2395D76D-6CEF-4685-84F5-74BFC532ADFA}" srcOrd="0" destOrd="0" parTransId="{8585EC32-8945-43A6-AA83-6827F12FE3A4}" sibTransId="{B47DAF19-D499-45B6-B74C-833AEF87BECB}"/>
    <dgm:cxn modelId="{11A17CF4-26F4-4EBC-BB4B-CFD23E7CE818}" type="presOf" srcId="{7A61EC89-F8BF-448B-9094-43F5DDB2E1F9}" destId="{6CD84516-6486-4CB3-A1EE-2D498105296D}" srcOrd="0" destOrd="0" presId="urn:microsoft.com/office/officeart/2005/8/layout/hProcess11"/>
    <dgm:cxn modelId="{F7A376FC-75C4-4F60-8E24-CC93FA0347F0}" type="presOf" srcId="{2395D76D-6CEF-4685-84F5-74BFC532ADFA}" destId="{5BB01E60-735C-424E-BBAF-0E0B9B1FC4D8}" srcOrd="0" destOrd="0" presId="urn:microsoft.com/office/officeart/2005/8/layout/hProcess11"/>
    <dgm:cxn modelId="{F9EA0F4F-FCD4-4F79-9C4B-4DF44D50D881}" type="presParOf" srcId="{6CD84516-6486-4CB3-A1EE-2D498105296D}" destId="{15B6565B-6E32-4BEC-B3AF-71C224C7033F}" srcOrd="0" destOrd="0" presId="urn:microsoft.com/office/officeart/2005/8/layout/hProcess11"/>
    <dgm:cxn modelId="{853856D9-3ECF-4777-A4BE-25B2AEC6E1D6}" type="presParOf" srcId="{6CD84516-6486-4CB3-A1EE-2D498105296D}" destId="{2A99F62E-0DCC-4BAB-B2CD-0A3098D0E45B}" srcOrd="1" destOrd="0" presId="urn:microsoft.com/office/officeart/2005/8/layout/hProcess11"/>
    <dgm:cxn modelId="{9C869AA6-4703-40C4-8DAC-F2CF0035AA3B}" type="presParOf" srcId="{2A99F62E-0DCC-4BAB-B2CD-0A3098D0E45B}" destId="{A52A04F6-F763-4A3E-82EF-780E83880AD2}" srcOrd="0" destOrd="0" presId="urn:microsoft.com/office/officeart/2005/8/layout/hProcess11"/>
    <dgm:cxn modelId="{BEA75FFB-43CD-4B2D-AA4F-EA95811B9603}" type="presParOf" srcId="{A52A04F6-F763-4A3E-82EF-780E83880AD2}" destId="{5BB01E60-735C-424E-BBAF-0E0B9B1FC4D8}" srcOrd="0" destOrd="0" presId="urn:microsoft.com/office/officeart/2005/8/layout/hProcess11"/>
    <dgm:cxn modelId="{D1F49B77-5D83-4FA2-86C9-15F846B589C9}" type="presParOf" srcId="{A52A04F6-F763-4A3E-82EF-780E83880AD2}" destId="{921E93DE-4954-4266-95DE-BA6ACAED8FBD}" srcOrd="1" destOrd="0" presId="urn:microsoft.com/office/officeart/2005/8/layout/hProcess11"/>
    <dgm:cxn modelId="{02748A3E-C469-4089-AC9E-6F278074B33A}" type="presParOf" srcId="{A52A04F6-F763-4A3E-82EF-780E83880AD2}" destId="{F6D40603-D1F1-4A6A-896B-507323BE6086}" srcOrd="2" destOrd="0" presId="urn:microsoft.com/office/officeart/2005/8/layout/hProcess11"/>
    <dgm:cxn modelId="{DC0F8DA0-B802-442D-981F-8512052743B2}" type="presParOf" srcId="{2A99F62E-0DCC-4BAB-B2CD-0A3098D0E45B}" destId="{9D19B28B-9049-4E02-A08D-9BEEF24088E6}" srcOrd="1" destOrd="0" presId="urn:microsoft.com/office/officeart/2005/8/layout/hProcess11"/>
    <dgm:cxn modelId="{D751840D-0B08-4FA0-894B-9D2756BA4AC6}" type="presParOf" srcId="{2A99F62E-0DCC-4BAB-B2CD-0A3098D0E45B}" destId="{D4A9965B-88D0-4E57-B127-0AE0EFB02FF4}" srcOrd="2" destOrd="0" presId="urn:microsoft.com/office/officeart/2005/8/layout/hProcess11"/>
    <dgm:cxn modelId="{A6B37239-256E-4468-AC75-E2F67FA6D55A}" type="presParOf" srcId="{D4A9965B-88D0-4E57-B127-0AE0EFB02FF4}" destId="{DB28F78F-C9FF-4578-95CF-B0D1B7C87145}" srcOrd="0" destOrd="0" presId="urn:microsoft.com/office/officeart/2005/8/layout/hProcess11"/>
    <dgm:cxn modelId="{149B6BB2-8E2B-4EB6-93E6-BEA554DBC47B}" type="presParOf" srcId="{D4A9965B-88D0-4E57-B127-0AE0EFB02FF4}" destId="{85DEF6B1-33C4-40CD-AC04-C69307069F76}" srcOrd="1" destOrd="0" presId="urn:microsoft.com/office/officeart/2005/8/layout/hProcess11"/>
    <dgm:cxn modelId="{9D0F74CD-570A-46CF-9A04-4D7D6EEBDD38}" type="presParOf" srcId="{D4A9965B-88D0-4E57-B127-0AE0EFB02FF4}" destId="{3CC14E89-FE54-4106-9795-0999E0337AD4}" srcOrd="2" destOrd="0" presId="urn:microsoft.com/office/officeart/2005/8/layout/hProcess11"/>
    <dgm:cxn modelId="{CCA8DE9D-C50C-4ED1-AE8B-091977A75565}" type="presParOf" srcId="{2A99F62E-0DCC-4BAB-B2CD-0A3098D0E45B}" destId="{8760EFED-6EEC-4CEE-A6A9-9899A0DDD23D}" srcOrd="3" destOrd="0" presId="urn:microsoft.com/office/officeart/2005/8/layout/hProcess11"/>
    <dgm:cxn modelId="{252133D1-61E0-418B-AC9B-8E6361580EB4}" type="presParOf" srcId="{2A99F62E-0DCC-4BAB-B2CD-0A3098D0E45B}" destId="{7E50E96B-F317-4C78-BCB2-C542BADD854F}" srcOrd="4" destOrd="0" presId="urn:microsoft.com/office/officeart/2005/8/layout/hProcess11"/>
    <dgm:cxn modelId="{78DD1794-725B-4C8F-921F-1E4C759A0F36}" type="presParOf" srcId="{7E50E96B-F317-4C78-BCB2-C542BADD854F}" destId="{5142159F-0040-49D7-936F-142B7B0C42B5}" srcOrd="0" destOrd="0" presId="urn:microsoft.com/office/officeart/2005/8/layout/hProcess11"/>
    <dgm:cxn modelId="{AAE0823F-42D4-4982-9839-1C911C98A61B}" type="presParOf" srcId="{7E50E96B-F317-4C78-BCB2-C542BADD854F}" destId="{7B045B3B-9969-4C74-A12F-70E6C565FDBB}" srcOrd="1" destOrd="0" presId="urn:microsoft.com/office/officeart/2005/8/layout/hProcess11"/>
    <dgm:cxn modelId="{67DA99C3-47E4-4EF8-A3C7-B15D5C871CCE}" type="presParOf" srcId="{7E50E96B-F317-4C78-BCB2-C542BADD854F}" destId="{81C95F0E-90AA-466D-A26B-B67BB9AEAB6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565B-6E32-4BEC-B3AF-71C224C7033F}">
      <dsp:nvSpPr>
        <dsp:cNvPr id="0" name=""/>
        <dsp:cNvSpPr/>
      </dsp:nvSpPr>
      <dsp:spPr>
        <a:xfrm>
          <a:off x="0" y="741066"/>
          <a:ext cx="11083159" cy="988089"/>
        </a:xfrm>
        <a:prstGeom prst="notched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BB01E60-735C-424E-BBAF-0E0B9B1FC4D8}">
      <dsp:nvSpPr>
        <dsp:cNvPr id="0" name=""/>
        <dsp:cNvSpPr/>
      </dsp:nvSpPr>
      <dsp:spPr>
        <a:xfrm>
          <a:off x="0" y="140953"/>
          <a:ext cx="1957306" cy="853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</a:schemeClr>
              </a:solidFill>
            </a:rPr>
            <a:t>Darbības jomas noteikšanas pārskats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</a:schemeClr>
              </a:solidFill>
            </a:rPr>
            <a:t> 2024</a:t>
          </a:r>
          <a:endParaRPr lang="en-GB" sz="16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140953"/>
        <a:ext cx="1957306" cy="853896"/>
      </dsp:txXfrm>
    </dsp:sp>
    <dsp:sp modelId="{921E93DE-4954-4266-95DE-BA6ACAED8FBD}">
      <dsp:nvSpPr>
        <dsp:cNvPr id="0" name=""/>
        <dsp:cNvSpPr/>
      </dsp:nvSpPr>
      <dsp:spPr>
        <a:xfrm>
          <a:off x="719352" y="1106869"/>
          <a:ext cx="247022" cy="2470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28F78F-C9FF-4578-95CF-B0D1B7C87145}">
      <dsp:nvSpPr>
        <dsp:cNvPr id="0" name=""/>
        <dsp:cNvSpPr/>
      </dsp:nvSpPr>
      <dsp:spPr>
        <a:xfrm>
          <a:off x="4110106" y="103250"/>
          <a:ext cx="2385323" cy="68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</a:schemeClr>
              </a:solidFill>
            </a:rPr>
            <a:t>Potenciālo lietotāju un ekspertu iesaiste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>
                  <a:lumMod val="75000"/>
                </a:schemeClr>
              </a:solidFill>
            </a:rPr>
            <a:t>2025 </a:t>
          </a:r>
          <a:endParaRPr lang="en-GB" sz="16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110106" y="103250"/>
        <a:ext cx="2385323" cy="683066"/>
      </dsp:txXfrm>
    </dsp:sp>
    <dsp:sp modelId="{85DEF6B1-33C4-40CD-AC04-C69307069F76}">
      <dsp:nvSpPr>
        <dsp:cNvPr id="0" name=""/>
        <dsp:cNvSpPr/>
      </dsp:nvSpPr>
      <dsp:spPr>
        <a:xfrm>
          <a:off x="2922480" y="1106869"/>
          <a:ext cx="247022" cy="2470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2159F-0040-49D7-936F-142B7B0C42B5}">
      <dsp:nvSpPr>
        <dsp:cNvPr id="0" name=""/>
        <dsp:cNvSpPr/>
      </dsp:nvSpPr>
      <dsp:spPr>
        <a:xfrm>
          <a:off x="4349478" y="254867"/>
          <a:ext cx="1898930" cy="47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 </a:t>
          </a:r>
          <a:endParaRPr lang="en-GB" sz="1700" kern="1200" dirty="0"/>
        </a:p>
      </dsp:txBody>
      <dsp:txXfrm>
        <a:off x="4349478" y="254867"/>
        <a:ext cx="1898930" cy="470962"/>
      </dsp:txXfrm>
    </dsp:sp>
    <dsp:sp modelId="{7B045B3B-9969-4C74-A12F-70E6C565FDBB}">
      <dsp:nvSpPr>
        <dsp:cNvPr id="0" name=""/>
        <dsp:cNvSpPr/>
      </dsp:nvSpPr>
      <dsp:spPr>
        <a:xfrm>
          <a:off x="5220166" y="1111600"/>
          <a:ext cx="247022" cy="2470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B9-12AF-402A-A3C8-55AFA4A56141}" type="datetimeFigureOut">
              <a:rPr lang="lv-LV" smtClean="0"/>
              <a:t>17.04.2024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17833-166A-482D-8F89-6510B92B207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167-41D0-423B-BE7F-0F8245B104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1348"/>
            <a:ext cx="7552008" cy="237555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E602-B130-477A-8ABD-5A907E826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3912"/>
            <a:ext cx="4211783" cy="46191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0D582C-BA8B-47BB-BF87-A9989BB4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7" y="46500"/>
            <a:ext cx="4663996" cy="15555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B7967-D996-417F-BF72-54B899A08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479147"/>
            <a:ext cx="2763929" cy="6902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C526789-AD04-4331-8368-131E98C664A9}"/>
              </a:ext>
            </a:extLst>
          </p:cNvPr>
          <p:cNvSpPr txBox="1">
            <a:spLocks/>
          </p:cNvSpPr>
          <p:nvPr userDrawn="1"/>
        </p:nvSpPr>
        <p:spPr>
          <a:xfrm>
            <a:off x="1523999" y="5495827"/>
            <a:ext cx="4211783" cy="461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/>
              <a:t>2024. gada 18. – 20. aprīlis</a:t>
            </a:r>
          </a:p>
        </p:txBody>
      </p:sp>
    </p:spTree>
    <p:extLst>
      <p:ext uri="{BB962C8B-B14F-4D97-AF65-F5344CB8AC3E}">
        <p14:creationId xmlns:p14="http://schemas.microsoft.com/office/powerpoint/2010/main" val="65789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C932-D553-4DA5-A763-BAF37D9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9DFAC-48F9-4C9A-A5F0-4E285451A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7DE93-4C80-4BD5-8F4B-2611737D6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BB586-A931-4D0A-9E41-7C082EEC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2BD54-7F2B-4AA1-9860-8A4B003B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17369-F2D9-4E8C-966B-DA3F617DD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9ABC91-BE5E-406C-8F8A-B2AD4F74BD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793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E6BD-D632-49A8-A58A-CFB1052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E8E3A-EFFE-42AC-9820-615B629EF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19FA-DA01-40AF-9E3F-A14A4205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D0C3-6F30-46CB-ACDE-8EDD6A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1E0A0-1E21-471F-987F-785F6C35C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E2319F-A0DC-4D99-B32E-C36C6BD03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70131"/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1287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CA9-6E4F-44CE-AAF4-B1B330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47B33-F5FC-42B8-9335-D99A3D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747E-8230-48F8-831B-19F54C27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E825-759B-4961-8A50-EFAABF4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BD4CB-5936-4586-B4AE-989450236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0C8CDC-8587-4251-B48C-09BB4B54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928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89F58-668F-46CF-A954-82F17A28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E3AD765-4A22-47B8-8147-DEDB5E940F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630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C63D-3794-4538-B7C7-749071F9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471C9-3891-4DBA-81E4-5C983D79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213EA-263F-4988-BED9-A243B3D2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EC7A-4E42-4C62-988A-1EFF2D15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DCDA5-85D3-4ED4-8CBF-D4BB9BA2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FCF1B-055B-4BA7-B26D-E4D4B0B73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4A03F90-79F1-41D2-9B7A-76577D98EC7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941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CF65B-9C7C-4B19-803D-D627DEA4C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ACBFE-1FA2-4CFB-A2EB-E79489C1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6DA4D-B8E4-40CC-9C10-5F6305E09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DFED6-96F3-4A1D-BEF7-B93BA178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913B4-F725-49BB-994D-37BCC44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D2D85-6B41-4576-8576-AA8E07CC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9A01A94-E521-4779-8F92-A2B06F17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7F2-6601-42E0-9CF0-58BA0B9C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77A5F6F-60A9-48A7-B04F-B1B17D74A0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5BA39-D0A7-49BB-B1D5-2445767B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72FF-B9AC-448E-9795-FE359EB2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9BAB0D-F287-42E1-962F-0798C082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12159-7D0B-4970-B6F7-3E2E2208D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E5D281-EA8F-4118-A062-C92AF80A1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3654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99F79-DD14-4F13-AB40-01D019B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2481-C635-4438-A0E3-3D043F05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0C117-13A6-4DE9-8C8E-AD84AE514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6A9B122-B027-4D70-B5AA-542421F3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3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3355-B5E2-4ED6-A3D4-1FF37157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E14F0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7C6C-8434-46EA-95D1-BB495135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06487"/>
            <a:ext cx="6172200" cy="43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E9647-9D06-4EA6-B199-1E21FBA45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BD9C-2823-40CF-991B-DEB6DA1D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66378-944E-41BD-A195-499E3E54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0DC5-8899-4E6A-B107-B636702714C8}" type="slidenum">
              <a:rPr lang="lv-LV" smtClean="0"/>
              <a:t>‹#›</a:t>
            </a:fld>
            <a:endParaRPr lang="lv-LV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6538EE-9672-4F17-9CC4-4BD643BA9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5" y="119978"/>
            <a:ext cx="2557806" cy="853083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6DC623-1879-42FA-831E-D47F3681B4E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31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AFE97-D26C-4017-B0CF-4B6D08CC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652E-6EE0-493D-B596-C57F4A8D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03179-D6D1-42E4-B1E7-795766B3F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18. – 20. aprīlis</a:t>
            </a:r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84F0-B386-4AFC-8D52-78B37BFE2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5E11C-8B81-436F-A122-9E448F450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0DC5-8899-4E6A-B107-B636702714C8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47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758/s13414-012-0352-6" TargetMode="External"/><Relationship Id="rId2" Type="http://schemas.openxmlformats.org/officeDocument/2006/relationships/hyperlink" Target="https://doi.org/10.1007/978-3-319-28099-8_1904-1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oi.org/10.3390/su14052524" TargetMode="External"/><Relationship Id="rId4" Type="http://schemas.openxmlformats.org/officeDocument/2006/relationships/hyperlink" Target="https://doi.org/10.1136/bmj.n7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048" y="1993390"/>
            <a:ext cx="9401904" cy="2375554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970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Selektīvās uzmanības un </a:t>
            </a:r>
            <a:r>
              <a:rPr lang="lv-LV" dirty="0">
                <a:solidFill>
                  <a:srgbClr val="970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uzmanības noturības</a:t>
            </a:r>
            <a:r>
              <a:rPr lang="en-GB" sz="3600" b="1" dirty="0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attīstīšana</a:t>
            </a:r>
            <a:r>
              <a:rPr lang="lv-LV" dirty="0">
                <a:solidFill>
                  <a:srgbClr val="970131"/>
                </a:solidFill>
              </a:rPr>
              <a:t> pusaudžu sportistiem: Darbības jomas noteikšanas pārskata pirmie rezultāti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3DE0F-945D-4BA1-AE1E-9AB569A64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dirty="0" err="1"/>
              <a:t>Mg.Pead</a:t>
            </a:r>
            <a:r>
              <a:rPr lang="lv-LV" dirty="0"/>
              <a:t>. Solvita Pleinica </a:t>
            </a:r>
          </a:p>
          <a:p>
            <a:r>
              <a:rPr lang="lv-LV" dirty="0" err="1"/>
              <a:t>Ph.D</a:t>
            </a:r>
            <a:r>
              <a:rPr lang="lv-LV" dirty="0"/>
              <a:t>. Sanita </a:t>
            </a:r>
            <a:r>
              <a:rPr lang="lv-LV" dirty="0" err="1"/>
              <a:t>Šuriņa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6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6C69EB-4D30-61B0-99C2-A4C542F7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70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970131"/>
                </a:solidFill>
              </a:rPr>
              <a:t>Pirmie rezultāti - PRISMA</a:t>
            </a:r>
            <a:endParaRPr lang="en-GB" dirty="0">
              <a:solidFill>
                <a:srgbClr val="97013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CF3508-BA84-0D8A-BAA7-AC32655B42F6}"/>
              </a:ext>
            </a:extLst>
          </p:cNvPr>
          <p:cNvSpPr txBox="1"/>
          <p:nvPr/>
        </p:nvSpPr>
        <p:spPr>
          <a:xfrm>
            <a:off x="9017875" y="63082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400" b="0" i="0" dirty="0">
                <a:solidFill>
                  <a:srgbClr val="222222"/>
                </a:solidFill>
                <a:effectLst/>
              </a:rPr>
              <a:t>(</a:t>
            </a:r>
            <a:r>
              <a:rPr lang="en-GB" sz="1400" b="0" i="0" dirty="0">
                <a:solidFill>
                  <a:srgbClr val="222222"/>
                </a:solidFill>
                <a:effectLst/>
              </a:rPr>
              <a:t>Page</a:t>
            </a:r>
            <a:r>
              <a:rPr lang="lv-LV" sz="1400" b="0" i="0" dirty="0">
                <a:solidFill>
                  <a:srgbClr val="222222"/>
                </a:solidFill>
                <a:effectLst/>
              </a:rPr>
              <a:t>, et.al., 2021)</a:t>
            </a:r>
            <a:endParaRPr lang="en-GB" sz="1400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D57BBBC-7587-2D13-EC8B-896F034D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2797"/>
            <a:ext cx="9190677" cy="53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B0C76-C78A-251A-663C-528FBD0DC156}"/>
              </a:ext>
            </a:extLst>
          </p:cNvPr>
          <p:cNvSpPr txBox="1"/>
          <p:nvPr/>
        </p:nvSpPr>
        <p:spPr>
          <a:xfrm>
            <a:off x="677918" y="1066488"/>
            <a:ext cx="109412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Bater, L.R., Jordan, S.S. (2019). Selective Attention. 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In: Zeigler-Hill, V., Shackelford, T. (eds) </a:t>
            </a:r>
            <a:r>
              <a:rPr lang="en-GB" b="0" i="1" dirty="0" err="1">
                <a:solidFill>
                  <a:schemeClr val="tx1">
                    <a:lumMod val="75000"/>
                  </a:schemeClr>
                </a:solidFill>
                <a:effectLst/>
              </a:rPr>
              <a:t>Encyclopedia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 of Personality and Individual Difference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s. Springer, Cham. 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https://doi.org/10.1007/978-3-319-28099-8_1904-1</a:t>
            </a:r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endParaRPr lang="lv-LV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McAvinue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L.P., </a:t>
            </a:r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Habekost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T., Johnson, K.A.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et al.</a:t>
            </a:r>
            <a:r>
              <a:rPr lang="lv-LV" b="0" i="1" dirty="0">
                <a:solidFill>
                  <a:schemeClr val="tx1">
                    <a:lumMod val="75000"/>
                  </a:schemeClr>
                </a:solidFill>
                <a:effectLst/>
              </a:rPr>
              <a:t> (2012).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 Sustained attention, attentional selectivity, and attentional capacity across the lifespan.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Atten Percept </a:t>
            </a:r>
            <a:r>
              <a:rPr lang="en-GB" b="0" i="1" dirty="0" err="1">
                <a:solidFill>
                  <a:schemeClr val="tx1">
                    <a:lumMod val="75000"/>
                  </a:schemeClr>
                </a:solidFill>
                <a:effectLst/>
              </a:rPr>
              <a:t>Psychophys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 </a:t>
            </a:r>
            <a:r>
              <a:rPr lang="en-GB" i="0" dirty="0">
                <a:solidFill>
                  <a:schemeClr val="tx1">
                    <a:lumMod val="75000"/>
                  </a:schemeClr>
                </a:solidFill>
                <a:effectLst/>
              </a:rPr>
              <a:t>74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1570–1582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. 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https://doi.org/10.3758/s13414-012-0352-6</a:t>
            </a:r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endParaRPr lang="lv-LV" b="0" i="0" dirty="0">
              <a:solidFill>
                <a:schemeClr val="tx1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Page, M. J., McKenzie, J. E., Bossuyt, P. M., </a:t>
            </a:r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Boutron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I., Hoffmann, T. C., Mulrow, C. D., ... &amp; Moher, D. (2021). The PRISMA 2020 statement: an updated guideline for reporting systematic reviews. </a:t>
            </a:r>
            <a:r>
              <a:rPr lang="en-GB" b="0" i="1" dirty="0" err="1">
                <a:solidFill>
                  <a:schemeClr val="tx1">
                    <a:lumMod val="75000"/>
                  </a:schemeClr>
                </a:solidFill>
                <a:effectLst/>
              </a:rPr>
              <a:t>Bmj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372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.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 d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oi: </a:t>
            </a:r>
            <a:r>
              <a:rPr lang="en-GB" b="0" i="0" u="none" strike="noStrike" dirty="0">
                <a:solidFill>
                  <a:schemeClr val="tx1">
                    <a:lumMod val="7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https://doi.org/10.1136/bmj.n71</a:t>
            </a:r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Reigal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R. E., </a:t>
            </a:r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Enríquez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-Molina, R., Herrera-Robles, S., Juárez-Ruiz de </a:t>
            </a:r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Mier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R., Pastrana </a:t>
            </a:r>
            <a:r>
              <a:rPr lang="en-GB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Brincones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J. L., Hernández-Mendo, A., &amp; Morales-Sánchez, V. (2022). Attentional Span Is Determined by Sport Discipline.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Sustainability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,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14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(5), 2524.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2524; </a:t>
            </a:r>
            <a:r>
              <a:rPr lang="en-GB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5"/>
              </a:rPr>
              <a:t>https://doi.org/10.3390/su14052524</a:t>
            </a:r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endParaRPr lang="lv-LV" b="0" i="0" dirty="0">
              <a:solidFill>
                <a:schemeClr val="tx1">
                  <a:lumMod val="75000"/>
                </a:schemeClr>
              </a:solidFill>
              <a:effectLst/>
            </a:endParaRPr>
          </a:p>
          <a:p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Styles, E. (2006). </a:t>
            </a:r>
            <a:r>
              <a:rPr lang="en-GB" b="0" i="1" dirty="0">
                <a:solidFill>
                  <a:schemeClr val="tx1">
                    <a:lumMod val="75000"/>
                  </a:schemeClr>
                </a:solidFill>
                <a:effectLst/>
              </a:rPr>
              <a:t>The psychology of attention</a:t>
            </a:r>
            <a:r>
              <a:rPr lang="en-GB" b="0" i="0" dirty="0">
                <a:solidFill>
                  <a:schemeClr val="tx1">
                    <a:lumMod val="75000"/>
                  </a:schemeClr>
                </a:solidFill>
                <a:effectLst/>
              </a:rPr>
              <a:t>. Psychology Press.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lv-LV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chrome-extension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://</a:t>
            </a:r>
            <a:r>
              <a:rPr lang="lv-LV" b="0" i="0" dirty="0" err="1">
                <a:solidFill>
                  <a:schemeClr val="tx1">
                    <a:lumMod val="75000"/>
                  </a:schemeClr>
                </a:solidFill>
                <a:effectLst/>
              </a:rPr>
              <a:t>efaidnbmnnnibpcajpcglclefindmkaj</a:t>
            </a:r>
            <a:r>
              <a:rPr lang="lv-LV" b="0" i="0" dirty="0">
                <a:solidFill>
                  <a:schemeClr val="tx1">
                    <a:lumMod val="75000"/>
                  </a:schemeClr>
                </a:solidFill>
                <a:effectLst/>
              </a:rPr>
              <a:t>/https://www.psicopolis.com/boxtesti/psicattenz.pdf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61F11A6A-99DA-5FCF-15FA-B421014722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475703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>
                <a:solidFill>
                  <a:srgbClr val="970131"/>
                </a:solidFill>
              </a:rPr>
              <a:t>Literatūras avoti prezentācijā </a:t>
            </a:r>
            <a:endParaRPr lang="en-GB" dirty="0">
              <a:solidFill>
                <a:srgbClr val="970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E800-6E07-430D-A142-17D0FBB5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110" y="2581970"/>
            <a:ext cx="9401904" cy="2375554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rgbClr val="970131"/>
                </a:solidFill>
              </a:rPr>
              <a:t>PALDIES PAR UZMANĪBAS NOTURĪBU! </a:t>
            </a:r>
            <a:br>
              <a:rPr lang="lv-LV" dirty="0">
                <a:solidFill>
                  <a:srgbClr val="970131"/>
                </a:solidFill>
              </a:rPr>
            </a:br>
            <a:endParaRPr lang="lv-LV" dirty="0">
              <a:solidFill>
                <a:srgbClr val="970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5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PROMOCIJAS DARBS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«Selektīvās uzmanības un u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zmanība</a:t>
            </a:r>
            <a:r>
              <a:rPr lang="lv-LV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noturības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attīstīšana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v-LV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pusaudžu sportistiem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komandas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sporta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veidos</a:t>
            </a:r>
            <a:r>
              <a:rPr lang="lv-LV" sz="2800" b="1" dirty="0"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irtuālajā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realitātē</a:t>
            </a:r>
            <a:r>
              <a:rPr lang="lv-LV" sz="2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r">
              <a:buNone/>
            </a:pPr>
            <a:r>
              <a:rPr lang="lv-LV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Darba autore: Mg. </a:t>
            </a:r>
            <a:r>
              <a:rPr lang="lv-LV" sz="1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Pead</a:t>
            </a:r>
            <a:r>
              <a:rPr lang="lv-LV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Solvita Pleinica</a:t>
            </a:r>
          </a:p>
          <a:p>
            <a:pPr marL="0" indent="0" algn="r">
              <a:buNone/>
            </a:pPr>
            <a:r>
              <a:rPr lang="lv-LV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Darba zinātniskā vadītāja: </a:t>
            </a:r>
            <a:r>
              <a:rPr lang="lv-LV" sz="1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lv-LV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Sanita </a:t>
            </a:r>
            <a:r>
              <a:rPr lang="lv-LV" sz="12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Šuriņa</a:t>
            </a:r>
            <a:r>
              <a:rPr lang="lv-LV" sz="12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1200" dirty="0"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Shēma 3">
            <a:extLst>
              <a:ext uri="{FF2B5EF4-FFF2-40B4-BE49-F238E27FC236}">
                <a16:creationId xmlns:a16="http://schemas.microsoft.com/office/drawing/2014/main" id="{A42B820E-434E-F7B0-AC21-E5434B16B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24414"/>
              </p:ext>
            </p:extLst>
          </p:nvPr>
        </p:nvGraphicFramePr>
        <p:xfrm>
          <a:off x="641131" y="3668110"/>
          <a:ext cx="11083159" cy="247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āls 4">
            <a:extLst>
              <a:ext uri="{FF2B5EF4-FFF2-40B4-BE49-F238E27FC236}">
                <a16:creationId xmlns:a16="http://schemas.microsoft.com/office/drawing/2014/main" id="{02FC4DEB-4118-BD09-D102-D62213EBABAE}"/>
              </a:ext>
            </a:extLst>
          </p:cNvPr>
          <p:cNvSpPr/>
          <p:nvPr/>
        </p:nvSpPr>
        <p:spPr>
          <a:xfrm>
            <a:off x="8084543" y="4773929"/>
            <a:ext cx="248073" cy="248073"/>
          </a:xfrm>
          <a:prstGeom prst="ellipse">
            <a:avLst/>
          </a:prstGeom>
          <a:solidFill>
            <a:srgbClr val="97013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Ovāls 5">
            <a:extLst>
              <a:ext uri="{FF2B5EF4-FFF2-40B4-BE49-F238E27FC236}">
                <a16:creationId xmlns:a16="http://schemas.microsoft.com/office/drawing/2014/main" id="{4EEDFCA1-8F5C-64B0-7661-D2AD1618128D}"/>
              </a:ext>
            </a:extLst>
          </p:cNvPr>
          <p:cNvSpPr/>
          <p:nvPr/>
        </p:nvSpPr>
        <p:spPr>
          <a:xfrm>
            <a:off x="10249674" y="4773929"/>
            <a:ext cx="248073" cy="248073"/>
          </a:xfrm>
          <a:prstGeom prst="ellipse">
            <a:avLst/>
          </a:prstGeom>
          <a:solidFill>
            <a:srgbClr val="97013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D928-A975-97D6-D50B-FBE05C1E10EB}"/>
              </a:ext>
            </a:extLst>
          </p:cNvPr>
          <p:cNvSpPr txBox="1"/>
          <p:nvPr/>
        </p:nvSpPr>
        <p:spPr>
          <a:xfrm>
            <a:off x="2706412" y="5303838"/>
            <a:ext cx="212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Prototipa (VR spēle) izveide un attīstība</a:t>
            </a:r>
          </a:p>
          <a:p>
            <a:pPr algn="ctr"/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2024 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8BACE3-16B7-4CFA-D636-4FF0A6827CA8}"/>
              </a:ext>
            </a:extLst>
          </p:cNvPr>
          <p:cNvSpPr txBox="1"/>
          <p:nvPr/>
        </p:nvSpPr>
        <p:spPr>
          <a:xfrm>
            <a:off x="6994636" y="5303839"/>
            <a:ext cx="249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 err="1">
                <a:solidFill>
                  <a:schemeClr val="tx1">
                    <a:lumMod val="75000"/>
                  </a:schemeClr>
                </a:solidFill>
              </a:rPr>
              <a:t>Randomizēts</a:t>
            </a: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 kontrolēts iespējamības pētījums</a:t>
            </a:r>
          </a:p>
          <a:p>
            <a:pPr algn="ctr"/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2025 - 2026  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5A1A-55EC-81C8-3F91-8202631AEC24}"/>
              </a:ext>
            </a:extLst>
          </p:cNvPr>
          <p:cNvSpPr txBox="1"/>
          <p:nvPr/>
        </p:nvSpPr>
        <p:spPr>
          <a:xfrm>
            <a:off x="9128235" y="3943620"/>
            <a:ext cx="2123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Metodes aprobācija</a:t>
            </a:r>
          </a:p>
          <a:p>
            <a:pPr algn="ctr"/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2026 - 2027</a:t>
            </a:r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5984-FC65-4A6B-B4C8-6F659C72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STARPDISCIPLINĀRS PROJEKTS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D3D2-56A3-43D6-95A8-9AC523BE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221" y="1610162"/>
            <a:ext cx="3528849" cy="4351338"/>
          </a:xfrm>
        </p:spPr>
        <p:txBody>
          <a:bodyPr/>
          <a:lstStyle/>
          <a:p>
            <a:pPr marL="0" indent="0">
              <a:buNone/>
            </a:pPr>
            <a:endParaRPr lang="lv-LV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v-LV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4" descr="International Summer School 2020 Riga | RSU">
            <a:extLst>
              <a:ext uri="{FF2B5EF4-FFF2-40B4-BE49-F238E27FC236}">
                <a16:creationId xmlns:a16="http://schemas.microsoft.com/office/drawing/2014/main" id="{FD45104A-9788-FD8A-A71F-242307626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6" y="5868302"/>
            <a:ext cx="2827112" cy="6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SPA">
            <a:extLst>
              <a:ext uri="{FF2B5EF4-FFF2-40B4-BE49-F238E27FC236}">
                <a16:creationId xmlns:a16="http://schemas.microsoft.com/office/drawing/2014/main" id="{423F8CE8-42B2-B899-E250-9C22A24D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74" y="5324148"/>
            <a:ext cx="1481959" cy="14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1D5539A-CAE7-869D-6C3D-8E5046E5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9" y="1261240"/>
            <a:ext cx="6164891" cy="54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018645-2CA0-3AEF-A538-DA67AD2FA9E6}"/>
              </a:ext>
            </a:extLst>
          </p:cNvPr>
          <p:cNvSpPr txBox="1"/>
          <p:nvPr/>
        </p:nvSpPr>
        <p:spPr>
          <a:xfrm>
            <a:off x="177679" y="1804180"/>
            <a:ext cx="5301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«</a:t>
            </a:r>
            <a:r>
              <a:rPr lang="lv-LV" b="1" dirty="0" err="1">
                <a:solidFill>
                  <a:schemeClr val="tx1">
                    <a:lumMod val="75000"/>
                  </a:schemeClr>
                </a:solidFill>
              </a:rPr>
              <a:t>Imersīvās</a:t>
            </a:r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 realitātes spēles ar inovatīvās acu zīlīšu izsekošanas sistēmu integrācija pusaudžu sportistu kognitīvās funkcijas un elpošanas veiktspējas izpētē simulētā sporta sacensību vidē»</a:t>
            </a:r>
          </a:p>
          <a:p>
            <a:endParaRPr lang="lv-LV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lv-LV" dirty="0">
                <a:solidFill>
                  <a:srgbClr val="970131"/>
                </a:solidFill>
              </a:rPr>
              <a:t>Projekta Nr. RSU/LSPA-PA-2024/1-0001</a:t>
            </a:r>
          </a:p>
          <a:p>
            <a:pPr algn="ctr"/>
            <a:endParaRPr lang="lv-LV" dirty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Projekta laika posms: 2024. gada 1. aprīlis – 2026. gada 31. marts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DBCCD82-B5FA-A678-F052-6A4F6598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41828" cy="1325563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solidFill>
                  <a:srgbClr val="97013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Selektīvās uzmanības un u</a:t>
            </a:r>
            <a:r>
              <a:rPr lang="en-GB" sz="3200" b="1" dirty="0" err="1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zmanība</a:t>
            </a:r>
            <a:r>
              <a:rPr lang="lv-LV" sz="3200" b="1" dirty="0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noturības</a:t>
            </a:r>
            <a:r>
              <a:rPr lang="en-GB" sz="3200" b="1" dirty="0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97013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attīstīšana</a:t>
            </a:r>
            <a:r>
              <a:rPr lang="lv-LV" dirty="0">
                <a:solidFill>
                  <a:srgbClr val="970131"/>
                </a:solidFill>
              </a:rPr>
              <a:t> pusaudžu sportistiem: </a:t>
            </a:r>
            <a:br>
              <a:rPr lang="lv-LV" dirty="0">
                <a:solidFill>
                  <a:srgbClr val="970131"/>
                </a:solidFill>
              </a:rPr>
            </a:br>
            <a:r>
              <a:rPr lang="lv-LV" dirty="0">
                <a:solidFill>
                  <a:srgbClr val="970131"/>
                </a:solidFill>
              </a:rPr>
              <a:t>Darbības jomas noteikšanas pārskats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1BEADEA-E2CE-ABBF-191B-5F4F36D28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633"/>
            <a:ext cx="10515600" cy="4225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dirty="0">
                <a:solidFill>
                  <a:srgbClr val="970131"/>
                </a:solidFill>
              </a:rPr>
              <a:t>Pētījuma mērķis: </a:t>
            </a:r>
          </a:p>
          <a:p>
            <a:pPr marL="0" indent="0">
              <a:buNone/>
            </a:pP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Apkopot un analizēt pētījumus, lai izpētītu, kādas intervences tiek izmantotas selektīvās uzmanības un uzmanības noturības attīstīšanai pusaudžiem sportā. 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r>
              <a:rPr lang="lv-LV" sz="2000" dirty="0">
                <a:solidFill>
                  <a:srgbClr val="970131"/>
                </a:solidFill>
              </a:rPr>
              <a:t>Pētījuma jautājumi:  </a:t>
            </a:r>
          </a:p>
          <a:p>
            <a:pPr marL="0" indent="0">
              <a:buNone/>
            </a:pP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Kādas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intervences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tiek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izmantotas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lai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veicinātu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selektīvas uzmanības un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uzmanības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noturības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attīstību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pusaudžiem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sportā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lv-LV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v-LV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2.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Kādi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ir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faktori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kas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ietekmē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selektīvo uzmanību un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uzmanīb</a:t>
            </a:r>
            <a:r>
              <a:rPr lang="lv-LV" sz="2000" dirty="0" err="1">
                <a:solidFill>
                  <a:schemeClr val="tx1">
                    <a:lumMod val="75000"/>
                  </a:schemeClr>
                </a:solidFill>
              </a:rPr>
              <a:t>as</a:t>
            </a:r>
            <a:r>
              <a:rPr lang="lv-LV" sz="2000" dirty="0">
                <a:solidFill>
                  <a:schemeClr val="tx1">
                    <a:lumMod val="75000"/>
                  </a:schemeClr>
                </a:solidFill>
              </a:rPr>
              <a:t> noturību pusaudžiem sportā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Grafika 4" descr="Checkmark with solid fill">
            <a:extLst>
              <a:ext uri="{FF2B5EF4-FFF2-40B4-BE49-F238E27FC236}">
                <a16:creationId xmlns:a16="http://schemas.microsoft.com/office/drawing/2014/main" id="{D554C0CD-1CDB-33EB-B434-E39D62F9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524" y="2330669"/>
            <a:ext cx="522890" cy="522890"/>
          </a:xfrm>
          <a:prstGeom prst="rect">
            <a:avLst/>
          </a:prstGeom>
        </p:spPr>
      </p:pic>
      <p:pic>
        <p:nvPicPr>
          <p:cNvPr id="6" name="Grafika 5" descr="Checkmark with solid fill">
            <a:extLst>
              <a:ext uri="{FF2B5EF4-FFF2-40B4-BE49-F238E27FC236}">
                <a16:creationId xmlns:a16="http://schemas.microsoft.com/office/drawing/2014/main" id="{00C401C5-B721-3F1B-39F5-FBD7D5CC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0" y="3831021"/>
            <a:ext cx="522890" cy="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AB19E2-9B2D-B032-E642-F9E2024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Termini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E85F2BE-FC80-44F4-9363-CFFAAC9CB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lv-LV" sz="2200" b="0" i="0" dirty="0">
              <a:solidFill>
                <a:srgbClr val="222222"/>
              </a:solidFill>
              <a:effectLst/>
            </a:endParaRPr>
          </a:p>
          <a:p>
            <a:pPr marL="0" indent="0" algn="just">
              <a:buNone/>
            </a:pPr>
            <a:r>
              <a:rPr lang="lv-LV" sz="2200" dirty="0">
                <a:solidFill>
                  <a:srgbClr val="970131"/>
                </a:solidFill>
              </a:rPr>
              <a:t>Uzmanība</a:t>
            </a:r>
            <a:r>
              <a:rPr lang="lv-LV" sz="2200" dirty="0">
                <a:solidFill>
                  <a:srgbClr val="222222"/>
                </a:solidFill>
              </a:rPr>
              <a:t> </a:t>
            </a:r>
            <a:r>
              <a:rPr lang="lv-LV" sz="2200" dirty="0">
                <a:solidFill>
                  <a:schemeClr val="tx1">
                    <a:lumMod val="75000"/>
                  </a:schemeClr>
                </a:solidFill>
              </a:rPr>
              <a:t>– īpašs apziņas stāvoklis, kas novirza un koncentrē cilvēka izzināšanas procesus uz pētāmajiem objektiem un parādībām realitātes pilnīgākai un precīzākai atspoguļošanai </a:t>
            </a:r>
          </a:p>
          <a:p>
            <a:pPr marL="0" indent="0" algn="r">
              <a:buNone/>
            </a:pPr>
            <a:r>
              <a:rPr lang="lv-LV" sz="15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GB" sz="15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Styles</a:t>
            </a:r>
            <a:r>
              <a:rPr lang="lv-LV" sz="15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,</a:t>
            </a:r>
            <a:r>
              <a:rPr lang="az-Cyrl-AZ" sz="15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 200</a:t>
            </a:r>
            <a:r>
              <a:rPr lang="lv-LV" sz="15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6</a:t>
            </a:r>
            <a:r>
              <a:rPr lang="az-Cyrl-AZ" sz="15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).</a:t>
            </a:r>
            <a:endParaRPr lang="lv-LV" sz="15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lv-LV" sz="2200" dirty="0">
              <a:solidFill>
                <a:srgbClr val="222222"/>
              </a:solidFill>
            </a:endParaRPr>
          </a:p>
          <a:p>
            <a:pPr marL="0" indent="0" algn="just">
              <a:buNone/>
            </a:pPr>
            <a:r>
              <a:rPr lang="lv-LV" sz="2200" dirty="0">
                <a:solidFill>
                  <a:srgbClr val="970131"/>
                </a:solidFill>
              </a:rPr>
              <a:t>Uzmanības noturība  </a:t>
            </a:r>
            <a:r>
              <a:rPr lang="lv-LV" sz="2200" dirty="0">
                <a:solidFill>
                  <a:srgbClr val="222222"/>
                </a:solidFill>
              </a:rPr>
              <a:t>– </a:t>
            </a:r>
            <a:r>
              <a:rPr lang="lv-LV" sz="2200" dirty="0">
                <a:solidFill>
                  <a:schemeClr val="tx1">
                    <a:lumMod val="75000"/>
                  </a:schemeClr>
                </a:solidFill>
              </a:rPr>
              <a:t>laiks, kurā indivīds var koncentrēties uz vienu konkrētu uzdevumu vai citu interesējošu objektu, nenovēršoties no tā un nesamazinot uzmanības daudzumu</a:t>
            </a:r>
          </a:p>
          <a:p>
            <a:pPr marL="0" indent="0" algn="r">
              <a:buNone/>
            </a:pPr>
            <a:r>
              <a:rPr lang="lv-LV" sz="16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(</a:t>
            </a:r>
            <a:r>
              <a:rPr lang="en-GB" sz="1600" b="0" i="1" dirty="0" err="1">
                <a:solidFill>
                  <a:schemeClr val="tx1">
                    <a:lumMod val="75000"/>
                  </a:schemeClr>
                </a:solidFill>
                <a:effectLst/>
              </a:rPr>
              <a:t>Reigal</a:t>
            </a:r>
            <a:r>
              <a:rPr lang="lv-LV" sz="1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, et.al., </a:t>
            </a:r>
            <a:r>
              <a:rPr lang="lv-LV" sz="16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2022).</a:t>
            </a:r>
          </a:p>
          <a:p>
            <a:pPr marL="0" indent="0" algn="r">
              <a:buNone/>
            </a:pPr>
            <a:endParaRPr lang="lv-LV" sz="1600" b="0" i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lv-LV" sz="2200" dirty="0">
                <a:solidFill>
                  <a:srgbClr val="970131"/>
                </a:solidFill>
              </a:rPr>
              <a:t>Selektīvā uzmanība </a:t>
            </a:r>
            <a:r>
              <a:rPr lang="lv-LV" sz="2200" dirty="0">
                <a:solidFill>
                  <a:schemeClr val="tx1">
                    <a:lumMod val="75000"/>
                  </a:schemeClr>
                </a:solidFill>
              </a:rPr>
              <a:t>- process, kurā tiek pievērsta uzmanība stimuliem (ārējiem un iekšējiem), vienlaikus ignorējot vai nomācot visus pārējos nebūtiskos stimulus</a:t>
            </a: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		                                                                                                                                  									(</a:t>
            </a:r>
            <a:r>
              <a:rPr lang="en-GB" sz="1600" b="0" i="1" dirty="0">
                <a:solidFill>
                  <a:schemeClr val="tx1">
                    <a:lumMod val="75000"/>
                  </a:schemeClr>
                </a:solidFill>
                <a:effectLst/>
              </a:rPr>
              <a:t>Bater, Jordan</a:t>
            </a:r>
            <a:r>
              <a:rPr lang="en-GB" sz="1600" b="0" i="0" dirty="0">
                <a:solidFill>
                  <a:schemeClr val="tx1">
                    <a:lumMod val="75000"/>
                  </a:schemeClr>
                </a:solidFill>
                <a:effectLst/>
              </a:rPr>
              <a:t>, 2019). </a:t>
            </a:r>
            <a:endParaRPr lang="lv-LV" sz="16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5E01CF-C28B-35E8-9161-EF8F3526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48" y="-72232"/>
            <a:ext cx="10515600" cy="1325563"/>
          </a:xfrm>
        </p:spPr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Iekļaušanas un izslēgšanas kritēriji </a:t>
            </a:r>
            <a:endParaRPr lang="en-GB" dirty="0">
              <a:solidFill>
                <a:srgbClr val="97013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477179C-FC92-7FAE-5FB3-55AE5D1A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393" y="880213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v-LV" sz="1600" dirty="0">
                <a:solidFill>
                  <a:srgbClr val="970131"/>
                </a:solidFill>
              </a:rPr>
              <a:t>Tiks iekļauti pētījumi, kas atbilst šādiem kritērijiem: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intervences plāni ar atsevišķu kognitīvās uzmanības apmācības/fizisko aktivitāšu programmu, kuras mērķis ir uzlabot uzmanības noturību un selektīvas uzmanības spēju; 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Pusaudži 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nav ierobežojumu dalībnieku dzimumam, rasei;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Pētījumi veikti laika posmā no 2000. gada līdz 2024. gada 1. martam.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lv-LV" sz="1600" dirty="0">
                <a:solidFill>
                  <a:srgbClr val="970131"/>
                </a:solidFill>
              </a:rPr>
              <a:t>Pētījumi tiks izslēgti, ja: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pētījumos iekļauti psihiatrijas pacientus;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pētījumi, kas veikti, lai pētītu uzmanības deficīta un hiperaktivitātes traucējumus (ADHD), depresiju un citas fiziskas un psiholoģiskas veselības problēmas, tostarp narkotikas, alkohols un svara traucējumu problēmas;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pētījumos pārbaudīja uzmanības apmācības paņēmienu (izmanto, lai ārstētu atkārtotu negatīvu domāšanu) vai uzmanības novirzes modifikācijas apmācību (izmanto, lai mainītu uzmanības novirzi pret draudiem);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tie ir rakstīti valodā, kas nav angļu valoda;</a:t>
            </a:r>
          </a:p>
          <a:p>
            <a:pPr>
              <a:lnSpc>
                <a:spcPct val="120000"/>
              </a:lnSpc>
            </a:pPr>
            <a:r>
              <a:rPr lang="lv-LV" sz="1600" dirty="0">
                <a:solidFill>
                  <a:schemeClr val="tx1">
                    <a:lumMod val="75000"/>
                  </a:schemeClr>
                </a:solidFill>
              </a:rPr>
              <a:t>sistemātiski pārskati, publicēto datu sekundārās analīzes, protokoli, darbības jomas noteikšanas pārskati. </a:t>
            </a:r>
          </a:p>
        </p:txBody>
      </p:sp>
      <p:pic>
        <p:nvPicPr>
          <p:cNvPr id="4" name="Grafika 3" descr="Checkmark with solid fill">
            <a:extLst>
              <a:ext uri="{FF2B5EF4-FFF2-40B4-BE49-F238E27FC236}">
                <a16:creationId xmlns:a16="http://schemas.microsoft.com/office/drawing/2014/main" id="{F89282D1-856B-1960-5A76-53850A713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207" y="924747"/>
            <a:ext cx="522890" cy="522890"/>
          </a:xfrm>
          <a:prstGeom prst="rect">
            <a:avLst/>
          </a:prstGeom>
        </p:spPr>
      </p:pic>
      <p:pic>
        <p:nvPicPr>
          <p:cNvPr id="5" name="Grafika 4" descr="Checkmark with solid fill">
            <a:extLst>
              <a:ext uri="{FF2B5EF4-FFF2-40B4-BE49-F238E27FC236}">
                <a16:creationId xmlns:a16="http://schemas.microsoft.com/office/drawing/2014/main" id="{4B5C5F28-E31C-B24C-6236-61E1A490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3" y="3167555"/>
            <a:ext cx="522890" cy="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19382B7-7B25-C156-B855-04B39A6E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Pētījumu meklēšanas stratēģija - atslēgvārdi</a:t>
            </a:r>
            <a:endParaRPr lang="en-GB" dirty="0">
              <a:solidFill>
                <a:srgbClr val="97013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4E15DCB-EE6F-7471-B376-B7330419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825625"/>
            <a:ext cx="1105951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 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anxiety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depression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ADHD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“Attention Deficit Hyperactivity Disorder”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6B1C06-C285-26A8-941E-31DC79338B59}"/>
              </a:ext>
            </a:extLst>
          </p:cNvPr>
          <p:cNvSpPr txBox="1"/>
          <p:nvPr/>
        </p:nvSpPr>
        <p:spPr>
          <a:xfrm>
            <a:off x="636789" y="2054234"/>
            <a:ext cx="132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tx1">
                    <a:lumMod val="75000"/>
                  </a:schemeClr>
                </a:solidFill>
              </a:rPr>
              <a:t>Selective</a:t>
            </a:r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63139-879D-1A08-03BB-F51A0A44C410}"/>
              </a:ext>
            </a:extLst>
          </p:cNvPr>
          <p:cNvSpPr txBox="1"/>
          <p:nvPr/>
        </p:nvSpPr>
        <p:spPr>
          <a:xfrm>
            <a:off x="3513449" y="2134513"/>
            <a:ext cx="176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tx1">
                    <a:lumMod val="75000"/>
                  </a:schemeClr>
                </a:solidFill>
              </a:rPr>
              <a:t>Sustained</a:t>
            </a:r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919A80-FE10-4FFA-A16D-399E251A3548}"/>
              </a:ext>
            </a:extLst>
          </p:cNvPr>
          <p:cNvSpPr txBox="1"/>
          <p:nvPr/>
        </p:nvSpPr>
        <p:spPr>
          <a:xfrm>
            <a:off x="6745525" y="2168997"/>
            <a:ext cx="10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75000"/>
                  </a:schemeClr>
                </a:solidFill>
              </a:rPr>
              <a:t>Sport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0C38B9-07EE-F4CB-8076-DD52E2A79C45}"/>
              </a:ext>
            </a:extLst>
          </p:cNvPr>
          <p:cNvSpPr txBox="1"/>
          <p:nvPr/>
        </p:nvSpPr>
        <p:spPr>
          <a:xfrm>
            <a:off x="9394504" y="2099776"/>
            <a:ext cx="151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tx1">
                    <a:lumMod val="75000"/>
                  </a:schemeClr>
                </a:solidFill>
              </a:rPr>
              <a:t>Adolescent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Bultiņa: augšupvērstā-lejupvērstā 26">
            <a:extLst>
              <a:ext uri="{FF2B5EF4-FFF2-40B4-BE49-F238E27FC236}">
                <a16:creationId xmlns:a16="http://schemas.microsoft.com/office/drawing/2014/main" id="{FB8A5CD0-A1B4-07B2-1C13-3FC0A820CD32}"/>
              </a:ext>
            </a:extLst>
          </p:cNvPr>
          <p:cNvSpPr/>
          <p:nvPr/>
        </p:nvSpPr>
        <p:spPr>
          <a:xfrm rot="5400000">
            <a:off x="2407721" y="1715996"/>
            <a:ext cx="472644" cy="1329559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9F41DC-D230-3CB3-677A-118F95BFE4D4}"/>
              </a:ext>
            </a:extLst>
          </p:cNvPr>
          <p:cNvSpPr txBox="1"/>
          <p:nvPr/>
        </p:nvSpPr>
        <p:spPr>
          <a:xfrm>
            <a:off x="2303130" y="1799665"/>
            <a:ext cx="5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OR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9" name="Bultiņa: augšupvērstā-lejupvērstā 28">
            <a:extLst>
              <a:ext uri="{FF2B5EF4-FFF2-40B4-BE49-F238E27FC236}">
                <a16:creationId xmlns:a16="http://schemas.microsoft.com/office/drawing/2014/main" id="{13ACC17A-DF26-90A6-A834-A86F05E0DD0A}"/>
              </a:ext>
            </a:extLst>
          </p:cNvPr>
          <p:cNvSpPr/>
          <p:nvPr/>
        </p:nvSpPr>
        <p:spPr>
          <a:xfrm rot="5400000">
            <a:off x="5625613" y="1686135"/>
            <a:ext cx="472644" cy="1382529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Bultiņa: augšupvērstā-lejupvērstā 29">
            <a:extLst>
              <a:ext uri="{FF2B5EF4-FFF2-40B4-BE49-F238E27FC236}">
                <a16:creationId xmlns:a16="http://schemas.microsoft.com/office/drawing/2014/main" id="{8CEC99EB-E45B-B6FA-CCC8-F1A99D0D5512}"/>
              </a:ext>
            </a:extLst>
          </p:cNvPr>
          <p:cNvSpPr/>
          <p:nvPr/>
        </p:nvSpPr>
        <p:spPr>
          <a:xfrm rot="5400000">
            <a:off x="8297729" y="1695653"/>
            <a:ext cx="472644" cy="1286136"/>
          </a:xfrm>
          <a:prstGeom prst="up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E20458-BCFD-4D8C-02D2-504CA5579646}"/>
              </a:ext>
            </a:extLst>
          </p:cNvPr>
          <p:cNvSpPr txBox="1"/>
          <p:nvPr/>
        </p:nvSpPr>
        <p:spPr>
          <a:xfrm>
            <a:off x="5497821" y="182562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AND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A0B457-C406-7ACF-4066-C4D9EC2B03EF}"/>
              </a:ext>
            </a:extLst>
          </p:cNvPr>
          <p:cNvSpPr txBox="1"/>
          <p:nvPr/>
        </p:nvSpPr>
        <p:spPr>
          <a:xfrm>
            <a:off x="8198061" y="18377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AND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C6C512-F62E-3E3D-AA74-EDA6CA22AD4F}"/>
              </a:ext>
            </a:extLst>
          </p:cNvPr>
          <p:cNvSpPr txBox="1"/>
          <p:nvPr/>
        </p:nvSpPr>
        <p:spPr>
          <a:xfrm>
            <a:off x="3377854" y="2826346"/>
            <a:ext cx="174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Ability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to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concentrate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Cognitive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aptitude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Conentration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Concentration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time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Consciousness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b="1" dirty="0">
                <a:solidFill>
                  <a:schemeClr val="tx1">
                    <a:lumMod val="75000"/>
                  </a:schemeClr>
                </a:solidFill>
              </a:rPr>
              <a:t> OR </a:t>
            </a:r>
            <a:r>
              <a:rPr lang="lv-LV" sz="1200" b="1" dirty="0" err="1">
                <a:solidFill>
                  <a:schemeClr val="tx1">
                    <a:lumMod val="75000"/>
                  </a:schemeClr>
                </a:solidFill>
              </a:rPr>
              <a:t>Vigilance</a:t>
            </a:r>
            <a:endParaRPr lang="lv-LV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DB8E80-F248-9055-6093-F7F2DBB267DC}"/>
              </a:ext>
            </a:extLst>
          </p:cNvPr>
          <p:cNvSpPr txBox="1"/>
          <p:nvPr/>
        </p:nvSpPr>
        <p:spPr>
          <a:xfrm>
            <a:off x="9639382" y="2552290"/>
            <a:ext cx="174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200" dirty="0"/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Teen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Teenager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Young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adult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EB1A7C-F9D0-0030-7F05-8A3161C45DAB}"/>
              </a:ext>
            </a:extLst>
          </p:cNvPr>
          <p:cNvSpPr txBox="1"/>
          <p:nvPr/>
        </p:nvSpPr>
        <p:spPr>
          <a:xfrm>
            <a:off x="554197" y="2726525"/>
            <a:ext cx="1748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Differential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Attentional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control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Cognitive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control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Covert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Exlusive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endParaRPr lang="lv-LV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Fastidious</a:t>
            </a:r>
            <a:r>
              <a:rPr lang="lv-LV" sz="12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sz="1200" dirty="0" err="1">
                <a:solidFill>
                  <a:schemeClr val="tx1">
                    <a:lumMod val="75000"/>
                  </a:schemeClr>
                </a:solidFill>
              </a:rPr>
              <a:t>attention</a:t>
            </a:r>
            <a:r>
              <a:rPr lang="lv-LV" sz="12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B3D73B-2FAE-0EE7-B63D-8F9A6E1B4118}"/>
              </a:ext>
            </a:extLst>
          </p:cNvPr>
          <p:cNvSpPr txBox="1"/>
          <p:nvPr/>
        </p:nvSpPr>
        <p:spPr>
          <a:xfrm>
            <a:off x="4903987" y="4210676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75000"/>
                  </a:schemeClr>
                </a:solidFill>
              </a:rPr>
              <a:t>NOT</a:t>
            </a:r>
            <a:r>
              <a:rPr lang="lv-LV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11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DC8D6F-1620-01C3-ADCD-690804D1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92"/>
          </a:xfrm>
        </p:spPr>
        <p:txBody>
          <a:bodyPr/>
          <a:lstStyle/>
          <a:p>
            <a:r>
              <a:rPr lang="lv-LV" dirty="0">
                <a:solidFill>
                  <a:srgbClr val="970131"/>
                </a:solidFill>
              </a:rPr>
              <a:t>Pētījumu meklēšanas stratēģija </a:t>
            </a:r>
            <a:endParaRPr lang="en-GB" dirty="0">
              <a:solidFill>
                <a:srgbClr val="970131"/>
              </a:solidFill>
            </a:endParaRP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B495D9A5-9C21-EDA2-F01C-624DA0CF9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09252"/>
              </p:ext>
            </p:extLst>
          </p:nvPr>
        </p:nvGraphicFramePr>
        <p:xfrm>
          <a:off x="478221" y="982720"/>
          <a:ext cx="10957033" cy="580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180">
                  <a:extLst>
                    <a:ext uri="{9D8B030D-6E8A-4147-A177-3AD203B41FA5}">
                      <a16:colId xmlns:a16="http://schemas.microsoft.com/office/drawing/2014/main" val="1941158949"/>
                    </a:ext>
                  </a:extLst>
                </a:gridCol>
                <a:gridCol w="2965116">
                  <a:extLst>
                    <a:ext uri="{9D8B030D-6E8A-4147-A177-3AD203B41FA5}">
                      <a16:colId xmlns:a16="http://schemas.microsoft.com/office/drawing/2014/main" val="415165197"/>
                    </a:ext>
                  </a:extLst>
                </a:gridCol>
                <a:gridCol w="3706689">
                  <a:extLst>
                    <a:ext uri="{9D8B030D-6E8A-4147-A177-3AD203B41FA5}">
                      <a16:colId xmlns:a16="http://schemas.microsoft.com/office/drawing/2014/main" val="3395884400"/>
                    </a:ext>
                  </a:extLst>
                </a:gridCol>
                <a:gridCol w="1545011">
                  <a:extLst>
                    <a:ext uri="{9D8B030D-6E8A-4147-A177-3AD203B41FA5}">
                      <a16:colId xmlns:a16="http://schemas.microsoft.com/office/drawing/2014/main" val="3629228096"/>
                    </a:ext>
                  </a:extLst>
                </a:gridCol>
                <a:gridCol w="1848037">
                  <a:extLst>
                    <a:ext uri="{9D8B030D-6E8A-4147-A177-3AD203B41FA5}">
                      <a16:colId xmlns:a16="http://schemas.microsoft.com/office/drawing/2014/main" val="1932009627"/>
                    </a:ext>
                  </a:extLst>
                </a:gridCol>
              </a:tblGrid>
              <a:tr h="354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Main Database</a:t>
                      </a:r>
                      <a:r>
                        <a:rPr lang="lv-LV" sz="1200" dirty="0">
                          <a:effectLst/>
                          <a:latin typeface="+mn-lt"/>
                        </a:rPr>
                        <a:t>`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Database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Keywords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Search Within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Notes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56072"/>
                  </a:ext>
                </a:extLst>
              </a:tr>
              <a:tr h="5391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ProQuest </a:t>
                      </a:r>
                      <a:endParaRPr lang="en-GB" sz="11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Selective attention" OR "sustained attention«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OR </a:t>
                      </a:r>
                      <a:r>
                        <a:rPr lang="lv-LV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vigilance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AND sport NOT 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nxiety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OR depression OR ADHD OR "Attention Deficit Hyperactivity Disorder"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All subjects &amp; indexing – Subject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Full text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English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338688087"/>
                  </a:ext>
                </a:extLst>
              </a:tr>
              <a:tr h="11767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PubMed </a:t>
                      </a:r>
                      <a:endParaRPr lang="en-GB" sz="11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MEDLINE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((((((selective attention[Text Word]) OR (("sustained attention"[Text Word]) OR (vigilance)))) OR (working memory)) AND (sport)) NOT (ADHD)) NOT (depression) NOT (anxiety) AND ((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fft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[Filter]) AND (2000:2024[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pdat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])) AND (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fft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[Filter]) AND ((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medline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[Filter]) AND (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fft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[Filter]) AND (humans[Filter]) AND (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english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[Filter]))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3390967991"/>
                  </a:ext>
                </a:extLst>
              </a:tr>
              <a:tr h="8370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EBSCO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MEDLINE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Ultimate;Sociology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Source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Ultimate;Rehabilitation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&amp; Sports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Medicine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Source;SPORTDiscus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with Full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Text;Health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Source - Consumer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Edition;Health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Source: Nursing/Academic 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Edition;MEDLINE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“Selective attention” OR “sustained attention”  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vigilance 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“working memory”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And Sport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a</a:t>
                      </a:r>
                      <a:r>
                        <a:rPr lang="en-GB" sz="11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nxiety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OR depression OR ADHD OR “Attention Deficit Hyperactivity Disorder”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Su Subject Terms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1805136135"/>
                  </a:ext>
                </a:extLst>
              </a:tr>
              <a:tr h="589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Science Direct</a:t>
                      </a:r>
                      <a:endParaRPr lang="en-GB" sz="11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(“Selective attention” OR “sustained attention” OR vigilance)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And Sport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2106707027"/>
                  </a:ext>
                </a:extLst>
              </a:tr>
              <a:tr h="685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Scopus </a:t>
                      </a:r>
                      <a:endParaRPr lang="en-GB" sz="1100" dirty="0"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“Selective attention” OR “sustained attention”  or vigilance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And Sport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AND NOT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anxiety OR depression OR ADHD OR “Attention Deficit Hyperactivity Disorder”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Article title, Abstract, Keywords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English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Psychology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Full text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1471002138"/>
                  </a:ext>
                </a:extLst>
              </a:tr>
              <a:tr h="735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dirty="0">
                          <a:effectLst/>
                          <a:latin typeface="+mn-lt"/>
                        </a:rPr>
                        <a:t>Cochran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CINAHL</a:t>
                      </a: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“Selective attention” OR “sustained attention”  or vigilance And Sport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NOT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anxiety OR depression OR ADHD OR “Attention Deficit Hyperactivity Disorder”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Title, Abstract, keyword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3970054468"/>
                  </a:ext>
                </a:extLst>
              </a:tr>
              <a:tr h="735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 </a:t>
                      </a:r>
                      <a:r>
                        <a:rPr lang="lv-LV" sz="1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>
                    <a:solidFill>
                      <a:srgbClr val="97013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«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Selective attention" OR "sustained attention" OR vigilance </a:t>
                      </a: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AND sport 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Manuāli</a:t>
                      </a:r>
                      <a:endParaRPr lang="en-GB" sz="11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04" marR="18504" marT="0" marB="0"/>
                </a:tc>
                <a:extLst>
                  <a:ext uri="{0D108BD9-81ED-4DB2-BD59-A6C34878D82A}">
                    <a16:rowId xmlns:a16="http://schemas.microsoft.com/office/drawing/2014/main" val="33130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1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96C69EB-4D30-61B0-99C2-A4C542F7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70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970131"/>
                </a:solidFill>
              </a:rPr>
              <a:t>Pirmie rezultāti </a:t>
            </a:r>
            <a:endParaRPr lang="en-GB" dirty="0">
              <a:solidFill>
                <a:srgbClr val="970131"/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1A6607-7BAB-9475-D58A-BC756C6D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C93F5A15-D163-3B7C-C1B3-43C4FAA37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76" y="971291"/>
            <a:ext cx="10641724" cy="5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69696B"/>
      </a:dk1>
      <a:lt1>
        <a:sysClr val="window" lastClr="FFFFFF"/>
      </a:lt1>
      <a:dk2>
        <a:srgbClr val="92012F"/>
      </a:dk2>
      <a:lt2>
        <a:srgbClr val="E7E6E6"/>
      </a:lt2>
      <a:accent1>
        <a:srgbClr val="E14F0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9696B"/>
      </a:hlink>
      <a:folHlink>
        <a:srgbClr val="EF4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E481EE-1B24-40A2-AB48-058996030B18}" vid="{A6CFF80A-732F-49CD-8165-399A60791E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A2FFECB18E6448B789CD9930E2AFC" ma:contentTypeVersion="17" ma:contentTypeDescription="Create a new document." ma:contentTypeScope="" ma:versionID="755e67fb663b1ab16d9e38abf068b9e2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cbdce0a5ea780e155a31f8269e91633a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E0249A-261B-469C-B560-1FC050D8BF74}">
  <ds:schemaRefs>
    <ds:schemaRef ds:uri="http://www.w3.org/XML/1998/namespace"/>
    <ds:schemaRef ds:uri="http://schemas.microsoft.com/office/2006/metadata/properties"/>
    <ds:schemaRef ds:uri="http://purl.org/dc/terms/"/>
    <ds:schemaRef ds:uri="e3cbc38f-3bd0-4c8a-9fca-8dc1c7c662d7"/>
    <ds:schemaRef ds:uri="http://purl.org/dc/dcmitype/"/>
    <ds:schemaRef ds:uri="c6ee3ec1-71e2-4c81-aee9-9f72e577020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A4BEFCB-E54D-4239-B33E-7D0C07F77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80234-78EC-40EE-9FEF-1FC5FE8293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1159</Words>
  <Application>Microsoft Office PowerPoint</Application>
  <PresentationFormat>Platekrāna</PresentationFormat>
  <Paragraphs>146</Paragraphs>
  <Slides>12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Selektīvās uzmanības un uzmanības noturības attīstīšana pusaudžu sportistiem: Darbības jomas noteikšanas pārskata pirmie rezultāti</vt:lpstr>
      <vt:lpstr>PROMOCIJAS DARBS </vt:lpstr>
      <vt:lpstr>STARPDISCIPLINĀRS PROJEKTS </vt:lpstr>
      <vt:lpstr>Selektīvās uzmanības un uzmanības noturības attīstīšana pusaudžu sportistiem:  Darbības jomas noteikšanas pārskats</vt:lpstr>
      <vt:lpstr>Termini </vt:lpstr>
      <vt:lpstr>Iekļaušanas un izslēgšanas kritēriji </vt:lpstr>
      <vt:lpstr>Pētījumu meklēšanas stratēģija - atslēgvārdi</vt:lpstr>
      <vt:lpstr>Pētījumu meklēšanas stratēģija </vt:lpstr>
      <vt:lpstr>Pirmie rezultāti </vt:lpstr>
      <vt:lpstr>Pirmie rezultāti - PRISMA</vt:lpstr>
      <vt:lpstr>PowerPoint prezentācija</vt:lpstr>
      <vt:lpstr>PALDIES PAR UZMANĪBAS NOTURĪBU!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Priekšlaicīgi dzimušu bērnu māšu un tēvu ar traumu saistītas pārliecības pēc dzemdībām</dc:title>
  <dc:creator>Laima Dance</dc:creator>
  <cp:lastModifiedBy>Solvita Pleinica</cp:lastModifiedBy>
  <cp:revision>29</cp:revision>
  <dcterms:created xsi:type="dcterms:W3CDTF">2024-03-26T08:03:57Z</dcterms:created>
  <dcterms:modified xsi:type="dcterms:W3CDTF">2024-04-17T20:18:47Z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  <property fmtid="{D5CDD505-2E9C-101B-9397-08002B2CF9AE}" pid="3" name="MediaServiceImageTags">
    <vt:lpwstr/>
  </property>
</Properties>
</file>