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0"/>
  </p:notesMasterIdLst>
  <p:sldIdLst>
    <p:sldId id="256" r:id="rId2"/>
    <p:sldId id="261" r:id="rId3"/>
    <p:sldId id="263" r:id="rId4"/>
    <p:sldId id="264" r:id="rId5"/>
    <p:sldId id="265" r:id="rId6"/>
    <p:sldId id="268" r:id="rId7"/>
    <p:sldId id="269" r:id="rId8"/>
    <p:sldId id="272" r:id="rId9"/>
    <p:sldId id="273" r:id="rId10"/>
    <p:sldId id="279" r:id="rId11"/>
    <p:sldId id="280" r:id="rId12"/>
    <p:sldId id="283" r:id="rId13"/>
    <p:sldId id="281" r:id="rId14"/>
    <p:sldId id="284" r:id="rId15"/>
    <p:sldId id="285" r:id="rId16"/>
    <p:sldId id="274" r:id="rId17"/>
    <p:sldId id="277" r:id="rId18"/>
    <p:sldId id="278" r:id="rId1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4F01"/>
    <a:srgbClr val="FF6600"/>
    <a:srgbClr val="E25B00"/>
    <a:srgbClr val="EDEDED"/>
    <a:srgbClr val="970131"/>
    <a:srgbClr val="FFB4A7"/>
    <a:srgbClr val="FE45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2" d="100"/>
          <a:sy n="62" d="100"/>
        </p:scale>
        <p:origin x="432" y="40"/>
      </p:cViewPr>
      <p:guideLst/>
    </p:cSldViewPr>
  </p:slideViewPr>
  <p:notesTextViewPr>
    <p:cViewPr>
      <p:scale>
        <a:sx n="1" d="1"/>
        <a:sy n="1" d="1"/>
      </p:scale>
      <p:origin x="0" y="0"/>
    </p:cViewPr>
  </p:notesTextViewPr>
  <p:notesViewPr>
    <p:cSldViewPr snapToGrid="0">
      <p:cViewPr varScale="1">
        <p:scale>
          <a:sx n="87" d="100"/>
          <a:sy n="87" d="100"/>
        </p:scale>
        <p:origin x="316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9DCEB9-12AF-402A-A3C8-55AFA4A56141}" type="datetimeFigureOut">
              <a:rPr lang="lv-LV" smtClean="0"/>
              <a:t>17.04.2024</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317833-166A-482D-8F89-6510B92B207C}" type="slidenum">
              <a:rPr lang="lv-LV" smtClean="0"/>
              <a:t>‹#›</a:t>
            </a:fld>
            <a:endParaRPr lang="lv-LV"/>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951348"/>
            <a:ext cx="7552008" cy="2375554"/>
          </a:xfrm>
        </p:spPr>
        <p:txBody>
          <a:bodyPr anchor="ctr">
            <a:normAutofit/>
          </a:bodyPr>
          <a:lstStyle>
            <a:lvl1pPr algn="l">
              <a:defRPr sz="36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Subtitle 2"/>
          <p:cNvSpPr>
            <a:spLocks noGrp="1"/>
          </p:cNvSpPr>
          <p:nvPr>
            <p:ph type="subTitle" idx="1"/>
          </p:nvPr>
        </p:nvSpPr>
        <p:spPr>
          <a:xfrm>
            <a:off x="1524000" y="5033912"/>
            <a:ext cx="4211783" cy="461915"/>
          </a:xfrm>
        </p:spPr>
        <p:txBody>
          <a:bodyPr anchor="b">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1787" y="46500"/>
            <a:ext cx="4663996" cy="1555543"/>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6008" y="479147"/>
            <a:ext cx="2763929" cy="690251"/>
          </a:xfrm>
          <a:prstGeom prst="rect">
            <a:avLst/>
          </a:prstGeom>
        </p:spPr>
      </p:pic>
      <p:sp>
        <p:nvSpPr>
          <p:cNvPr id="7" name="Subtitle 2"/>
          <p:cNvSpPr txBox="1"/>
          <p:nvPr userDrawn="1"/>
        </p:nvSpPr>
        <p:spPr>
          <a:xfrm>
            <a:off x="1523999" y="5495827"/>
            <a:ext cx="4211783" cy="46191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sz="1600" dirty="0"/>
              <a:t>2024. gada 18. – 20. aprīlis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1">
                <a:solidFill>
                  <a:srgbClr val="E14F01"/>
                </a:solidFill>
                <a:latin typeface="+mj-lt"/>
                <a:cs typeface="Times New Roman" panose="02020603050405020304" pitchFamily="18" charset="0"/>
              </a:defRPr>
            </a:lvl1pPr>
          </a:lstStyle>
          <a:p>
            <a:r>
              <a:rPr lang="en-US"/>
              <a:t>Click to edit Master title style</a:t>
            </a:r>
            <a:endParaRPr lang="lv-LV" dirty="0"/>
          </a:p>
        </p:txBody>
      </p:sp>
      <p:sp>
        <p:nvSpPr>
          <p:cNvPr id="3" name="Picture Placeholder 2"/>
          <p:cNvSpPr>
            <a:spLocks noGrp="1"/>
          </p:cNvSpPr>
          <p:nvPr>
            <p:ph type="pic" idx="1"/>
          </p:nvPr>
        </p:nvSpPr>
        <p:spPr>
          <a:xfrm>
            <a:off x="5183188" y="1506487"/>
            <a:ext cx="6172200" cy="4354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7910DC5-8899-4E6A-B107-B636702714C8}" type="slidenum">
              <a:rPr lang="lv-LV" smtClean="0"/>
              <a:t>‹#›</a:t>
            </a:fld>
            <a:endParaRPr lang="lv-LV"/>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8"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970131"/>
                </a:solidFill>
              </a:defRPr>
            </a:lvl1pPr>
          </a:lstStyle>
          <a:p>
            <a:r>
              <a:rPr lang="lv-LV"/>
              <a:t>18. – 20. aprīlis</a:t>
            </a:r>
            <a:endParaRPr lang="lv-LV"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77910DC5-8899-4E6A-B107-B636702714C8}" type="slidenum">
              <a:rPr lang="lv-LV" smtClean="0"/>
              <a:t>‹#›</a:t>
            </a:fld>
            <a:endParaRPr lang="lv-LV"/>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4" name="Content Placeholder 3"/>
          <p:cNvSpPr>
            <a:spLocks noGrp="1"/>
          </p:cNvSpPr>
          <p:nvPr>
            <p:ph sz="half" idx="2"/>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7910DC5-8899-4E6A-B107-B636702714C8}" type="slidenum">
              <a:rPr lang="lv-LV" smtClean="0"/>
              <a:t>‹#›</a:t>
            </a:fld>
            <a:endParaRPr lang="lv-LV"/>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77910DC5-8899-4E6A-B107-B636702714C8}" type="slidenum">
              <a:rPr lang="lv-LV" smtClean="0"/>
              <a:t>‹#›</a:t>
            </a:fld>
            <a:endParaRPr lang="lv-LV"/>
          </a:p>
        </p:txBody>
      </p:sp>
      <p:sp>
        <p:nvSpPr>
          <p:cNvPr id="13" name="Title 1"/>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5"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77910DC5-8899-4E6A-B107-B636702714C8}" type="slidenum">
              <a:rPr lang="lv-LV" smtClean="0"/>
              <a:t>‹#›</a:t>
            </a:fld>
            <a:endParaRPr lang="lv-LV"/>
          </a:p>
        </p:txBody>
      </p:sp>
      <p:sp>
        <p:nvSpPr>
          <p:cNvPr id="9" name="Title 1"/>
          <p:cNvSpPr>
            <a:spLocks noGrp="1"/>
          </p:cNvSpPr>
          <p:nvPr>
            <p:ph type="title"/>
          </p:nvPr>
        </p:nvSpPr>
        <p:spPr>
          <a:xfrm>
            <a:off x="838200" y="365125"/>
            <a:ext cx="10515600" cy="1325563"/>
          </a:xfrm>
        </p:spPr>
        <p:txBody>
          <a:bodyPr>
            <a:normAutofit/>
          </a:bodyPr>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1"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77910DC5-8899-4E6A-B107-B636702714C8}" type="slidenum">
              <a:rPr lang="lv-LV" smtClean="0"/>
              <a:t>‹#›</a:t>
            </a:fld>
            <a:endParaRPr lang="lv-LV"/>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9"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1">
                <a:solidFill>
                  <a:srgbClr val="E14F01"/>
                </a:solidFill>
                <a:latin typeface="+mj-lt"/>
                <a:cs typeface="Times New Roman" panose="02020603050405020304" pitchFamily="18" charset="0"/>
              </a:defRPr>
            </a:lvl1pPr>
          </a:lstStyle>
          <a:p>
            <a:r>
              <a:rPr lang="en-US" dirty="0"/>
              <a:t>Click to edit Master title style</a:t>
            </a:r>
            <a:endParaRPr lang="lv-LV" dirty="0"/>
          </a:p>
        </p:txBody>
      </p:sp>
      <p:sp>
        <p:nvSpPr>
          <p:cNvPr id="3" name="Content Placeholder 2"/>
          <p:cNvSpPr>
            <a:spLocks noGrp="1"/>
          </p:cNvSpPr>
          <p:nvPr>
            <p:ph idx="1"/>
          </p:nvPr>
        </p:nvSpPr>
        <p:spPr>
          <a:xfrm>
            <a:off x="5183188" y="1506487"/>
            <a:ext cx="6172200" cy="43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77910DC5-8899-4E6A-B107-B636702714C8}" type="slidenum">
              <a:rPr lang="lv-LV" smtClean="0"/>
              <a:t>‹#›</a:t>
            </a:fld>
            <a:endParaRPr lang="lv-LV"/>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26805" y="119978"/>
            <a:ext cx="2557806" cy="853083"/>
          </a:xfrm>
          <a:prstGeom prst="rect">
            <a:avLst/>
          </a:prstGeom>
        </p:spPr>
      </p:pic>
      <p:sp>
        <p:nvSpPr>
          <p:cNvPr id="12"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t="-7000" b="-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18. – 20. aprīlis</a:t>
            </a:r>
            <a:endParaRPr lang="lv-LV"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10DC5-8899-4E6A-B107-B636702714C8}" type="slidenum">
              <a:rPr lang="lv-LV" smtClean="0"/>
              <a:t>‹#›</a:t>
            </a:fld>
            <a:endParaRPr lang="lv-LV"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51355"/>
            <a:ext cx="9187815" cy="2122170"/>
          </a:xfrm>
        </p:spPr>
        <p:txBody>
          <a:bodyPr>
            <a:normAutofit/>
          </a:bodyPr>
          <a:lstStyle/>
          <a:p>
            <a:pPr algn="ctr"/>
            <a:r>
              <a:rPr lang="lv-LV" dirty="0">
                <a:latin typeface="Times New Roman" panose="02020603050405020304" pitchFamily="18" charset="0"/>
                <a:sym typeface="+mn-ea"/>
              </a:rPr>
              <a:t>Garīgums psihologu un psihoterapeitu personīgajā un profesionālajā dzīvē</a:t>
            </a:r>
            <a:endParaRPr lang="lv-LV" dirty="0"/>
          </a:p>
        </p:txBody>
      </p:sp>
      <p:sp>
        <p:nvSpPr>
          <p:cNvPr id="3" name="Subtitle 2"/>
          <p:cNvSpPr>
            <a:spLocks noGrp="1"/>
          </p:cNvSpPr>
          <p:nvPr>
            <p:ph type="subTitle" idx="1"/>
          </p:nvPr>
        </p:nvSpPr>
        <p:spPr>
          <a:xfrm>
            <a:off x="1524000" y="3007995"/>
            <a:ext cx="8750300" cy="3089910"/>
          </a:xfrm>
        </p:spPr>
        <p:txBody>
          <a:bodyPr>
            <a:normAutofit lnSpcReduction="10000"/>
          </a:bodyPr>
          <a:lstStyle/>
          <a:p>
            <a:pPr>
              <a:lnSpc>
                <a:spcPct val="40000"/>
              </a:lnSpc>
            </a:pPr>
            <a:endParaRPr lang="lv-LV" dirty="0">
              <a:latin typeface="Times New Roman" panose="02020603050405020304" pitchFamily="18" charset="0"/>
              <a:cs typeface="Times New Roman" panose="02020603050405020304" pitchFamily="18" charset="0"/>
              <a:sym typeface="+mn-ea"/>
            </a:endParaRPr>
          </a:p>
          <a:p>
            <a:pPr>
              <a:lnSpc>
                <a:spcPct val="40000"/>
              </a:lnSpc>
            </a:pPr>
            <a:endParaRPr lang="lv-LV" dirty="0">
              <a:latin typeface="Times New Roman" panose="02020603050405020304" pitchFamily="18" charset="0"/>
              <a:cs typeface="Times New Roman" panose="02020603050405020304" pitchFamily="18" charset="0"/>
              <a:sym typeface="+mn-ea"/>
            </a:endParaRPr>
          </a:p>
          <a:p>
            <a:pPr>
              <a:lnSpc>
                <a:spcPct val="40000"/>
              </a:lnSpc>
            </a:pPr>
            <a:endParaRPr lang="lv-LV" dirty="0">
              <a:latin typeface="Times New Roman" panose="02020603050405020304" pitchFamily="18" charset="0"/>
              <a:cs typeface="Times New Roman" panose="02020603050405020304" pitchFamily="18" charset="0"/>
              <a:sym typeface="+mn-ea"/>
            </a:endParaRPr>
          </a:p>
          <a:p>
            <a:pPr>
              <a:lnSpc>
                <a:spcPct val="40000"/>
              </a:lnSpc>
            </a:pPr>
            <a:endParaRPr lang="lv-LV" dirty="0">
              <a:latin typeface="Times New Roman" panose="02020603050405020304" pitchFamily="18" charset="0"/>
              <a:cs typeface="Times New Roman" panose="02020603050405020304" pitchFamily="18" charset="0"/>
              <a:sym typeface="+mn-ea"/>
            </a:endParaRPr>
          </a:p>
          <a:p>
            <a:pPr algn="l" rtl="0">
              <a:lnSpc>
                <a:spcPct val="70000"/>
              </a:lnSpc>
            </a:pPr>
            <a:r>
              <a:rPr lang="lv-LV" dirty="0">
                <a:latin typeface="Calibri" panose="020F0502020204030204" charset="0"/>
                <a:cs typeface="Calibri" panose="020F0502020204030204" charset="0"/>
                <a:sym typeface="+mn-ea"/>
              </a:rPr>
              <a:t>Mg.psych. Inguna Rubene RSU doktorante</a:t>
            </a:r>
          </a:p>
          <a:p>
            <a:pPr algn="l" rtl="0">
              <a:lnSpc>
                <a:spcPct val="70000"/>
              </a:lnSpc>
            </a:pPr>
            <a:r>
              <a:rPr lang="lv-LV" altLang="en-US" dirty="0">
                <a:latin typeface="Calibri" panose="020F0502020204030204" charset="0"/>
                <a:cs typeface="Calibri" panose="020F0502020204030204" charset="0"/>
                <a:sym typeface="+mn-ea"/>
              </a:rPr>
              <a:t>Dr.psych., </a:t>
            </a:r>
            <a:r>
              <a:rPr lang="en-US" dirty="0">
                <a:latin typeface="Calibri" panose="020F0502020204030204" charset="0"/>
                <a:cs typeface="Calibri" panose="020F0502020204030204" charset="0"/>
                <a:sym typeface="+mn-ea"/>
              </a:rPr>
              <a:t>prof. Anita Pipere </a:t>
            </a:r>
          </a:p>
          <a:p>
            <a:pPr marL="0" lvl="0" indent="0" algn="l" rtl="0">
              <a:lnSpc>
                <a:spcPct val="70000"/>
              </a:lnSpc>
              <a:buFont typeface="+mj-lt"/>
              <a:buNone/>
            </a:pPr>
            <a:r>
              <a:rPr lang="lv-LV" altLang="en-US" dirty="0">
                <a:latin typeface="Calibri" panose="020F0502020204030204" charset="0"/>
                <a:cs typeface="Calibri" panose="020F0502020204030204" charset="0"/>
                <a:sym typeface="+mn-ea"/>
              </a:rPr>
              <a:t>Dr.psych., </a:t>
            </a:r>
            <a:r>
              <a:rPr lang="en-US" dirty="0">
                <a:latin typeface="Calibri" panose="020F0502020204030204" charset="0"/>
                <a:cs typeface="Calibri" panose="020F0502020204030204" charset="0"/>
                <a:sym typeface="+mn-ea"/>
              </a:rPr>
              <a:t>prof. </a:t>
            </a:r>
            <a:r>
              <a:rPr lang="en-US" dirty="0" err="1">
                <a:latin typeface="Calibri" panose="020F0502020204030204" charset="0"/>
                <a:cs typeface="Calibri" panose="020F0502020204030204" charset="0"/>
                <a:sym typeface="+mn-ea"/>
              </a:rPr>
              <a:t>Kristīne</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Mārtinsone</a:t>
            </a:r>
          </a:p>
          <a:p>
            <a:pPr marL="0" lvl="0" indent="0" algn="l" rtl="0">
              <a:lnSpc>
                <a:spcPct val="70000"/>
              </a:lnSpc>
              <a:buFont typeface="+mj-lt"/>
              <a:buNone/>
            </a:pPr>
            <a:endParaRPr lang="en-US" dirty="0" err="1">
              <a:latin typeface="Calibri" panose="020F0502020204030204" charset="0"/>
              <a:cs typeface="Calibri" panose="020F0502020204030204" charset="0"/>
              <a:sym typeface="+mn-ea"/>
            </a:endParaRPr>
          </a:p>
          <a:p>
            <a:pPr>
              <a:lnSpc>
                <a:spcPct val="40000"/>
              </a:lnSpc>
            </a:pPr>
            <a:endParaRPr lang="lv-LV"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a:latin typeface="Calibri" panose="020F0502020204030204" charset="0"/>
                <a:cs typeface="Calibri" panose="020F0502020204030204" charset="0"/>
                <a:sym typeface="+mn-ea"/>
              </a:rPr>
              <a:t>1. tēma: </a:t>
            </a:r>
            <a:r>
              <a:rPr lang="en-US">
                <a:latin typeface="Calibri" panose="020F0502020204030204" charset="0"/>
                <a:cs typeface="Calibri" panose="020F0502020204030204" charset="0"/>
                <a:sym typeface="+mn-ea"/>
              </a:rPr>
              <a:t>iekšēja cīņa par garīguma definēšanu</a:t>
            </a:r>
            <a:br>
              <a:rPr lang="en-US"/>
            </a:br>
            <a:endParaRPr lang="en-US"/>
          </a:p>
        </p:txBody>
      </p:sp>
      <p:sp>
        <p:nvSpPr>
          <p:cNvPr id="3" name="Content Placeholder 2"/>
          <p:cNvSpPr>
            <a:spLocks noGrp="1"/>
          </p:cNvSpPr>
          <p:nvPr>
            <p:ph idx="1"/>
          </p:nvPr>
        </p:nvSpPr>
        <p:spPr>
          <a:xfrm>
            <a:off x="838200" y="1504950"/>
            <a:ext cx="10515600" cy="4672330"/>
          </a:xfrm>
        </p:spPr>
        <p:txBody>
          <a:bodyPr>
            <a:normAutofit fontScale="80000"/>
          </a:bodyPr>
          <a:lstStyle/>
          <a:p>
            <a:pPr marL="0" indent="0" algn="just">
              <a:buNone/>
            </a:pPr>
            <a:r>
              <a:rPr lang="lv-LV" sz="2400" i="1">
                <a:latin typeface="Calibri" panose="020F0502020204030204" charset="0"/>
                <a:cs typeface="Calibri" panose="020F0502020204030204" charset="0"/>
                <a:sym typeface="+mn-ea"/>
              </a:rPr>
              <a:t>G</a:t>
            </a:r>
            <a:r>
              <a:rPr sz="2400" i="1">
                <a:latin typeface="Calibri" panose="020F0502020204030204" charset="0"/>
                <a:cs typeface="Calibri" panose="020F0502020204030204" charset="0"/>
                <a:sym typeface="+mn-ea"/>
              </a:rPr>
              <a:t>arīgums ir kaut kāds tāds</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 man tas šķiet</a:t>
            </a:r>
            <a:r>
              <a:rPr sz="2400" i="1">
                <a:solidFill>
                  <a:schemeClr val="accent5">
                    <a:lumMod val="75000"/>
                  </a:schemeClr>
                </a:solidFill>
                <a:latin typeface="Calibri" panose="020F0502020204030204" charset="0"/>
                <a:cs typeface="Calibri" panose="020F0502020204030204" charset="0"/>
                <a:sym typeface="+mn-ea"/>
              </a:rPr>
              <a:t> tāds gaiss,</a:t>
            </a:r>
            <a:r>
              <a:rPr sz="2400" i="1">
                <a:latin typeface="Calibri" panose="020F0502020204030204" charset="0"/>
                <a:cs typeface="Calibri" panose="020F0502020204030204" charset="0"/>
                <a:sym typeface="+mn-ea"/>
              </a:rPr>
              <a:t> kas ļauj mums nomierināties kaut kādās situācijās, kas mums liekas ļoti grūti izturamas. Jā, </a:t>
            </a:r>
            <a:r>
              <a:rPr sz="2400" i="1">
                <a:solidFill>
                  <a:schemeClr val="accent5">
                    <a:lumMod val="75000"/>
                  </a:schemeClr>
                </a:solidFill>
                <a:latin typeface="Calibri" panose="020F0502020204030204" charset="0"/>
                <a:cs typeface="Calibri" panose="020F0502020204030204" charset="0"/>
                <a:sym typeface="+mn-ea"/>
              </a:rPr>
              <a:t>es nezinu,</a:t>
            </a:r>
            <a:r>
              <a:rPr sz="2400" i="1">
                <a:latin typeface="Calibri" panose="020F0502020204030204" charset="0"/>
                <a:cs typeface="Calibri" panose="020F0502020204030204" charset="0"/>
                <a:sym typeface="+mn-ea"/>
              </a:rPr>
              <a:t> kā lai citādāk vēl atbild. </a:t>
            </a:r>
            <a:r>
              <a:rPr lang="lv-LV" sz="2400" i="1">
                <a:latin typeface="Calibri" panose="020F0502020204030204" charset="0"/>
                <a:cs typeface="Calibri" panose="020F0502020204030204" charset="0"/>
                <a:sym typeface="+mn-ea"/>
              </a:rPr>
              <a:t>(B12)</a:t>
            </a:r>
            <a:endParaRPr sz="2400" i="1">
              <a:latin typeface="Calibri" panose="020F0502020204030204" charset="0"/>
              <a:cs typeface="Calibri" panose="020F0502020204030204" charset="0"/>
              <a:sym typeface="+mn-ea"/>
            </a:endParaRPr>
          </a:p>
          <a:p>
            <a:pPr marL="0" indent="0" algn="just">
              <a:buNone/>
            </a:pPr>
            <a:r>
              <a:rPr sz="2400" i="1">
                <a:latin typeface="Calibri" panose="020F0502020204030204" charset="0"/>
                <a:cs typeface="Calibri" panose="020F0502020204030204" charset="0"/>
                <a:sym typeface="+mn-ea"/>
              </a:rPr>
              <a:t>Garīgums nu tā ir </a:t>
            </a:r>
            <a:r>
              <a:rPr sz="2400" i="1">
                <a:solidFill>
                  <a:schemeClr val="accent5">
                    <a:lumMod val="75000"/>
                  </a:schemeClr>
                </a:solidFill>
                <a:latin typeface="Calibri" panose="020F0502020204030204" charset="0"/>
                <a:cs typeface="Calibri" panose="020F0502020204030204" charset="0"/>
                <a:sym typeface="+mn-ea"/>
              </a:rPr>
              <a:t>morāla ētiska spriešana, līdzjūtība, sirdsapziņa, </a:t>
            </a:r>
            <a:r>
              <a:rPr sz="2400" i="1">
                <a:latin typeface="Calibri" panose="020F0502020204030204" charset="0"/>
                <a:cs typeface="Calibri" panose="020F0502020204030204" charset="0"/>
                <a:sym typeface="+mn-ea"/>
              </a:rPr>
              <a:t>[</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 pieturēšanās pie tādiem</a:t>
            </a:r>
            <a:r>
              <a:rPr sz="2400" i="1">
                <a:solidFill>
                  <a:schemeClr val="accent5">
                    <a:lumMod val="75000"/>
                  </a:schemeClr>
                </a:solidFill>
                <a:latin typeface="Calibri" panose="020F0502020204030204" charset="0"/>
                <a:cs typeface="Calibri" panose="020F0502020204030204" charset="0"/>
                <a:sym typeface="+mn-ea"/>
              </a:rPr>
              <a:t> morāli ētiskiem standartiem</a:t>
            </a:r>
            <a:r>
              <a:rPr sz="2400" i="1">
                <a:latin typeface="Calibri" panose="020F0502020204030204" charset="0"/>
                <a:cs typeface="Calibri" panose="020F0502020204030204" charset="0"/>
                <a:sym typeface="+mn-ea"/>
              </a:rPr>
              <a:t> [</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  nu </a:t>
            </a:r>
            <a:r>
              <a:rPr sz="2400" i="1">
                <a:solidFill>
                  <a:schemeClr val="accent5">
                    <a:lumMod val="75000"/>
                  </a:schemeClr>
                </a:solidFill>
                <a:latin typeface="Calibri" panose="020F0502020204030204" charset="0"/>
                <a:cs typeface="Calibri" panose="020F0502020204030204" charset="0"/>
                <a:sym typeface="+mn-ea"/>
              </a:rPr>
              <a:t>laikam tā, nezinu </a:t>
            </a:r>
            <a:r>
              <a:rPr sz="2400" i="1">
                <a:latin typeface="Calibri" panose="020F0502020204030204" charset="0"/>
                <a:cs typeface="Calibri" panose="020F0502020204030204" charset="0"/>
                <a:sym typeface="+mn-ea"/>
              </a:rPr>
              <a:t>ticība un paļaušanās uz </a:t>
            </a:r>
            <a:r>
              <a:rPr sz="2400" i="1">
                <a:solidFill>
                  <a:schemeClr val="accent5">
                    <a:lumMod val="75000"/>
                  </a:schemeClr>
                </a:solidFill>
                <a:latin typeface="Calibri" panose="020F0502020204030204" charset="0"/>
                <a:cs typeface="Calibri" panose="020F0502020204030204" charset="0"/>
                <a:sym typeface="+mn-ea"/>
              </a:rPr>
              <a:t>nezinu</a:t>
            </a:r>
            <a:r>
              <a:rPr sz="2400" i="1">
                <a:latin typeface="Calibri" panose="020F0502020204030204" charset="0"/>
                <a:cs typeface="Calibri" panose="020F0502020204030204" charset="0"/>
                <a:sym typeface="+mn-ea"/>
              </a:rPr>
              <a:t> kaut kādu saprātu </a:t>
            </a:r>
            <a:r>
              <a:rPr lang="lv-LV" sz="2400" i="1">
                <a:latin typeface="Calibri" panose="020F0502020204030204" charset="0"/>
                <a:cs typeface="Calibri" panose="020F0502020204030204" charset="0"/>
                <a:sym typeface="+mn-ea"/>
              </a:rPr>
              <a:t>(B15)</a:t>
            </a:r>
            <a:endParaRPr sz="2400" i="1">
              <a:latin typeface="Calibri" panose="020F0502020204030204" charset="0"/>
              <a:cs typeface="Calibri" panose="020F0502020204030204" charset="0"/>
              <a:sym typeface="+mn-ea"/>
            </a:endParaRPr>
          </a:p>
          <a:p>
            <a:pPr marL="0" indent="0" algn="just">
              <a:buNone/>
            </a:pPr>
            <a:r>
              <a:rPr sz="2400" i="1">
                <a:latin typeface="Calibri" panose="020F0502020204030204" charset="0"/>
                <a:cs typeface="Calibri" panose="020F0502020204030204" charset="0"/>
                <a:sym typeface="+mn-ea"/>
              </a:rPr>
              <a:t>Nu tas tāds filozofisks jautājums, ko </a:t>
            </a:r>
            <a:r>
              <a:rPr sz="2400" i="1">
                <a:solidFill>
                  <a:schemeClr val="accent5">
                    <a:lumMod val="75000"/>
                  </a:schemeClr>
                </a:solidFill>
                <a:latin typeface="Calibri" panose="020F0502020204030204" charset="0"/>
                <a:cs typeface="Calibri" panose="020F0502020204030204" charset="0"/>
                <a:sym typeface="+mn-ea"/>
              </a:rPr>
              <a:t>katrs noteikti saprot kaut ko savādāk</a:t>
            </a:r>
            <a:r>
              <a:rPr sz="2400" i="1">
                <a:latin typeface="Calibri" panose="020F0502020204030204" charset="0"/>
                <a:cs typeface="Calibri" panose="020F0502020204030204" charset="0"/>
                <a:sym typeface="+mn-ea"/>
              </a:rPr>
              <a:t>. Nu, </a:t>
            </a:r>
            <a:r>
              <a:rPr sz="2400" i="1">
                <a:solidFill>
                  <a:schemeClr val="accent5">
                    <a:lumMod val="75000"/>
                  </a:schemeClr>
                </a:solidFill>
                <a:latin typeface="Calibri" panose="020F0502020204030204" charset="0"/>
                <a:cs typeface="Calibri" panose="020F0502020204030204" charset="0"/>
                <a:sym typeface="+mn-ea"/>
              </a:rPr>
              <a:t>nezinu,</a:t>
            </a:r>
            <a:r>
              <a:rPr sz="2400" i="1">
                <a:latin typeface="Calibri" panose="020F0502020204030204" charset="0"/>
                <a:cs typeface="Calibri" panose="020F0502020204030204" charset="0"/>
                <a:sym typeface="+mn-ea"/>
              </a:rPr>
              <a:t> mēs varam filozofēt, ka tā varētu būt, </a:t>
            </a:r>
            <a:r>
              <a:rPr sz="2400" i="1">
                <a:solidFill>
                  <a:schemeClr val="accent5">
                    <a:lumMod val="75000"/>
                  </a:schemeClr>
                </a:solidFill>
                <a:latin typeface="Calibri" panose="020F0502020204030204" charset="0"/>
                <a:cs typeface="Calibri" panose="020F0502020204030204" charset="0"/>
                <a:sym typeface="+mn-ea"/>
              </a:rPr>
              <a:t>es nezinu</a:t>
            </a:r>
            <a:r>
              <a:rPr sz="2400" i="1">
                <a:latin typeface="Calibri" panose="020F0502020204030204" charset="0"/>
                <a:cs typeface="Calibri" panose="020F0502020204030204" charset="0"/>
                <a:sym typeface="+mn-ea"/>
              </a:rPr>
              <a:t>, </a:t>
            </a:r>
            <a:r>
              <a:rPr sz="2400" i="1">
                <a:solidFill>
                  <a:schemeClr val="accent5">
                    <a:lumMod val="75000"/>
                  </a:schemeClr>
                </a:solidFill>
                <a:latin typeface="Calibri" panose="020F0502020204030204" charset="0"/>
                <a:cs typeface="Calibri" panose="020F0502020204030204" charset="0"/>
                <a:sym typeface="+mn-ea"/>
              </a:rPr>
              <a:t>inteliģence, </a:t>
            </a:r>
            <a:r>
              <a:rPr sz="2400" i="1">
                <a:latin typeface="Calibri" panose="020F0502020204030204" charset="0"/>
                <a:cs typeface="Calibri" panose="020F0502020204030204" charset="0"/>
                <a:sym typeface="+mn-ea"/>
              </a:rPr>
              <a:t>jā, kaut kāda zināmā mērā, hm, </a:t>
            </a:r>
            <a:r>
              <a:rPr sz="2400" i="1">
                <a:solidFill>
                  <a:schemeClr val="accent5">
                    <a:lumMod val="75000"/>
                  </a:schemeClr>
                </a:solidFill>
                <a:latin typeface="Calibri" panose="020F0502020204030204" charset="0"/>
                <a:cs typeface="Calibri" panose="020F0502020204030204" charset="0"/>
                <a:sym typeface="+mn-ea"/>
              </a:rPr>
              <a:t>viedums</a:t>
            </a:r>
            <a:r>
              <a:rPr sz="2400" i="1">
                <a:latin typeface="Calibri" panose="020F0502020204030204" charset="0"/>
                <a:cs typeface="Calibri" panose="020F0502020204030204" charset="0"/>
                <a:sym typeface="+mn-ea"/>
              </a:rPr>
              <a:t> (smejas) </a:t>
            </a:r>
            <a:r>
              <a:rPr lang="lv-LV" sz="2400" i="1">
                <a:latin typeface="Calibri" panose="020F0502020204030204" charset="0"/>
                <a:cs typeface="Calibri" panose="020F0502020204030204" charset="0"/>
                <a:sym typeface="+mn-ea"/>
              </a:rPr>
              <a:t>[...]</a:t>
            </a:r>
            <a:r>
              <a:rPr sz="2400">
                <a:latin typeface="Calibri" panose="020F0502020204030204" charset="0"/>
                <a:cs typeface="Calibri" panose="020F0502020204030204" charset="0"/>
                <a:sym typeface="+mn-ea"/>
              </a:rPr>
              <a:t> </a:t>
            </a:r>
            <a:r>
              <a:rPr sz="2400">
                <a:solidFill>
                  <a:schemeClr val="accent5">
                    <a:lumMod val="75000"/>
                  </a:schemeClr>
                </a:solidFill>
                <a:latin typeface="Calibri" panose="020F0502020204030204" charset="0"/>
                <a:cs typeface="Calibri" panose="020F0502020204030204" charset="0"/>
                <a:sym typeface="+mn-ea"/>
              </a:rPr>
              <a:t>es noteikti sevi uztveru par garīgu cilvēku</a:t>
            </a:r>
            <a:r>
              <a:rPr sz="2400">
                <a:latin typeface="Calibri" panose="020F0502020204030204" charset="0"/>
                <a:cs typeface="Calibri" panose="020F0502020204030204" charset="0"/>
                <a:sym typeface="+mn-ea"/>
              </a:rPr>
              <a:t> </a:t>
            </a:r>
            <a:r>
              <a:rPr lang="lv-LV" sz="2400">
                <a:latin typeface="Calibri" panose="020F0502020204030204" charset="0"/>
                <a:cs typeface="Calibri" panose="020F0502020204030204" charset="0"/>
                <a:sym typeface="+mn-ea"/>
              </a:rPr>
              <a:t>(A9)</a:t>
            </a:r>
          </a:p>
          <a:p>
            <a:pPr marL="0" indent="0" algn="just">
              <a:buNone/>
            </a:pP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es</a:t>
            </a:r>
            <a:r>
              <a:rPr sz="2400" i="1">
                <a:solidFill>
                  <a:schemeClr val="accent5">
                    <a:lumMod val="75000"/>
                  </a:schemeClr>
                </a:solidFill>
                <a:latin typeface="Calibri" panose="020F0502020204030204" charset="0"/>
                <a:cs typeface="Calibri" panose="020F0502020204030204" charset="0"/>
                <a:sym typeface="+mn-ea"/>
              </a:rPr>
              <a:t> strādāju arī ar varamākiem</a:t>
            </a:r>
            <a:r>
              <a:rPr sz="2400" i="1">
                <a:latin typeface="Calibri" panose="020F0502020204030204" charset="0"/>
                <a:cs typeface="Calibri" panose="020F0502020204030204" charset="0"/>
                <a:sym typeface="+mn-ea"/>
              </a:rPr>
              <a:t>, kas dara pāri citiem, un tur ir tād</a:t>
            </a:r>
            <a:r>
              <a:rPr lang="lv-LV" sz="2400" i="1">
                <a:latin typeface="Calibri" panose="020F0502020204030204" charset="0"/>
                <a:cs typeface="Calibri" panose="020F0502020204030204" charset="0"/>
                <a:sym typeface="+mn-ea"/>
              </a:rPr>
              <a:t>a</a:t>
            </a:r>
            <a:r>
              <a:rPr sz="2400" i="1">
                <a:latin typeface="Calibri" panose="020F0502020204030204" charset="0"/>
                <a:cs typeface="Calibri" panose="020F0502020204030204" charset="0"/>
                <a:sym typeface="+mn-ea"/>
              </a:rPr>
              <a:t> – apakšnodaļa par garīgumu. </a:t>
            </a:r>
            <a:r>
              <a:rPr lang="lv-LV" sz="2400" i="1">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 </a:t>
            </a:r>
            <a:r>
              <a:rPr lang="lv-LV" sz="2400" i="1">
                <a:latin typeface="Calibri" panose="020F0502020204030204" charset="0"/>
                <a:cs typeface="Calibri" panose="020F0502020204030204" charset="0"/>
                <a:sym typeface="+mn-ea"/>
              </a:rPr>
              <a:t>kas ir garīgums? Es domāju, ka ir </a:t>
            </a:r>
            <a:r>
              <a:rPr sz="2400" i="1">
                <a:latin typeface="Calibri" panose="020F0502020204030204" charset="0"/>
                <a:cs typeface="Calibri" panose="020F0502020204030204" charset="0"/>
                <a:sym typeface="+mn-ea"/>
              </a:rPr>
              <a:t>svarīgi </a:t>
            </a:r>
            <a:r>
              <a:rPr lang="lv-LV" sz="2400" i="1">
                <a:latin typeface="Calibri" panose="020F0502020204030204" charset="0"/>
                <a:cs typeface="Calibri" panose="020F0502020204030204" charset="0"/>
                <a:sym typeface="+mn-ea"/>
              </a:rPr>
              <a:t>[...] </a:t>
            </a:r>
            <a:r>
              <a:rPr sz="2400" i="1">
                <a:latin typeface="Calibri" panose="020F0502020204030204" charset="0"/>
                <a:cs typeface="Calibri" panose="020F0502020204030204" charset="0"/>
                <a:sym typeface="+mn-ea"/>
              </a:rPr>
              <a:t>lai mana iekšējā pasaule sadzīvo ar ārējo pasauli </a:t>
            </a:r>
            <a:r>
              <a:rPr lang="lv-LV" sz="2400">
                <a:latin typeface="Calibri" panose="020F0502020204030204" charset="0"/>
                <a:cs typeface="Calibri" panose="020F0502020204030204" charset="0"/>
                <a:sym typeface="+mn-ea"/>
              </a:rPr>
              <a:t>(B18)</a:t>
            </a:r>
            <a:endParaRPr sz="2400">
              <a:latin typeface="Calibri" panose="020F0502020204030204" charset="0"/>
              <a:cs typeface="Calibri" panose="020F0502020204030204" charset="0"/>
              <a:sym typeface="+mn-ea"/>
            </a:endParaRPr>
          </a:p>
          <a:p>
            <a:pPr marL="0" indent="0" algn="just">
              <a:buNone/>
            </a:pPr>
            <a:r>
              <a:rPr lang="lv-LV" sz="2400" i="1">
                <a:latin typeface="Calibri" panose="020F0502020204030204" charset="0"/>
                <a:cs typeface="Calibri" panose="020F0502020204030204" charset="0"/>
                <a:sym typeface="+mn-ea"/>
              </a:rPr>
              <a:t>Man liekas, katrs cilvēks meklē to garīgumu. Nu, vai tā ir literatūra vai tas ir kāda mākslas filma, ar [...] sev uzdotiem jautājumiem, savu dzīves jēgu  - kāpēc es to daru, kāpēc es dzīvoju? Ko es vēl varu dot citiem? Nu tāds ir tas </a:t>
            </a:r>
            <a:r>
              <a:rPr lang="lv-LV" sz="2400" i="1">
                <a:solidFill>
                  <a:schemeClr val="accent5">
                    <a:lumMod val="75000"/>
                  </a:schemeClr>
                </a:solidFill>
                <a:latin typeface="Calibri" panose="020F0502020204030204" charset="0"/>
                <a:cs typeface="Calibri" panose="020F0502020204030204" charset="0"/>
                <a:sym typeface="+mn-ea"/>
              </a:rPr>
              <a:t>garīgums, tāds ļoti, ļoti klātesošs, katru brīdi </a:t>
            </a:r>
            <a:r>
              <a:rPr lang="lv-LV" sz="2400">
                <a:solidFill>
                  <a:schemeClr val="tx1"/>
                </a:solidFill>
                <a:latin typeface="Calibri" panose="020F0502020204030204" charset="0"/>
                <a:cs typeface="Calibri" panose="020F0502020204030204" charset="0"/>
                <a:sym typeface="+mn-ea"/>
              </a:rPr>
              <a:t>(A7)</a:t>
            </a:r>
          </a:p>
          <a:p>
            <a:pPr marL="0" indent="0" algn="just">
              <a:buNone/>
            </a:pPr>
            <a:endParaRPr lang="lv-LV" sz="2400">
              <a:solidFill>
                <a:schemeClr val="tx1"/>
              </a:solidFill>
              <a:latin typeface="Calibri" panose="020F0502020204030204" charset="0"/>
              <a:cs typeface="Calibri" panose="020F0502020204030204" charset="0"/>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a:latin typeface="Calibri" panose="020F0502020204030204" charset="0"/>
                <a:cs typeface="Calibri" panose="020F0502020204030204" charset="0"/>
                <a:sym typeface="+mn-ea"/>
              </a:rPr>
              <a:t>2.tēma: </a:t>
            </a:r>
            <a:r>
              <a:rPr lang="en-US">
                <a:latin typeface="Calibri" panose="020F0502020204030204" charset="0"/>
                <a:cs typeface="Calibri" panose="020F0502020204030204" charset="0"/>
                <a:sym typeface="+mn-ea"/>
              </a:rPr>
              <a:t>šaubas un kritiska attieksme pret savu garīgumu</a:t>
            </a:r>
            <a:endParaRPr lang="en-US"/>
          </a:p>
        </p:txBody>
      </p:sp>
      <p:sp>
        <p:nvSpPr>
          <p:cNvPr id="3" name="Content Placeholder 2"/>
          <p:cNvSpPr>
            <a:spLocks noGrp="1"/>
          </p:cNvSpPr>
          <p:nvPr>
            <p:ph idx="1"/>
          </p:nvPr>
        </p:nvSpPr>
        <p:spPr/>
        <p:txBody>
          <a:bodyPr>
            <a:normAutofit fontScale="80000"/>
          </a:bodyPr>
          <a:lstStyle/>
          <a:p>
            <a:pPr marL="0" indent="0">
              <a:buNone/>
            </a:pPr>
            <a:r>
              <a:rPr lang="lv-LV" sz="2400" i="1">
                <a:latin typeface="Calibri" panose="020F0502020204030204" charset="0"/>
                <a:cs typeface="Calibri" panose="020F0502020204030204" charset="0"/>
                <a:sym typeface="+mn-ea"/>
              </a:rPr>
              <a:t>e</a:t>
            </a:r>
            <a:r>
              <a:rPr sz="2400" i="1">
                <a:latin typeface="Calibri" panose="020F0502020204030204" charset="0"/>
                <a:cs typeface="Calibri" panose="020F0502020204030204" charset="0"/>
                <a:sym typeface="+mn-ea"/>
              </a:rPr>
              <a:t>s varu Jums atbildēt tā – </a:t>
            </a:r>
            <a:r>
              <a:rPr sz="2400" i="1">
                <a:solidFill>
                  <a:schemeClr val="accent5">
                    <a:lumMod val="75000"/>
                  </a:schemeClr>
                </a:solidFill>
                <a:latin typeface="Calibri" panose="020F0502020204030204" charset="0"/>
                <a:cs typeface="Calibri" panose="020F0502020204030204" charset="0"/>
                <a:sym typeface="+mn-ea"/>
              </a:rPr>
              <a:t>es cenšos būt, ļoti cenšos būt garīgs cilvēks</a:t>
            </a:r>
            <a:r>
              <a:rPr lang="lv-LV" sz="2400" i="1">
                <a:solidFill>
                  <a:schemeClr val="accent5">
                    <a:lumMod val="75000"/>
                  </a:schemeClr>
                </a:solidFill>
                <a:latin typeface="Calibri" panose="020F0502020204030204" charset="0"/>
                <a:cs typeface="Calibri" panose="020F0502020204030204" charset="0"/>
                <a:sym typeface="+mn-ea"/>
              </a:rPr>
              <a:t>.</a:t>
            </a:r>
            <a:r>
              <a:rPr sz="2400">
                <a:latin typeface="Calibri" panose="020F0502020204030204" charset="0"/>
                <a:cs typeface="Calibri" panose="020F0502020204030204" charset="0"/>
                <a:sym typeface="+mn-ea"/>
              </a:rPr>
              <a:t> </a:t>
            </a:r>
            <a:r>
              <a:rPr lang="lv-LV" sz="2400">
                <a:latin typeface="Calibri" panose="020F0502020204030204" charset="0"/>
                <a:cs typeface="Calibri" panose="020F0502020204030204" charset="0"/>
                <a:sym typeface="+mn-ea"/>
              </a:rPr>
              <a:t>(A4)</a:t>
            </a:r>
          </a:p>
          <a:p>
            <a:pPr marL="0" indent="0">
              <a:buNone/>
            </a:pPr>
            <a:endParaRPr lang="lv-LV" sz="2400">
              <a:latin typeface="Calibri" panose="020F0502020204030204" charset="0"/>
              <a:cs typeface="Calibri" panose="020F0502020204030204" charset="0"/>
              <a:sym typeface="+mn-ea"/>
            </a:endParaRPr>
          </a:p>
          <a:p>
            <a:pPr marL="0" indent="0">
              <a:buNone/>
            </a:pPr>
            <a:r>
              <a:rPr lang="en-US" sz="2400" i="1">
                <a:latin typeface="Calibri" panose="020F0502020204030204" charset="0"/>
                <a:cs typeface="Calibri" panose="020F0502020204030204" charset="0"/>
              </a:rPr>
              <a:t>Es nemāku pateikt, es visu laiku par to jautājumu domāju</a:t>
            </a:r>
            <a:r>
              <a:rPr lang="lv-LV" altLang="en-US" sz="2400" i="1">
                <a:latin typeface="Calibri" panose="020F0502020204030204" charset="0"/>
                <a:cs typeface="Calibri" panose="020F0502020204030204" charset="0"/>
              </a:rPr>
              <a:t>[...]</a:t>
            </a:r>
            <a:r>
              <a:rPr lang="en-US" sz="2400" i="1">
                <a:latin typeface="Calibri" panose="020F0502020204030204" charset="0"/>
                <a:cs typeface="Calibri" panose="020F0502020204030204" charset="0"/>
              </a:rPr>
              <a:t>Brīžiem varbūt jā, es spēju būt empātiska un viss pārējais, es spēju uzklausīt, bet citreiz man dusmas ir. Bet vai esmu ļoti garīga? Varbūt izaugsmei jā, kaut kur man tas ir plānā izaugt un saprast kas ir priekš manis garīgums tieši</a:t>
            </a:r>
            <a:r>
              <a:rPr lang="lv-LV" altLang="en-US" sz="2400" i="1">
                <a:latin typeface="Calibri" panose="020F0502020204030204" charset="0"/>
                <a:cs typeface="Calibri" panose="020F0502020204030204" charset="0"/>
              </a:rPr>
              <a:t>.</a:t>
            </a:r>
            <a:r>
              <a:rPr lang="en-US" sz="2400" i="1">
                <a:latin typeface="Calibri" panose="020F0502020204030204" charset="0"/>
                <a:cs typeface="Calibri" panose="020F0502020204030204" charset="0"/>
              </a:rPr>
              <a:t> </a:t>
            </a:r>
            <a:r>
              <a:rPr lang="lv-LV" altLang="en-US" sz="2400" i="1">
                <a:latin typeface="Calibri" panose="020F0502020204030204" charset="0"/>
                <a:cs typeface="Calibri" panose="020F0502020204030204" charset="0"/>
              </a:rPr>
              <a:t>(B19)</a:t>
            </a:r>
          </a:p>
          <a:p>
            <a:pPr marL="0" indent="0">
              <a:buNone/>
            </a:pPr>
            <a:endParaRPr lang="lv-LV" altLang="en-US" sz="2400" i="1">
              <a:latin typeface="Calibri" panose="020F0502020204030204" charset="0"/>
              <a:cs typeface="Calibri" panose="020F0502020204030204" charset="0"/>
            </a:endParaRPr>
          </a:p>
          <a:p>
            <a:pPr marL="0" indent="0">
              <a:buNone/>
            </a:pPr>
            <a:r>
              <a:rPr lang="en-US" sz="2400" i="1">
                <a:latin typeface="Calibri" panose="020F0502020204030204" charset="0"/>
                <a:cs typeface="Calibri" panose="020F0502020204030204" charset="0"/>
              </a:rPr>
              <a:t>Jā, es neesmu reliģioza, bet </a:t>
            </a:r>
            <a:r>
              <a:rPr lang="en-US" sz="2400" i="1">
                <a:solidFill>
                  <a:schemeClr val="accent5">
                    <a:lumMod val="75000"/>
                  </a:schemeClr>
                </a:solidFill>
                <a:latin typeface="Calibri" panose="020F0502020204030204" charset="0"/>
                <a:cs typeface="Calibri" panose="020F0502020204030204" charset="0"/>
              </a:rPr>
              <a:t>es esmu garīga</a:t>
            </a:r>
            <a:r>
              <a:rPr lang="en-US" sz="2400" i="1">
                <a:latin typeface="Calibri" panose="020F0502020204030204" charset="0"/>
                <a:cs typeface="Calibri" panose="020F0502020204030204" charset="0"/>
              </a:rPr>
              <a:t>.</a:t>
            </a:r>
            <a:r>
              <a:rPr lang="lv-LV" altLang="en-US" sz="2400" i="1">
                <a:latin typeface="Calibri" panose="020F0502020204030204" charset="0"/>
                <a:cs typeface="Calibri" panose="020F0502020204030204" charset="0"/>
              </a:rPr>
              <a:t>[...]priekš manis</a:t>
            </a:r>
            <a:r>
              <a:rPr lang="lv-LV" altLang="en-US" sz="2400" i="1">
                <a:solidFill>
                  <a:schemeClr val="accent5">
                    <a:lumMod val="75000"/>
                  </a:schemeClr>
                </a:solidFill>
                <a:latin typeface="Calibri" panose="020F0502020204030204" charset="0"/>
                <a:cs typeface="Calibri" panose="020F0502020204030204" charset="0"/>
              </a:rPr>
              <a:t> tas ir ļoti sarežģīti, </a:t>
            </a:r>
            <a:r>
              <a:rPr lang="lv-LV" altLang="en-US" sz="2400" i="1">
                <a:latin typeface="Calibri" panose="020F0502020204030204" charset="0"/>
                <a:cs typeface="Calibri" panose="020F0502020204030204" charset="0"/>
              </a:rPr>
              <a:t>subjektīvi un es nezinu par to baigi ilgi jādomā, lai noformulētu to pareizi. Bet nu </a:t>
            </a:r>
            <a:r>
              <a:rPr lang="lv-LV" altLang="en-US" sz="2400" i="1">
                <a:solidFill>
                  <a:schemeClr val="accent5">
                    <a:lumMod val="75000"/>
                  </a:schemeClr>
                </a:solidFill>
                <a:latin typeface="Calibri" panose="020F0502020204030204" charset="0"/>
                <a:cs typeface="Calibri" panose="020F0502020204030204" charset="0"/>
              </a:rPr>
              <a:t>tā ir tāda taisnības un taisnīguma sajūta</a:t>
            </a:r>
            <a:r>
              <a:rPr lang="lv-LV" altLang="en-US" sz="2400" i="1">
                <a:latin typeface="Calibri" panose="020F0502020204030204" charset="0"/>
                <a:cs typeface="Calibri" panose="020F0502020204030204" charset="0"/>
              </a:rPr>
              <a:t>.</a:t>
            </a:r>
            <a:r>
              <a:rPr lang="lv-LV" altLang="en-US" sz="2400" b="1" i="1">
                <a:latin typeface="Calibri" panose="020F0502020204030204" charset="0"/>
                <a:cs typeface="Calibri" panose="020F0502020204030204" charset="0"/>
              </a:rPr>
              <a:t> </a:t>
            </a:r>
            <a:r>
              <a:rPr lang="en-US" sz="2400" b="1" i="1">
                <a:latin typeface="Calibri" panose="020F0502020204030204" charset="0"/>
                <a:cs typeface="Calibri" panose="020F0502020204030204" charset="0"/>
              </a:rPr>
              <a:t> </a:t>
            </a:r>
            <a:r>
              <a:rPr lang="lv-LV" altLang="en-US" sz="2400">
                <a:latin typeface="Calibri" panose="020F0502020204030204" charset="0"/>
                <a:cs typeface="Calibri" panose="020F0502020204030204" charset="0"/>
              </a:rPr>
              <a:t>(B15)</a:t>
            </a:r>
            <a:endParaRPr lang="en-US" sz="2400">
              <a:latin typeface="Calibri" panose="020F0502020204030204" charset="0"/>
              <a:cs typeface="Calibri" panose="020F0502020204030204" charset="0"/>
            </a:endParaRPr>
          </a:p>
          <a:p>
            <a:pPr marL="0" indent="0">
              <a:buNone/>
            </a:pPr>
            <a:endParaRPr lang="lv-LV" altLang="en-US" sz="2400" i="1">
              <a:latin typeface="Calibri" panose="020F0502020204030204" charset="0"/>
              <a:cs typeface="Calibri" panose="020F0502020204030204" charset="0"/>
            </a:endParaRPr>
          </a:p>
          <a:p>
            <a:pPr marL="0" indent="0">
              <a:buNone/>
            </a:pPr>
            <a:r>
              <a:rPr lang="lv-LV" altLang="en-US" sz="2400" i="1">
                <a:latin typeface="Calibri" panose="020F0502020204030204" charset="0"/>
                <a:cs typeface="Calibri" panose="020F0502020204030204" charset="0"/>
              </a:rPr>
              <a:t>[...]es domāju, </a:t>
            </a:r>
            <a:r>
              <a:rPr lang="en-US" sz="2400" i="1">
                <a:latin typeface="Calibri" panose="020F0502020204030204" charset="0"/>
                <a:cs typeface="Calibri" panose="020F0502020204030204" charset="0"/>
              </a:rPr>
              <a:t>manā dzīvē noteikti</a:t>
            </a:r>
            <a:r>
              <a:rPr lang="en-US" sz="2400" i="1">
                <a:solidFill>
                  <a:schemeClr val="accent5">
                    <a:lumMod val="75000"/>
                  </a:schemeClr>
                </a:solidFill>
                <a:latin typeface="Calibri" panose="020F0502020204030204" charset="0"/>
                <a:cs typeface="Calibri" panose="020F0502020204030204" charset="0"/>
              </a:rPr>
              <a:t> ir mainījies, dzīves laikā</a:t>
            </a:r>
            <a:r>
              <a:rPr lang="en-US" sz="2400" i="1">
                <a:latin typeface="Calibri" panose="020F0502020204030204" charset="0"/>
                <a:cs typeface="Calibri" panose="020F0502020204030204" charset="0"/>
              </a:rPr>
              <a:t> ejot, </a:t>
            </a:r>
            <a:r>
              <a:rPr lang="en-US" sz="2400" i="1">
                <a:solidFill>
                  <a:schemeClr val="accent5">
                    <a:lumMod val="75000"/>
                  </a:schemeClr>
                </a:solidFill>
                <a:latin typeface="Calibri" panose="020F0502020204030204" charset="0"/>
                <a:cs typeface="Calibri" panose="020F0502020204030204" charset="0"/>
              </a:rPr>
              <a:t>kā es esmu to sapratusi,</a:t>
            </a:r>
            <a:r>
              <a:rPr lang="en-US" sz="2400" i="1">
                <a:latin typeface="Calibri" panose="020F0502020204030204" charset="0"/>
                <a:cs typeface="Calibri" panose="020F0502020204030204" charset="0"/>
              </a:rPr>
              <a:t> un man noteikti nebūs tāda viena, viena definīcija dzīvē, bet tā manā izpratnē, jā, tā ir tāda no sastapšanās un </a:t>
            </a:r>
            <a:r>
              <a:rPr lang="en-US" sz="2400" i="1">
                <a:solidFill>
                  <a:schemeClr val="accent5">
                    <a:lumMod val="75000"/>
                  </a:schemeClr>
                </a:solidFill>
                <a:latin typeface="Calibri" panose="020F0502020204030204" charset="0"/>
                <a:cs typeface="Calibri" panose="020F0502020204030204" charset="0"/>
              </a:rPr>
              <a:t>pievēršanās kādām augstākām vērtībām</a:t>
            </a:r>
            <a:r>
              <a:rPr lang="en-US" sz="2400" i="1">
                <a:latin typeface="Calibri" panose="020F0502020204030204" charset="0"/>
                <a:cs typeface="Calibri" panose="020F0502020204030204" charset="0"/>
              </a:rPr>
              <a:t>. </a:t>
            </a:r>
            <a:r>
              <a:rPr lang="lv-LV" altLang="en-US" sz="2400" i="1">
                <a:latin typeface="Calibri" panose="020F0502020204030204" charset="0"/>
                <a:cs typeface="Calibri" panose="020F0502020204030204" charset="0"/>
              </a:rPr>
              <a:t>[...]arvien vairāk par to domāju</a:t>
            </a:r>
            <a:r>
              <a:rPr lang="en-US" sz="2400" i="1">
                <a:latin typeface="Calibri" panose="020F0502020204030204" charset="0"/>
                <a:cs typeface="Calibri" panose="020F0502020204030204" charset="0"/>
              </a:rPr>
              <a:t> </a:t>
            </a:r>
            <a:r>
              <a:rPr lang="lv-LV" altLang="en-US" sz="2400">
                <a:latin typeface="Calibri" panose="020F0502020204030204" charset="0"/>
                <a:cs typeface="Calibri" panose="020F0502020204030204" charset="0"/>
              </a:rPr>
              <a:t>(B17)</a:t>
            </a:r>
            <a:endParaRPr lang="en-US" sz="2400">
              <a:latin typeface="Calibri" panose="020F0502020204030204" charset="0"/>
              <a:cs typeface="Calibri" panose="020F0502020204030204" charset="0"/>
            </a:endParaRPr>
          </a:p>
          <a:p>
            <a:pPr marL="0" indent="0">
              <a:buNone/>
            </a:pPr>
            <a:endParaRPr lang="en-US" sz="2400">
              <a:latin typeface="Calibri" panose="020F0502020204030204" charset="0"/>
              <a:cs typeface="Calibri" panose="020F0502020204030204" charset="0"/>
            </a:endParaRPr>
          </a:p>
          <a:p>
            <a:pPr marL="0" indent="0">
              <a:buNone/>
            </a:pPr>
            <a:endParaRPr lang="en-US" sz="2400">
              <a:latin typeface="Calibri" panose="020F0502020204030204" charset="0"/>
              <a:cs typeface="Calibri" panose="020F0502020204030204" charset="0"/>
            </a:endParaRPr>
          </a:p>
          <a:p>
            <a:pPr marL="0" indent="0">
              <a:buNone/>
            </a:pPr>
            <a:endParaRPr lang="lv-LV" sz="2400">
              <a:latin typeface="Calibri" panose="020F0502020204030204" charset="0"/>
              <a:cs typeface="Calibri" panose="020F0502020204030204" charset="0"/>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a:latin typeface="Calibri" panose="020F0502020204030204" charset="0"/>
                <a:cs typeface="Calibri" panose="020F0502020204030204" charset="0"/>
                <a:sym typeface="+mn-ea"/>
              </a:rPr>
              <a:t>3. tēma: </a:t>
            </a:r>
            <a:r>
              <a:rPr lang="en-US">
                <a:latin typeface="Calibri" panose="020F0502020204030204" charset="0"/>
                <a:cs typeface="Calibri" panose="020F0502020204030204" charset="0"/>
                <a:sym typeface="+mn-ea"/>
              </a:rPr>
              <a:t>garīgums kā iekšējās izaugsmes nepieciešamība</a:t>
            </a:r>
            <a:endParaRPr lang="en-US"/>
          </a:p>
        </p:txBody>
      </p:sp>
      <p:sp>
        <p:nvSpPr>
          <p:cNvPr id="3" name="Content Placeholder 2"/>
          <p:cNvSpPr>
            <a:spLocks noGrp="1"/>
          </p:cNvSpPr>
          <p:nvPr>
            <p:ph idx="1"/>
          </p:nvPr>
        </p:nvSpPr>
        <p:spPr/>
        <p:txBody>
          <a:bodyPr>
            <a:normAutofit lnSpcReduction="10000"/>
          </a:bodyPr>
          <a:lstStyle/>
          <a:p>
            <a:pPr algn="just"/>
            <a:r>
              <a:rPr lang="lv-LV" sz="2400" i="1">
                <a:latin typeface="Calibri" panose="020F0502020204030204" charset="0"/>
                <a:cs typeface="Calibri" panose="020F0502020204030204" charset="0"/>
              </a:rPr>
              <a:t>[...]</a:t>
            </a:r>
            <a:r>
              <a:rPr sz="2400" i="1">
                <a:latin typeface="Calibri" panose="020F0502020204030204" charset="0"/>
                <a:cs typeface="Calibri" panose="020F0502020204030204" charset="0"/>
              </a:rPr>
              <a:t> tā ir mūsu rūpes par mūsu dvēseles daļu,tā ir, tur iet iekšā mūs</a:t>
            </a:r>
            <a:r>
              <a:rPr lang="lv-LV" sz="2400" i="1">
                <a:latin typeface="Calibri" panose="020F0502020204030204" charset="0"/>
                <a:cs typeface="Calibri" panose="020F0502020204030204" charset="0"/>
              </a:rPr>
              <a:t>u</a:t>
            </a:r>
            <a:r>
              <a:rPr sz="2400" i="1">
                <a:latin typeface="Calibri" panose="020F0502020204030204" charset="0"/>
                <a:cs typeface="Calibri" panose="020F0502020204030204" charset="0"/>
              </a:rPr>
              <a:t> vērtības, mūsu dzīves jēgas izjūta,  mūsu sajūta par saistību ar pārējo pasauli, citiem cilvēkiem, par kaut kādiem dzīves uzdevumiem </a:t>
            </a:r>
            <a:r>
              <a:rPr lang="lv-LV" sz="2400">
                <a:latin typeface="Calibri" panose="020F0502020204030204" charset="0"/>
                <a:cs typeface="Calibri" panose="020F0502020204030204" charset="0"/>
              </a:rPr>
              <a:t>(A3)</a:t>
            </a:r>
            <a:endParaRPr sz="2400">
              <a:latin typeface="Calibri" panose="020F0502020204030204" charset="0"/>
              <a:cs typeface="Calibri" panose="020F0502020204030204" charset="0"/>
            </a:endParaRPr>
          </a:p>
          <a:p>
            <a:pPr algn="just"/>
            <a:r>
              <a:rPr lang="lv-LV" sz="2400" i="1">
                <a:latin typeface="Calibri" panose="020F0502020204030204" charset="0"/>
                <a:cs typeface="Calibri" panose="020F0502020204030204" charset="0"/>
              </a:rPr>
              <a:t>C</a:t>
            </a:r>
            <a:r>
              <a:rPr sz="2400" i="1">
                <a:latin typeface="Calibri" panose="020F0502020204030204" charset="0"/>
                <a:cs typeface="Calibri" panose="020F0502020204030204" charset="0"/>
              </a:rPr>
              <a:t>ilvēki, kuri </a:t>
            </a:r>
            <a:r>
              <a:rPr lang="lv-LV" sz="2400" i="1">
                <a:latin typeface="Calibri" panose="020F0502020204030204" charset="0"/>
                <a:cs typeface="Calibri" panose="020F0502020204030204" charset="0"/>
              </a:rPr>
              <a:t>[...] ir</a:t>
            </a:r>
            <a:r>
              <a:rPr sz="2400" i="1">
                <a:latin typeface="Calibri" panose="020F0502020204030204" charset="0"/>
                <a:cs typeface="Calibri" panose="020F0502020204030204" charset="0"/>
              </a:rPr>
              <a:t> pārdzīvojuši </a:t>
            </a:r>
            <a:r>
              <a:rPr lang="lv-LV" sz="2400" i="1">
                <a:latin typeface="Calibri" panose="020F0502020204030204" charset="0"/>
                <a:cs typeface="Calibri" panose="020F0502020204030204" charset="0"/>
              </a:rPr>
              <a:t>[...] </a:t>
            </a:r>
            <a:r>
              <a:rPr sz="2400" i="1">
                <a:latin typeface="Calibri" panose="020F0502020204030204" charset="0"/>
                <a:cs typeface="Calibri" panose="020F0502020204030204" charset="0"/>
              </a:rPr>
              <a:t>spēcīgas dzīves krīzes </a:t>
            </a:r>
            <a:r>
              <a:rPr lang="lv-LV" sz="2400" i="1">
                <a:latin typeface="Calibri" panose="020F0502020204030204" charset="0"/>
                <a:cs typeface="Calibri" panose="020F0502020204030204" charset="0"/>
              </a:rPr>
              <a:t>un</a:t>
            </a:r>
            <a:r>
              <a:rPr sz="2400" i="1">
                <a:latin typeface="Calibri" panose="020F0502020204030204" charset="0"/>
                <a:cs typeface="Calibri" panose="020F0502020204030204" charset="0"/>
              </a:rPr>
              <a:t> ļoti traumatiskas pieredzes</a:t>
            </a:r>
            <a:r>
              <a:rPr lang="lv-LV" sz="2400" i="1">
                <a:latin typeface="Calibri" panose="020F0502020204030204" charset="0"/>
                <a:cs typeface="Calibri" panose="020F0502020204030204" charset="0"/>
              </a:rPr>
              <a:t>,</a:t>
            </a:r>
            <a:r>
              <a:rPr sz="2400" i="1">
                <a:latin typeface="Calibri" panose="020F0502020204030204" charset="0"/>
                <a:cs typeface="Calibri" panose="020F0502020204030204" charset="0"/>
              </a:rPr>
              <a:t> viņiem ir spēcīgas garīgās transformācijas</a:t>
            </a:r>
            <a:r>
              <a:rPr lang="lv-LV" sz="2400" i="1">
                <a:latin typeface="Calibri" panose="020F0502020204030204" charset="0"/>
                <a:cs typeface="Calibri" panose="020F0502020204030204" charset="0"/>
              </a:rPr>
              <a:t>.</a:t>
            </a:r>
            <a:r>
              <a:rPr sz="2400" i="1">
                <a:latin typeface="Calibri" panose="020F0502020204030204" charset="0"/>
                <a:cs typeface="Calibri" panose="020F0502020204030204" charset="0"/>
              </a:rPr>
              <a:t> Cilvēki meklē atbildes, resursus un jēgu kādos garīgos jautājumos</a:t>
            </a:r>
            <a:r>
              <a:rPr lang="lv-LV" sz="2400" i="1">
                <a:latin typeface="Calibri" panose="020F0502020204030204" charset="0"/>
                <a:cs typeface="Calibri" panose="020F0502020204030204" charset="0"/>
              </a:rPr>
              <a:t>,</a:t>
            </a:r>
            <a:r>
              <a:rPr sz="2400" i="1">
                <a:latin typeface="Calibri" panose="020F0502020204030204" charset="0"/>
                <a:cs typeface="Calibri" panose="020F0502020204030204" charset="0"/>
              </a:rPr>
              <a:t> jā.</a:t>
            </a:r>
            <a:r>
              <a:rPr sz="2400">
                <a:latin typeface="Calibri" panose="020F0502020204030204" charset="0"/>
                <a:cs typeface="Calibri" panose="020F0502020204030204" charset="0"/>
              </a:rPr>
              <a:t> </a:t>
            </a:r>
            <a:r>
              <a:rPr lang="lv-LV" sz="2400">
                <a:latin typeface="Calibri" panose="020F0502020204030204" charset="0"/>
                <a:cs typeface="Calibri" panose="020F0502020204030204" charset="0"/>
              </a:rPr>
              <a:t>(B11)</a:t>
            </a:r>
            <a:endParaRPr sz="2400">
              <a:latin typeface="Calibri" panose="020F0502020204030204" charset="0"/>
              <a:cs typeface="Calibri" panose="020F0502020204030204" charset="0"/>
            </a:endParaRPr>
          </a:p>
          <a:p>
            <a:pPr algn="just"/>
            <a:r>
              <a:rPr sz="2400" i="1">
                <a:latin typeface="Calibri" panose="020F0502020204030204" charset="0"/>
                <a:cs typeface="Calibri" panose="020F0502020204030204" charset="0"/>
              </a:rPr>
              <a:t>Man šķiet es jau no mazotnes esmu saistīta ar to garīgumu, jo, </a:t>
            </a:r>
            <a:r>
              <a:rPr lang="lv-LV" sz="2400" i="1">
                <a:latin typeface="Calibri" panose="020F0502020204030204" charset="0"/>
                <a:cs typeface="Calibri" panose="020F0502020204030204" charset="0"/>
              </a:rPr>
              <a:t>m</a:t>
            </a:r>
            <a:r>
              <a:rPr sz="2400" i="1">
                <a:latin typeface="Calibri" panose="020F0502020204030204" charset="0"/>
                <a:cs typeface="Calibri" panose="020F0502020204030204" charset="0"/>
              </a:rPr>
              <a:t>anuprāt man mamma daudz lasīja dažādu literatūru, mēs analizējām, runājām par dzīves jēgu, meklējumiem, par mīlestību, par ciešanām</a:t>
            </a:r>
            <a:r>
              <a:rPr sz="2400">
                <a:latin typeface="Calibri" panose="020F0502020204030204" charset="0"/>
                <a:cs typeface="Calibri" panose="020F0502020204030204" charset="0"/>
              </a:rPr>
              <a:t> </a:t>
            </a:r>
            <a:r>
              <a:rPr lang="lv-LV" sz="2400">
                <a:latin typeface="Calibri" panose="020F0502020204030204" charset="0"/>
                <a:cs typeface="Calibri" panose="020F0502020204030204" charset="0"/>
              </a:rPr>
              <a:t>(B12)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a:t>4. tēma: </a:t>
            </a:r>
            <a:r>
              <a:rPr lang="en-US">
                <a:latin typeface="Calibri" panose="020F0502020204030204" charset="0"/>
                <a:cs typeface="Calibri" panose="020F0502020204030204" charset="0"/>
                <a:sym typeface="+mn-ea"/>
              </a:rPr>
              <a:t>mūzika, daba, apzinātība un meditācija kā personīgās garīgās transformācijas instrumenti</a:t>
            </a:r>
            <a:endParaRPr lang="lv-LV" altLang="en-US"/>
          </a:p>
        </p:txBody>
      </p:sp>
      <p:sp>
        <p:nvSpPr>
          <p:cNvPr id="3" name="Content Placeholder 2"/>
          <p:cNvSpPr>
            <a:spLocks noGrp="1"/>
          </p:cNvSpPr>
          <p:nvPr>
            <p:ph idx="1"/>
          </p:nvPr>
        </p:nvSpPr>
        <p:spPr/>
        <p:txBody>
          <a:bodyPr/>
          <a:lstStyle/>
          <a:p>
            <a:r>
              <a:rPr lang="lv-LV" altLang="en-US" sz="2400" i="1">
                <a:latin typeface="Calibri" panose="020F0502020204030204" charset="0"/>
                <a:cs typeface="Calibri" panose="020F0502020204030204" charset="0"/>
              </a:rPr>
              <a:t>K</a:t>
            </a:r>
            <a:r>
              <a:rPr lang="en-US" sz="2400" i="1">
                <a:latin typeface="Calibri" panose="020F0502020204030204" charset="0"/>
                <a:cs typeface="Calibri" panose="020F0502020204030204" charset="0"/>
              </a:rPr>
              <a:t>atrs cilvēks meklē to garīgumu</a:t>
            </a:r>
            <a:r>
              <a:rPr lang="lv-LV" altLang="en-US" sz="2400" i="1">
                <a:latin typeface="Calibri" panose="020F0502020204030204" charset="0"/>
                <a:cs typeface="Calibri" panose="020F0502020204030204" charset="0"/>
              </a:rPr>
              <a:t>. V</a:t>
            </a:r>
            <a:r>
              <a:rPr lang="en-US" sz="2400" i="1">
                <a:latin typeface="Calibri" panose="020F0502020204030204" charset="0"/>
                <a:cs typeface="Calibri" panose="020F0502020204030204" charset="0"/>
              </a:rPr>
              <a:t>ai tā ir literatūra vai mākslas filma, ar uzdotiem jautājumiem, par dzīves jēgu  - kāpēc es to daru, kāpēc es dzīvoju?</a:t>
            </a:r>
            <a:r>
              <a:rPr lang="en-US" sz="2400">
                <a:latin typeface="Calibri" panose="020F0502020204030204" charset="0"/>
                <a:cs typeface="Calibri" panose="020F0502020204030204" charset="0"/>
              </a:rPr>
              <a:t> </a:t>
            </a:r>
            <a:r>
              <a:rPr lang="lv-LV" altLang="en-US" sz="2400">
                <a:latin typeface="Calibri" panose="020F0502020204030204" charset="0"/>
                <a:cs typeface="Calibri" panose="020F0502020204030204" charset="0"/>
              </a:rPr>
              <a:t>(B18)</a:t>
            </a:r>
            <a:endParaRPr lang="en-US" sz="2400">
              <a:latin typeface="Calibri" panose="020F0502020204030204" charset="0"/>
              <a:cs typeface="Calibri" panose="020F0502020204030204" charset="0"/>
            </a:endParaRPr>
          </a:p>
          <a:p>
            <a:r>
              <a:rPr lang="lv-LV" altLang="en-US" sz="2400" i="1">
                <a:latin typeface="Calibri" panose="020F0502020204030204" charset="0"/>
                <a:cs typeface="Calibri" panose="020F0502020204030204" charset="0"/>
              </a:rPr>
              <a:t>[...] </a:t>
            </a:r>
            <a:r>
              <a:rPr lang="en-US" sz="2400" i="1">
                <a:latin typeface="Calibri" panose="020F0502020204030204" charset="0"/>
                <a:cs typeface="Calibri" panose="020F0502020204030204" charset="0"/>
              </a:rPr>
              <a:t>ka katrs </a:t>
            </a:r>
            <a:r>
              <a:rPr lang="en-US" sz="2400" i="1">
                <a:solidFill>
                  <a:schemeClr val="tx1"/>
                </a:solidFill>
                <a:latin typeface="Calibri" panose="020F0502020204030204" charset="0"/>
                <a:cs typeface="Calibri" panose="020F0502020204030204" charset="0"/>
              </a:rPr>
              <a:t>cilvēks ir garīga būtne.</a:t>
            </a:r>
            <a:r>
              <a:rPr lang="en-US" sz="2400" i="1">
                <a:latin typeface="Calibri" panose="020F0502020204030204" charset="0"/>
                <a:cs typeface="Calibri" panose="020F0502020204030204" charset="0"/>
              </a:rPr>
              <a:t> Un tā es arī savā darbā aplūkoju viņu. [..] Nu vai, nu vai veselīgais kodols ir katrā, nu, nu katrā cilvēkā ir garīgums [..]. Jā, un šajā brīdī arī es turpinu apmācības deju meditācijā, kas ir ļoti, ļoti sintizēts, kurā </a:t>
            </a:r>
            <a:r>
              <a:rPr lang="lv-LV" altLang="en-US" sz="2400" i="1">
                <a:latin typeface="Calibri" panose="020F0502020204030204" charset="0"/>
                <a:cs typeface="Calibri" panose="020F0502020204030204" charset="0"/>
              </a:rPr>
              <a:t>k</a:t>
            </a:r>
            <a:r>
              <a:rPr lang="en-US" sz="2400" i="1">
                <a:latin typeface="Calibri" panose="020F0502020204030204" charset="0"/>
                <a:cs typeface="Calibri" panose="020F0502020204030204" charset="0"/>
              </a:rPr>
              <a:t>lātesošs ir garīgums.</a:t>
            </a:r>
            <a:r>
              <a:rPr lang="en-US" sz="2400">
                <a:latin typeface="Calibri" panose="020F0502020204030204" charset="0"/>
                <a:cs typeface="Calibri" panose="020F0502020204030204" charset="0"/>
              </a:rPr>
              <a:t> </a:t>
            </a:r>
            <a:r>
              <a:rPr lang="lv-LV" altLang="en-US" sz="2400">
                <a:latin typeface="Calibri" panose="020F0502020204030204" charset="0"/>
                <a:cs typeface="Calibri" panose="020F0502020204030204" charset="0"/>
              </a:rPr>
              <a:t>(A7)</a:t>
            </a:r>
            <a:endParaRPr lang="en-US" sz="2400">
              <a:latin typeface="Calibri" panose="020F0502020204030204" charset="0"/>
              <a:cs typeface="Calibri" panose="020F0502020204030204" charset="0"/>
            </a:endParaRPr>
          </a:p>
          <a:p>
            <a:r>
              <a:rPr lang="en-US" sz="2400" i="1">
                <a:latin typeface="Calibri" panose="020F0502020204030204" charset="0"/>
                <a:cs typeface="Calibri" panose="020F0502020204030204" charset="0"/>
              </a:rPr>
              <a:t>Jo tikai ar kognitīvo, teiksim, </a:t>
            </a:r>
            <a:r>
              <a:rPr lang="lv-LV" altLang="en-US" sz="2400" i="1">
                <a:latin typeface="Calibri" panose="020F0502020204030204" charset="0"/>
                <a:cs typeface="Calibri" panose="020F0502020204030204" charset="0"/>
              </a:rPr>
              <a:t>[...]</a:t>
            </a:r>
            <a:r>
              <a:rPr lang="en-US" sz="2400" i="1">
                <a:latin typeface="Calibri" panose="020F0502020204030204" charset="0"/>
                <a:cs typeface="Calibri" panose="020F0502020204030204" charset="0"/>
              </a:rPr>
              <a:t> ar lielām, tādām dziļām, smagām grūtībām, cilvēki balstoties tikai uz tādiem psiholoģiskajiem, kognitīvajiem aspektiem, </a:t>
            </a:r>
            <a:r>
              <a:rPr lang="lv-LV" altLang="en-US" sz="2400" i="1">
                <a:latin typeface="Calibri" panose="020F0502020204030204" charset="0"/>
                <a:cs typeface="Calibri" panose="020F0502020204030204" charset="0"/>
              </a:rPr>
              <a:t>[...]</a:t>
            </a:r>
            <a:r>
              <a:rPr lang="en-US" sz="2400" i="1">
                <a:latin typeface="Calibri" panose="020F0502020204030204" charset="0"/>
                <a:cs typeface="Calibri" panose="020F0502020204030204" charset="0"/>
              </a:rPr>
              <a:t>izkļūt no tādiem smagiem pārdzīvojumiem ir daudz grūtāk </a:t>
            </a:r>
            <a:r>
              <a:rPr lang="lv-LV" altLang="en-US" sz="2400">
                <a:latin typeface="Calibri" panose="020F0502020204030204" charset="0"/>
                <a:cs typeface="Calibri" panose="020F0502020204030204" charset="0"/>
              </a:rPr>
              <a:t>(A1)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t>5. tēma: </a:t>
            </a:r>
            <a:r>
              <a:rPr lang="en-US" dirty="0" err="1">
                <a:latin typeface="Calibri" panose="020F0502020204030204" charset="0"/>
                <a:cs typeface="Calibri" panose="020F0502020204030204" charset="0"/>
                <a:sym typeface="+mn-ea"/>
              </a:rPr>
              <a:t>iespējas</a:t>
            </a:r>
            <a:r>
              <a:rPr lang="en-US" dirty="0">
                <a:latin typeface="Calibri" panose="020F0502020204030204" charset="0"/>
                <a:cs typeface="Calibri" panose="020F0502020204030204" charset="0"/>
                <a:sym typeface="+mn-ea"/>
              </a:rPr>
              <a:t> un </a:t>
            </a:r>
            <a:r>
              <a:rPr lang="en-US" dirty="0" err="1">
                <a:latin typeface="Calibri" panose="020F0502020204030204" charset="0"/>
                <a:cs typeface="Calibri" panose="020F0502020204030204" charset="0"/>
                <a:sym typeface="+mn-ea"/>
              </a:rPr>
              <a:t>ierobežojumi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garīguma</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integrācijai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profesionālajā</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praksē</a:t>
            </a:r>
            <a:endParaRPr lang="lv-LV" altLang="en-US" dirty="0"/>
          </a:p>
        </p:txBody>
      </p:sp>
      <p:sp>
        <p:nvSpPr>
          <p:cNvPr id="3" name="Content Placeholder 2"/>
          <p:cNvSpPr>
            <a:spLocks noGrp="1"/>
          </p:cNvSpPr>
          <p:nvPr>
            <p:ph idx="1"/>
          </p:nvPr>
        </p:nvSpPr>
        <p:spPr/>
        <p:txBody>
          <a:bodyPr>
            <a:normAutofit lnSpcReduction="10000"/>
          </a:bodyPr>
          <a:lstStyle/>
          <a:p>
            <a:pPr marL="0" indent="0" algn="just">
              <a:buNone/>
            </a:pPr>
            <a:r>
              <a:rPr lang="lv-LV" sz="2400" i="1">
                <a:latin typeface="Calibri" panose="020F0502020204030204" charset="0"/>
                <a:cs typeface="Calibri" panose="020F0502020204030204" charset="0"/>
                <a:sym typeface="+mn-ea"/>
              </a:rPr>
              <a:t>P</a:t>
            </a:r>
            <a:r>
              <a:rPr sz="2400" i="1">
                <a:latin typeface="Calibri" panose="020F0502020204030204" charset="0"/>
                <a:cs typeface="Calibri" panose="020F0502020204030204" charset="0"/>
                <a:sym typeface="+mn-ea"/>
              </a:rPr>
              <a:t>irms katras sarunas vai darba dienas, vai īpaši,</a:t>
            </a:r>
            <a:r>
              <a:rPr sz="2400" i="1">
                <a:solidFill>
                  <a:schemeClr val="accent5">
                    <a:lumMod val="75000"/>
                  </a:schemeClr>
                </a:solidFill>
                <a:latin typeface="Calibri" panose="020F0502020204030204" charset="0"/>
                <a:cs typeface="Calibri" panose="020F0502020204030204" charset="0"/>
                <a:sym typeface="+mn-ea"/>
              </a:rPr>
              <a:t> ja saruna</a:t>
            </a:r>
            <a:r>
              <a:rPr lang="lv-LV" sz="2400" i="1">
                <a:solidFill>
                  <a:schemeClr val="accent5">
                    <a:lumMod val="75000"/>
                  </a:schemeClr>
                </a:solidFill>
                <a:latin typeface="Calibri" panose="020F0502020204030204" charset="0"/>
                <a:cs typeface="Calibri" panose="020F0502020204030204" charset="0"/>
                <a:sym typeface="+mn-ea"/>
              </a:rPr>
              <a:t>,</a:t>
            </a:r>
            <a:r>
              <a:rPr sz="2400" i="1">
                <a:latin typeface="Calibri" panose="020F0502020204030204" charset="0"/>
                <a:cs typeface="Calibri" panose="020F0502020204030204" charset="0"/>
                <a:sym typeface="+mn-ea"/>
              </a:rPr>
              <a:t> es zinu viņa </a:t>
            </a:r>
            <a:r>
              <a:rPr sz="2400" i="1">
                <a:solidFill>
                  <a:schemeClr val="accent5">
                    <a:lumMod val="75000"/>
                  </a:schemeClr>
                </a:solidFill>
                <a:latin typeface="Calibri" panose="020F0502020204030204" charset="0"/>
                <a:cs typeface="Calibri" panose="020F0502020204030204" charset="0"/>
                <a:sym typeface="+mn-ea"/>
              </a:rPr>
              <a:t>būs smaga,</a:t>
            </a:r>
            <a:r>
              <a:rPr sz="2400" i="1">
                <a:latin typeface="Calibri" panose="020F0502020204030204" charset="0"/>
                <a:cs typeface="Calibri" panose="020F0502020204030204" charset="0"/>
                <a:sym typeface="+mn-ea"/>
              </a:rPr>
              <a:t> jā, es </a:t>
            </a:r>
            <a:r>
              <a:rPr sz="2400" i="1">
                <a:solidFill>
                  <a:schemeClr val="accent5">
                    <a:lumMod val="75000"/>
                  </a:schemeClr>
                </a:solidFill>
                <a:latin typeface="Calibri" panose="020F0502020204030204" charset="0"/>
                <a:cs typeface="Calibri" panose="020F0502020204030204" charset="0"/>
                <a:sym typeface="+mn-ea"/>
              </a:rPr>
              <a:t>skaitu lūgšanas vai metitācijas</a:t>
            </a:r>
            <a:r>
              <a:rPr sz="2400" i="1">
                <a:latin typeface="Calibri" panose="020F0502020204030204" charset="0"/>
                <a:cs typeface="Calibri" panose="020F0502020204030204" charset="0"/>
                <a:sym typeface="+mn-ea"/>
              </a:rPr>
              <a:t> vai, vai kā man tas palīdz. Un protams </a:t>
            </a:r>
            <a:r>
              <a:rPr sz="2400" i="1">
                <a:solidFill>
                  <a:schemeClr val="accent5">
                    <a:lumMod val="75000"/>
                  </a:schemeClr>
                </a:solidFill>
                <a:latin typeface="Calibri" panose="020F0502020204030204" charset="0"/>
                <a:cs typeface="Calibri" panose="020F0502020204030204" charset="0"/>
                <a:sym typeface="+mn-ea"/>
              </a:rPr>
              <a:t>pēc šīm sarunām es arī to pašu daru</a:t>
            </a:r>
            <a:r>
              <a:rPr sz="2400" i="1">
                <a:latin typeface="Calibri" panose="020F0502020204030204" charset="0"/>
                <a:cs typeface="Calibri" panose="020F0502020204030204" charset="0"/>
                <a:sym typeface="+mn-ea"/>
              </a:rPr>
              <a:t>, jo nu jā es jau pirmīt teicu, tie notikumi, kas šobrīd ir ienākuši mūsu dzīvē, viņi nu riktīgi konfrontē krustu, šķērsu, pa labi, pa kreisi. Un </a:t>
            </a:r>
            <a:r>
              <a:rPr sz="2400" i="1">
                <a:solidFill>
                  <a:schemeClr val="accent5">
                    <a:lumMod val="75000"/>
                  </a:schemeClr>
                </a:solidFill>
                <a:latin typeface="Calibri" panose="020F0502020204030204" charset="0"/>
                <a:cs typeface="Calibri" panose="020F0502020204030204" charset="0"/>
                <a:sym typeface="+mn-ea"/>
              </a:rPr>
              <a:t>bez tā garīguma vispār nav iespējams </a:t>
            </a:r>
            <a:r>
              <a:rPr sz="2400">
                <a:latin typeface="Calibri" panose="020F0502020204030204" charset="0"/>
                <a:cs typeface="Calibri" panose="020F0502020204030204" charset="0"/>
                <a:sym typeface="+mn-ea"/>
              </a:rPr>
              <a:t>(</a:t>
            </a:r>
            <a:r>
              <a:rPr lang="lv-LV" sz="2400">
                <a:latin typeface="Calibri" panose="020F0502020204030204" charset="0"/>
                <a:cs typeface="Calibri" panose="020F0502020204030204" charset="0"/>
                <a:sym typeface="+mn-ea"/>
              </a:rPr>
              <a:t>A2)</a:t>
            </a:r>
          </a:p>
          <a:p>
            <a:pPr marL="0" indent="0">
              <a:buNone/>
            </a:pPr>
            <a:endParaRPr lang="lv-LV" sz="2400" i="1">
              <a:latin typeface="Calibri" panose="020F0502020204030204" charset="0"/>
              <a:cs typeface="Calibri" panose="020F0502020204030204" charset="0"/>
              <a:sym typeface="+mn-ea"/>
            </a:endParaRPr>
          </a:p>
          <a:p>
            <a:pPr marL="0" indent="0" algn="just">
              <a:buNone/>
            </a:pPr>
            <a:r>
              <a:rPr lang="lv-LV" sz="2400" i="1">
                <a:latin typeface="Calibri" panose="020F0502020204030204" charset="0"/>
                <a:cs typeface="Calibri" panose="020F0502020204030204" charset="0"/>
                <a:sym typeface="+mn-ea"/>
              </a:rPr>
              <a:t>[...] tēma ir milzīga ļoti, ļoti sarežgīta tēma. Un ja mēs runājam par psiholoģijas iespējam, perspektīvām – es uzskatu, ka vienīgā perspektīva ir tieši </a:t>
            </a:r>
            <a:r>
              <a:rPr lang="lv-LV" sz="2400" i="1">
                <a:solidFill>
                  <a:schemeClr val="accent5">
                    <a:lumMod val="75000"/>
                  </a:schemeClr>
                </a:solidFill>
                <a:latin typeface="Calibri" panose="020F0502020204030204" charset="0"/>
                <a:cs typeface="Calibri" panose="020F0502020204030204" charset="0"/>
                <a:sym typeface="+mn-ea"/>
              </a:rPr>
              <a:t>garīgas mācības integrēšanā psiholoģijā,</a:t>
            </a:r>
            <a:r>
              <a:rPr lang="lv-LV" sz="2400" i="1">
                <a:latin typeface="Calibri" panose="020F0502020204030204" charset="0"/>
                <a:cs typeface="Calibri" panose="020F0502020204030204" charset="0"/>
                <a:sym typeface="+mn-ea"/>
              </a:rPr>
              <a:t> </a:t>
            </a:r>
            <a:r>
              <a:rPr lang="lv-LV" sz="2400" i="1">
                <a:solidFill>
                  <a:schemeClr val="accent5">
                    <a:lumMod val="75000"/>
                  </a:schemeClr>
                </a:solidFill>
                <a:latin typeface="Calibri" panose="020F0502020204030204" charset="0"/>
                <a:cs typeface="Calibri" panose="020F0502020204030204" charset="0"/>
                <a:sym typeface="+mn-ea"/>
              </a:rPr>
              <a:t>jo bez tās mēs reālu rezultātu ar cilvēku</a:t>
            </a:r>
            <a:r>
              <a:rPr lang="lv-LV" sz="2400" i="1">
                <a:latin typeface="Calibri" panose="020F0502020204030204" charset="0"/>
                <a:cs typeface="Calibri" panose="020F0502020204030204" charset="0"/>
                <a:sym typeface="+mn-ea"/>
              </a:rPr>
              <a:t>, ar fenomenu “cilvēks” nesasniegsim</a:t>
            </a:r>
            <a:r>
              <a:rPr lang="lv-LV" sz="2400">
                <a:latin typeface="Calibri" panose="020F0502020204030204" charset="0"/>
                <a:cs typeface="Calibri" panose="020F0502020204030204" charset="0"/>
                <a:sym typeface="+mn-ea"/>
              </a:rPr>
              <a:t> (A4)</a:t>
            </a:r>
          </a:p>
          <a:p>
            <a:endParaRPr lang="lv-LV" sz="2400" i="1">
              <a:latin typeface="Calibri" panose="020F0502020204030204" charset="0"/>
              <a:cs typeface="Calibri" panose="020F0502020204030204" charset="0"/>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t>Secinājumi</a:t>
            </a:r>
          </a:p>
        </p:txBody>
      </p:sp>
      <p:sp>
        <p:nvSpPr>
          <p:cNvPr id="3" name="Content Placeholder 2"/>
          <p:cNvSpPr>
            <a:spLocks noGrp="1"/>
          </p:cNvSpPr>
          <p:nvPr>
            <p:ph idx="1"/>
          </p:nvPr>
        </p:nvSpPr>
        <p:spPr/>
        <p:txBody>
          <a:bodyPr>
            <a:normAutofit fontScale="92500" lnSpcReduction="10000"/>
          </a:bodyPr>
          <a:lstStyle/>
          <a:p>
            <a:pPr algn="just"/>
            <a:r>
              <a:rPr lang="lv-LV" altLang="en-US" dirty="0">
                <a:solidFill>
                  <a:schemeClr val="bg1">
                    <a:lumMod val="50000"/>
                  </a:schemeClr>
                </a:solidFill>
                <a:latin typeface="Calibri" panose="020F0502020204030204" charset="0"/>
                <a:cs typeface="Calibri" panose="020F0502020204030204" charset="0"/>
                <a:sym typeface="+mn-ea"/>
              </a:rPr>
              <a:t>Pētījuma rezultāti liecina par psihologu un psihoterapeitu </a:t>
            </a:r>
            <a:r>
              <a:rPr lang="lv-LV" altLang="en-US" dirty="0">
                <a:solidFill>
                  <a:schemeClr val="accent5">
                    <a:lumMod val="75000"/>
                  </a:schemeClr>
                </a:solidFill>
                <a:latin typeface="Calibri" panose="020F0502020204030204" charset="0"/>
                <a:cs typeface="Calibri" panose="020F0502020204030204" charset="0"/>
                <a:sym typeface="+mn-ea"/>
              </a:rPr>
              <a:t>neviendabīgo attieksmi pret garīgumu viņu personīgajā un profesionālajā dzīvē</a:t>
            </a:r>
          </a:p>
          <a:p>
            <a:pPr algn="just"/>
            <a:r>
              <a:rPr lang="lv-LV" altLang="en-US" dirty="0">
                <a:solidFill>
                  <a:schemeClr val="tx1"/>
                </a:solidFill>
                <a:latin typeface="Calibri" panose="020F0502020204030204" charset="0"/>
                <a:cs typeface="Calibri" panose="020F0502020204030204" charset="0"/>
                <a:sym typeface="+mn-ea"/>
              </a:rPr>
              <a:t>Lielākā daļa izlases uzrādīja pozitīvu attieksmi pret garīgumu, izklāstot savus </a:t>
            </a:r>
            <a:r>
              <a:rPr lang="lv-LV" altLang="en-US" dirty="0">
                <a:solidFill>
                  <a:schemeClr val="accent5">
                    <a:lumMod val="75000"/>
                  </a:schemeClr>
                </a:solidFill>
                <a:latin typeface="Calibri" panose="020F0502020204030204" charset="0"/>
                <a:cs typeface="Calibri" panose="020F0502020204030204" charset="0"/>
                <a:sym typeface="+mn-ea"/>
              </a:rPr>
              <a:t>uzskatus un vērtējumus</a:t>
            </a:r>
          </a:p>
          <a:p>
            <a:pPr algn="just"/>
            <a:r>
              <a:rPr lang="lv-LV" altLang="en-US" dirty="0">
                <a:solidFill>
                  <a:schemeClr val="accent5">
                    <a:lumMod val="75000"/>
                  </a:schemeClr>
                </a:solidFill>
                <a:latin typeface="Calibri" panose="020F0502020204030204" charset="0"/>
                <a:cs typeface="Calibri" panose="020F0502020204030204" charset="0"/>
                <a:sym typeface="+mn-ea"/>
              </a:rPr>
              <a:t>Garīgums </a:t>
            </a:r>
            <a:r>
              <a:rPr lang="en-US" dirty="0" err="1">
                <a:solidFill>
                  <a:schemeClr val="accent5">
                    <a:lumMod val="75000"/>
                  </a:schemeClr>
                </a:solidFill>
                <a:latin typeface="Calibri" panose="020F0502020204030204" charset="0"/>
                <a:cs typeface="Calibri" panose="020F0502020204030204" charset="0"/>
                <a:sym typeface="+mn-ea"/>
              </a:rPr>
              <a:t>tiek</a:t>
            </a:r>
            <a:r>
              <a:rPr lang="en-US" dirty="0">
                <a:solidFill>
                  <a:schemeClr val="accent5">
                    <a:lumMod val="75000"/>
                  </a:schemeClr>
                </a:solidFill>
                <a:latin typeface="Calibri" panose="020F0502020204030204" charset="0"/>
                <a:cs typeface="Calibri" panose="020F0502020204030204" charset="0"/>
                <a:sym typeface="+mn-ea"/>
              </a:rPr>
              <a:t> </a:t>
            </a:r>
            <a:r>
              <a:rPr lang="en-US" dirty="0" err="1">
                <a:solidFill>
                  <a:schemeClr val="accent5">
                    <a:lumMod val="75000"/>
                  </a:schemeClr>
                </a:solidFill>
                <a:latin typeface="Calibri" panose="020F0502020204030204" charset="0"/>
                <a:cs typeface="Calibri" panose="020F0502020204030204" charset="0"/>
                <a:sym typeface="+mn-ea"/>
              </a:rPr>
              <a:t>interpretēts</a:t>
            </a:r>
            <a:r>
              <a:rPr lang="en-US" dirty="0">
                <a:solidFill>
                  <a:schemeClr val="accent5">
                    <a:lumMod val="75000"/>
                  </a:schemeClr>
                </a:solidFill>
                <a:latin typeface="Calibri" panose="020F0502020204030204" charset="0"/>
                <a:cs typeface="Calibri" panose="020F0502020204030204" charset="0"/>
                <a:sym typeface="+mn-ea"/>
              </a:rPr>
              <a:t> </a:t>
            </a:r>
            <a:r>
              <a:rPr lang="en-US" dirty="0" err="1">
                <a:solidFill>
                  <a:schemeClr val="accent5">
                    <a:lumMod val="75000"/>
                  </a:schemeClr>
                </a:solidFill>
                <a:latin typeface="Calibri" panose="020F0502020204030204" charset="0"/>
                <a:cs typeface="Calibri" panose="020F0502020204030204" charset="0"/>
                <a:sym typeface="+mn-ea"/>
              </a:rPr>
              <a:t>daudzveidīgi</a:t>
            </a:r>
            <a:r>
              <a:rPr lang="en-US" dirty="0">
                <a:latin typeface="Calibri" panose="020F0502020204030204" charset="0"/>
                <a:cs typeface="Calibri" panose="020F0502020204030204" charset="0"/>
                <a:sym typeface="+mn-ea"/>
              </a:rPr>
              <a:t>, kas </a:t>
            </a:r>
            <a:r>
              <a:rPr lang="en-US" dirty="0" err="1">
                <a:latin typeface="Calibri" panose="020F0502020204030204" charset="0"/>
                <a:cs typeface="Calibri" panose="020F0502020204030204" charset="0"/>
                <a:sym typeface="+mn-ea"/>
              </a:rPr>
              <a:t>savukārt</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ir</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stimuls</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turpmāk</a:t>
            </a:r>
            <a:r>
              <a:rPr lang="lv-LV" dirty="0" err="1">
                <a:latin typeface="Calibri" panose="020F0502020204030204" charset="0"/>
                <a:cs typeface="Calibri" panose="020F0502020204030204" charset="0"/>
                <a:sym typeface="+mn-ea"/>
              </a:rPr>
              <a:t>iem</a:t>
            </a:r>
            <a:r>
              <a:rPr lang="en-US" dirty="0">
                <a:latin typeface="Calibri" panose="020F0502020204030204" charset="0"/>
                <a:cs typeface="Calibri" panose="020F0502020204030204" charset="0"/>
                <a:sym typeface="+mn-ea"/>
              </a:rPr>
              <a:t> </a:t>
            </a:r>
            <a:r>
              <a:rPr lang="lv-LV" dirty="0">
                <a:latin typeface="Calibri" panose="020F0502020204030204" charset="0"/>
                <a:cs typeface="Calibri" panose="020F0502020204030204" charset="0"/>
                <a:sym typeface="+mn-ea"/>
              </a:rPr>
              <a:t>pētījumiem,</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lai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paplašinātu</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izpratni</a:t>
            </a:r>
            <a:r>
              <a:rPr lang="en-US" dirty="0">
                <a:latin typeface="Calibri" panose="020F0502020204030204" charset="0"/>
                <a:cs typeface="Calibri" panose="020F0502020204030204" charset="0"/>
                <a:sym typeface="+mn-ea"/>
              </a:rPr>
              <a:t> par </a:t>
            </a:r>
            <a:r>
              <a:rPr lang="en-US" dirty="0" err="1">
                <a:latin typeface="Calibri" panose="020F0502020204030204" charset="0"/>
                <a:cs typeface="Calibri" panose="020F0502020204030204" charset="0"/>
                <a:sym typeface="+mn-ea"/>
              </a:rPr>
              <a:t>garīguma</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nozīmi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psihologu</a:t>
            </a:r>
            <a:r>
              <a:rPr lang="en-US" dirty="0">
                <a:latin typeface="Calibri" panose="020F0502020204030204" charset="0"/>
                <a:cs typeface="Calibri" panose="020F0502020204030204" charset="0"/>
                <a:sym typeface="+mn-ea"/>
              </a:rPr>
              <a:t> un </a:t>
            </a:r>
            <a:r>
              <a:rPr lang="en-US" dirty="0" err="1">
                <a:latin typeface="Calibri" panose="020F0502020204030204" charset="0"/>
                <a:cs typeface="Calibri" panose="020F0502020204030204" charset="0"/>
                <a:sym typeface="+mn-ea"/>
              </a:rPr>
              <a:t>psihoterapeitu</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profesionālajā</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darbībā</a:t>
            </a:r>
            <a:endParaRPr lang="en-US" dirty="0">
              <a:latin typeface="Calibri" panose="020F0502020204030204" charset="0"/>
              <a:cs typeface="Calibri" panose="020F0502020204030204" charset="0"/>
            </a:endParaRPr>
          </a:p>
          <a:p>
            <a:pPr algn="just"/>
            <a:r>
              <a:rPr lang="lv-LV" altLang="en-US" dirty="0" err="1">
                <a:solidFill>
                  <a:schemeClr val="accent5">
                    <a:lumMod val="75000"/>
                  </a:schemeClr>
                </a:solidFill>
                <a:latin typeface="Calibri" panose="020F0502020204030204" charset="0"/>
                <a:cs typeface="Calibri" panose="020F0502020204030204" charset="0"/>
              </a:rPr>
              <a:t>Apzinātības</a:t>
            </a:r>
            <a:r>
              <a:rPr lang="lv-LV" altLang="en-US" dirty="0">
                <a:solidFill>
                  <a:schemeClr val="accent5">
                    <a:lumMod val="75000"/>
                  </a:schemeClr>
                </a:solidFill>
                <a:latin typeface="Calibri" panose="020F0502020204030204" charset="0"/>
                <a:cs typeface="Calibri" panose="020F0502020204030204" charset="0"/>
              </a:rPr>
              <a:t> prakses, meditācijas, mūzika un daba</a:t>
            </a:r>
            <a:r>
              <a:rPr lang="lv-LV" altLang="en-US" dirty="0">
                <a:latin typeface="Calibri" panose="020F0502020204030204" charset="0"/>
                <a:cs typeface="Calibri" panose="020F0502020204030204" charset="0"/>
              </a:rPr>
              <a:t> ir </a:t>
            </a:r>
            <a:r>
              <a:rPr lang="en-US" dirty="0" err="1">
                <a:latin typeface="Calibri" panose="020F0502020204030204" charset="0"/>
                <a:cs typeface="Calibri" panose="020F0502020204030204" charset="0"/>
              </a:rPr>
              <a:t>nozīmīg</a:t>
            </a:r>
            <a:r>
              <a:rPr lang="lv-LV" altLang="en-US" dirty="0">
                <a:latin typeface="Calibri" panose="020F0502020204030204" charset="0"/>
                <a:cs typeface="Calibri" panose="020F0502020204030204" charset="0"/>
              </a:rPr>
              <a:t>i</a:t>
            </a:r>
            <a:r>
              <a:rPr lang="en-US" dirty="0">
                <a:latin typeface="Calibri" panose="020F0502020204030204" charset="0"/>
                <a:cs typeface="Calibri" panose="020F0502020204030204" charset="0"/>
              </a:rPr>
              <a:t> </a:t>
            </a:r>
            <a:r>
              <a:rPr lang="lv-LV" altLang="en-US" dirty="0">
                <a:latin typeface="Calibri" panose="020F0502020204030204" charset="0"/>
                <a:cs typeface="Calibri" panose="020F0502020204030204" charset="0"/>
              </a:rPr>
              <a:t>kā </a:t>
            </a:r>
            <a:r>
              <a:rPr lang="en-US" dirty="0" err="1">
                <a:latin typeface="Calibri" panose="020F0502020204030204" charset="0"/>
                <a:cs typeface="Calibri" panose="020F0502020204030204" charset="0"/>
              </a:rPr>
              <a:t>personīgās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garīgās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transformācijas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instrumenti</a:t>
            </a:r>
            <a:r>
              <a:rPr lang="en-US" dirty="0">
                <a:latin typeface="Calibri" panose="020F0502020204030204" charset="0"/>
                <a:cs typeface="Calibri" panose="020F0502020204030204" charset="0"/>
              </a:rPr>
              <a:t> </a:t>
            </a:r>
          </a:p>
          <a:p>
            <a:pPr algn="just"/>
            <a:r>
              <a:rPr lang="lv-LV" altLang="en-US" dirty="0">
                <a:solidFill>
                  <a:schemeClr val="accent5">
                    <a:lumMod val="75000"/>
                  </a:schemeClr>
                </a:solidFill>
                <a:latin typeface="Calibri" panose="020F0502020204030204" charset="0"/>
                <a:cs typeface="Calibri" panose="020F0502020204030204" charset="0"/>
              </a:rPr>
              <a:t>Garīgums ir </a:t>
            </a:r>
            <a:r>
              <a:rPr lang="lv-LV" altLang="en-US" dirty="0" err="1">
                <a:solidFill>
                  <a:schemeClr val="accent5">
                    <a:lumMod val="75000"/>
                  </a:schemeClr>
                </a:solidFill>
                <a:latin typeface="Calibri" panose="020F0502020204030204" charset="0"/>
                <a:cs typeface="Calibri" panose="020F0502020204030204" charset="0"/>
              </a:rPr>
              <a:t>klātesošs</a:t>
            </a:r>
            <a:r>
              <a:rPr lang="lv-LV" altLang="en-US" dirty="0">
                <a:solidFill>
                  <a:schemeClr val="accent5">
                    <a:lumMod val="75000"/>
                  </a:schemeClr>
                </a:solidFill>
                <a:latin typeface="Calibri" panose="020F0502020204030204" charset="0"/>
                <a:cs typeface="Calibri" panose="020F0502020204030204" charset="0"/>
              </a:rPr>
              <a:t> un nozīmīgs resurss</a:t>
            </a:r>
            <a:r>
              <a:rPr lang="lv-LV" altLang="en-US" dirty="0">
                <a:latin typeface="Calibri" panose="020F0502020204030204" charset="0"/>
                <a:cs typeface="Calibri" panose="020F0502020204030204" charset="0"/>
              </a:rPr>
              <a:t> psihologu un psihoterapeitu profesionālajā darbībā</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1737"/>
            <a:ext cx="10515600" cy="1325563"/>
          </a:xfrm>
        </p:spPr>
        <p:txBody>
          <a:bodyPr/>
          <a:lstStyle/>
          <a:p>
            <a:r>
              <a:rPr lang="lv-LV" altLang="en-US" dirty="0"/>
              <a:t>Praktiskais pielietojums un turpmākā izpēte</a:t>
            </a:r>
          </a:p>
        </p:txBody>
      </p:sp>
      <p:sp>
        <p:nvSpPr>
          <p:cNvPr id="3" name="Content Placeholder 2"/>
          <p:cNvSpPr>
            <a:spLocks noGrp="1"/>
          </p:cNvSpPr>
          <p:nvPr>
            <p:ph idx="1"/>
          </p:nvPr>
        </p:nvSpPr>
        <p:spPr>
          <a:xfrm>
            <a:off x="782216" y="2074442"/>
            <a:ext cx="10515600" cy="4351338"/>
          </a:xfrm>
        </p:spPr>
        <p:txBody>
          <a:bodyPr/>
          <a:lstStyle/>
          <a:p>
            <a:pPr algn="just"/>
            <a:r>
              <a:rPr lang="en-US" dirty="0" err="1">
                <a:latin typeface="Calibri" panose="020F0502020204030204" charset="0"/>
                <a:cs typeface="Calibri" panose="020F0502020204030204" charset="0"/>
                <a:sym typeface="+mn-ea"/>
              </a:rPr>
              <a:t>Atšķirības</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psihologu</a:t>
            </a:r>
            <a:r>
              <a:rPr lang="en-US" dirty="0">
                <a:latin typeface="Calibri" panose="020F0502020204030204" charset="0"/>
                <a:cs typeface="Calibri" panose="020F0502020204030204" charset="0"/>
                <a:sym typeface="+mn-ea"/>
              </a:rPr>
              <a:t> un </a:t>
            </a:r>
            <a:r>
              <a:rPr lang="en-US" dirty="0" err="1">
                <a:latin typeface="Calibri" panose="020F0502020204030204" charset="0"/>
                <a:cs typeface="Calibri" panose="020F0502020204030204" charset="0"/>
                <a:sym typeface="+mn-ea"/>
              </a:rPr>
              <a:t>psihoterapeitu</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interpretācijā</a:t>
            </a:r>
            <a:r>
              <a:rPr lang="en-US" dirty="0">
                <a:latin typeface="Calibri" panose="020F0502020204030204" charset="0"/>
                <a:cs typeface="Calibri" panose="020F0502020204030204" charset="0"/>
                <a:sym typeface="+mn-ea"/>
              </a:rPr>
              <a:t> par </a:t>
            </a:r>
            <a:r>
              <a:rPr lang="en-US" dirty="0" err="1">
                <a:latin typeface="Calibri" panose="020F0502020204030204" charset="0"/>
                <a:cs typeface="Calibri" panose="020F0502020204030204" charset="0"/>
                <a:sym typeface="+mn-ea"/>
              </a:rPr>
              <a:t>garīgumu</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rada</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iespēju</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plašai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diskusijai</a:t>
            </a:r>
            <a:r>
              <a:rPr lang="en-US" dirty="0">
                <a:latin typeface="Calibri" panose="020F0502020204030204" charset="0"/>
                <a:cs typeface="Calibri" panose="020F0502020204030204" charset="0"/>
                <a:sym typeface="+mn-ea"/>
              </a:rPr>
              <a:t> par </a:t>
            </a:r>
            <a:r>
              <a:rPr lang="en-US" dirty="0" err="1">
                <a:latin typeface="Calibri" panose="020F0502020204030204" charset="0"/>
                <a:cs typeface="Calibri" panose="020F0502020204030204" charset="0"/>
                <a:sym typeface="+mn-ea"/>
              </a:rPr>
              <a:t>šo</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jēdzienu</a:t>
            </a:r>
            <a:r>
              <a:rPr lang="en-US" dirty="0">
                <a:latin typeface="Calibri" panose="020F0502020204030204" charset="0"/>
                <a:cs typeface="Calibri" panose="020F0502020204030204" charset="0"/>
                <a:sym typeface="+mn-ea"/>
              </a:rPr>
              <a:t> un </a:t>
            </a:r>
            <a:r>
              <a:rPr lang="en-US" dirty="0" err="1">
                <a:latin typeface="Calibri" panose="020F0502020204030204" charset="0"/>
                <a:cs typeface="Calibri" panose="020F0502020204030204" charset="0"/>
                <a:sym typeface="+mn-ea"/>
              </a:rPr>
              <a:t>garīguma</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praktisko</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pielietojumu</a:t>
            </a:r>
            <a:endParaRPr lang="en-US" dirty="0">
              <a:latin typeface="Calibri" panose="020F0502020204030204" charset="0"/>
              <a:cs typeface="Calibri" panose="020F0502020204030204" charset="0"/>
              <a:sym typeface="+mn-ea"/>
            </a:endParaRPr>
          </a:p>
          <a:p>
            <a:pPr algn="just"/>
            <a:r>
              <a:rPr lang="en-US" dirty="0" err="1">
                <a:latin typeface="Calibri" panose="020F0502020204030204" charset="0"/>
                <a:cs typeface="Calibri" panose="020F0502020204030204" charset="0"/>
              </a:rPr>
              <a:t>Tā</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kā</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šajā</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pētījumā</a:t>
            </a:r>
            <a:r>
              <a:rPr lang="en-US" dirty="0">
                <a:latin typeface="Calibri" panose="020F0502020204030204" charset="0"/>
                <a:cs typeface="Calibri" panose="020F0502020204030204" charset="0"/>
              </a:rPr>
              <a:t> tika </a:t>
            </a:r>
            <a:r>
              <a:rPr lang="en-US" dirty="0" err="1">
                <a:latin typeface="Calibri" panose="020F0502020204030204" charset="0"/>
                <a:cs typeface="Calibri" panose="020F0502020204030204" charset="0"/>
              </a:rPr>
              <a:t>iegūts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vispārējs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kvalitatīvs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pārskats</a:t>
            </a:r>
            <a:r>
              <a:rPr lang="en-US" dirty="0">
                <a:latin typeface="Calibri" panose="020F0502020204030204" charset="0"/>
                <a:cs typeface="Calibri" panose="020F0502020204030204" charset="0"/>
              </a:rPr>
              <a:t> par </a:t>
            </a:r>
            <a:r>
              <a:rPr lang="en-US" dirty="0" err="1">
                <a:latin typeface="Calibri" panose="020F0502020204030204" charset="0"/>
                <a:cs typeface="Calibri" panose="020F0502020204030204" charset="0"/>
              </a:rPr>
              <a:t>pētīto</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tēmu</a:t>
            </a:r>
            <a:r>
              <a:rPr lang="en-US" dirty="0">
                <a:latin typeface="Calibri" panose="020F0502020204030204" charset="0"/>
                <a:cs typeface="Calibri" panose="020F0502020204030204" charset="0"/>
              </a:rPr>
              <a:t> un </a:t>
            </a:r>
            <a:r>
              <a:rPr lang="en-US" dirty="0" err="1">
                <a:latin typeface="Calibri" panose="020F0502020204030204" charset="0"/>
                <a:cs typeface="Calibri" panose="020F0502020204030204" charset="0"/>
              </a:rPr>
              <a:t>ierosināti</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vairāki</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svarīgi</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jautājumi</a:t>
            </a:r>
            <a:r>
              <a:rPr lang="en-US" dirty="0">
                <a:latin typeface="Calibri" panose="020F0502020204030204" charset="0"/>
                <a:cs typeface="Calibri" panose="020F0502020204030204" charset="0"/>
              </a:rPr>
              <a:t> un </a:t>
            </a:r>
            <a:r>
              <a:rPr lang="en-US" dirty="0" err="1">
                <a:latin typeface="Calibri" panose="020F0502020204030204" charset="0"/>
                <a:cs typeface="Calibri" panose="020F0502020204030204" charset="0"/>
              </a:rPr>
              <a:t>pieņēmumi</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turpmākajiem</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pētījumiem</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būtu</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nepieciešama</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padziļināta</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tēmas</a:t>
            </a:r>
            <a:r>
              <a:rPr lang="en-US" dirty="0">
                <a:latin typeface="Calibri" panose="020F0502020204030204" charset="0"/>
                <a:cs typeface="Calibri" panose="020F0502020204030204" charset="0"/>
              </a:rPr>
              <a:t> </a:t>
            </a:r>
            <a:r>
              <a:rPr lang="en-US" dirty="0" err="1">
                <a:latin typeface="Calibri" panose="020F0502020204030204" charset="0"/>
                <a:cs typeface="Calibri" panose="020F0502020204030204" charset="0"/>
              </a:rPr>
              <a:t>izpēte</a:t>
            </a:r>
            <a:endParaRPr lang="en-US" dirty="0">
              <a:latin typeface="Calibri" panose="020F0502020204030204" charset="0"/>
              <a:cs typeface="Calibri" panose="020F050202020403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t>Informatīvo avotu saraksts</a:t>
            </a:r>
          </a:p>
        </p:txBody>
      </p:sp>
      <p:sp>
        <p:nvSpPr>
          <p:cNvPr id="3" name="Content Placeholder 2"/>
          <p:cNvSpPr>
            <a:spLocks noGrp="1"/>
          </p:cNvSpPr>
          <p:nvPr>
            <p:ph idx="1"/>
          </p:nvPr>
        </p:nvSpPr>
        <p:spPr>
          <a:xfrm>
            <a:off x="838200" y="1281430"/>
            <a:ext cx="11188700" cy="5696585"/>
          </a:xfrm>
        </p:spPr>
        <p:txBody>
          <a:bodyPr>
            <a:normAutofit fontScale="37500" lnSpcReduction="20000"/>
          </a:bodyPr>
          <a:lstStyle/>
          <a:p>
            <a:pPr marL="0" indent="0" algn="just">
              <a:buNone/>
            </a:pPr>
            <a:r>
              <a:rPr lang="en-US" sz="3400" dirty="0">
                <a:latin typeface="Calibri" panose="020F0502020204030204" charset="0"/>
                <a:cs typeface="Calibri" panose="020F0502020204030204" charset="0"/>
                <a:sym typeface="+mn-ea"/>
              </a:rPr>
              <a:t>Braun, V., &amp; Clarke, V. (2006). Using thematic analysis in psychology. Qualitative Research in Psychology, 3(2), </a:t>
            </a:r>
          </a:p>
          <a:p>
            <a:pPr marL="0" indent="0" algn="just">
              <a:buNone/>
            </a:pPr>
            <a:r>
              <a:rPr lang="en-US" sz="3400" dirty="0">
                <a:latin typeface="Calibri" panose="020F0502020204030204" charset="0"/>
                <a:cs typeface="Calibri" panose="020F0502020204030204" charset="0"/>
                <a:sym typeface="+mn-ea"/>
              </a:rPr>
              <a:t>          77–101. https://doi.org/10.1191/1478088706qp063oa</a:t>
            </a:r>
            <a:endParaRPr lang="en-US" sz="3400" dirty="0">
              <a:latin typeface="Calibri" panose="020F0502020204030204" charset="0"/>
              <a:cs typeface="Calibri" panose="020F0502020204030204" charset="0"/>
            </a:endParaRPr>
          </a:p>
          <a:p>
            <a:pPr marL="0" indent="0" algn="just">
              <a:buNone/>
            </a:pPr>
            <a:r>
              <a:rPr lang="en-US" sz="3400" dirty="0" err="1">
                <a:latin typeface="Calibri" panose="020F0502020204030204" charset="0"/>
                <a:cs typeface="Calibri" panose="020F0502020204030204" charset="0"/>
                <a:sym typeface="+mn-ea"/>
              </a:rPr>
              <a:t>Braun,V</a:t>
            </a:r>
            <a:r>
              <a:rPr lang="en-US" sz="3400" dirty="0">
                <a:latin typeface="Calibri" panose="020F0502020204030204" charset="0"/>
                <a:cs typeface="Calibri" panose="020F0502020204030204" charset="0"/>
                <a:sym typeface="+mn-ea"/>
              </a:rPr>
              <a:t>.,&amp; </a:t>
            </a:r>
            <a:r>
              <a:rPr lang="en-US" sz="3400" dirty="0" err="1">
                <a:latin typeface="Calibri" panose="020F0502020204030204" charset="0"/>
                <a:cs typeface="Calibri" panose="020F0502020204030204" charset="0"/>
                <a:sym typeface="+mn-ea"/>
              </a:rPr>
              <a:t>Clarke,V</a:t>
            </a:r>
            <a:r>
              <a:rPr lang="en-US" sz="3400" dirty="0">
                <a:latin typeface="Calibri" panose="020F0502020204030204" charset="0"/>
                <a:cs typeface="Calibri" panose="020F0502020204030204" charset="0"/>
                <a:sym typeface="+mn-ea"/>
              </a:rPr>
              <a:t>.(2020) Can I use TA? Should I use TA? Should I not use TA? Comparing reflexive thematic analysis and other</a:t>
            </a:r>
          </a:p>
          <a:p>
            <a:pPr marL="0" indent="0" algn="just">
              <a:buNone/>
            </a:pPr>
            <a:r>
              <a:rPr lang="en-US" sz="3400" dirty="0">
                <a:latin typeface="Calibri" panose="020F0502020204030204" charset="0"/>
                <a:cs typeface="Calibri" panose="020F0502020204030204" charset="0"/>
                <a:sym typeface="+mn-ea"/>
              </a:rPr>
              <a:t>           pattern-based qualitative</a:t>
            </a:r>
            <a:r>
              <a:rPr lang="lv-LV" sz="3400" dirty="0">
                <a:latin typeface="Calibri" panose="020F0502020204030204" charset="0"/>
                <a:cs typeface="Calibri" panose="020F0502020204030204" charset="0"/>
                <a:sym typeface="+mn-ea"/>
              </a:rPr>
              <a:t> </a:t>
            </a:r>
            <a:r>
              <a:rPr lang="en-US" sz="3400" dirty="0">
                <a:latin typeface="Calibri" panose="020F0502020204030204" charset="0"/>
                <a:cs typeface="Calibri" panose="020F0502020204030204" charset="0"/>
                <a:sym typeface="+mn-ea"/>
              </a:rPr>
              <a:t>analytic approaches DOI: 10.1002/capr.12360</a:t>
            </a:r>
            <a:endParaRPr lang="en-US" sz="3400" dirty="0">
              <a:latin typeface="Calibri" panose="020F0502020204030204" charset="0"/>
              <a:cs typeface="Calibri" panose="020F0502020204030204" charset="0"/>
            </a:endParaRPr>
          </a:p>
          <a:p>
            <a:pPr marL="0" indent="0" algn="just">
              <a:buNone/>
            </a:pPr>
            <a:r>
              <a:rPr lang="en-US" sz="3400" dirty="0" err="1">
                <a:latin typeface="Calibri" panose="020F0502020204030204" charset="0"/>
                <a:cs typeface="Calibri" panose="020F0502020204030204" charset="0"/>
                <a:sym typeface="+mn-ea"/>
              </a:rPr>
              <a:t>Bozek</a:t>
            </a:r>
            <a:r>
              <a:rPr lang="en-US" sz="3400" dirty="0">
                <a:latin typeface="Calibri" panose="020F0502020204030204" charset="0"/>
                <a:cs typeface="Calibri" panose="020F0502020204030204" charset="0"/>
                <a:sym typeface="+mn-ea"/>
              </a:rPr>
              <a:t>, A., Nowak, P.F., &amp; </a:t>
            </a:r>
            <a:r>
              <a:rPr lang="en-US" sz="3400" dirty="0" err="1">
                <a:latin typeface="Calibri" panose="020F0502020204030204" charset="0"/>
                <a:cs typeface="Calibri" panose="020F0502020204030204" charset="0"/>
                <a:sym typeface="+mn-ea"/>
              </a:rPr>
              <a:t>Blukacz</a:t>
            </a:r>
            <a:r>
              <a:rPr lang="en-US" sz="3400" dirty="0">
                <a:latin typeface="Calibri" panose="020F0502020204030204" charset="0"/>
                <a:cs typeface="Calibri" panose="020F0502020204030204" charset="0"/>
                <a:sym typeface="+mn-ea"/>
              </a:rPr>
              <a:t>, M. (2020) The Relationship Between Spirituality,  Health-Related Behavior, and Psychological</a:t>
            </a:r>
          </a:p>
          <a:p>
            <a:pPr marL="0" indent="0" algn="just">
              <a:buNone/>
            </a:pPr>
            <a:r>
              <a:rPr lang="en-US" sz="3400" dirty="0">
                <a:latin typeface="Calibri" panose="020F0502020204030204" charset="0"/>
                <a:cs typeface="Calibri" panose="020F0502020204030204" charset="0"/>
                <a:sym typeface="+mn-ea"/>
              </a:rPr>
              <a:t>            Well-Being. Front Psychol. </a:t>
            </a:r>
            <a:r>
              <a:rPr lang="en-US" sz="3400" dirty="0" err="1">
                <a:latin typeface="Calibri" panose="020F0502020204030204" charset="0"/>
                <a:cs typeface="Calibri" panose="020F0502020204030204" charset="0"/>
                <a:sym typeface="+mn-ea"/>
              </a:rPr>
              <a:t>doi</a:t>
            </a:r>
            <a:r>
              <a:rPr lang="en-US" sz="3400" dirty="0">
                <a:latin typeface="Calibri" panose="020F0502020204030204" charset="0"/>
                <a:cs typeface="Calibri" panose="020F0502020204030204" charset="0"/>
                <a:sym typeface="+mn-ea"/>
              </a:rPr>
              <a:t>: 10.3389/fpsyg.2020.01997. PMID: 32922340; PMCID: PMC7457021</a:t>
            </a:r>
          </a:p>
          <a:p>
            <a:pPr marL="0" indent="0" algn="just">
              <a:buNone/>
            </a:pPr>
            <a:r>
              <a:rPr lang="en-US" sz="3400" dirty="0">
                <a:latin typeface="Calibri" panose="020F0502020204030204" charset="0"/>
                <a:cs typeface="Calibri" panose="020F0502020204030204" charset="0"/>
                <a:sym typeface="+mn-ea"/>
              </a:rPr>
              <a:t>Chapman</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 A</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L, Hadfield</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 M</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 Chapman</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 C</a:t>
            </a:r>
            <a:r>
              <a:rPr lang="lv-LV" altLang="en-US" sz="3400" dirty="0">
                <a:latin typeface="Calibri" panose="020F0502020204030204" charset="0"/>
                <a:cs typeface="Calibri" panose="020F0502020204030204" charset="0"/>
                <a:sym typeface="+mn-ea"/>
              </a:rPr>
              <a:t>.</a:t>
            </a:r>
            <a:r>
              <a:rPr lang="en-US" sz="3400" dirty="0">
                <a:latin typeface="Calibri" panose="020F0502020204030204" charset="0"/>
                <a:cs typeface="Calibri" panose="020F0502020204030204" charset="0"/>
                <a:sym typeface="+mn-ea"/>
              </a:rPr>
              <a:t>J</a:t>
            </a:r>
            <a:r>
              <a:rPr lang="lv-LV" altLang="en-US" sz="3400" dirty="0">
                <a:latin typeface="Calibri" panose="020F0502020204030204" charset="0"/>
                <a:cs typeface="Calibri" panose="020F0502020204030204" charset="0"/>
                <a:sym typeface="+mn-ea"/>
              </a:rPr>
              <a:t>. (2015)</a:t>
            </a:r>
            <a:r>
              <a:rPr lang="en-US" sz="3400" dirty="0">
                <a:latin typeface="Calibri" panose="020F0502020204030204" charset="0"/>
                <a:cs typeface="Calibri" panose="020F0502020204030204" charset="0"/>
                <a:sym typeface="+mn-ea"/>
              </a:rPr>
              <a:t>. Qualitative research in healthcare: an introduction to grounded theory using thematic analysis. J R Coll </a:t>
            </a:r>
          </a:p>
          <a:p>
            <a:pPr marL="0" indent="0" algn="just">
              <a:buNone/>
            </a:pPr>
            <a:r>
              <a:rPr lang="en-US" sz="3400" dirty="0">
                <a:latin typeface="Calibri" panose="020F0502020204030204" charset="0"/>
                <a:cs typeface="Calibri" panose="020F0502020204030204" charset="0"/>
                <a:sym typeface="+mn-ea"/>
              </a:rPr>
              <a:t>           Physicians Edinb. 2015;45(3):201-5. doi: 10.4997/JRCPE.2015.305. PMID: 26517098.</a:t>
            </a:r>
          </a:p>
          <a:p>
            <a:pPr marL="0" indent="0" algn="just">
              <a:buNone/>
            </a:pPr>
            <a:r>
              <a:rPr lang="en-US" sz="3400" dirty="0">
                <a:latin typeface="Calibri" panose="020F0502020204030204" charset="0"/>
                <a:cs typeface="Calibri" panose="020F0502020204030204" charset="0"/>
                <a:sym typeface="+mn-ea"/>
              </a:rPr>
              <a:t>Creswell, J. W. (2014). Qualitative Inquiry &amp; Research Design: Choosing Among Five Approaches. Los Angeles: SAGE Publications 448</a:t>
            </a:r>
          </a:p>
          <a:p>
            <a:pPr marL="0" indent="0" algn="just">
              <a:buNone/>
            </a:pPr>
            <a:r>
              <a:rPr lang="en-US" sz="3400" dirty="0">
                <a:latin typeface="Calibri" panose="020F0502020204030204" charset="0"/>
                <a:cs typeface="Calibri" panose="020F0502020204030204" charset="0"/>
              </a:rPr>
              <a:t>Heydarian, N.M. (2016). Developing Theory With the Grounded-Theory Approach and Thematic Analysis. </a:t>
            </a:r>
          </a:p>
          <a:p>
            <a:pPr marL="0" indent="0" algn="just">
              <a:buNone/>
            </a:pPr>
            <a:r>
              <a:rPr lang="en-US" sz="3400" dirty="0">
                <a:latin typeface="Calibri" panose="020F0502020204030204" charset="0"/>
                <a:cs typeface="Calibri" panose="020F0502020204030204" charset="0"/>
              </a:rPr>
              <a:t>          https://www.psychologicalscience.org/observer/developing-theory-with-the-grounded-theory-approach-and-thematic-analysis</a:t>
            </a:r>
          </a:p>
          <a:p>
            <a:pPr marL="0" indent="0" algn="just">
              <a:buNone/>
            </a:pPr>
            <a:r>
              <a:rPr lang="en-US" sz="3400" dirty="0" err="1">
                <a:latin typeface="Calibri" panose="020F0502020204030204" charset="0"/>
                <a:cs typeface="Calibri" panose="020F0502020204030204" charset="0"/>
                <a:sym typeface="+mn-ea"/>
              </a:rPr>
              <a:t>Vieten</a:t>
            </a:r>
            <a:r>
              <a:rPr lang="en-US" sz="3400" dirty="0">
                <a:latin typeface="Calibri" panose="020F0502020204030204" charset="0"/>
                <a:cs typeface="Calibri" panose="020F0502020204030204" charset="0"/>
                <a:sym typeface="+mn-ea"/>
              </a:rPr>
              <a:t>, C., Scammell, S., &amp; </a:t>
            </a:r>
            <a:r>
              <a:rPr lang="en-US" sz="3400" dirty="0" err="1">
                <a:latin typeface="Calibri" panose="020F0502020204030204" charset="0"/>
                <a:cs typeface="Calibri" panose="020F0502020204030204" charset="0"/>
                <a:sym typeface="+mn-ea"/>
              </a:rPr>
              <a:t>Lukoff</a:t>
            </a:r>
            <a:r>
              <a:rPr lang="en-US" sz="3400" dirty="0">
                <a:latin typeface="Calibri" panose="020F0502020204030204" charset="0"/>
                <a:cs typeface="Calibri" panose="020F0502020204030204" charset="0"/>
                <a:sym typeface="+mn-ea"/>
              </a:rPr>
              <a:t>, D. (2013). Spiritual and religious competencies for psychologists. Psychology of Religion and Spirituality, 5(3),</a:t>
            </a:r>
          </a:p>
          <a:p>
            <a:pPr marL="0" indent="0" algn="just">
              <a:buNone/>
            </a:pPr>
            <a:r>
              <a:rPr lang="en-US" sz="3400" dirty="0">
                <a:latin typeface="Calibri" panose="020F0502020204030204" charset="0"/>
                <a:cs typeface="Calibri" panose="020F0502020204030204" charset="0"/>
                <a:sym typeface="+mn-ea"/>
              </a:rPr>
              <a:t>           129–144. https://doi.org/10.1037/a0032699</a:t>
            </a:r>
            <a:endParaRPr lang="en-US" sz="3400" dirty="0">
              <a:latin typeface="Calibri" panose="020F0502020204030204" charset="0"/>
              <a:cs typeface="Calibri" panose="020F0502020204030204" charset="0"/>
            </a:endParaRPr>
          </a:p>
          <a:p>
            <a:pPr marL="0" indent="0" algn="just">
              <a:buNone/>
            </a:pPr>
            <a:r>
              <a:rPr lang="en-US" sz="3400" dirty="0" err="1">
                <a:latin typeface="Calibri" panose="020F0502020204030204" charset="0"/>
                <a:cs typeface="Calibri" panose="020F0502020204030204" charset="0"/>
                <a:sym typeface="+mn-ea"/>
              </a:rPr>
              <a:t>Vieten</a:t>
            </a:r>
            <a:r>
              <a:rPr lang="en-US" sz="3400" dirty="0">
                <a:latin typeface="Calibri" panose="020F0502020204030204" charset="0"/>
                <a:cs typeface="Calibri" panose="020F0502020204030204" charset="0"/>
                <a:sym typeface="+mn-ea"/>
              </a:rPr>
              <a:t>, C., &amp; </a:t>
            </a:r>
            <a:r>
              <a:rPr lang="en-US" sz="3400" dirty="0" err="1">
                <a:latin typeface="Calibri" panose="020F0502020204030204" charset="0"/>
                <a:cs typeface="Calibri" panose="020F0502020204030204" charset="0"/>
                <a:sym typeface="+mn-ea"/>
              </a:rPr>
              <a:t>Lukoff</a:t>
            </a:r>
            <a:r>
              <a:rPr lang="en-US" sz="3400" dirty="0">
                <a:latin typeface="Calibri" panose="020F0502020204030204" charset="0"/>
                <a:cs typeface="Calibri" panose="020F0502020204030204" charset="0"/>
                <a:sym typeface="+mn-ea"/>
              </a:rPr>
              <a:t>, D. (2022) Spiritual and religious competencies in psychology. Am Psychol. </a:t>
            </a:r>
            <a:r>
              <a:rPr lang="en-US" sz="3400" dirty="0" err="1">
                <a:latin typeface="Calibri" panose="020F0502020204030204" charset="0"/>
                <a:cs typeface="Calibri" panose="020F0502020204030204" charset="0"/>
                <a:sym typeface="+mn-ea"/>
              </a:rPr>
              <a:t>doi</a:t>
            </a:r>
            <a:r>
              <a:rPr lang="en-US" sz="3400" dirty="0">
                <a:latin typeface="Calibri" panose="020F0502020204030204" charset="0"/>
                <a:cs typeface="Calibri" panose="020F0502020204030204" charset="0"/>
                <a:sym typeface="+mn-ea"/>
              </a:rPr>
              <a:t>: 10.1037/amp0000821. </a:t>
            </a:r>
            <a:r>
              <a:rPr lang="en-US" sz="3400" dirty="0" err="1">
                <a:latin typeface="Calibri" panose="020F0502020204030204" charset="0"/>
                <a:cs typeface="Calibri" panose="020F0502020204030204" charset="0"/>
                <a:sym typeface="+mn-ea"/>
              </a:rPr>
              <a:t>Epub</a:t>
            </a:r>
            <a:r>
              <a:rPr lang="en-US" sz="3400" dirty="0">
                <a:latin typeface="Calibri" panose="020F0502020204030204" charset="0"/>
                <a:cs typeface="Calibri" panose="020F0502020204030204" charset="0"/>
                <a:sym typeface="+mn-ea"/>
              </a:rPr>
              <a:t> 2021 Jul 15. PMID: 34264695</a:t>
            </a:r>
            <a:endParaRPr lang="en-US" sz="3400" dirty="0">
              <a:latin typeface="Calibri" panose="020F0502020204030204" charset="0"/>
              <a:cs typeface="Calibri" panose="020F0502020204030204" charset="0"/>
            </a:endParaRPr>
          </a:p>
          <a:p>
            <a:pPr marL="0" indent="0" algn="just">
              <a:buNone/>
            </a:pPr>
            <a:r>
              <a:rPr lang="en-US" sz="3400" dirty="0">
                <a:latin typeface="Calibri" panose="020F0502020204030204" charset="0"/>
                <a:cs typeface="Calibri" panose="020F0502020204030204" charset="0"/>
                <a:sym typeface="+mn-ea"/>
              </a:rPr>
              <a:t>Smith, J. A., &amp; Nizza, I. E. (2022). Essentials of interpretative phenomenological analysis. Essentials of Qualitative Methods. American Psychological Association. </a:t>
            </a:r>
          </a:p>
          <a:p>
            <a:pPr marL="0" indent="0" algn="just">
              <a:buNone/>
            </a:pPr>
            <a:r>
              <a:rPr lang="en-US" sz="3400" dirty="0">
                <a:latin typeface="Calibri" panose="020F0502020204030204" charset="0"/>
                <a:cs typeface="Calibri" panose="020F0502020204030204" charset="0"/>
                <a:sym typeface="+mn-ea"/>
              </a:rPr>
              <a:t>          Kindle Edition. </a:t>
            </a:r>
            <a:endParaRPr lang="en-US" sz="3400" dirty="0">
              <a:latin typeface="Calibri" panose="020F0502020204030204" charset="0"/>
              <a:cs typeface="Calibri" panose="020F0502020204030204" charset="0"/>
            </a:endParaRPr>
          </a:p>
          <a:p>
            <a:pPr marL="0" indent="0" algn="just">
              <a:buNone/>
            </a:pPr>
            <a:r>
              <a:rPr lang="en-US" sz="3400" dirty="0">
                <a:latin typeface="Calibri" panose="020F0502020204030204" charset="0"/>
                <a:cs typeface="Calibri" panose="020F0502020204030204" charset="0"/>
                <a:sym typeface="+mn-ea"/>
              </a:rPr>
              <a:t>Strauss, A., &amp; Corbin, J. (1998). Basics of qualitative research: Techniques and procedures for developing grounded theory (2nd ed.). Sage Publications, Inc.</a:t>
            </a:r>
            <a:endParaRPr lang="en-US" sz="3400" dirty="0">
              <a:latin typeface="Calibri" panose="020F0502020204030204" charset="0"/>
              <a:cs typeface="Calibri" panose="020F0502020204030204" charset="0"/>
            </a:endParaRPr>
          </a:p>
          <a:p>
            <a:pPr marL="0" indent="0" algn="just">
              <a:buNone/>
            </a:pPr>
            <a:r>
              <a:rPr lang="en-US" sz="3400" dirty="0" err="1">
                <a:latin typeface="Calibri" panose="020F0502020204030204" charset="0"/>
                <a:cs typeface="Calibri" panose="020F0502020204030204" charset="0"/>
                <a:sym typeface="+mn-ea"/>
              </a:rPr>
              <a:t>Sargeant</a:t>
            </a:r>
            <a:r>
              <a:rPr lang="en-US" sz="3400" dirty="0">
                <a:latin typeface="Calibri" panose="020F0502020204030204" charset="0"/>
                <a:cs typeface="Calibri" panose="020F0502020204030204" charset="0"/>
                <a:sym typeface="+mn-ea"/>
              </a:rPr>
              <a:t>, S., &amp; </a:t>
            </a:r>
            <a:r>
              <a:rPr lang="en-US" sz="3400" dirty="0" err="1">
                <a:latin typeface="Calibri" panose="020F0502020204030204" charset="0"/>
                <a:cs typeface="Calibri" panose="020F0502020204030204" charset="0"/>
                <a:sym typeface="+mn-ea"/>
              </a:rPr>
              <a:t>Yoxall</a:t>
            </a:r>
            <a:r>
              <a:rPr lang="en-US" sz="3400" dirty="0">
                <a:latin typeface="Calibri" panose="020F0502020204030204" charset="0"/>
                <a:cs typeface="Calibri" panose="020F0502020204030204" charset="0"/>
                <a:sym typeface="+mn-ea"/>
              </a:rPr>
              <a:t>, J. (2023) Psychology and Spirituality: Reviewing Developments in History, Method and Practice. </a:t>
            </a:r>
            <a:r>
              <a:rPr lang="en-US" sz="3400" dirty="0" err="1">
                <a:latin typeface="Calibri" panose="020F0502020204030204" charset="0"/>
                <a:cs typeface="Calibri" panose="020F0502020204030204" charset="0"/>
                <a:sym typeface="+mn-ea"/>
              </a:rPr>
              <a:t>doi</a:t>
            </a:r>
            <a:r>
              <a:rPr lang="en-US" sz="3400" dirty="0">
                <a:latin typeface="Calibri" panose="020F0502020204030204" charset="0"/>
                <a:cs typeface="Calibri" panose="020F0502020204030204" charset="0"/>
                <a:sym typeface="+mn-ea"/>
              </a:rPr>
              <a:t>: 10.1007/s10943-022-01731-1. </a:t>
            </a:r>
            <a:r>
              <a:rPr lang="en-US" sz="3400" dirty="0" err="1">
                <a:latin typeface="Calibri" panose="020F0502020204030204" charset="0"/>
                <a:cs typeface="Calibri" panose="020F0502020204030204" charset="0"/>
                <a:sym typeface="+mn-ea"/>
              </a:rPr>
              <a:t>Epub</a:t>
            </a:r>
            <a:r>
              <a:rPr lang="en-US" sz="3400" dirty="0">
                <a:latin typeface="Calibri" panose="020F0502020204030204" charset="0"/>
                <a:cs typeface="Calibri" panose="020F0502020204030204" charset="0"/>
                <a:sym typeface="+mn-ea"/>
              </a:rPr>
              <a:t> 2023</a:t>
            </a:r>
          </a:p>
          <a:p>
            <a:pPr marL="0" indent="0" algn="just">
              <a:buNone/>
            </a:pPr>
            <a:r>
              <a:rPr lang="en-US" sz="3400" dirty="0">
                <a:latin typeface="Calibri" panose="020F0502020204030204" charset="0"/>
                <a:cs typeface="Calibri" panose="020F0502020204030204" charset="0"/>
                <a:sym typeface="+mn-ea"/>
              </a:rPr>
              <a:t>          Jan 11. PMID: 36630056; PMCID: PMC10042744</a:t>
            </a:r>
            <a:endParaRPr lang="en-US" sz="3400" dirty="0">
              <a:latin typeface="Calibri" panose="020F0502020204030204" charset="0"/>
              <a:cs typeface="Calibri" panose="020F0502020204030204" charset="0"/>
            </a:endParaRPr>
          </a:p>
          <a:p>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lv-LV" altLang="en-US"/>
          </a:p>
          <a:p>
            <a:pPr marL="0" indent="0">
              <a:buNone/>
            </a:pPr>
            <a:endParaRPr lang="lv-LV" altLang="en-US"/>
          </a:p>
          <a:p>
            <a:pPr marL="0" indent="0">
              <a:buNone/>
            </a:pPr>
            <a:endParaRPr lang="lv-LV" altLang="en-US"/>
          </a:p>
          <a:p>
            <a:pPr marL="0" indent="0">
              <a:buNone/>
            </a:pPr>
            <a:r>
              <a:rPr lang="lv-LV" altLang="en-US"/>
              <a:t>                               Paldies par uzmanību!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sym typeface="+mn-ea"/>
              </a:rPr>
              <a:t>Aktualitāte (1)</a:t>
            </a:r>
            <a:br>
              <a:rPr lang="lv-LV" dirty="0"/>
            </a:br>
            <a:endParaRPr lang="lv-LV" dirty="0"/>
          </a:p>
        </p:txBody>
      </p:sp>
      <p:sp>
        <p:nvSpPr>
          <p:cNvPr id="3" name="Content Placeholder 2"/>
          <p:cNvSpPr>
            <a:spLocks noGrp="1"/>
          </p:cNvSpPr>
          <p:nvPr>
            <p:ph idx="1"/>
          </p:nvPr>
        </p:nvSpPr>
        <p:spPr>
          <a:xfrm>
            <a:off x="838200" y="1457325"/>
            <a:ext cx="10420739" cy="4762500"/>
          </a:xfrm>
        </p:spPr>
        <p:txBody>
          <a:bodyPr>
            <a:normAutofit/>
          </a:bodyPr>
          <a:lstStyle/>
          <a:p>
            <a:pPr algn="just"/>
            <a:r>
              <a:rPr lang="en-US" sz="2400" dirty="0" err="1">
                <a:solidFill>
                  <a:schemeClr val="tx1"/>
                </a:solidFill>
                <a:latin typeface="Calibri" panose="020F0502020204030204" charset="0"/>
                <a:cs typeface="Calibri" panose="020F0502020204030204" charset="0"/>
                <a:sym typeface="+mn-ea"/>
              </a:rPr>
              <a:t>Pētījuma</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aktualitāte</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izriet</a:t>
            </a:r>
            <a:r>
              <a:rPr lang="en-US" sz="2400" dirty="0">
                <a:solidFill>
                  <a:schemeClr val="tx1"/>
                </a:solidFill>
                <a:latin typeface="Calibri" panose="020F0502020204030204" charset="0"/>
                <a:cs typeface="Calibri" panose="020F0502020204030204" charset="0"/>
                <a:sym typeface="+mn-ea"/>
              </a:rPr>
              <a:t> no </a:t>
            </a:r>
            <a:r>
              <a:rPr lang="en-US" sz="2400" dirty="0" err="1">
                <a:solidFill>
                  <a:schemeClr val="tx1"/>
                </a:solidFill>
                <a:latin typeface="Calibri" panose="020F0502020204030204" charset="0"/>
                <a:cs typeface="Calibri" panose="020F0502020204030204" charset="0"/>
                <a:sym typeface="+mn-ea"/>
              </a:rPr>
              <a:t>garīguma</a:t>
            </a:r>
            <a:r>
              <a:rPr lang="en-US" sz="2400" dirty="0">
                <a:solidFill>
                  <a:schemeClr val="tx1"/>
                </a:solidFill>
                <a:latin typeface="Calibri" panose="020F0502020204030204" charset="0"/>
                <a:cs typeface="Calibri" panose="020F0502020204030204" charset="0"/>
                <a:sym typeface="+mn-ea"/>
              </a:rPr>
              <a:t> lomas </a:t>
            </a:r>
            <a:r>
              <a:rPr lang="en-US" sz="2400" dirty="0" err="1">
                <a:solidFill>
                  <a:schemeClr val="tx1"/>
                </a:solidFill>
                <a:latin typeface="Calibri" panose="020F0502020204030204" charset="0"/>
                <a:cs typeface="Calibri" panose="020F0502020204030204" charset="0"/>
                <a:sym typeface="+mn-ea"/>
              </a:rPr>
              <a:t>aktualizēšanās</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psihologu</a:t>
            </a:r>
            <a:r>
              <a:rPr lang="en-US" sz="2400" dirty="0">
                <a:solidFill>
                  <a:schemeClr val="tx1"/>
                </a:solidFill>
                <a:latin typeface="Calibri" panose="020F0502020204030204" charset="0"/>
                <a:cs typeface="Calibri" panose="020F0502020204030204" charset="0"/>
                <a:sym typeface="+mn-ea"/>
              </a:rPr>
              <a:t> un </a:t>
            </a:r>
            <a:r>
              <a:rPr lang="en-US" sz="2400" dirty="0" err="1">
                <a:solidFill>
                  <a:schemeClr val="tx1"/>
                </a:solidFill>
                <a:latin typeface="Calibri" panose="020F0502020204030204" charset="0"/>
                <a:cs typeface="Calibri" panose="020F0502020204030204" charset="0"/>
                <a:sym typeface="+mn-ea"/>
              </a:rPr>
              <a:t>psihoterapeitu</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praktiskā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diskursa</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ietvaros</a:t>
            </a:r>
            <a:r>
              <a:rPr lang="en-US" sz="2400" dirty="0">
                <a:solidFill>
                  <a:schemeClr val="tx1"/>
                </a:solidFill>
                <a:latin typeface="Calibri" panose="020F0502020204030204" charset="0"/>
                <a:cs typeface="Calibri" panose="020F0502020204030204" charset="0"/>
                <a:sym typeface="+mn-ea"/>
              </a:rPr>
              <a:t> un </a:t>
            </a:r>
            <a:r>
              <a:rPr lang="en-US" sz="2400" dirty="0" err="1">
                <a:solidFill>
                  <a:schemeClr val="tx1"/>
                </a:solidFill>
                <a:latin typeface="Calibri" panose="020F0502020204030204" charset="0"/>
                <a:cs typeface="Calibri" panose="020F0502020204030204" charset="0"/>
                <a:sym typeface="+mn-ea"/>
              </a:rPr>
              <a:t>sabiedrībā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kopumā</a:t>
            </a:r>
            <a:endParaRPr lang="en-US" sz="2400" b="1" dirty="0">
              <a:solidFill>
                <a:schemeClr val="tx1"/>
              </a:solidFill>
              <a:latin typeface="Calibri" panose="020F0502020204030204" charset="0"/>
              <a:cs typeface="Calibri" panose="020F0502020204030204" charset="0"/>
              <a:sym typeface="+mn-ea"/>
            </a:endParaRPr>
          </a:p>
          <a:p>
            <a:pPr algn="just"/>
            <a:r>
              <a:rPr lang="en-US" sz="2400" dirty="0" err="1">
                <a:solidFill>
                  <a:schemeClr val="tx1"/>
                </a:solidFill>
                <a:latin typeface="Calibri" panose="020F0502020204030204" charset="0"/>
                <a:cs typeface="Calibri" panose="020F0502020204030204" charset="0"/>
                <a:sym typeface="+mn-ea"/>
              </a:rPr>
              <a:t>Pandēmija</a:t>
            </a:r>
            <a:r>
              <a:rPr lang="lv-LV" altLang="en-US" sz="2400" dirty="0">
                <a:solidFill>
                  <a:schemeClr val="tx1"/>
                </a:solidFill>
                <a:latin typeface="Calibri" panose="020F0502020204030204" charset="0"/>
                <a:cs typeface="Calibri" panose="020F0502020204030204" charset="0"/>
                <a:sym typeface="+mn-ea"/>
              </a:rPr>
              <a:t>,</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globālā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ģeopolitiskā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situācija</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saasināja</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vajadzību</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pēc</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iekšējiem</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resursiem</a:t>
            </a:r>
            <a:r>
              <a:rPr lang="en-US" sz="2400" dirty="0">
                <a:solidFill>
                  <a:schemeClr val="tx1"/>
                </a:solidFill>
                <a:latin typeface="Calibri" panose="020F0502020204030204" charset="0"/>
                <a:cs typeface="Calibri" panose="020F0502020204030204" charset="0"/>
                <a:sym typeface="+mn-ea"/>
              </a:rPr>
              <a:t> </a:t>
            </a:r>
          </a:p>
          <a:p>
            <a:pPr algn="just"/>
            <a:r>
              <a:rPr lang="lv-LV" altLang="en-US" sz="2400" b="1" dirty="0">
                <a:solidFill>
                  <a:schemeClr val="accent5">
                    <a:lumMod val="75000"/>
                  </a:schemeClr>
                </a:solidFill>
                <a:latin typeface="Calibri" panose="020F0502020204030204" charset="0"/>
                <a:cs typeface="Calibri" panose="020F0502020204030204" charset="0"/>
                <a:sym typeface="+mn-ea"/>
              </a:rPr>
              <a:t>A</a:t>
            </a:r>
            <a:r>
              <a:rPr lang="en-US" sz="2400" b="1" dirty="0" err="1">
                <a:solidFill>
                  <a:schemeClr val="accent5">
                    <a:lumMod val="75000"/>
                  </a:schemeClr>
                </a:solidFill>
                <a:latin typeface="Calibri" panose="020F0502020204030204" charset="0"/>
                <a:cs typeface="Calibri" panose="020F0502020204030204" charset="0"/>
                <a:sym typeface="+mn-ea"/>
              </a:rPr>
              <a:t>ktualizējusies</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garīguma</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i="1" dirty="0">
                <a:solidFill>
                  <a:schemeClr val="accent5">
                    <a:lumMod val="75000"/>
                  </a:schemeClr>
                </a:solidFill>
                <a:latin typeface="Calibri" panose="020F0502020204030204" charset="0"/>
                <a:cs typeface="Calibri" panose="020F0502020204030204" charset="0"/>
                <a:sym typeface="+mn-ea"/>
              </a:rPr>
              <a:t>spirituality</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nozīme</a:t>
            </a:r>
            <a:r>
              <a:rPr lang="en-US" sz="2400" dirty="0">
                <a:solidFill>
                  <a:schemeClr val="accent5">
                    <a:lumMod val="75000"/>
                  </a:schemeClr>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kā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būtisks</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resurss</a:t>
            </a:r>
            <a:r>
              <a:rPr lang="en-US" sz="2400" dirty="0">
                <a:solidFill>
                  <a:schemeClr val="tx1"/>
                </a:solidFill>
                <a:latin typeface="Calibri" panose="020F0502020204030204" charset="0"/>
                <a:cs typeface="Calibri" panose="020F0502020204030204" charset="0"/>
                <a:sym typeface="+mn-ea"/>
              </a:rPr>
              <a:t>, kas </a:t>
            </a:r>
            <a:r>
              <a:rPr lang="en-US" sz="2400" dirty="0" err="1">
                <a:solidFill>
                  <a:schemeClr val="tx1"/>
                </a:solidFill>
                <a:latin typeface="Calibri" panose="020F0502020204030204" charset="0"/>
                <a:cs typeface="Calibri" panose="020F0502020204030204" charset="0"/>
                <a:sym typeface="+mn-ea"/>
              </a:rPr>
              <a:t>palīdz</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cilvēkiem</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pārvarēt</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krīzes</a:t>
            </a:r>
            <a:r>
              <a:rPr lang="en-US" sz="2400" dirty="0">
                <a:solidFill>
                  <a:schemeClr val="tx1"/>
                </a:solidFill>
                <a:latin typeface="Calibri" panose="020F0502020204030204" charset="0"/>
                <a:cs typeface="Calibri" panose="020F0502020204030204" charset="0"/>
                <a:sym typeface="+mn-ea"/>
              </a:rPr>
              <a:t> un </a:t>
            </a:r>
            <a:r>
              <a:rPr lang="en-US" sz="2400" dirty="0" err="1">
                <a:solidFill>
                  <a:schemeClr val="tx1"/>
                </a:solidFill>
                <a:latin typeface="Calibri" panose="020F0502020204030204" charset="0"/>
                <a:cs typeface="Calibri" panose="020F0502020204030204" charset="0"/>
                <a:sym typeface="+mn-ea"/>
              </a:rPr>
              <a:t>uzturēt</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emocionālo</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fizisko</a:t>
            </a:r>
            <a:r>
              <a:rPr lang="en-US" sz="2400" dirty="0">
                <a:solidFill>
                  <a:schemeClr val="tx1"/>
                </a:solidFill>
                <a:latin typeface="Calibri" panose="020F0502020204030204" charset="0"/>
                <a:cs typeface="Calibri" panose="020F0502020204030204" charset="0"/>
                <a:sym typeface="+mn-ea"/>
              </a:rPr>
              <a:t> un </a:t>
            </a:r>
            <a:r>
              <a:rPr lang="en-US" sz="2400" dirty="0" err="1">
                <a:solidFill>
                  <a:schemeClr val="tx1"/>
                </a:solidFill>
                <a:latin typeface="Calibri" panose="020F0502020204030204" charset="0"/>
                <a:cs typeface="Calibri" panose="020F0502020204030204" charset="0"/>
                <a:sym typeface="+mn-ea"/>
              </a:rPr>
              <a:t>psiholoģisko</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noturību</a:t>
            </a:r>
            <a:r>
              <a:rPr lang="en-US" sz="2400" dirty="0">
                <a:solidFill>
                  <a:schemeClr val="tx1"/>
                </a:solidFill>
                <a:latin typeface="Calibri" panose="020F0502020204030204" charset="0"/>
                <a:cs typeface="Calibri" panose="020F0502020204030204" charset="0"/>
                <a:sym typeface="+mn-ea"/>
              </a:rPr>
              <a:t> (</a:t>
            </a:r>
            <a:r>
              <a:rPr lang="en-US" sz="2400" i="1" dirty="0">
                <a:solidFill>
                  <a:schemeClr val="tx1"/>
                </a:solidFill>
                <a:latin typeface="Calibri" panose="020F0502020204030204" charset="0"/>
                <a:cs typeface="Calibri" panose="020F0502020204030204" charset="0"/>
                <a:sym typeface="+mn-ea"/>
              </a:rPr>
              <a:t>Goodwin &amp; Kraft, </a:t>
            </a:r>
            <a:r>
              <a:rPr lang="en-US" sz="2400" dirty="0">
                <a:solidFill>
                  <a:schemeClr val="tx1"/>
                </a:solidFill>
                <a:latin typeface="Calibri" panose="020F0502020204030204" charset="0"/>
                <a:cs typeface="Calibri" panose="020F0502020204030204" charset="0"/>
                <a:sym typeface="+mn-ea"/>
              </a:rPr>
              <a:t>2022)</a:t>
            </a:r>
          </a:p>
          <a:p>
            <a:pPr algn="just"/>
            <a:r>
              <a:rPr lang="lv-LV" sz="2400" dirty="0">
                <a:solidFill>
                  <a:schemeClr val="tx1"/>
                </a:solidFill>
                <a:latin typeface="Calibri" panose="020F0502020204030204" charset="0"/>
                <a:cs typeface="Calibri" panose="020F0502020204030204" charset="0"/>
                <a:sym typeface="+mn-ea"/>
              </a:rPr>
              <a:t>Pieaug </a:t>
            </a:r>
            <a:r>
              <a:rPr lang="en-US" sz="2400" b="1" dirty="0" err="1">
                <a:solidFill>
                  <a:schemeClr val="accent5">
                    <a:lumMod val="75000"/>
                  </a:schemeClr>
                </a:solidFill>
                <a:latin typeface="Calibri" panose="020F0502020204030204" charset="0"/>
                <a:cs typeface="Calibri" panose="020F0502020204030204" charset="0"/>
                <a:sym typeface="+mn-ea"/>
              </a:rPr>
              <a:t>garīgum</a:t>
            </a:r>
            <a:r>
              <a:rPr lang="lv-LV" altLang="en-US" sz="2400" b="1" dirty="0">
                <a:solidFill>
                  <a:schemeClr val="accent5">
                    <a:lumMod val="75000"/>
                  </a:schemeClr>
                </a:solidFill>
                <a:latin typeface="Calibri" panose="020F0502020204030204" charset="0"/>
                <a:cs typeface="Calibri" panose="020F0502020204030204" charset="0"/>
                <a:sym typeface="+mn-ea"/>
              </a:rPr>
              <a:t>a</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nozīm</a:t>
            </a:r>
            <a:r>
              <a:rPr lang="lv-LV" altLang="en-US" sz="2400" b="1" dirty="0">
                <a:solidFill>
                  <a:schemeClr val="accent5">
                    <a:lumMod val="75000"/>
                  </a:schemeClr>
                </a:solidFill>
                <a:latin typeface="Calibri" panose="020F0502020204030204" charset="0"/>
                <a:cs typeface="Calibri" panose="020F0502020204030204" charset="0"/>
                <a:sym typeface="+mn-ea"/>
              </a:rPr>
              <a:t>e</a:t>
            </a:r>
            <a:r>
              <a:rPr lang="en-US" sz="2400" b="1"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psihologu</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psihoterapeitu</a:t>
            </a:r>
            <a:r>
              <a:rPr lang="en-US" sz="2400" dirty="0">
                <a:solidFill>
                  <a:schemeClr val="tx1"/>
                </a:solidFill>
                <a:latin typeface="Calibri" panose="020F0502020204030204" charset="0"/>
                <a:cs typeface="Calibri" panose="020F0502020204030204" charset="0"/>
                <a:sym typeface="+mn-ea"/>
              </a:rPr>
              <a:t> un </a:t>
            </a:r>
            <a:r>
              <a:rPr lang="en-US" sz="2400" dirty="0" err="1">
                <a:solidFill>
                  <a:schemeClr val="tx1"/>
                </a:solidFill>
                <a:latin typeface="Calibri" panose="020F0502020204030204" charset="0"/>
                <a:cs typeface="Calibri" panose="020F0502020204030204" charset="0"/>
                <a:sym typeface="+mn-ea"/>
              </a:rPr>
              <a:t>citu</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palīdzošo</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profesiju</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profesionālajā</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darbībā</a:t>
            </a:r>
            <a:r>
              <a:rPr lang="en-US" sz="2400" dirty="0">
                <a:solidFill>
                  <a:schemeClr val="tx1"/>
                </a:solidFill>
                <a:latin typeface="Calibri" panose="020F0502020204030204" charset="0"/>
                <a:cs typeface="Calibri" panose="020F0502020204030204" charset="0"/>
                <a:sym typeface="+mn-ea"/>
              </a:rPr>
              <a:t> (</a:t>
            </a:r>
            <a:r>
              <a:rPr lang="en-US" sz="2400" i="1" dirty="0" err="1">
                <a:solidFill>
                  <a:schemeClr val="tx1"/>
                </a:solidFill>
                <a:latin typeface="Calibri" panose="020F0502020204030204" charset="0"/>
                <a:cs typeface="Calibri" panose="020F0502020204030204" charset="0"/>
                <a:sym typeface="+mn-ea"/>
              </a:rPr>
              <a:t>Bozek</a:t>
            </a:r>
            <a:r>
              <a:rPr lang="en-US" sz="2400" i="1" dirty="0">
                <a:solidFill>
                  <a:schemeClr val="tx1"/>
                </a:solidFill>
                <a:latin typeface="Calibri" panose="020F0502020204030204" charset="0"/>
                <a:cs typeface="Calibri" panose="020F0502020204030204" charset="0"/>
                <a:sym typeface="+mn-ea"/>
              </a:rPr>
              <a:t> et al.,</a:t>
            </a:r>
            <a:r>
              <a:rPr lang="en-US" sz="2400" dirty="0">
                <a:solidFill>
                  <a:schemeClr val="tx1"/>
                </a:solidFill>
                <a:latin typeface="Calibri" panose="020F0502020204030204" charset="0"/>
                <a:cs typeface="Calibri" panose="020F0502020204030204" charset="0"/>
                <a:sym typeface="+mn-ea"/>
              </a:rPr>
              <a:t> 2020)</a:t>
            </a:r>
          </a:p>
          <a:p>
            <a:pPr algn="just"/>
            <a:r>
              <a:rPr lang="en-US" sz="2400" dirty="0">
                <a:solidFill>
                  <a:schemeClr val="tx1"/>
                </a:solidFill>
                <a:latin typeface="Calibri" panose="020F0502020204030204" charset="0"/>
                <a:cs typeface="Calibri" panose="020F0502020204030204" charset="0"/>
                <a:sym typeface="+mn-ea"/>
              </a:rPr>
              <a:t>APA </a:t>
            </a:r>
            <a:r>
              <a:rPr lang="en-US" sz="2400" dirty="0" err="1">
                <a:solidFill>
                  <a:schemeClr val="tx1"/>
                </a:solidFill>
                <a:latin typeface="Calibri" panose="020F0502020204030204" charset="0"/>
                <a:cs typeface="Calibri" panose="020F0502020204030204" charset="0"/>
                <a:sym typeface="+mn-ea"/>
              </a:rPr>
              <a:t>iesaka</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psihologiem</a:t>
            </a:r>
            <a:r>
              <a:rPr lang="en-US" sz="2400" b="1" dirty="0">
                <a:solidFill>
                  <a:schemeClr val="tx1"/>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paplašināt</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kompetenci</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garīguma</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jautājumos</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dirty="0">
                <a:solidFill>
                  <a:schemeClr val="tx1"/>
                </a:solidFill>
                <a:latin typeface="Calibri" panose="020F0502020204030204" charset="0"/>
                <a:cs typeface="Calibri" panose="020F0502020204030204" charset="0"/>
                <a:sym typeface="+mn-ea"/>
              </a:rPr>
              <a:t>(APA, 2020; </a:t>
            </a:r>
            <a:r>
              <a:rPr lang="en-US" sz="2400" i="1" dirty="0" err="1">
                <a:solidFill>
                  <a:schemeClr val="tx1"/>
                </a:solidFill>
                <a:latin typeface="Calibri" panose="020F0502020204030204" charset="0"/>
                <a:cs typeface="Calibri" panose="020F0502020204030204" charset="0"/>
                <a:sym typeface="+mn-ea"/>
              </a:rPr>
              <a:t>Vieten</a:t>
            </a:r>
            <a:r>
              <a:rPr lang="en-US" sz="2400" i="1" dirty="0">
                <a:solidFill>
                  <a:schemeClr val="tx1"/>
                </a:solidFill>
                <a:latin typeface="Calibri" panose="020F0502020204030204" charset="0"/>
                <a:cs typeface="Calibri" panose="020F0502020204030204" charset="0"/>
                <a:sym typeface="+mn-ea"/>
              </a:rPr>
              <a:t> &amp; </a:t>
            </a:r>
            <a:r>
              <a:rPr lang="en-US" sz="2400" i="1" dirty="0" err="1">
                <a:solidFill>
                  <a:schemeClr val="tx1"/>
                </a:solidFill>
                <a:latin typeface="Calibri" panose="020F0502020204030204" charset="0"/>
                <a:cs typeface="Calibri" panose="020F0502020204030204" charset="0"/>
                <a:sym typeface="+mn-ea"/>
              </a:rPr>
              <a:t>Lukoff</a:t>
            </a:r>
            <a:r>
              <a:rPr lang="en-US" sz="2400" dirty="0">
                <a:solidFill>
                  <a:schemeClr val="tx1"/>
                </a:solidFill>
                <a:latin typeface="Calibri" panose="020F0502020204030204" charset="0"/>
                <a:cs typeface="Calibri" panose="020F0502020204030204" charset="0"/>
                <a:sym typeface="+mn-ea"/>
              </a:rPr>
              <a:t> 2022)</a:t>
            </a:r>
            <a:r>
              <a:rPr lang="en-US" sz="2400" dirty="0">
                <a:latin typeface="Calibri" panose="020F0502020204030204" charset="0"/>
                <a:cs typeface="Calibri" panose="020F0502020204030204" charset="0"/>
                <a:sym typeface="+mn-ea"/>
              </a:rPr>
              <a:t> </a:t>
            </a:r>
            <a:endParaRPr lang="lv-LV" sz="2400" dirty="0">
              <a:latin typeface="Calibri" panose="020F0502020204030204" charset="0"/>
              <a:cs typeface="Calibri" panose="020F0502020204030204" charset="0"/>
            </a:endParaRPr>
          </a:p>
          <a:p>
            <a:pPr algn="just"/>
            <a:endParaRPr lang="lv-LV" sz="2400" dirty="0">
              <a:latin typeface="Calibri" panose="020F0502020204030204" charset="0"/>
              <a:cs typeface="Calibri" panose="020F050202020403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t>Aktualitāte (2)</a:t>
            </a:r>
          </a:p>
        </p:txBody>
      </p:sp>
      <p:sp>
        <p:nvSpPr>
          <p:cNvPr id="3" name="Content Placeholder 2"/>
          <p:cNvSpPr>
            <a:spLocks noGrp="1"/>
          </p:cNvSpPr>
          <p:nvPr>
            <p:ph idx="1"/>
          </p:nvPr>
        </p:nvSpPr>
        <p:spPr>
          <a:xfrm>
            <a:off x="764540" y="2307771"/>
            <a:ext cx="10515600" cy="3883861"/>
          </a:xfrm>
        </p:spPr>
        <p:txBody>
          <a:bodyPr/>
          <a:lstStyle/>
          <a:p>
            <a:pPr algn="just"/>
            <a:r>
              <a:rPr lang="en-US" sz="2400" b="1" dirty="0" err="1">
                <a:solidFill>
                  <a:schemeClr val="accent5">
                    <a:lumMod val="75000"/>
                  </a:schemeClr>
                </a:solidFill>
                <a:latin typeface="Calibri" panose="020F0502020204030204" charset="0"/>
                <a:cs typeface="Calibri" panose="020F0502020204030204" charset="0"/>
              </a:rPr>
              <a:t>Garīguma</a:t>
            </a:r>
            <a:r>
              <a:rPr lang="en-US" sz="2400" b="1" dirty="0">
                <a:solidFill>
                  <a:schemeClr val="accent5">
                    <a:lumMod val="75000"/>
                  </a:schemeClr>
                </a:solidFill>
                <a:latin typeface="Calibri" panose="020F0502020204030204" charset="0"/>
                <a:cs typeface="Calibri" panose="020F0502020204030204" charset="0"/>
              </a:rPr>
              <a:t> </a:t>
            </a:r>
            <a:r>
              <a:rPr lang="en-US" sz="2400" b="1" dirty="0" err="1">
                <a:solidFill>
                  <a:schemeClr val="accent5">
                    <a:lumMod val="75000"/>
                  </a:schemeClr>
                </a:solidFill>
                <a:latin typeface="Calibri" panose="020F0502020204030204" charset="0"/>
                <a:cs typeface="Calibri" panose="020F0502020204030204" charset="0"/>
              </a:rPr>
              <a:t>jēdziens</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tiek</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plaši</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interpretēts</a:t>
            </a:r>
            <a:r>
              <a:rPr lang="lv-LV" sz="2400" dirty="0">
                <a:latin typeface="Calibri" panose="020F0502020204030204" charset="0"/>
                <a:cs typeface="Calibri" panose="020F0502020204030204" charset="0"/>
              </a:rPr>
              <a:t> gan dažādās zinātnes nozarēs, gan prakses jomās,</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radot</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nepieciešamību</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pēc</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precīzākas</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definīcijas</a:t>
            </a:r>
            <a:r>
              <a:rPr lang="lv-LV" sz="2400" dirty="0">
                <a:latin typeface="Calibri" panose="020F0502020204030204" charset="0"/>
                <a:cs typeface="Calibri" panose="020F0502020204030204" charset="0"/>
              </a:rPr>
              <a:t> un skaidrojuma</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lai</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nodrošinātu</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efektīvāku</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darbu</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attiecīgajā</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profesionālajā</a:t>
            </a:r>
            <a:r>
              <a:rPr lang="en-US" sz="2400" dirty="0">
                <a:latin typeface="Calibri" panose="020F0502020204030204" charset="0"/>
                <a:cs typeface="Calibri" panose="020F0502020204030204" charset="0"/>
              </a:rPr>
              <a:t> </a:t>
            </a:r>
            <a:r>
              <a:rPr lang="en-US" sz="2400" dirty="0" err="1">
                <a:latin typeface="Calibri" panose="020F0502020204030204" charset="0"/>
                <a:cs typeface="Calibri" panose="020F0502020204030204" charset="0"/>
              </a:rPr>
              <a:t>sfērā</a:t>
            </a:r>
            <a:endParaRPr lang="en-US" sz="2400" dirty="0">
              <a:latin typeface="Calibri" panose="020F0502020204030204" charset="0"/>
              <a:cs typeface="Calibri" panose="020F0502020204030204" charset="0"/>
            </a:endParaRPr>
          </a:p>
          <a:p>
            <a:pPr algn="just"/>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Latvijā</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līdz</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šim</a:t>
            </a:r>
            <a:r>
              <a:rPr lang="en-US" sz="2400" dirty="0">
                <a:latin typeface="Calibri" panose="020F0502020204030204" charset="0"/>
                <a:cs typeface="Calibri" panose="020F0502020204030204" charset="0"/>
                <a:sym typeface="+mn-ea"/>
              </a:rPr>
              <a:t> nav </a:t>
            </a:r>
            <a:r>
              <a:rPr lang="en-US" sz="2400" dirty="0" err="1">
                <a:latin typeface="Calibri" panose="020F0502020204030204" charset="0"/>
                <a:cs typeface="Calibri" panose="020F0502020204030204" charset="0"/>
                <a:sym typeface="+mn-ea"/>
              </a:rPr>
              <a:t>veikti</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pētījumi</a:t>
            </a:r>
            <a:r>
              <a:rPr lang="en-US" sz="2400" dirty="0">
                <a:latin typeface="Calibri" panose="020F0502020204030204" charset="0"/>
                <a:cs typeface="Calibri" panose="020F0502020204030204" charset="0"/>
                <a:sym typeface="+mn-ea"/>
              </a:rPr>
              <a:t> par </a:t>
            </a:r>
            <a:r>
              <a:rPr lang="en-US" sz="2400" b="1" dirty="0" err="1">
                <a:solidFill>
                  <a:schemeClr val="accent5">
                    <a:lumMod val="75000"/>
                  </a:schemeClr>
                </a:solidFill>
                <a:latin typeface="Calibri" panose="020F0502020204030204" charset="0"/>
                <a:cs typeface="Calibri" panose="020F0502020204030204" charset="0"/>
                <a:sym typeface="+mn-ea"/>
              </a:rPr>
              <a:t>garīg</a:t>
            </a:r>
            <a:r>
              <a:rPr lang="lv-LV" altLang="en-US" sz="2400" b="1" dirty="0" err="1">
                <a:solidFill>
                  <a:schemeClr val="accent5">
                    <a:lumMod val="75000"/>
                  </a:schemeClr>
                </a:solidFill>
                <a:latin typeface="Calibri" panose="020F0502020204030204" charset="0"/>
                <a:cs typeface="Calibri" panose="020F0502020204030204" charset="0"/>
                <a:sym typeface="+mn-ea"/>
              </a:rPr>
              <a:t>umu</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Latvijas</a:t>
            </a:r>
            <a:r>
              <a:rPr lang="en-US" sz="2400" b="1" dirty="0">
                <a:solidFill>
                  <a:schemeClr val="accent5">
                    <a:lumMod val="75000"/>
                  </a:schemeClr>
                </a:solidFill>
                <a:latin typeface="Calibri" panose="020F0502020204030204" charset="0"/>
                <a:cs typeface="Calibri" panose="020F0502020204030204" charset="0"/>
                <a:sym typeface="+mn-ea"/>
              </a:rPr>
              <a:t> </a:t>
            </a:r>
            <a:r>
              <a:rPr lang="en-US" sz="2400" b="1" dirty="0" err="1">
                <a:solidFill>
                  <a:schemeClr val="accent5">
                    <a:lumMod val="75000"/>
                  </a:schemeClr>
                </a:solidFill>
                <a:latin typeface="Calibri" panose="020F0502020204030204" charset="0"/>
                <a:cs typeface="Calibri" panose="020F0502020204030204" charset="0"/>
                <a:sym typeface="+mn-ea"/>
              </a:rPr>
              <a:t>psihologu</a:t>
            </a:r>
            <a:r>
              <a:rPr lang="en-US" sz="2400" b="1" dirty="0">
                <a:solidFill>
                  <a:schemeClr val="accent5">
                    <a:lumMod val="75000"/>
                  </a:schemeClr>
                </a:solidFill>
                <a:latin typeface="Calibri" panose="020F0502020204030204" charset="0"/>
                <a:cs typeface="Calibri" panose="020F0502020204030204" charset="0"/>
                <a:sym typeface="+mn-ea"/>
              </a:rPr>
              <a:t> un </a:t>
            </a:r>
            <a:r>
              <a:rPr lang="en-US" sz="2400" b="1" dirty="0" err="1">
                <a:solidFill>
                  <a:schemeClr val="accent5">
                    <a:lumMod val="75000"/>
                  </a:schemeClr>
                </a:solidFill>
                <a:latin typeface="Calibri" panose="020F0502020204030204" charset="0"/>
                <a:cs typeface="Calibri" panose="020F0502020204030204" charset="0"/>
                <a:sym typeface="+mn-ea"/>
              </a:rPr>
              <a:t>psihoterapeitu</a:t>
            </a:r>
            <a:r>
              <a:rPr lang="en-US" sz="2400" dirty="0">
                <a:solidFill>
                  <a:schemeClr val="accent5">
                    <a:lumMod val="75000"/>
                  </a:schemeClr>
                </a:solidFill>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personīgajā</a:t>
            </a:r>
            <a:r>
              <a:rPr lang="en-US" sz="2400" dirty="0">
                <a:latin typeface="Calibri" panose="020F0502020204030204" charset="0"/>
                <a:cs typeface="Calibri" panose="020F0502020204030204" charset="0"/>
                <a:sym typeface="+mn-ea"/>
              </a:rPr>
              <a:t> un </a:t>
            </a:r>
            <a:r>
              <a:rPr lang="en-US" sz="2400" dirty="0" err="1">
                <a:latin typeface="Calibri" panose="020F0502020204030204" charset="0"/>
                <a:cs typeface="Calibri" panose="020F0502020204030204" charset="0"/>
                <a:sym typeface="+mn-ea"/>
              </a:rPr>
              <a:t>profesionālajā</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dzīvē</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līdz</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ar</a:t>
            </a:r>
            <a:r>
              <a:rPr lang="en-US" sz="2400" dirty="0">
                <a:latin typeface="Calibri" panose="020F0502020204030204" charset="0"/>
                <a:cs typeface="Calibri" panose="020F0502020204030204" charset="0"/>
                <a:sym typeface="+mn-ea"/>
              </a:rPr>
              <a:t> to </a:t>
            </a:r>
            <a:r>
              <a:rPr lang="en-US" sz="2400" dirty="0" err="1">
                <a:latin typeface="Calibri" panose="020F0502020204030204" charset="0"/>
                <a:cs typeface="Calibri" panose="020F0502020204030204" charset="0"/>
                <a:sym typeface="+mn-ea"/>
              </a:rPr>
              <a:t>trūkst</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zinātniski</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pamatotu</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atziņu</a:t>
            </a:r>
            <a:r>
              <a:rPr lang="en-US" sz="2400" dirty="0">
                <a:latin typeface="Calibri" panose="020F0502020204030204" charset="0"/>
                <a:cs typeface="Calibri" panose="020F0502020204030204" charset="0"/>
                <a:sym typeface="+mn-ea"/>
              </a:rPr>
              <a:t> par </a:t>
            </a:r>
            <a:r>
              <a:rPr lang="en-US" sz="2400" dirty="0" err="1">
                <a:latin typeface="Calibri" panose="020F0502020204030204" charset="0"/>
                <a:cs typeface="Calibri" panose="020F0502020204030204" charset="0"/>
                <a:sym typeface="+mn-ea"/>
              </a:rPr>
              <a:t>minēto</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tēmu</a:t>
            </a:r>
            <a:endParaRPr lang="en-US" sz="2400" dirty="0">
              <a:latin typeface="Calibri" panose="020F0502020204030204" charset="0"/>
              <a:cs typeface="Calibri" panose="020F0502020204030204" charset="0"/>
              <a:sym typeface="+mn-ea"/>
            </a:endParaRPr>
          </a:p>
          <a:p>
            <a:pPr algn="just"/>
            <a:r>
              <a:rPr lang="en-US" sz="2400" dirty="0" err="1">
                <a:latin typeface="Calibri" panose="020F0502020204030204" charset="0"/>
                <a:cs typeface="Calibri" panose="020F0502020204030204" charset="0"/>
                <a:sym typeface="+mn-ea"/>
              </a:rPr>
              <a:t>Šāds</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pētījums</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Latvijā</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tiks</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īstenots</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pirmo</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reizi</a:t>
            </a:r>
            <a:r>
              <a:rPr lang="en-US" sz="2400" dirty="0">
                <a:latin typeface="Calibri" panose="020F0502020204030204" charset="0"/>
                <a:cs typeface="Calibri" panose="020F0502020204030204" charset="0"/>
                <a:sym typeface="+mn-ea"/>
              </a:rPr>
              <a:t>, un </a:t>
            </a:r>
            <a:r>
              <a:rPr lang="en-US" sz="2400" dirty="0" err="1">
                <a:latin typeface="Calibri" panose="020F0502020204030204" charset="0"/>
                <a:cs typeface="Calibri" panose="020F0502020204030204" charset="0"/>
                <a:sym typeface="+mn-ea"/>
              </a:rPr>
              <a:t>tas</a:t>
            </a:r>
            <a:r>
              <a:rPr lang="en-US" sz="2400" dirty="0">
                <a:latin typeface="Calibri" panose="020F0502020204030204" charset="0"/>
                <a:cs typeface="Calibri" panose="020F0502020204030204" charset="0"/>
                <a:sym typeface="+mn-ea"/>
              </a:rPr>
              <a:t> dos </a:t>
            </a:r>
            <a:r>
              <a:rPr lang="en-US" sz="2400" dirty="0" err="1">
                <a:latin typeface="Calibri" panose="020F0502020204030204" charset="0"/>
                <a:cs typeface="Calibri" panose="020F0502020204030204" charset="0"/>
                <a:sym typeface="+mn-ea"/>
              </a:rPr>
              <a:t>iespēju</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aizpildīt</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šo</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pētniecības</a:t>
            </a:r>
            <a:r>
              <a:rPr lang="en-US" sz="2400" dirty="0">
                <a:latin typeface="Calibri" panose="020F0502020204030204" charset="0"/>
                <a:cs typeface="Calibri" panose="020F0502020204030204" charset="0"/>
                <a:sym typeface="+mn-ea"/>
              </a:rPr>
              <a:t> </a:t>
            </a:r>
            <a:r>
              <a:rPr lang="en-US" sz="2400" dirty="0" err="1">
                <a:latin typeface="Calibri" panose="020F0502020204030204" charset="0"/>
                <a:cs typeface="Calibri" panose="020F0502020204030204" charset="0"/>
                <a:sym typeface="+mn-ea"/>
              </a:rPr>
              <a:t>nišu</a:t>
            </a:r>
            <a:endParaRPr lang="en-US" sz="2400" dirty="0">
              <a:latin typeface="Calibri" panose="020F0502020204030204" charset="0"/>
              <a:cs typeface="Calibri" panose="020F0502020204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615805" cy="2177415"/>
          </a:xfrm>
        </p:spPr>
        <p:txBody>
          <a:bodyPr>
            <a:normAutofit/>
          </a:bodyPr>
          <a:lstStyle/>
          <a:p>
            <a:r>
              <a:rPr lang="lv-LV" altLang="en-US" dirty="0">
                <a:latin typeface="Calibri" panose="020F0502020204030204" charset="0"/>
                <a:cs typeface="Calibri" panose="020F0502020204030204" charset="0"/>
                <a:sym typeface="+mn-ea"/>
              </a:rPr>
              <a:t>Pētījuma mērķis un jautājumi</a:t>
            </a:r>
            <a:br>
              <a:rPr lang="lv-LV" altLang="en-US" dirty="0">
                <a:latin typeface="Calibri" panose="020F0502020204030204" charset="0"/>
                <a:cs typeface="Calibri" panose="020F0502020204030204" charset="0"/>
                <a:sym typeface="+mn-ea"/>
              </a:rPr>
            </a:br>
            <a:br>
              <a:rPr lang="lv-LV" altLang="en-US" dirty="0">
                <a:latin typeface="Calibri" panose="020F0502020204030204" charset="0"/>
                <a:cs typeface="Calibri" panose="020F0502020204030204" charset="0"/>
                <a:sym typeface="+mn-ea"/>
              </a:rPr>
            </a:br>
            <a:r>
              <a:rPr lang="lv-LV" altLang="en-US" sz="2800" dirty="0">
                <a:solidFill>
                  <a:schemeClr val="tx1"/>
                </a:solidFill>
                <a:latin typeface="Calibri" panose="020F0502020204030204" charset="0"/>
                <a:cs typeface="Calibri" panose="020F0502020204030204" charset="0"/>
                <a:sym typeface="+mn-ea"/>
              </a:rPr>
              <a:t>Mērķis: </a:t>
            </a:r>
            <a:r>
              <a:rPr lang="lv-LV" altLang="en-US" sz="2800" b="0" dirty="0">
                <a:solidFill>
                  <a:schemeClr val="tx1"/>
                </a:solidFill>
                <a:latin typeface="Calibri" panose="020F0502020204030204" charset="0"/>
                <a:cs typeface="Calibri" panose="020F0502020204030204" charset="0"/>
                <a:sym typeface="+mn-ea"/>
              </a:rPr>
              <a:t>Iz</a:t>
            </a:r>
            <a:r>
              <a:rPr lang="en-US" sz="2800" b="0" dirty="0" err="1">
                <a:solidFill>
                  <a:schemeClr val="tx1"/>
                </a:solidFill>
                <a:latin typeface="Calibri" panose="020F0502020204030204" charset="0"/>
                <a:cs typeface="Calibri" panose="020F0502020204030204" charset="0"/>
                <a:sym typeface="+mn-ea"/>
              </a:rPr>
              <a:t>pētīt</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garīgo</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dimensiju</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palīdzošo</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profesiju</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pārstāvju</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personīgajā</a:t>
            </a:r>
            <a:r>
              <a:rPr lang="en-US" sz="2800" b="0" dirty="0">
                <a:solidFill>
                  <a:schemeClr val="tx1"/>
                </a:solidFill>
                <a:latin typeface="Calibri" panose="020F0502020204030204" charset="0"/>
                <a:cs typeface="Calibri" panose="020F0502020204030204" charset="0"/>
                <a:sym typeface="+mn-ea"/>
              </a:rPr>
              <a:t> un </a:t>
            </a:r>
            <a:r>
              <a:rPr lang="en-US" sz="2800" b="0" dirty="0" err="1">
                <a:solidFill>
                  <a:schemeClr val="tx1"/>
                </a:solidFill>
                <a:latin typeface="Calibri" panose="020F0502020204030204" charset="0"/>
                <a:cs typeface="Calibri" panose="020F0502020204030204" charset="0"/>
                <a:sym typeface="+mn-ea"/>
              </a:rPr>
              <a:t>profesionālajā</a:t>
            </a:r>
            <a:r>
              <a:rPr lang="en-US" sz="2800" b="0" dirty="0">
                <a:solidFill>
                  <a:schemeClr val="tx1"/>
                </a:solidFill>
                <a:latin typeface="Calibri" panose="020F0502020204030204" charset="0"/>
                <a:cs typeface="Calibri" panose="020F0502020204030204" charset="0"/>
                <a:sym typeface="+mn-ea"/>
              </a:rPr>
              <a:t> </a:t>
            </a:r>
            <a:r>
              <a:rPr lang="en-US" sz="2800" b="0" dirty="0" err="1">
                <a:solidFill>
                  <a:schemeClr val="tx1"/>
                </a:solidFill>
                <a:latin typeface="Calibri" panose="020F0502020204030204" charset="0"/>
                <a:cs typeface="Calibri" panose="020F0502020204030204" charset="0"/>
                <a:sym typeface="+mn-ea"/>
              </a:rPr>
              <a:t>dzīvē</a:t>
            </a:r>
            <a:br>
              <a:rPr lang="lv-LV" sz="2400" b="0" dirty="0">
                <a:sym typeface="+mn-ea"/>
              </a:rPr>
            </a:br>
            <a:endParaRPr lang="en-US" sz="2400" dirty="0" err="1">
              <a:solidFill>
                <a:schemeClr val="tx1">
                  <a:lumMod val="75000"/>
                </a:schemeClr>
              </a:solidFill>
              <a:latin typeface="Calibri" panose="020F0502020204030204" charset="0"/>
              <a:cs typeface="Calibri" panose="020F0502020204030204" charset="0"/>
              <a:sym typeface="+mn-ea"/>
            </a:endParaRPr>
          </a:p>
        </p:txBody>
      </p:sp>
      <p:graphicFrame>
        <p:nvGraphicFramePr>
          <p:cNvPr id="5" name="Content Placeholder 4"/>
          <p:cNvGraphicFramePr>
            <a:graphicFrameLocks noGrp="1"/>
          </p:cNvGraphicFramePr>
          <p:nvPr>
            <p:ph idx="1"/>
          </p:nvPr>
        </p:nvGraphicFramePr>
        <p:xfrm>
          <a:off x="927100" y="2473960"/>
          <a:ext cx="10403840" cy="3131820"/>
        </p:xfrm>
        <a:graphic>
          <a:graphicData uri="http://schemas.openxmlformats.org/drawingml/2006/table">
            <a:tbl>
              <a:tblPr firstRow="1" bandRow="1">
                <a:tableStyleId>{5C22544A-7EE6-4342-B048-85BDC9FD1C3A}</a:tableStyleId>
              </a:tblPr>
              <a:tblGrid>
                <a:gridCol w="10403840">
                  <a:extLst>
                    <a:ext uri="{9D8B030D-6E8A-4147-A177-3AD203B41FA5}">
                      <a16:colId xmlns:a16="http://schemas.microsoft.com/office/drawing/2014/main" val="20000"/>
                    </a:ext>
                  </a:extLst>
                </a:gridCol>
              </a:tblGrid>
              <a:tr h="396240">
                <a:tc>
                  <a:txBody>
                    <a:bodyPr/>
                    <a:lstStyle/>
                    <a:p>
                      <a:pPr>
                        <a:buNone/>
                      </a:pPr>
                      <a:r>
                        <a:rPr lang="lv-LV" altLang="en-US" sz="2000">
                          <a:solidFill>
                            <a:schemeClr val="tx1"/>
                          </a:solidFill>
                          <a:latin typeface="Calibri" panose="020F0502020204030204" charset="0"/>
                          <a:cs typeface="Calibri" panose="020F0502020204030204" charset="0"/>
                          <a:sym typeface="+mn-ea"/>
                        </a:rPr>
                        <a:t>Pētījuma jautājumi</a:t>
                      </a:r>
                    </a:p>
                  </a:txBody>
                  <a:tcPr>
                    <a:solidFill>
                      <a:schemeClr val="accent3">
                        <a:lumMod val="20000"/>
                        <a:lumOff val="80000"/>
                      </a:schemeClr>
                    </a:solidFill>
                  </a:tcPr>
                </a:tc>
                <a:extLst>
                  <a:ext uri="{0D108BD9-81ED-4DB2-BD59-A6C34878D82A}">
                    <a16:rowId xmlns:a16="http://schemas.microsoft.com/office/drawing/2014/main" val="10000"/>
                  </a:ext>
                </a:extLst>
              </a:tr>
              <a:tr h="873125">
                <a:tc>
                  <a:txBody>
                    <a:bodyPr/>
                    <a:lstStyle/>
                    <a:p>
                      <a:pPr>
                        <a:buNone/>
                      </a:pPr>
                      <a:r>
                        <a:rPr lang="lv-LV" sz="2400" dirty="0">
                          <a:solidFill>
                            <a:schemeClr val="tx1"/>
                          </a:solidFill>
                          <a:latin typeface="Calibri" panose="020F0502020204030204" charset="0"/>
                          <a:cs typeface="Calibri" panose="020F0502020204030204" charset="0"/>
                          <a:sym typeface="+mn-ea"/>
                        </a:rPr>
                        <a:t>1. Kāds ir psihologu un psihoterapeitu  pašnovērtējums garīgā jomā?</a:t>
                      </a:r>
                    </a:p>
                  </a:txBody>
                  <a:tcPr>
                    <a:solidFill>
                      <a:schemeClr val="accent3">
                        <a:lumMod val="20000"/>
                        <a:lumOff val="80000"/>
                      </a:schemeClr>
                    </a:solidFill>
                  </a:tcPr>
                </a:tc>
                <a:extLst>
                  <a:ext uri="{0D108BD9-81ED-4DB2-BD59-A6C34878D82A}">
                    <a16:rowId xmlns:a16="http://schemas.microsoft.com/office/drawing/2014/main" val="10001"/>
                  </a:ext>
                </a:extLst>
              </a:tr>
              <a:tr h="932815">
                <a:tc>
                  <a:txBody>
                    <a:bodyPr/>
                    <a:lstStyle/>
                    <a:p>
                      <a:pPr>
                        <a:buNone/>
                      </a:pPr>
                      <a:r>
                        <a:rPr lang="lv-LV" sz="2400" dirty="0">
                          <a:solidFill>
                            <a:schemeClr val="tx1"/>
                          </a:solidFill>
                          <a:latin typeface="Calibri" panose="020F0502020204030204" charset="0"/>
                          <a:cs typeface="Calibri" panose="020F0502020204030204" charset="0"/>
                          <a:sym typeface="+mn-ea"/>
                        </a:rPr>
                        <a:t>2. Kāda ir psihologu un psihoterapeitu pieredze garīguma jomā personīgajā dzīvē?</a:t>
                      </a:r>
                    </a:p>
                  </a:txBody>
                  <a:tcPr>
                    <a:solidFill>
                      <a:schemeClr val="accent3">
                        <a:lumMod val="20000"/>
                        <a:lumOff val="80000"/>
                      </a:schemeClr>
                    </a:solidFill>
                  </a:tcPr>
                </a:tc>
                <a:extLst>
                  <a:ext uri="{0D108BD9-81ED-4DB2-BD59-A6C34878D82A}">
                    <a16:rowId xmlns:a16="http://schemas.microsoft.com/office/drawing/2014/main" val="10002"/>
                  </a:ext>
                </a:extLst>
              </a:tr>
              <a:tr h="929640">
                <a:tc>
                  <a:txBody>
                    <a:bodyPr/>
                    <a:lstStyle/>
                    <a:p>
                      <a:pPr algn="just">
                        <a:buNone/>
                      </a:pPr>
                      <a:r>
                        <a:rPr lang="lv-LV" sz="2400" dirty="0">
                          <a:solidFill>
                            <a:schemeClr val="tx1"/>
                          </a:solidFill>
                          <a:latin typeface="Calibri" panose="020F0502020204030204" charset="0"/>
                          <a:cs typeface="Calibri" panose="020F0502020204030204" charset="0"/>
                          <a:sym typeface="+mn-ea"/>
                        </a:rPr>
                        <a:t>3. Kāda ir psihologu un psihoterapeitu pieredze garīguma jomā profesionālajā darbībā?</a:t>
                      </a:r>
                    </a:p>
                  </a:txBody>
                  <a:tcPr>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latin typeface="Calibri" panose="020F0502020204030204" charset="0"/>
                <a:cs typeface="Calibri" panose="020F0502020204030204" charset="0"/>
                <a:sym typeface="+mn-ea"/>
              </a:rPr>
              <a:t>Pētījuma dalībnieki</a:t>
            </a:r>
            <a:br>
              <a:rPr lang="lv-LV" altLang="en-US" dirty="0"/>
            </a:br>
            <a:endParaRPr lang="en-US" dirty="0"/>
          </a:p>
        </p:txBody>
      </p:sp>
      <p:sp>
        <p:nvSpPr>
          <p:cNvPr id="3" name="Content Placeholder 2"/>
          <p:cNvSpPr>
            <a:spLocks noGrp="1"/>
          </p:cNvSpPr>
          <p:nvPr>
            <p:ph idx="1"/>
          </p:nvPr>
        </p:nvSpPr>
        <p:spPr>
          <a:xfrm>
            <a:off x="1069910" y="1825625"/>
            <a:ext cx="10283890" cy="4351338"/>
          </a:xfrm>
        </p:spPr>
        <p:txBody>
          <a:bodyPr/>
          <a:lstStyle/>
          <a:p>
            <a:r>
              <a:rPr lang="en-US" dirty="0" err="1">
                <a:latin typeface="Calibri" panose="020F0502020204030204" charset="0"/>
                <a:cs typeface="Calibri" panose="020F0502020204030204" charset="0"/>
                <a:sym typeface="+mn-ea"/>
              </a:rPr>
              <a:t>Mērķtiecīga</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izlase</a:t>
            </a:r>
            <a:r>
              <a:rPr lang="en-US" dirty="0">
                <a:latin typeface="Calibri" panose="020F0502020204030204" charset="0"/>
                <a:cs typeface="Calibri" panose="020F0502020204030204" charset="0"/>
                <a:sym typeface="+mn-ea"/>
              </a:rPr>
              <a:t>, N=45</a:t>
            </a:r>
            <a:endParaRPr lang="en-US" b="0" dirty="0">
              <a:latin typeface="Calibri" panose="020F0502020204030204" charset="0"/>
              <a:cs typeface="Calibri" panose="020F0502020204030204" charset="0"/>
            </a:endParaRPr>
          </a:p>
          <a:p>
            <a:r>
              <a:rPr lang="en-US" dirty="0" err="1">
                <a:latin typeface="Calibri" panose="020F0502020204030204" charset="0"/>
                <a:cs typeface="Calibri" panose="020F0502020204030204" charset="0"/>
                <a:sym typeface="+mn-ea"/>
              </a:rPr>
              <a:t>Latvijā</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strādājoši</a:t>
            </a:r>
            <a:r>
              <a:rPr lang="en-US" dirty="0">
                <a:latin typeface="Calibri" panose="020F0502020204030204" charset="0"/>
                <a:cs typeface="Calibri" panose="020F0502020204030204" charset="0"/>
                <a:sym typeface="+mn-ea"/>
              </a:rPr>
              <a:t> </a:t>
            </a:r>
            <a:r>
              <a:rPr lang="en-US" dirty="0" err="1">
                <a:latin typeface="Calibri" panose="020F0502020204030204" charset="0"/>
                <a:cs typeface="Calibri" panose="020F0502020204030204" charset="0"/>
                <a:sym typeface="+mn-ea"/>
              </a:rPr>
              <a:t>psihologi</a:t>
            </a:r>
            <a:r>
              <a:rPr lang="en-US" dirty="0">
                <a:latin typeface="Calibri" panose="020F0502020204030204" charset="0"/>
                <a:cs typeface="Calibri" panose="020F0502020204030204" charset="0"/>
                <a:sym typeface="+mn-ea"/>
              </a:rPr>
              <a:t> un </a:t>
            </a:r>
            <a:r>
              <a:rPr lang="en-US" dirty="0" err="1">
                <a:latin typeface="Calibri" panose="020F0502020204030204" charset="0"/>
                <a:cs typeface="Calibri" panose="020F0502020204030204" charset="0"/>
                <a:sym typeface="+mn-ea"/>
              </a:rPr>
              <a:t>psihoterapeiti</a:t>
            </a:r>
            <a:r>
              <a:rPr lang="en-US" dirty="0">
                <a:latin typeface="Calibri" panose="020F0502020204030204" charset="0"/>
                <a:cs typeface="Calibri" panose="020F0502020204030204" charset="0"/>
                <a:sym typeface="+mn-ea"/>
              </a:rPr>
              <a:t> (5 </a:t>
            </a:r>
            <a:r>
              <a:rPr lang="en-US" dirty="0" err="1">
                <a:latin typeface="Calibri" panose="020F0502020204030204" charset="0"/>
                <a:cs typeface="Calibri" panose="020F0502020204030204" charset="0"/>
                <a:sym typeface="+mn-ea"/>
              </a:rPr>
              <a:t>vīrieši</a:t>
            </a:r>
            <a:r>
              <a:rPr lang="en-US" dirty="0">
                <a:latin typeface="Calibri" panose="020F0502020204030204" charset="0"/>
                <a:cs typeface="Calibri" panose="020F0502020204030204" charset="0"/>
                <a:sym typeface="+mn-ea"/>
              </a:rPr>
              <a:t> un 40 </a:t>
            </a:r>
            <a:r>
              <a:rPr lang="en-US" dirty="0" err="1">
                <a:latin typeface="Calibri" panose="020F0502020204030204" charset="0"/>
                <a:cs typeface="Calibri" panose="020F0502020204030204" charset="0"/>
                <a:sym typeface="+mn-ea"/>
              </a:rPr>
              <a:t>sievietes</a:t>
            </a:r>
            <a:r>
              <a:rPr lang="en-US" dirty="0">
                <a:latin typeface="Calibri" panose="020F0502020204030204" charset="0"/>
                <a:cs typeface="Calibri" panose="020F0502020204030204" charset="0"/>
                <a:sym typeface="+mn-ea"/>
              </a:rPr>
              <a:t>)</a:t>
            </a:r>
          </a:p>
          <a:p>
            <a:r>
              <a:rPr lang="lv-LV" altLang="en-US" b="0" dirty="0">
                <a:latin typeface="Calibri" panose="020F0502020204030204" charset="0"/>
                <a:cs typeface="Calibri" panose="020F0502020204030204" charset="0"/>
                <a:sym typeface="+mn-ea"/>
              </a:rPr>
              <a:t>Vecums no 28-64 gadiem, </a:t>
            </a:r>
            <a:r>
              <a:rPr lang="lv-LV" altLang="en-US" b="0" dirty="0">
                <a:latin typeface="Calibri" panose="020F0502020204030204" charset="0"/>
                <a:cs typeface="Calibri" panose="020F0502020204030204" charset="0"/>
              </a:rPr>
              <a:t>vidēji 46 gadi</a:t>
            </a:r>
          </a:p>
          <a:p>
            <a:r>
              <a:rPr lang="lv-LV" altLang="en-US" b="0" dirty="0">
                <a:latin typeface="Calibri" panose="020F0502020204030204" charset="0"/>
                <a:cs typeface="Calibri" panose="020F0502020204030204" charset="0"/>
              </a:rPr>
              <a:t>Darba stāžs no 3-32 gadiem, vidēji 15 gadi</a:t>
            </a:r>
          </a:p>
          <a:p>
            <a:pPr marL="0" indent="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latin typeface="Calibri" panose="020F0502020204030204" charset="0"/>
                <a:cs typeface="Calibri" panose="020F0502020204030204" charset="0"/>
              </a:rPr>
              <a:t>Pētījuma metodoloģija</a:t>
            </a:r>
            <a:endParaRPr lang="lv-LV" altLang="en-US" dirty="0">
              <a:solidFill>
                <a:schemeClr val="accent6">
                  <a:lumMod val="40000"/>
                  <a:lumOff val="60000"/>
                </a:schemeClr>
              </a:solidFill>
              <a:latin typeface="Calibri" panose="020F0502020204030204" charset="0"/>
              <a:cs typeface="Calibri" panose="020F0502020204030204" charset="0"/>
            </a:endParaRPr>
          </a:p>
        </p:txBody>
      </p:sp>
      <p:sp>
        <p:nvSpPr>
          <p:cNvPr id="3" name="Content Placeholder 2"/>
          <p:cNvSpPr>
            <a:spLocks noGrp="1"/>
          </p:cNvSpPr>
          <p:nvPr>
            <p:ph idx="1"/>
          </p:nvPr>
        </p:nvSpPr>
        <p:spPr>
          <a:xfrm>
            <a:off x="763270" y="2246630"/>
            <a:ext cx="10178415" cy="3692525"/>
          </a:xfrm>
        </p:spPr>
        <p:txBody>
          <a:bodyPr>
            <a:normAutofit/>
          </a:bodyPr>
          <a:lstStyle/>
          <a:p>
            <a:pPr>
              <a:buFont typeface="Arial" panose="020B0604020202020204" pitchFamily="34" charset="0"/>
            </a:pPr>
            <a:r>
              <a:rPr lang="lv-LV" altLang="en-GB" sz="2800" dirty="0">
                <a:solidFill>
                  <a:schemeClr val="tx1"/>
                </a:solidFill>
                <a:latin typeface="Calibri" panose="020F0502020204030204" charset="0"/>
                <a:cs typeface="Calibri" panose="020F0502020204030204" charset="0"/>
                <a:sym typeface="+mn-ea"/>
              </a:rPr>
              <a:t>Kvalitatīvā pētījuma stratēģija</a:t>
            </a:r>
          </a:p>
          <a:p>
            <a:pPr lvl="1" algn="just"/>
            <a:r>
              <a:rPr lang="lv-LV" altLang="en-GB" sz="2800" dirty="0">
                <a:solidFill>
                  <a:schemeClr val="tx1"/>
                </a:solidFill>
                <a:latin typeface="Calibri" panose="020F0502020204030204" charset="0"/>
                <a:cs typeface="Calibri" panose="020F0502020204030204" charset="0"/>
                <a:sym typeface="+mn-ea"/>
              </a:rPr>
              <a:t>Kvalitatīvā pētījuma dizains: pamatotā teorija (PT)</a:t>
            </a:r>
            <a:endParaRPr lang="lv-LV" altLang="en-GB" sz="2800" b="0" dirty="0">
              <a:solidFill>
                <a:schemeClr val="tx1"/>
              </a:solidFill>
              <a:latin typeface="Calibri" panose="020F0502020204030204" charset="0"/>
              <a:cs typeface="Calibri" panose="020F0502020204030204" charset="0"/>
            </a:endParaRPr>
          </a:p>
          <a:p>
            <a:pPr lvl="1" algn="just"/>
            <a:r>
              <a:rPr lang="lv-LV" altLang="en-GB" sz="2800" dirty="0">
                <a:solidFill>
                  <a:schemeClr val="tx1"/>
                </a:solidFill>
                <a:latin typeface="Calibri" panose="020F0502020204030204" charset="0"/>
                <a:cs typeface="Calibri" panose="020F0502020204030204" charset="0"/>
                <a:sym typeface="+mn-ea"/>
              </a:rPr>
              <a:t>Datu analīzei pamatotās teorijas dizaina ietvaros tiek pielietota Tematiskā analīze (TA), refleksīvā pieeja </a:t>
            </a:r>
          </a:p>
          <a:p>
            <a:pPr marL="457200" lvl="1" indent="0" algn="just">
              <a:buNone/>
            </a:pPr>
            <a:r>
              <a:rPr lang="lv-LV" altLang="en-GB" sz="2800" dirty="0">
                <a:solidFill>
                  <a:schemeClr val="tx1"/>
                </a:solidFill>
                <a:latin typeface="Calibri" panose="020F0502020204030204" charset="0"/>
                <a:cs typeface="Calibri" panose="020F0502020204030204" charset="0"/>
                <a:sym typeface="+mn-ea"/>
              </a:rPr>
              <a:t>(</a:t>
            </a:r>
            <a:r>
              <a:rPr lang="lv-LV" altLang="en-GB" sz="2800" i="1" dirty="0">
                <a:solidFill>
                  <a:schemeClr val="tx1"/>
                </a:solidFill>
                <a:latin typeface="Calibri" panose="020F0502020204030204" charset="0"/>
                <a:cs typeface="Calibri" panose="020F0502020204030204" charset="0"/>
                <a:sym typeface="+mn-ea"/>
              </a:rPr>
              <a:t>Braun &amp; </a:t>
            </a:r>
            <a:r>
              <a:rPr lang="lv-LV" altLang="en-GB" sz="2800" i="1" dirty="0" err="1">
                <a:solidFill>
                  <a:schemeClr val="tx1"/>
                </a:solidFill>
                <a:latin typeface="Calibri" panose="020F0502020204030204" charset="0"/>
                <a:cs typeface="Calibri" panose="020F0502020204030204" charset="0"/>
                <a:sym typeface="+mn-ea"/>
              </a:rPr>
              <a:t>Clarke</a:t>
            </a:r>
            <a:r>
              <a:rPr lang="lv-LV" altLang="en-GB" sz="2800" dirty="0">
                <a:solidFill>
                  <a:schemeClr val="tx1"/>
                </a:solidFill>
                <a:latin typeface="Calibri" panose="020F0502020204030204" charset="0"/>
                <a:cs typeface="Calibri" panose="020F0502020204030204" charset="0"/>
                <a:sym typeface="+mn-ea"/>
              </a:rPr>
              <a:t>, 2020; </a:t>
            </a:r>
            <a:r>
              <a:rPr lang="lv-LV" altLang="en-GB" sz="2800" i="1" dirty="0">
                <a:solidFill>
                  <a:schemeClr val="tx1"/>
                </a:solidFill>
                <a:latin typeface="Calibri" panose="020F0502020204030204" charset="0"/>
                <a:cs typeface="Calibri" panose="020F0502020204030204" charset="0"/>
                <a:sym typeface="+mn-ea"/>
              </a:rPr>
              <a:t>Chapman et al.,</a:t>
            </a:r>
            <a:r>
              <a:rPr lang="lv-LV" altLang="en-GB" sz="2800" dirty="0">
                <a:solidFill>
                  <a:schemeClr val="tx1"/>
                </a:solidFill>
                <a:latin typeface="Calibri" panose="020F0502020204030204" charset="0"/>
                <a:cs typeface="Calibri" panose="020F0502020204030204" charset="0"/>
                <a:sym typeface="+mn-ea"/>
              </a:rPr>
              <a:t> 2015; </a:t>
            </a:r>
            <a:r>
              <a:rPr lang="lv-LV" altLang="en-GB" sz="2800" i="1" dirty="0">
                <a:solidFill>
                  <a:schemeClr val="tx1"/>
                </a:solidFill>
                <a:latin typeface="Calibri" panose="020F0502020204030204" charset="0"/>
                <a:cs typeface="Calibri" panose="020F0502020204030204" charset="0"/>
                <a:sym typeface="+mn-ea"/>
              </a:rPr>
              <a:t>Heydarian</a:t>
            </a:r>
            <a:r>
              <a:rPr lang="lv-LV" altLang="en-GB" sz="2800" dirty="0">
                <a:solidFill>
                  <a:schemeClr val="tx1"/>
                </a:solidFill>
                <a:latin typeface="Calibri" panose="020F0502020204030204" charset="0"/>
                <a:cs typeface="Calibri" panose="020F0502020204030204" charset="0"/>
                <a:sym typeface="+mn-ea"/>
              </a:rPr>
              <a:t>, 2016)</a:t>
            </a:r>
          </a:p>
          <a:p>
            <a:pPr>
              <a:buFont typeface="Arial" panose="020B0604020202020204" pitchFamily="34" charset="0"/>
            </a:pPr>
            <a:endParaRPr lang="lv-LV" altLang="en-GB" b="0" dirty="0">
              <a:solidFill>
                <a:schemeClr val="tx1"/>
              </a:solidFill>
              <a:latin typeface="Calibri" panose="020F0502020204030204" charset="0"/>
              <a:cs typeface="Calibri" panose="020F0502020204030204" charset="0"/>
              <a:sym typeface="+mn-ea"/>
            </a:endParaRPr>
          </a:p>
          <a:p>
            <a:pPr>
              <a:buFont typeface="Arial" panose="020B0604020202020204" pitchFamily="34" charset="0"/>
            </a:pPr>
            <a:endParaRPr lang="lv-LV" altLang="en-GB" sz="2000" dirty="0">
              <a:latin typeface="Calibri" panose="020F0502020204030204" charset="0"/>
              <a:cs typeface="Calibri" panose="020F0502020204030204" charset="0"/>
              <a:sym typeface="+mn-ea"/>
            </a:endParaRPr>
          </a:p>
          <a:p>
            <a:pPr>
              <a:buFont typeface="Arial" panose="020B0604020202020204" pitchFamily="34" charset="0"/>
            </a:pPr>
            <a:endParaRPr lang="lv-LV" altLang="en-GB" sz="2000" dirty="0">
              <a:latin typeface="Calibri" panose="020F0502020204030204" charset="0"/>
              <a:cs typeface="Calibri" panose="020F0502020204030204" charset="0"/>
              <a:sym typeface="+mn-ea"/>
            </a:endParaRPr>
          </a:p>
          <a:p>
            <a:pPr>
              <a:buFont typeface="Arial" panose="020B0604020202020204" pitchFamily="34" charset="0"/>
            </a:pPr>
            <a:endParaRPr lang="lv-LV" altLang="en-GB" sz="2000" dirty="0">
              <a:latin typeface="Calibri" panose="020F0502020204030204" charset="0"/>
              <a:cs typeface="Calibri" panose="020F0502020204030204" charset="0"/>
              <a:sym typeface="+mn-ea"/>
            </a:endParaRPr>
          </a:p>
          <a:p>
            <a:pPr marL="0" indent="0" algn="r">
              <a:buFont typeface="Arial" panose="020B0604020202020204" pitchFamily="34" charset="0"/>
              <a:buNone/>
            </a:pPr>
            <a:endParaRPr lang="lv-LV" altLang="en-GB" sz="2000" dirty="0">
              <a:latin typeface="Calibri" panose="020F0502020204030204" charset="0"/>
              <a:cs typeface="Calibri" panose="020F0502020204030204" charset="0"/>
              <a:sym typeface="+mn-ea"/>
            </a:endParaRPr>
          </a:p>
          <a:p>
            <a:pPr marL="0" indent="0" algn="r">
              <a:buFont typeface="Arial" panose="020B0604020202020204" pitchFamily="34" charset="0"/>
              <a:buNone/>
            </a:pPr>
            <a:endParaRPr lang="lv-LV" altLang="en-GB" sz="2000" dirty="0">
              <a:latin typeface="Calibri" panose="020F0502020204030204" charset="0"/>
              <a:cs typeface="Calibri" panose="020F0502020204030204" charset="0"/>
              <a:sym typeface="+mn-ea"/>
            </a:endParaRPr>
          </a:p>
          <a:p>
            <a:pPr marL="0" indent="0" algn="r">
              <a:buFont typeface="Arial" panose="020B0604020202020204" pitchFamily="34" charset="0"/>
              <a:buNone/>
            </a:pPr>
            <a:endParaRPr lang="lv-LV" altLang="en-GB" sz="2000" dirty="0">
              <a:latin typeface="Calibri" panose="020F0502020204030204" charset="0"/>
              <a:cs typeface="Calibri" panose="020F0502020204030204" charset="0"/>
              <a:sym typeface="+mn-ea"/>
            </a:endParaRPr>
          </a:p>
          <a:p>
            <a:pPr marL="0" indent="0" algn="r">
              <a:buFont typeface="Arial" panose="020B0604020202020204" pitchFamily="34" charset="0"/>
              <a:buNone/>
            </a:pPr>
            <a:endParaRPr lang="lv-LV" altLang="en-GB" sz="2000" dirty="0">
              <a:latin typeface="Calibri" panose="020F0502020204030204" charset="0"/>
              <a:cs typeface="Calibri" panose="020F0502020204030204" charset="0"/>
              <a:sym typeface="+mn-ea"/>
            </a:endParaRPr>
          </a:p>
          <a:p>
            <a:pPr marL="0" indent="0" algn="r">
              <a:buFont typeface="Arial" panose="020B0604020202020204" pitchFamily="34" charset="0"/>
              <a:buNone/>
            </a:pPr>
            <a:endParaRPr lang="lv-LV" altLang="en-GB" b="0" dirty="0">
              <a:solidFill>
                <a:schemeClr val="tx1"/>
              </a:solidFill>
              <a:latin typeface="Calibri" panose="020F0502020204030204" charset="0"/>
              <a:cs typeface="Calibri" panose="020F0502020204030204" charset="0"/>
              <a:sym typeface="+mn-ea"/>
            </a:endParaRPr>
          </a:p>
          <a:p>
            <a:pPr>
              <a:buFont typeface="Arial" panose="020B0604020202020204" pitchFamily="34" charset="0"/>
            </a:pPr>
            <a:endParaRPr lang="en-US" dirty="0">
              <a:solidFill>
                <a:schemeClr val="tx1"/>
              </a:solidFill>
              <a:latin typeface="Calibri" panose="020F0502020204030204" charset="0"/>
              <a:cs typeface="Calibri" panose="020F05020202040302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a:t>Datu ieguves un analīzes soļi</a:t>
            </a:r>
            <a:endParaRPr lang="lv-LV" altLang="en-US" sz="2000" dirty="0"/>
          </a:p>
        </p:txBody>
      </p:sp>
      <p:sp>
        <p:nvSpPr>
          <p:cNvPr id="5" name="Rounded Rectangle 4"/>
          <p:cNvSpPr/>
          <p:nvPr/>
        </p:nvSpPr>
        <p:spPr>
          <a:xfrm>
            <a:off x="838200" y="2344420"/>
            <a:ext cx="10828655" cy="494665"/>
          </a:xfrm>
          <a:prstGeom prst="roundRect">
            <a:avLst/>
          </a:prstGeom>
          <a:solidFill>
            <a:schemeClr val="accent5">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sz="2400">
                <a:solidFill>
                  <a:schemeClr val="tx1"/>
                </a:solidFill>
                <a:latin typeface="Calibri" panose="020F0502020204030204" charset="0"/>
                <a:cs typeface="Calibri" panose="020F0502020204030204" charset="0"/>
                <a:sym typeface="+mn-ea"/>
              </a:rPr>
              <a:t>Datu iepazīšana: Interviju transkriptu lasīšana</a:t>
            </a:r>
            <a:r>
              <a:rPr lang="lv-LV" sz="2400">
                <a:solidFill>
                  <a:schemeClr val="tx1"/>
                </a:solidFill>
                <a:latin typeface="Calibri" panose="020F0502020204030204" charset="0"/>
                <a:cs typeface="Calibri" panose="020F0502020204030204" charset="0"/>
                <a:sym typeface="+mn-ea"/>
              </a:rPr>
              <a:t>,</a:t>
            </a:r>
            <a:r>
              <a:rPr sz="2400">
                <a:solidFill>
                  <a:schemeClr val="tx1"/>
                </a:solidFill>
                <a:latin typeface="Calibri" panose="020F0502020204030204" charset="0"/>
                <a:cs typeface="Calibri" panose="020F0502020204030204" charset="0"/>
                <a:sym typeface="+mn-ea"/>
              </a:rPr>
              <a:t> iepazīšanās ar saturu un kontekstu</a:t>
            </a:r>
          </a:p>
        </p:txBody>
      </p:sp>
      <p:sp>
        <p:nvSpPr>
          <p:cNvPr id="4" name="Rounded Rectangle 3"/>
          <p:cNvSpPr/>
          <p:nvPr/>
        </p:nvSpPr>
        <p:spPr>
          <a:xfrm>
            <a:off x="838200" y="1691005"/>
            <a:ext cx="10744200" cy="578485"/>
          </a:xfrm>
          <a:prstGeom prst="roundRect">
            <a:avLst/>
          </a:prstGeom>
          <a:solidFill>
            <a:schemeClr val="accent6">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altLang="en-US" sz="2400" dirty="0">
                <a:solidFill>
                  <a:schemeClr val="tx1"/>
                </a:solidFill>
                <a:latin typeface="Calibri" panose="020F0502020204030204" charset="0"/>
                <a:cs typeface="Calibri" panose="020F0502020204030204" charset="0"/>
                <a:sym typeface="+mn-ea"/>
              </a:rPr>
              <a:t>Datu ieguve: d</a:t>
            </a:r>
            <a:r>
              <a:rPr lang="en-US" sz="2400" dirty="0" err="1">
                <a:solidFill>
                  <a:schemeClr val="tx1"/>
                </a:solidFill>
                <a:latin typeface="Calibri" panose="020F0502020204030204" charset="0"/>
                <a:cs typeface="Calibri" panose="020F0502020204030204" charset="0"/>
                <a:sym typeface="+mn-ea"/>
              </a:rPr>
              <a:t>aļēji</a:t>
            </a:r>
            <a:r>
              <a:rPr lang="en-US" sz="2400" dirty="0">
                <a:solidFill>
                  <a:schemeClr val="tx1"/>
                </a:solidFill>
                <a:latin typeface="Calibri" panose="020F0502020204030204" charset="0"/>
                <a:cs typeface="Calibri" panose="020F0502020204030204" charset="0"/>
                <a:sym typeface="+mn-ea"/>
              </a:rPr>
              <a:t> </a:t>
            </a:r>
            <a:r>
              <a:rPr lang="en-US" sz="2400" dirty="0" err="1">
                <a:solidFill>
                  <a:schemeClr val="tx1"/>
                </a:solidFill>
                <a:latin typeface="Calibri" panose="020F0502020204030204" charset="0"/>
                <a:cs typeface="Calibri" panose="020F0502020204030204" charset="0"/>
                <a:sym typeface="+mn-ea"/>
              </a:rPr>
              <a:t>strukturēt</a:t>
            </a:r>
            <a:r>
              <a:rPr lang="lv-LV" altLang="en-US" sz="2400" dirty="0" err="1">
                <a:solidFill>
                  <a:schemeClr val="tx1"/>
                </a:solidFill>
                <a:latin typeface="Calibri" panose="020F0502020204030204" charset="0"/>
                <a:cs typeface="Calibri" panose="020F0502020204030204" charset="0"/>
                <a:sym typeface="+mn-ea"/>
              </a:rPr>
              <a:t>as</a:t>
            </a:r>
            <a:r>
              <a:rPr lang="lv-LV" altLang="en-US" sz="2400" dirty="0">
                <a:solidFill>
                  <a:schemeClr val="tx1"/>
                </a:solidFill>
                <a:latin typeface="Calibri" panose="020F0502020204030204" charset="0"/>
                <a:cs typeface="Calibri" panose="020F0502020204030204" charset="0"/>
                <a:sym typeface="+mn-ea"/>
              </a:rPr>
              <a:t> i</a:t>
            </a:r>
            <a:r>
              <a:rPr lang="en-US" sz="2400" dirty="0" err="1">
                <a:solidFill>
                  <a:schemeClr val="tx1"/>
                </a:solidFill>
                <a:latin typeface="Calibri" panose="020F0502020204030204" charset="0"/>
                <a:cs typeface="Calibri" panose="020F0502020204030204" charset="0"/>
                <a:sym typeface="+mn-ea"/>
              </a:rPr>
              <a:t>ntervij</a:t>
            </a:r>
            <a:r>
              <a:rPr lang="lv-LV" altLang="en-US" sz="2400" dirty="0" err="1">
                <a:solidFill>
                  <a:schemeClr val="tx1"/>
                </a:solidFill>
                <a:latin typeface="Calibri" panose="020F0502020204030204" charset="0"/>
                <a:cs typeface="Calibri" panose="020F0502020204030204" charset="0"/>
                <a:sym typeface="+mn-ea"/>
              </a:rPr>
              <a:t>as</a:t>
            </a:r>
            <a:r>
              <a:rPr lang="lv-LV" altLang="en-US" sz="2400" dirty="0">
                <a:solidFill>
                  <a:schemeClr val="tx1"/>
                </a:solidFill>
                <a:latin typeface="Calibri" panose="020F0502020204030204" charset="0"/>
                <a:cs typeface="Calibri" panose="020F0502020204030204" charset="0"/>
                <a:sym typeface="+mn-ea"/>
              </a:rPr>
              <a:t> un to audioierakstu transkripcija</a:t>
            </a:r>
          </a:p>
        </p:txBody>
      </p:sp>
      <p:sp>
        <p:nvSpPr>
          <p:cNvPr id="7" name="Rounded Rectangle 6"/>
          <p:cNvSpPr/>
          <p:nvPr/>
        </p:nvSpPr>
        <p:spPr>
          <a:xfrm>
            <a:off x="838200" y="2949575"/>
            <a:ext cx="8689340" cy="427990"/>
          </a:xfrm>
          <a:prstGeom prst="roundRect">
            <a:avLst/>
          </a:prstGeom>
          <a:solidFill>
            <a:schemeClr val="accent5">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v-LV" sz="2400">
                <a:solidFill>
                  <a:schemeClr val="tx1"/>
                </a:solidFill>
                <a:latin typeface="Calibri" panose="020F0502020204030204" charset="0"/>
                <a:cs typeface="Calibri" panose="020F0502020204030204" charset="0"/>
                <a:sym typeface="+mn-ea"/>
              </a:rPr>
              <a:t>Primārā </a:t>
            </a:r>
            <a:r>
              <a:rPr sz="2400">
                <a:solidFill>
                  <a:schemeClr val="tx1"/>
                </a:solidFill>
                <a:latin typeface="Calibri" panose="020F0502020204030204" charset="0"/>
                <a:cs typeface="Calibri" panose="020F0502020204030204" charset="0"/>
                <a:sym typeface="+mn-ea"/>
              </a:rPr>
              <a:t>kodēšana, </a:t>
            </a:r>
            <a:r>
              <a:rPr lang="lv-LV" sz="2400">
                <a:solidFill>
                  <a:schemeClr val="tx1"/>
                </a:solidFill>
                <a:latin typeface="Calibri" panose="020F0502020204030204" charset="0"/>
                <a:cs typeface="Calibri" panose="020F0502020204030204" charset="0"/>
                <a:sym typeface="+mn-ea"/>
              </a:rPr>
              <a:t>tiek</a:t>
            </a:r>
            <a:r>
              <a:rPr sz="2400">
                <a:solidFill>
                  <a:schemeClr val="tx1"/>
                </a:solidFill>
                <a:latin typeface="Calibri" panose="020F0502020204030204" charset="0"/>
                <a:cs typeface="Calibri" panose="020F0502020204030204" charset="0"/>
                <a:sym typeface="+mn-ea"/>
              </a:rPr>
              <a:t> identificēt</a:t>
            </a:r>
            <a:r>
              <a:rPr lang="lv-LV" sz="2400">
                <a:solidFill>
                  <a:schemeClr val="tx1"/>
                </a:solidFill>
                <a:latin typeface="Calibri" panose="020F0502020204030204" charset="0"/>
                <a:cs typeface="Calibri" panose="020F0502020204030204" charset="0"/>
                <a:sym typeface="+mn-ea"/>
              </a:rPr>
              <a:t>as</a:t>
            </a:r>
            <a:r>
              <a:rPr sz="2400">
                <a:solidFill>
                  <a:schemeClr val="tx1"/>
                </a:solidFill>
                <a:latin typeface="Calibri" panose="020F0502020204030204" charset="0"/>
                <a:cs typeface="Calibri" panose="020F0502020204030204" charset="0"/>
                <a:sym typeface="+mn-ea"/>
              </a:rPr>
              <a:t> idejas, modeļ</a:t>
            </a:r>
            <a:r>
              <a:rPr lang="lv-LV" sz="2400">
                <a:solidFill>
                  <a:schemeClr val="tx1"/>
                </a:solidFill>
                <a:latin typeface="Calibri" panose="020F0502020204030204" charset="0"/>
                <a:cs typeface="Calibri" panose="020F0502020204030204" charset="0"/>
                <a:sym typeface="+mn-ea"/>
              </a:rPr>
              <a:t>i</a:t>
            </a:r>
            <a:r>
              <a:rPr sz="2400">
                <a:solidFill>
                  <a:schemeClr val="tx1"/>
                </a:solidFill>
                <a:latin typeface="Calibri" panose="020F0502020204030204" charset="0"/>
                <a:cs typeface="Calibri" panose="020F0502020204030204" charset="0"/>
                <a:sym typeface="+mn-ea"/>
              </a:rPr>
              <a:t> vai jēdzien</a:t>
            </a:r>
            <a:r>
              <a:rPr lang="lv-LV" sz="2400">
                <a:solidFill>
                  <a:schemeClr val="tx1"/>
                </a:solidFill>
                <a:latin typeface="Calibri" panose="020F0502020204030204" charset="0"/>
                <a:cs typeface="Calibri" panose="020F0502020204030204" charset="0"/>
                <a:sym typeface="+mn-ea"/>
              </a:rPr>
              <a:t>i</a:t>
            </a:r>
            <a:endParaRPr sz="2400">
              <a:solidFill>
                <a:schemeClr val="tx1"/>
              </a:solidFill>
              <a:latin typeface="Calibri" panose="020F0502020204030204" charset="0"/>
              <a:cs typeface="Calibri" panose="020F0502020204030204" charset="0"/>
              <a:sym typeface="+mn-ea"/>
            </a:endParaRPr>
          </a:p>
        </p:txBody>
      </p:sp>
      <p:sp>
        <p:nvSpPr>
          <p:cNvPr id="8" name="Rounded Rectangle 7"/>
          <p:cNvSpPr/>
          <p:nvPr/>
        </p:nvSpPr>
        <p:spPr>
          <a:xfrm>
            <a:off x="838200" y="3581400"/>
            <a:ext cx="5504180" cy="620395"/>
          </a:xfrm>
          <a:prstGeom prst="roundRect">
            <a:avLst/>
          </a:prstGeom>
          <a:solidFill>
            <a:schemeClr val="accent5">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sz="2400">
                <a:solidFill>
                  <a:schemeClr val="tx1"/>
                </a:solidFill>
                <a:latin typeface="Calibri" panose="020F0502020204030204" charset="0"/>
                <a:cs typeface="Calibri" panose="020F0502020204030204" charset="0"/>
                <a:sym typeface="+mn-ea"/>
              </a:rPr>
              <a:t> Tēmu </a:t>
            </a:r>
            <a:r>
              <a:rPr lang="lv-LV" sz="2400">
                <a:solidFill>
                  <a:schemeClr val="tx1"/>
                </a:solidFill>
                <a:latin typeface="Calibri" panose="020F0502020204030204" charset="0"/>
                <a:cs typeface="Calibri" panose="020F0502020204030204" charset="0"/>
                <a:sym typeface="+mn-ea"/>
              </a:rPr>
              <a:t>izstrāde, to sākotnējā</a:t>
            </a:r>
            <a:r>
              <a:rPr sz="2400">
                <a:solidFill>
                  <a:schemeClr val="tx1"/>
                </a:solidFill>
                <a:latin typeface="Calibri" panose="020F0502020204030204" charset="0"/>
                <a:cs typeface="Calibri" panose="020F0502020204030204" charset="0"/>
                <a:sym typeface="+mn-ea"/>
              </a:rPr>
              <a:t> identificēšana</a:t>
            </a:r>
          </a:p>
        </p:txBody>
      </p:sp>
      <p:sp>
        <p:nvSpPr>
          <p:cNvPr id="10" name="Rounded Rectangle 9"/>
          <p:cNvSpPr/>
          <p:nvPr/>
        </p:nvSpPr>
        <p:spPr>
          <a:xfrm>
            <a:off x="838200" y="4304030"/>
            <a:ext cx="3653790" cy="619760"/>
          </a:xfrm>
          <a:prstGeom prst="roundRect">
            <a:avLst/>
          </a:prstGeom>
          <a:solidFill>
            <a:schemeClr val="accent5">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sz="2400">
                <a:solidFill>
                  <a:schemeClr val="tx1"/>
                </a:solidFill>
                <a:latin typeface="Calibri" panose="020F0502020204030204" charset="0"/>
                <a:cs typeface="Calibri" panose="020F0502020204030204" charset="0"/>
                <a:sym typeface="+mn-ea"/>
              </a:rPr>
              <a:t> Tēmu </a:t>
            </a:r>
            <a:r>
              <a:rPr lang="lv-LV" sz="2400">
                <a:solidFill>
                  <a:schemeClr val="tx1"/>
                </a:solidFill>
                <a:latin typeface="Calibri" panose="020F0502020204030204" charset="0"/>
                <a:cs typeface="Calibri" panose="020F0502020204030204" charset="0"/>
                <a:sym typeface="+mn-ea"/>
              </a:rPr>
              <a:t>apskats, izvērtējums</a:t>
            </a:r>
          </a:p>
        </p:txBody>
      </p:sp>
      <p:sp>
        <p:nvSpPr>
          <p:cNvPr id="9" name="Rounded Rectangle 8"/>
          <p:cNvSpPr/>
          <p:nvPr/>
        </p:nvSpPr>
        <p:spPr>
          <a:xfrm>
            <a:off x="838200" y="5025390"/>
            <a:ext cx="11041380" cy="974725"/>
          </a:xfrm>
          <a:prstGeom prst="roundRect">
            <a:avLst/>
          </a:prstGeom>
          <a:solidFill>
            <a:schemeClr val="accent5">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sz="2400">
                <a:solidFill>
                  <a:schemeClr val="tx1"/>
                </a:solidFill>
                <a:latin typeface="Calibri" panose="020F0502020204030204" charset="0"/>
                <a:cs typeface="Calibri" panose="020F0502020204030204" charset="0"/>
                <a:sym typeface="+mn-ea"/>
              </a:rPr>
              <a:t>Tēmu definēšana, </a:t>
            </a:r>
            <a:r>
              <a:rPr lang="lv-LV" sz="2400">
                <a:solidFill>
                  <a:schemeClr val="tx1"/>
                </a:solidFill>
                <a:latin typeface="Calibri" panose="020F0502020204030204" charset="0"/>
                <a:cs typeface="Calibri" panose="020F0502020204030204" charset="0"/>
                <a:sym typeface="+mn-ea"/>
              </a:rPr>
              <a:t>nosaukšana</a:t>
            </a:r>
            <a:r>
              <a:rPr sz="2400">
                <a:solidFill>
                  <a:schemeClr val="tx1"/>
                </a:solidFill>
                <a:latin typeface="Calibri" panose="020F0502020204030204" charset="0"/>
                <a:cs typeface="Calibri" panose="020F0502020204030204" charset="0"/>
                <a:sym typeface="+mn-ea"/>
              </a:rPr>
              <a:t>. Tiek pielietota refleksīvā interpretācija</a:t>
            </a:r>
            <a:r>
              <a:rPr lang="lv-LV" sz="2400">
                <a:solidFill>
                  <a:schemeClr val="tx1"/>
                </a:solidFill>
                <a:latin typeface="Calibri" panose="020F0502020204030204" charset="0"/>
                <a:cs typeface="Calibri" panose="020F0502020204030204" charset="0"/>
                <a:sym typeface="+mn-ea"/>
              </a:rPr>
              <a:t>, </a:t>
            </a:r>
            <a:r>
              <a:rPr sz="2400">
                <a:solidFill>
                  <a:schemeClr val="tx1"/>
                </a:solidFill>
                <a:latin typeface="Calibri" panose="020F0502020204030204" charset="0"/>
                <a:cs typeface="Calibri" panose="020F0502020204030204" charset="0"/>
                <a:sym typeface="+mn-ea"/>
              </a:rPr>
              <a:t>pētnieks pievērš uzmanību savai personīgajai pieredzei, uzskatiem un interpretācijai</a:t>
            </a:r>
          </a:p>
        </p:txBody>
      </p:sp>
      <p:sp>
        <p:nvSpPr>
          <p:cNvPr id="100" name="Text Box 99"/>
          <p:cNvSpPr txBox="1"/>
          <p:nvPr/>
        </p:nvSpPr>
        <p:spPr>
          <a:xfrm>
            <a:off x="838200" y="6196330"/>
            <a:ext cx="4094584" cy="398780"/>
          </a:xfrm>
          <a:prstGeom prst="rect">
            <a:avLst/>
          </a:prstGeom>
          <a:noFill/>
          <a:ln w="9525">
            <a:noFill/>
          </a:ln>
        </p:spPr>
        <p:txBody>
          <a:bodyPr wrap="square">
            <a:spAutoFit/>
          </a:bodyPr>
          <a:lstStyle/>
          <a:p>
            <a:pPr indent="0"/>
            <a:r>
              <a:rPr lang="en-US" sz="2000" b="0" i="1" dirty="0">
                <a:solidFill>
                  <a:schemeClr val="tx1"/>
                </a:solidFill>
                <a:latin typeface="Calibri" panose="020F0502020204030204" charset="0"/>
                <a:cs typeface="Calibri" panose="020F0502020204030204" charset="0"/>
              </a:rPr>
              <a:t>Braun</a:t>
            </a:r>
            <a:r>
              <a:rPr lang="lv-LV" sz="2000" b="0" i="1" dirty="0">
                <a:solidFill>
                  <a:schemeClr val="tx1"/>
                </a:solidFill>
                <a:latin typeface="Calibri" panose="020F0502020204030204" charset="0"/>
                <a:cs typeface="Calibri" panose="020F0502020204030204" charset="0"/>
              </a:rPr>
              <a:t> </a:t>
            </a:r>
            <a:r>
              <a:rPr lang="en-US" sz="2000" b="0" i="1" dirty="0">
                <a:solidFill>
                  <a:schemeClr val="tx1"/>
                </a:solidFill>
                <a:latin typeface="Calibri" panose="020F0502020204030204" charset="0"/>
                <a:cs typeface="Calibri" panose="020F0502020204030204" charset="0"/>
              </a:rPr>
              <a:t>&amp;</a:t>
            </a:r>
            <a:r>
              <a:rPr lang="lv-LV" sz="2000" b="0" i="1" dirty="0">
                <a:solidFill>
                  <a:schemeClr val="tx1"/>
                </a:solidFill>
                <a:latin typeface="Calibri" panose="020F0502020204030204" charset="0"/>
                <a:cs typeface="Calibri" panose="020F0502020204030204" charset="0"/>
              </a:rPr>
              <a:t> </a:t>
            </a:r>
            <a:r>
              <a:rPr lang="en-US" sz="2000" b="0" i="1" dirty="0">
                <a:solidFill>
                  <a:schemeClr val="tx1"/>
                </a:solidFill>
                <a:latin typeface="Calibri" panose="020F0502020204030204" charset="0"/>
                <a:cs typeface="Calibri" panose="020F0502020204030204" charset="0"/>
              </a:rPr>
              <a:t>Clarke,</a:t>
            </a:r>
            <a:r>
              <a:rPr lang="en-US" sz="2000" b="0" dirty="0">
                <a:solidFill>
                  <a:schemeClr val="tx1"/>
                </a:solidFill>
                <a:latin typeface="Calibri" panose="020F0502020204030204" charset="0"/>
                <a:cs typeface="Calibri" panose="020F0502020204030204" charset="0"/>
              </a:rPr>
              <a:t> 2020</a:t>
            </a:r>
            <a:endParaRPr lang="lv-LV" altLang="en-US" sz="2000" b="0" dirty="0">
              <a:solidFill>
                <a:schemeClr val="tx1"/>
              </a:solidFill>
              <a:latin typeface="Calibri" panose="020F0502020204030204" charset="0"/>
              <a:cs typeface="Calibri" panose="020F050202020403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dirty="0" err="1"/>
              <a:t>Transkripta</a:t>
            </a:r>
            <a:r>
              <a:rPr lang="lv-LV" altLang="en-US" dirty="0"/>
              <a:t> analīzes fragments</a:t>
            </a:r>
          </a:p>
        </p:txBody>
      </p:sp>
      <p:sp>
        <p:nvSpPr>
          <p:cNvPr id="3" name="Content Placeholder 2"/>
          <p:cNvSpPr>
            <a:spLocks noGrp="1"/>
          </p:cNvSpPr>
          <p:nvPr>
            <p:ph idx="1"/>
          </p:nvPr>
        </p:nvSpPr>
        <p:spPr/>
        <p:txBody>
          <a:bodyPr>
            <a:normAutofit/>
          </a:bodyPr>
          <a:lstStyle/>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endParaRPr lang="lv-LV" altLang="en-US" dirty="0">
              <a:latin typeface="Calibri" panose="020F0502020204030204" charset="0"/>
              <a:cs typeface="Calibri" panose="020F0502020204030204" charset="0"/>
              <a:sym typeface="+mn-ea"/>
            </a:endParaRPr>
          </a:p>
          <a:p>
            <a:pPr marL="0" indent="0">
              <a:buNone/>
            </a:pPr>
            <a:endParaRPr lang="lv-LV" altLang="en-US" dirty="0">
              <a:latin typeface="Calibri" panose="020F0502020204030204" charset="0"/>
              <a:cs typeface="Calibri" panose="020F0502020204030204" charset="0"/>
              <a:sym typeface="+mn-ea"/>
            </a:endParaRPr>
          </a:p>
          <a:p>
            <a:pPr marL="0" indent="0">
              <a:buNone/>
            </a:pPr>
            <a:endParaRPr lang="lv-LV" altLang="en-US" dirty="0">
              <a:latin typeface="Calibri" panose="020F0502020204030204" charset="0"/>
              <a:cs typeface="Calibri" panose="020F0502020204030204" charset="0"/>
              <a:sym typeface="+mn-ea"/>
            </a:endParaRPr>
          </a:p>
          <a:p>
            <a:pPr marL="0" indent="0">
              <a:buNone/>
            </a:pPr>
            <a:endParaRPr lang="lv-LV" altLang="en-US" dirty="0">
              <a:latin typeface="Calibri" panose="020F0502020204030204" charset="0"/>
              <a:cs typeface="Calibri" panose="020F0502020204030204" charset="0"/>
              <a:sym typeface="+mn-ea"/>
            </a:endParaRPr>
          </a:p>
        </p:txBody>
      </p:sp>
      <p:pic>
        <p:nvPicPr>
          <p:cNvPr id="5" name="Picture 4" descr="A1 fragments"/>
          <p:cNvPicPr>
            <a:picLocks noChangeAspect="1"/>
          </p:cNvPicPr>
          <p:nvPr/>
        </p:nvPicPr>
        <p:blipFill>
          <a:blip r:embed="rId2"/>
          <a:stretch>
            <a:fillRect/>
          </a:stretch>
        </p:blipFill>
        <p:spPr>
          <a:xfrm>
            <a:off x="991235" y="1290320"/>
            <a:ext cx="10019030" cy="4277360"/>
          </a:xfrm>
          <a:prstGeom prst="rect">
            <a:avLst/>
          </a:prstGeom>
        </p:spPr>
      </p:pic>
      <p:sp>
        <p:nvSpPr>
          <p:cNvPr id="4" name="Text Box 3"/>
          <p:cNvSpPr txBox="1"/>
          <p:nvPr/>
        </p:nvSpPr>
        <p:spPr>
          <a:xfrm>
            <a:off x="583565" y="5808980"/>
            <a:ext cx="10784205" cy="368300"/>
          </a:xfrm>
          <a:prstGeom prst="rect">
            <a:avLst/>
          </a:prstGeom>
          <a:noFill/>
        </p:spPr>
        <p:txBody>
          <a:bodyPr wrap="none" rtlCol="0" anchor="t">
            <a:spAutoFit/>
          </a:bodyPr>
          <a:lstStyle/>
          <a:p>
            <a:pPr marL="0" indent="0">
              <a:buNone/>
            </a:pPr>
            <a:r>
              <a:rPr lang="lv-LV" altLang="en-US" dirty="0">
                <a:latin typeface="Calibri" panose="020F0502020204030204" charset="0"/>
                <a:cs typeface="Calibri" panose="020F0502020204030204" charset="0"/>
                <a:sym typeface="+mn-ea"/>
              </a:rPr>
              <a:t>Tika ievērota konfidencialitāte un anonimitāte. Datu analīzē tika lietoti individuāli kodi, lai nodrošinātu anonimitāti.</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en-US"/>
              <a:t>Tēmas</a:t>
            </a:r>
          </a:p>
        </p:txBody>
      </p:sp>
      <p:sp>
        <p:nvSpPr>
          <p:cNvPr id="3" name="Content Placeholder 2"/>
          <p:cNvSpPr>
            <a:spLocks noGrp="1"/>
          </p:cNvSpPr>
          <p:nvPr>
            <p:ph idx="1"/>
          </p:nvPr>
        </p:nvSpPr>
        <p:spPr>
          <a:xfrm>
            <a:off x="838200" y="1825625"/>
            <a:ext cx="11156950" cy="4651375"/>
          </a:xfrm>
        </p:spPr>
        <p:txBody>
          <a:bodyPr>
            <a:normAutofit lnSpcReduction="10000"/>
          </a:bodyPr>
          <a:lstStyle/>
          <a:p>
            <a:pPr marL="0" indent="0">
              <a:buNone/>
            </a:pPr>
            <a:r>
              <a:rPr lang="lv-LV" altLang="en-US">
                <a:latin typeface="Calibri" panose="020F0502020204030204" charset="0"/>
                <a:cs typeface="Calibri" panose="020F0502020204030204" charset="0"/>
                <a:sym typeface="+mn-ea"/>
              </a:rPr>
              <a:t>I</a:t>
            </a:r>
            <a:r>
              <a:rPr lang="en-US">
                <a:latin typeface="Calibri" panose="020F0502020204030204" charset="0"/>
                <a:cs typeface="Calibri" panose="020F0502020204030204" charset="0"/>
                <a:sym typeface="+mn-ea"/>
              </a:rPr>
              <a:t>ekšēja cīņa par garīguma definēšanu</a:t>
            </a:r>
          </a:p>
          <a:p>
            <a:pPr marL="0" indent="0">
              <a:buNone/>
            </a:pPr>
            <a:r>
              <a:rPr lang="lv-LV" altLang="en-US">
                <a:latin typeface="Calibri" panose="020F0502020204030204" charset="0"/>
                <a:cs typeface="Calibri" panose="020F0502020204030204" charset="0"/>
                <a:sym typeface="+mn-ea"/>
              </a:rPr>
              <a:t>Š</a:t>
            </a:r>
            <a:r>
              <a:rPr lang="en-US">
                <a:latin typeface="Calibri" panose="020F0502020204030204" charset="0"/>
                <a:cs typeface="Calibri" panose="020F0502020204030204" charset="0"/>
                <a:sym typeface="+mn-ea"/>
              </a:rPr>
              <a:t>aubas un kritiska attieksme pret savu garīgumu </a:t>
            </a:r>
          </a:p>
          <a:p>
            <a:pPr marL="0" indent="0">
              <a:buNone/>
            </a:pPr>
            <a:r>
              <a:rPr lang="lv-LV" altLang="en-US">
                <a:latin typeface="Calibri" panose="020F0502020204030204" charset="0"/>
                <a:cs typeface="Calibri" panose="020F0502020204030204" charset="0"/>
                <a:sym typeface="+mn-ea"/>
              </a:rPr>
              <a:t>G</a:t>
            </a:r>
            <a:r>
              <a:rPr lang="en-US">
                <a:latin typeface="Calibri" panose="020F0502020204030204" charset="0"/>
                <a:cs typeface="Calibri" panose="020F0502020204030204" charset="0"/>
                <a:sym typeface="+mn-ea"/>
              </a:rPr>
              <a:t>arīgums kā iekšējās izaugsmes nepieciešamība </a:t>
            </a:r>
          </a:p>
          <a:p>
            <a:pPr marL="0" indent="0">
              <a:buNone/>
            </a:pPr>
            <a:r>
              <a:rPr lang="lv-LV" altLang="en-US">
                <a:latin typeface="Calibri" panose="020F0502020204030204" charset="0"/>
                <a:cs typeface="Calibri" panose="020F0502020204030204" charset="0"/>
                <a:sym typeface="+mn-ea"/>
              </a:rPr>
              <a:t>M</a:t>
            </a:r>
            <a:r>
              <a:rPr lang="en-US">
                <a:latin typeface="Calibri" panose="020F0502020204030204" charset="0"/>
                <a:cs typeface="Calibri" panose="020F0502020204030204" charset="0"/>
                <a:sym typeface="+mn-ea"/>
              </a:rPr>
              <a:t>ūzika, daba, apzinātība un meditācija kā personīgās garīgās transformācijas instrumenti </a:t>
            </a:r>
          </a:p>
          <a:p>
            <a:pPr marL="0" indent="0">
              <a:buNone/>
            </a:pPr>
            <a:r>
              <a:rPr lang="lv-LV" altLang="en-US">
                <a:latin typeface="Calibri" panose="020F0502020204030204" charset="0"/>
                <a:cs typeface="Calibri" panose="020F0502020204030204" charset="0"/>
                <a:sym typeface="+mn-ea"/>
              </a:rPr>
              <a:t>I</a:t>
            </a:r>
            <a:r>
              <a:rPr lang="en-US">
                <a:latin typeface="Calibri" panose="020F0502020204030204" charset="0"/>
                <a:cs typeface="Calibri" panose="020F0502020204030204" charset="0"/>
                <a:sym typeface="+mn-ea"/>
              </a:rPr>
              <a:t>espējas un ierobežojumi garīguma integrācijai profesionālajā praksē</a:t>
            </a:r>
          </a:p>
          <a:p>
            <a:pPr marL="0" indent="0">
              <a:buNone/>
            </a:pPr>
            <a:endParaRPr lang="en-US"/>
          </a:p>
        </p:txBody>
      </p:sp>
    </p:spTree>
  </p:cSld>
  <p:clrMapOvr>
    <a:masterClrMapping/>
  </p:clrMapOvr>
</p:sld>
</file>

<file path=ppt/theme/theme1.xml><?xml version="1.0" encoding="utf-8"?>
<a:theme xmlns:a="http://schemas.openxmlformats.org/drawingml/2006/main" name="Office Theme">
  <a:themeElements>
    <a:clrScheme name="Custom 1">
      <a:dk1>
        <a:srgbClr val="69696B"/>
      </a:dk1>
      <a:lt1>
        <a:sysClr val="window" lastClr="FFFFFF"/>
      </a:lt1>
      <a:dk2>
        <a:srgbClr val="92012F"/>
      </a:dk2>
      <a:lt2>
        <a:srgbClr val="E7E6E6"/>
      </a:lt2>
      <a:accent1>
        <a:srgbClr val="E14F01"/>
      </a:accent1>
      <a:accent2>
        <a:srgbClr val="ED7D31"/>
      </a:accent2>
      <a:accent3>
        <a:srgbClr val="A5A5A5"/>
      </a:accent3>
      <a:accent4>
        <a:srgbClr val="FFC000"/>
      </a:accent4>
      <a:accent5>
        <a:srgbClr val="5B9BD5"/>
      </a:accent5>
      <a:accent6>
        <a:srgbClr val="70AD47"/>
      </a:accent6>
      <a:hlink>
        <a:srgbClr val="69696B"/>
      </a:hlink>
      <a:folHlink>
        <a:srgbClr val="EF4023"/>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CA2FFECB18E6448B789CD9930E2AFC" ma:contentTypeVersion="17" ma:contentTypeDescription="Create a new document." ma:contentTypeScope="" ma:versionID="755e67fb663b1ab16d9e38abf068b9e2">
  <xsd:schema xmlns:xsd="http://www.w3.org/2001/XMLSchema" xmlns:xs="http://www.w3.org/2001/XMLSchema" xmlns:p="http://schemas.microsoft.com/office/2006/metadata/properties" xmlns:ns2="e3cbc38f-3bd0-4c8a-9fca-8dc1c7c662d7" xmlns:ns3="c6ee3ec1-71e2-4c81-aee9-9f72e5770204" targetNamespace="http://schemas.microsoft.com/office/2006/metadata/properties" ma:root="true" ma:fieldsID="cbdce0a5ea780e155a31f8269e91633a" ns2:_="" ns3:_="">
    <xsd:import namespace="e3cbc38f-3bd0-4c8a-9fca-8dc1c7c662d7"/>
    <xsd:import namespace="c6ee3ec1-71e2-4c81-aee9-9f72e57702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SearchPropertie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bc38f-3bd0-4c8a-9fca-8dc1c7c66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ee3ec1-71e2-4c81-aee9-9f72e577020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bfa3bbd3-0c70-482d-bbd6-fd5bb34fb9e6}" ma:internalName="TaxCatchAll" ma:showField="CatchAllData" ma:web="c6ee3ec1-71e2-4c81-aee9-9f72e577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6ee3ec1-71e2-4c81-aee9-9f72e5770204" xsi:nil="true"/>
    <lcf76f155ced4ddcb4097134ff3c332f xmlns="e3cbc38f-3bd0-4c8a-9fca-8dc1c7c662d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8CC61D5-7C34-4ED0-8772-66EDD70BF099}"/>
</file>

<file path=customXml/itemProps2.xml><?xml version="1.0" encoding="utf-8"?>
<ds:datastoreItem xmlns:ds="http://schemas.openxmlformats.org/officeDocument/2006/customXml" ds:itemID="{2B3193F0-B5A5-47CB-B4A6-3992F7A2E64E}"/>
</file>

<file path=customXml/itemProps3.xml><?xml version="1.0" encoding="utf-8"?>
<ds:datastoreItem xmlns:ds="http://schemas.openxmlformats.org/officeDocument/2006/customXml" ds:itemID="{541EB966-8D50-45D9-86AB-BB1E68B5BC16}"/>
</file>

<file path=docProps/app.xml><?xml version="1.0" encoding="utf-8"?>
<Properties xmlns="http://schemas.openxmlformats.org/officeDocument/2006/extended-properties" xmlns:vt="http://schemas.openxmlformats.org/officeDocument/2006/docPropsVTypes">
  <TotalTime>1</TotalTime>
  <Words>1976</Words>
  <Application>Microsoft Office PowerPoint</Application>
  <PresentationFormat>Widescreen</PresentationFormat>
  <Paragraphs>126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Garīgums psihologu un psihoterapeitu personīgajā un profesionālajā dzīvē</vt:lpstr>
      <vt:lpstr>Aktualitāte (1) </vt:lpstr>
      <vt:lpstr>Aktualitāte (2)</vt:lpstr>
      <vt:lpstr>Pētījuma mērķis un jautājumi  Mērķis: Izpētīt garīgo dimensiju palīdzošo profesiju pārstāvju personīgajā un profesionālajā dzīvē </vt:lpstr>
      <vt:lpstr>Pētījuma dalībnieki </vt:lpstr>
      <vt:lpstr>Pētījuma metodoloģija</vt:lpstr>
      <vt:lpstr>Datu ieguves un analīzes soļi</vt:lpstr>
      <vt:lpstr>Transkripta analīzes fragments</vt:lpstr>
      <vt:lpstr>Tēmas</vt:lpstr>
      <vt:lpstr>1. tēma: iekšēja cīņa par garīguma definēšanu </vt:lpstr>
      <vt:lpstr>2.tēma: šaubas un kritiska attieksme pret savu garīgumu</vt:lpstr>
      <vt:lpstr>3. tēma: garīgums kā iekšējās izaugsmes nepieciešamība</vt:lpstr>
      <vt:lpstr>4. tēma: mūzika, daba, apzinātība un meditācija kā personīgās garīgās transformācijas instrumenti</vt:lpstr>
      <vt:lpstr>5. tēma: iespējas un ierobežojumi garīguma integrācijai profesionālajā praksē</vt:lpstr>
      <vt:lpstr>Secinājumi</vt:lpstr>
      <vt:lpstr>Praktiskais pielietojums un turpmākā izpēte</vt:lpstr>
      <vt:lpstr>Informatīvo avotu saraksts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Priekšlaicīgi dzimušu bērnu māšu un tēvu ar traumu saistītas pārliecības pēc dzemdībām</dc:title>
  <dc:creator>Laima Dance</dc:creator>
  <cp:lastModifiedBy>AiraAija Krūmiņa</cp:lastModifiedBy>
  <cp:revision>108</cp:revision>
  <dcterms:created xsi:type="dcterms:W3CDTF">2024-03-26T08:03:00Z</dcterms:created>
  <dcterms:modified xsi:type="dcterms:W3CDTF">2024-04-17T19:11:28Z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0x0101001BCA2FFECB18E6448B789CD9930E2AFC</vt:lpwstr>
  </property>
  <property fmtid="{D5CDD505-2E9C-101B-9397-08002B2CF9AE}" pid="3" name="MediaServiceImageTags">
    <vt:lpwstr/>
  </property>
  <property fmtid="{D5CDD505-2E9C-101B-9397-08002B2CF9AE}" pid="4" name="KSOProductBuildVer">
    <vt:lpwstr>1033-11.2.0.8641</vt:lpwstr>
  </property>
</Properties>
</file>