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74" r:id="rId5"/>
  </p:sldMasterIdLst>
  <p:notesMasterIdLst>
    <p:notesMasterId r:id="rId22"/>
  </p:notesMasterIdLst>
  <p:handoutMasterIdLst>
    <p:handoutMasterId r:id="rId23"/>
  </p:handoutMasterIdLst>
  <p:sldIdLst>
    <p:sldId id="257" r:id="rId6"/>
    <p:sldId id="290" r:id="rId7"/>
    <p:sldId id="265" r:id="rId8"/>
    <p:sldId id="285" r:id="rId9"/>
    <p:sldId id="279" r:id="rId10"/>
    <p:sldId id="266" r:id="rId11"/>
    <p:sldId id="267" r:id="rId12"/>
    <p:sldId id="269" r:id="rId13"/>
    <p:sldId id="282" r:id="rId14"/>
    <p:sldId id="283" r:id="rId15"/>
    <p:sldId id="280" r:id="rId16"/>
    <p:sldId id="281" r:id="rId17"/>
    <p:sldId id="268" r:id="rId18"/>
    <p:sldId id="271" r:id="rId19"/>
    <p:sldId id="277" r:id="rId20"/>
    <p:sldId id="270" r:id="rId21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1C"/>
    <a:srgbClr val="D24734"/>
    <a:srgbClr val="C7818F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80339" autoAdjust="0"/>
  </p:normalViewPr>
  <p:slideViewPr>
    <p:cSldViewPr snapToGrid="0" showGuides="1">
      <p:cViewPr varScale="1">
        <p:scale>
          <a:sx n="76" d="100"/>
          <a:sy n="76" d="100"/>
        </p:scale>
        <p:origin x="850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3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ndy Heaster" userId="67866ca58998cdd0" providerId="LiveId" clId="{9D48B947-097C-4F1A-B6B0-1237FE24BF63}"/>
    <pc:docChg chg="custSel delSld modSld delMainMaster">
      <pc:chgData name="Cindy Heaster" userId="67866ca58998cdd0" providerId="LiveId" clId="{9D48B947-097C-4F1A-B6B0-1237FE24BF63}" dt="2026-01-28T22:23:22.990" v="1" actId="478"/>
      <pc:docMkLst>
        <pc:docMk/>
      </pc:docMkLst>
      <pc:sldChg chg="delSp mod">
        <pc:chgData name="Cindy Heaster" userId="67866ca58998cdd0" providerId="LiveId" clId="{9D48B947-097C-4F1A-B6B0-1237FE24BF63}" dt="2026-01-28T22:23:22.990" v="1" actId="478"/>
        <pc:sldMkLst>
          <pc:docMk/>
          <pc:sldMk cId="1415671499" sldId="285"/>
        </pc:sldMkLst>
        <pc:spChg chg="del">
          <ac:chgData name="Cindy Heaster" userId="67866ca58998cdd0" providerId="LiveId" clId="{9D48B947-097C-4F1A-B6B0-1237FE24BF63}" dt="2026-01-28T22:23:22.990" v="1" actId="478"/>
          <ac:spMkLst>
            <pc:docMk/>
            <pc:sldMk cId="1415671499" sldId="285"/>
            <ac:spMk id="4" creationId="{AEC10321-D521-53A7-7E71-7C928CDFB79A}"/>
          </ac:spMkLst>
        </pc:spChg>
      </pc:sldChg>
      <pc:sldChg chg="del">
        <pc:chgData name="Cindy Heaster" userId="67866ca58998cdd0" providerId="LiveId" clId="{9D48B947-097C-4F1A-B6B0-1237FE24BF63}" dt="2026-01-28T22:23:02.118" v="0" actId="47"/>
        <pc:sldMkLst>
          <pc:docMk/>
          <pc:sldMk cId="4293511850" sldId="286"/>
        </pc:sldMkLst>
      </pc:sldChg>
      <pc:sldChg chg="del">
        <pc:chgData name="Cindy Heaster" userId="67866ca58998cdd0" providerId="LiveId" clId="{9D48B947-097C-4F1A-B6B0-1237FE24BF63}" dt="2026-01-28T22:23:02.118" v="0" actId="47"/>
        <pc:sldMkLst>
          <pc:docMk/>
          <pc:sldMk cId="516336488" sldId="288"/>
        </pc:sldMkLst>
      </pc:sldChg>
      <pc:sldChg chg="del">
        <pc:chgData name="Cindy Heaster" userId="67866ca58998cdd0" providerId="LiveId" clId="{9D48B947-097C-4F1A-B6B0-1237FE24BF63}" dt="2026-01-28T22:23:02.118" v="0" actId="47"/>
        <pc:sldMkLst>
          <pc:docMk/>
          <pc:sldMk cId="3466218536" sldId="289"/>
        </pc:sldMkLst>
      </pc:sldChg>
      <pc:sldMasterChg chg="del delSldLayout">
        <pc:chgData name="Cindy Heaster" userId="67866ca58998cdd0" providerId="LiveId" clId="{9D48B947-097C-4F1A-B6B0-1237FE24BF63}" dt="2026-01-28T22:23:02.118" v="0" actId="47"/>
        <pc:sldMasterMkLst>
          <pc:docMk/>
          <pc:sldMasterMk cId="2421770728" sldId="2147483660"/>
        </pc:sldMasterMkLst>
        <pc:sldLayoutChg chg="del">
          <pc:chgData name="Cindy Heaster" userId="67866ca58998cdd0" providerId="LiveId" clId="{9D48B947-097C-4F1A-B6B0-1237FE24BF63}" dt="2026-01-28T22:23:02.118" v="0" actId="47"/>
          <pc:sldLayoutMkLst>
            <pc:docMk/>
            <pc:sldMasterMk cId="2421770728" sldId="2147483660"/>
            <pc:sldLayoutMk cId="1116282037" sldId="214748366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[Book1]Sheet3!PivotTable1</c:name>
    <c:fmtId val="9"/>
  </c:pivotSource>
  <c:chart>
    <c:autoTitleDeleted val="1"/>
    <c:pivotFmts>
      <c:pivotFmt>
        <c:idx val="0"/>
        <c:spPr>
          <a:solidFill>
            <a:srgbClr val="D2D2D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rgbClr val="D2D2D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rgbClr val="D2D2D2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rgbClr val="D2D2D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rgbClr val="D2D2D2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25555555555555554"/>
          <c:y val="0"/>
          <c:w val="0.53888888888888886"/>
          <c:h val="0.89814814814814814"/>
        </c:manualLayout>
      </c:layout>
      <c:doughnutChart>
        <c:varyColors val="1"/>
        <c:ser>
          <c:idx val="0"/>
          <c:order val="0"/>
          <c:tx>
            <c:strRef>
              <c:f>Sheet3!$B$2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D2D2D2"/>
            </a:solidFill>
          </c:spPr>
          <c:explosion val="23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A3-4AB0-836F-14F12077462C}"/>
              </c:ext>
            </c:extLst>
          </c:dPt>
          <c:dPt>
            <c:idx val="1"/>
            <c:bubble3D val="0"/>
            <c:spPr>
              <a:solidFill>
                <a:srgbClr val="D2D2D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A3-4AB0-836F-14F12077462C}"/>
              </c:ext>
            </c:extLst>
          </c:dPt>
          <c:cat>
            <c:strRef>
              <c:f>Sheet3!$A$3:$A$5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Sheet3!$B$3:$B$5</c:f>
              <c:numCache>
                <c:formatCode>General</c:formatCode>
                <c:ptCount val="2"/>
                <c:pt idx="0">
                  <c:v>42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A3-4AB0-836F-14F1207746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ysClr val="window" lastClr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[Book1]Sheet8!PivotTable3</c:name>
    <c:fmtId val="5"/>
  </c:pivotSource>
  <c:chart>
    <c:autoTitleDeleted val="1"/>
    <c:pivotFmts>
      <c:pivotFmt>
        <c:idx val="0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bg1">
              <a:lumMod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bg1">
              <a:lumMod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bg1">
              <a:lumMod val="75000"/>
            </a:schemeClr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Sheet8!$B$2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C00000"/>
            </a:solidFill>
          </c:spPr>
          <c:explosion val="41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B4-4169-A0EA-3B79DC736668}"/>
              </c:ext>
            </c:extLst>
          </c:dPt>
          <c:dPt>
            <c:idx val="1"/>
            <c:bubble3D val="0"/>
            <c:explosion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B4-4169-A0EA-3B79DC736668}"/>
              </c:ext>
            </c:extLst>
          </c:dPt>
          <c:cat>
            <c:strRef>
              <c:f>Sheet8!$A$3:$A$5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Sheet8!$B$3:$B$5</c:f>
              <c:numCache>
                <c:formatCode>General</c:formatCode>
                <c:ptCount val="2"/>
                <c:pt idx="0">
                  <c:v>46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B4-4169-A0EA-3B79DC736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[Book1]Sheet17!PivotTable6</c:name>
    <c:fmtId val="4"/>
  </c:pivotSource>
  <c:chart>
    <c:autoTitleDeleted val="1"/>
    <c:pivotFmts>
      <c:pivotFmt>
        <c:idx val="0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bg1">
              <a:lumMod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bg1">
              <a:lumMod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bg1">
              <a:lumMod val="75000"/>
            </a:schemeClr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Sheet17!$B$2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explosion val="1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76-43A7-A501-EB54600E3C6F}"/>
              </c:ext>
            </c:extLst>
          </c:dPt>
          <c:dPt>
            <c:idx val="1"/>
            <c:bubble3D val="0"/>
            <c:explosion val="27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76-43A7-A501-EB54600E3C6F}"/>
              </c:ext>
            </c:extLst>
          </c:dPt>
          <c:cat>
            <c:strRef>
              <c:f>Sheet17!$A$3:$A$5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Sheet17!$B$3:$B$5</c:f>
              <c:numCache>
                <c:formatCode>General</c:formatCode>
                <c:ptCount val="2"/>
                <c:pt idx="0">
                  <c:v>19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76-43A7-A501-EB54600E3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[Book1]Sheet14!PivotTable5</c:name>
    <c:fmtId val="4"/>
  </c:pivotSource>
  <c:chart>
    <c:autoTitleDeleted val="1"/>
    <c:pivotFmts>
      <c:pivotFmt>
        <c:idx val="0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bg2">
              <a:lumMod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bg2">
              <a:lumMod val="7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bg2">
              <a:lumMod val="75000"/>
            </a:schemeClr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Sheet14!$B$2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C00000"/>
            </a:solidFill>
          </c:spPr>
          <c:explosion val="11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57-47DD-A40D-2C0B8FA15E3F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57-47DD-A40D-2C0B8FA15E3F}"/>
              </c:ext>
            </c:extLst>
          </c:dPt>
          <c:cat>
            <c:strRef>
              <c:f>Sheet14!$A$3:$A$5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Sheet14!$B$3:$B$5</c:f>
              <c:numCache>
                <c:formatCode>General</c:formatCode>
                <c:ptCount val="2"/>
                <c:pt idx="0">
                  <c:v>27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57-47DD-A40D-2C0B8FA15E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A99FF-D2BF-4868-A265-B60E6F1245B7}" type="datetimeFigureOut">
              <a:rPr lang="lv-LV" smtClean="0"/>
              <a:t>28.01.2026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2158C-0C4C-4DC8-B7E5-2CCC0BBCA3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53072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A4753-C19C-4BDC-81A4-228500EC6076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4B4BD-1ED3-440D-80E2-B257E7A31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897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afternoon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colleagues,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 real honour to be here at the WONCA conference to share our work on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Latvian Family Medicine training compares with the EURACT training requirements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4B4BD-1ED3-440D-80E2-B257E7A31C2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02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trainers, Latvia achieved 19 of 24 indicators. Trainers are practising GPs with 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trainees having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access to 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educational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 and protected teaching time. But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trainers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they are not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currently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formally required to be trained teachers, and their educational activity is not audited.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4B4BD-1ED3-440D-80E2-B257E7A31C2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968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institutions, Latvia achieved 27 of 31 indicators. Training is well integrated with universities, facilities are safe and well-equipped, and patients are informed when trainees are involved in care. However, practice governance, such as auditing complaints or significant incidents, is inconsistent, 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practice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dependent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4B4BD-1ED3-440D-80E2-B257E7A31C2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312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what do we take from this?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strengths are clear: our training is university-led,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well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structured, and robust. Continuity of care is strong.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challenges are also clear: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Predominantly solo practices make multi-source feedback and interprofessional learning more difficult.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 audit is not embedded.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Trainer education and monitoring could be 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4B4BD-1ED3-440D-80E2-B257E7A31C2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772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Overall, Latvian Family Medicine training demonstrates a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degree of concordance — 86% — with EURACT recommendations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some domains, compliance is 100%. This is reassuring, but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there is some room for improvement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4B4BD-1ED3-440D-80E2-B257E7A31C2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219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Looking ahead, we see opportunities for further European research: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training 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other countries compare with EURACT standards?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look forward to reading the new ones soon to be published.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clinical audit 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currently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embedded in GP training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elsewhere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kind of formal preparation 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GP trainers receive?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questions will not only help Latvia but also contribute to strengthening Family Medicine training across 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4B4BD-1ED3-440D-80E2-B257E7A31C2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269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 training programmes ultimately improve care for all patients, and are vital to ensuring those in </a:t>
            </a:r>
            <a:r>
              <a:rPr lang="lv-LV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rural areas of Latvia like this 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access to well trained GPs in the future.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very much for your attention, 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I’ve really enjoyed meeting so many inspirational doctors and researchers at the conference this year.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4B4BD-1ED3-440D-80E2-B257E7A31C2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65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Latvia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like many countries worldwide, is facing a GP recruitment and retention crisis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Over 30% of our general practitioners are already at retirement age, and in some rural areas that number exceeds 60%.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4B4BD-1ED3-440D-80E2-B257E7A31C2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350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Yet, in 2024, only 37 out of 55 government-funded residency places were filled. Why is demand so low? Is the training 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unattractive? Or is it a matter of quality? 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part of our multi-dimensional study, 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turned to EURACT’s 2018 recommendations on training standards as the benchmark.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4B4BD-1ED3-440D-80E2-B257E7A31C2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785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EURACT defines requirements in three domains: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Requirements for trainees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Requirements for trainers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requirements for training institutions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4B4BD-1ED3-440D-80E2-B257E7A31C2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433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 those domains, we identified 150 indicators of excellence in GP and FM training. We then compared Latvian curricula from both of our medical schools — the University of Latvia and Riga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Stradiņš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University — against those indicators.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4B4BD-1ED3-440D-80E2-B257E7A31C2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612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results were encouraging. Latvia met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 out of 46 indicators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how trainees achieve competency.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example: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Person-centred care? 100%.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 problem-solving skills? 100%.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Regular exposure to general practice from the start? Yes.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Protected study time? Yes.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one notable gap is the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 of clinical audit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Unlike many European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countries where audit is central to quality improvement, this is not systematically taught in Latvian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GP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programmes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at the moment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4B4BD-1ED3-440D-80E2-B257E7A31C2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42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it came to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assessment methods</a:t>
            </a:r>
            <a:r>
              <a:rPr lang="lv-LV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trainees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Latvia achieved 46 out of 56 indicators. We do use OSCEs and case-based discussions. However, multi-source feedback is often not possible due to our 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traditional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solo practice model, and patient satisfaction questionnaires are rarely applied in a structured way.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4B4BD-1ED3-440D-80E2-B257E7A31C2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401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length fully met EURACT standards — three years, with 50% in family medicine and 50% in specialist hospital rotations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many of which occur in outpatient departments to make it more relevant to General Practice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Trainees spend five days per week in practice, with protected time for learning.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4B4BD-1ED3-440D-80E2-B257E7A31C2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866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lv-LV" dirty="0"/>
              <a:t>Candidate selection is through a Combined University selection process:</a:t>
            </a:r>
          </a:p>
          <a:p>
            <a:pPr marL="285750" lvl="1" indent="-285750">
              <a:buFontTx/>
              <a:buChar char="-"/>
            </a:pPr>
            <a:r>
              <a:rPr lang="lv-LV" dirty="0"/>
              <a:t>Fair, credible, publicly defensible, as specified by EURACT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4B4BD-1ED3-440D-80E2-B257E7A31C2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540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6217" y="728664"/>
            <a:ext cx="10079567" cy="936625"/>
          </a:xfrm>
        </p:spPr>
        <p:txBody>
          <a:bodyPr anchor="t" anchorCtr="0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6216" y="166528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 err="1"/>
              <a:t>Body</a:t>
            </a:r>
            <a:r>
              <a:rPr lang="lv-LV" dirty="0"/>
              <a:t> </a:t>
            </a:r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28.01.2026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8176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28.01.2026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37168" y="1665289"/>
            <a:ext cx="10098617" cy="1411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001C"/>
              </a:buClr>
              <a:buSzPct val="80000"/>
              <a:buFontTx/>
              <a:buNone/>
              <a:tabLst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001C"/>
              </a:buClr>
              <a:buSzPct val="80000"/>
              <a:buFontTx/>
              <a:buNone/>
              <a:tabLst/>
              <a:defRPr/>
            </a:pPr>
            <a:r>
              <a:rPr lang="lv-LV" dirty="0" err="1"/>
              <a:t>Body</a:t>
            </a:r>
            <a:r>
              <a:rPr lang="lv-LV" dirty="0"/>
              <a:t> </a:t>
            </a:r>
            <a:r>
              <a:rPr lang="lv-LV" dirty="0" err="1"/>
              <a:t>text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037168" y="3429000"/>
            <a:ext cx="10098617" cy="2160588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4235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867" y="1673275"/>
            <a:ext cx="10515600" cy="43513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28.01.2026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403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4101" y="1673225"/>
            <a:ext cx="4790017" cy="43513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7301" y="1673225"/>
            <a:ext cx="4798484" cy="43513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28.01.2026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4662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16" y="728663"/>
            <a:ext cx="10079568" cy="936625"/>
          </a:xfrm>
        </p:spPr>
        <p:txBody>
          <a:bodyPr anchor="t" anchorCtr="0">
            <a:normAutofit/>
          </a:bodyPr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07667" y="1665288"/>
            <a:ext cx="4828117" cy="3924301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6217" y="1665287"/>
            <a:ext cx="4800600" cy="687388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28.01.2026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056217" y="2352676"/>
            <a:ext cx="4800600" cy="3236913"/>
          </a:xfrm>
        </p:spPr>
        <p:txBody>
          <a:bodyPr/>
          <a:lstStyle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15982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16" y="728663"/>
            <a:ext cx="10079568" cy="936625"/>
          </a:xfrm>
        </p:spPr>
        <p:txBody>
          <a:bodyPr anchor="t" anchorCtr="0">
            <a:normAutofit/>
          </a:bodyPr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8915" y="1684338"/>
            <a:ext cx="6030385" cy="2954338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9CD5-6B41-4DD5-AB12-F8EA993B035F}" type="datetimeFigureOut">
              <a:rPr lang="lv-LV" smtClean="0"/>
              <a:t>28.01.2026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56217" y="4867276"/>
            <a:ext cx="10079567" cy="760413"/>
          </a:xfrm>
        </p:spPr>
        <p:txBody>
          <a:bodyPr/>
          <a:lstStyle>
            <a:lvl1pPr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lv-LV" dirty="0" err="1"/>
              <a:t>Body</a:t>
            </a:r>
            <a:r>
              <a:rPr lang="lv-LV" dirty="0"/>
              <a:t> </a:t>
            </a:r>
            <a:r>
              <a:rPr lang="lv-LV" dirty="0" err="1"/>
              <a:t>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46016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E2F4-2C2C-4DDB-9DF2-07332ED43F52}" type="datetimeFigureOut">
              <a:rPr lang="lv-LV" smtClean="0"/>
              <a:t>28.01.2026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48DE-A354-4887-9522-15971F092B4D}" type="slidenum">
              <a:rPr lang="lv-LV" smtClean="0"/>
              <a:t>‹#›</a:t>
            </a:fld>
            <a:endParaRPr lang="lv-LV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056216" y="5934075"/>
            <a:ext cx="4176184" cy="2428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/>
            </a:lvl1pPr>
          </a:lstStyle>
          <a:p>
            <a:pPr lvl="0"/>
            <a:r>
              <a:rPr lang="lv-LV" dirty="0"/>
              <a:t>www.rsu.lv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3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názvu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 názvu</a:t>
            </a:r>
          </a:p>
        </p:txBody>
      </p:sp>
      <p:sp>
        <p:nvSpPr>
          <p:cNvPr id="19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121173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7167" y="690564"/>
            <a:ext cx="10515600" cy="103671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7167" y="1665289"/>
            <a:ext cx="10515600" cy="43593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E9CD5-6B41-4DD5-AB12-F8EA993B035F}" type="datetimeFigureOut">
              <a:rPr lang="lv-LV" smtClean="0"/>
              <a:t>28.01.2026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2EE6E-907A-4357-B7F8-828D07D0179D}" type="slidenum">
              <a:rPr lang="lv-LV" smtClean="0"/>
              <a:t>‹#›</a:t>
            </a:fld>
            <a:endParaRPr lang="lv-LV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0"/>
                    </a14:imgEffect>
                    <a14:imgEffect>
                      <a14:brightnessContrast bright="55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548" t="792" r="2548"/>
          <a:stretch/>
        </p:blipFill>
        <p:spPr>
          <a:xfrm>
            <a:off x="9659084" y="10758"/>
            <a:ext cx="2532916" cy="6071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8" y="5969487"/>
            <a:ext cx="1550826" cy="30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8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2" r:id="rId2"/>
    <p:sldLayoutId id="2147483664" r:id="rId3"/>
    <p:sldLayoutId id="2147483666" r:id="rId4"/>
    <p:sldLayoutId id="2147483671" r:id="rId5"/>
    <p:sldLayoutId id="214748367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8E001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b="1" kern="1200">
          <a:solidFill>
            <a:srgbClr val="58595B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E001C"/>
        </a:buClr>
        <a:buSzPct val="80000"/>
        <a:buFont typeface="Calibri" panose="020F0502020204030204" pitchFamily="34" charset="0"/>
        <a:buChar char="●"/>
        <a:defRPr sz="16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68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8595B"/>
        </a:buClr>
        <a:buSzPct val="80000"/>
        <a:buFont typeface="Calibri" panose="020F0502020204030204" pitchFamily="34" charset="0"/>
        <a:buChar char="●"/>
        <a:defRPr sz="16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8595B"/>
        </a:buClr>
        <a:buSzPct val="80000"/>
        <a:buFont typeface="Calibri" panose="020F0502020204030204" pitchFamily="34" charset="0"/>
        <a:buChar char="○"/>
        <a:defRPr sz="16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36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80000"/>
        <a:buFont typeface="Calibri" panose="020F0502020204030204" pitchFamily="34" charset="0"/>
        <a:buChar char="●"/>
        <a:defRPr sz="16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640" userDrawn="1">
          <p15:clr>
            <a:srgbClr val="F26B43"/>
          </p15:clr>
        </p15:guide>
        <p15:guide id="3" pos="3689" userDrawn="1">
          <p15:clr>
            <a:srgbClr val="F26B43"/>
          </p15:clr>
        </p15:guide>
        <p15:guide id="4" pos="7015" userDrawn="1">
          <p15:clr>
            <a:srgbClr val="F26B43"/>
          </p15:clr>
        </p15:guide>
        <p15:guide id="5" pos="665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459" userDrawn="1">
          <p15:clr>
            <a:srgbClr val="F26B43"/>
          </p15:clr>
        </p15:guide>
        <p15:guide id="8" orient="horz" pos="3521" userDrawn="1">
          <p15:clr>
            <a:srgbClr val="F26B43"/>
          </p15:clr>
        </p15:guide>
        <p15:guide id="9" orient="horz" pos="1049" userDrawn="1">
          <p15:clr>
            <a:srgbClr val="F26B43"/>
          </p15:clr>
        </p15:guide>
        <p15:guide id="10" pos="3976" userDrawn="1">
          <p15:clr>
            <a:srgbClr val="F26B43"/>
          </p15:clr>
        </p15:guide>
        <p15:guide id="11" orient="horz" pos="39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E00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6217" y="728664"/>
            <a:ext cx="10297583" cy="9620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216" y="5934075"/>
            <a:ext cx="10297584" cy="2428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lv-LV" dirty="0"/>
              <a:t>www.rsu.lv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E2F4-2C2C-4DDB-9DF2-07332ED43F52}" type="datetimeFigureOut">
              <a:rPr lang="lv-LV" smtClean="0"/>
              <a:t>28.01.2026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248DE-A354-4887-9522-15971F092B4D}" type="slidenum">
              <a:rPr lang="lv-LV" smtClean="0"/>
              <a:t>‹#›</a:t>
            </a:fld>
            <a:endParaRPr lang="lv-LV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1"/>
          <a:stretch/>
        </p:blipFill>
        <p:spPr>
          <a:xfrm>
            <a:off x="9659084" y="6568"/>
            <a:ext cx="2532916" cy="63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3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973" userDrawn="1">
          <p15:clr>
            <a:srgbClr val="F26B43"/>
          </p15:clr>
        </p15:guide>
        <p15:guide id="3" pos="3689" userDrawn="1">
          <p15:clr>
            <a:srgbClr val="F26B43"/>
          </p15:clr>
        </p15:guide>
        <p15:guide id="4" pos="665" userDrawn="1">
          <p15:clr>
            <a:srgbClr val="F26B43"/>
          </p15:clr>
        </p15:guide>
        <p15:guide id="5" pos="7015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4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rsu.lv/sites/default/files/imce/Dokumenti/prezentacijas/prezentacija_vu_infodiena_12122024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Nadpis 1"/>
          <p:cNvSpPr txBox="1">
            <a:spLocks noGrp="1"/>
          </p:cNvSpPr>
          <p:nvPr>
            <p:ph type="title"/>
          </p:nvPr>
        </p:nvSpPr>
        <p:spPr>
          <a:xfrm>
            <a:off x="1524000" y="2604320"/>
            <a:ext cx="9144000" cy="23876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dirty="0"/>
              <a:t>How does Latvian Family Medicine Training compare with </a:t>
            </a:r>
            <a:r>
              <a:rPr lang="en-GB" dirty="0" err="1"/>
              <a:t>Wonca</a:t>
            </a:r>
            <a:r>
              <a:rPr lang="en-GB" dirty="0"/>
              <a:t>/ EURACT training</a:t>
            </a:r>
            <a:r>
              <a:rPr lang="lv-LV" dirty="0"/>
              <a:t> </a:t>
            </a:r>
            <a:r>
              <a:rPr lang="en-GB" dirty="0"/>
              <a:t>requirements?</a:t>
            </a:r>
            <a:endParaRPr dirty="0"/>
          </a:p>
        </p:txBody>
      </p:sp>
      <p:sp>
        <p:nvSpPr>
          <p:cNvPr id="58" name="Podnadpis 2"/>
          <p:cNvSpPr txBox="1">
            <a:spLocks noGrp="1"/>
          </p:cNvSpPr>
          <p:nvPr>
            <p:ph type="body" sz="quarter" idx="1"/>
          </p:nvPr>
        </p:nvSpPr>
        <p:spPr>
          <a:xfrm>
            <a:off x="1114097" y="5383540"/>
            <a:ext cx="9144000" cy="1655762"/>
          </a:xfrm>
          <a:prstGeom prst="rect">
            <a:avLst/>
          </a:prstGeom>
        </p:spPr>
        <p:txBody>
          <a:bodyPr/>
          <a:lstStyle/>
          <a:p>
            <a:r>
              <a:rPr lang="lv-LV" dirty="0">
                <a:latin typeface="Plus Jakarta Sans"/>
              </a:rPr>
              <a:t>Dr. </a:t>
            </a:r>
            <a:r>
              <a:rPr lang="en-GB" dirty="0">
                <a:latin typeface="Plus Jakarta Sans"/>
              </a:rPr>
              <a:t>Cindy Heaster</a:t>
            </a:r>
            <a:r>
              <a:rPr lang="lv-LV" dirty="0">
                <a:latin typeface="Plus Jakarta Sans"/>
              </a:rPr>
              <a:t> (presenter), Dr. </a:t>
            </a:r>
            <a:r>
              <a:rPr lang="en-GB" dirty="0">
                <a:latin typeface="Plus Jakarta Sans"/>
              </a:rPr>
              <a:t>Michael Harris, Ieva Grike, </a:t>
            </a:r>
            <a:br>
              <a:rPr lang="lv-LV" dirty="0">
                <a:latin typeface="Plus Jakarta Sans"/>
              </a:rPr>
            </a:br>
            <a:r>
              <a:rPr lang="lv-LV" dirty="0">
                <a:latin typeface="Plus Jakarta Sans"/>
              </a:rPr>
              <a:t>Dr. </a:t>
            </a:r>
            <a:r>
              <a:rPr lang="en-GB" dirty="0">
                <a:latin typeface="Plus Jakarta Sans"/>
              </a:rPr>
              <a:t>Matiss Kore, </a:t>
            </a:r>
            <a:r>
              <a:rPr lang="lv-LV" dirty="0">
                <a:latin typeface="Plus Jakarta Sans"/>
              </a:rPr>
              <a:t>Dr. </a:t>
            </a:r>
            <a:r>
              <a:rPr lang="en-GB" dirty="0">
                <a:latin typeface="Plus Jakarta Sans"/>
              </a:rPr>
              <a:t>Arita </a:t>
            </a:r>
            <a:r>
              <a:rPr lang="en-GB" dirty="0" err="1">
                <a:latin typeface="Plus Jakarta Sans"/>
              </a:rPr>
              <a:t>Kohva</a:t>
            </a:r>
            <a:r>
              <a:rPr lang="en-GB" dirty="0">
                <a:latin typeface="Plus Jakarta Sans"/>
              </a:rPr>
              <a:t>, </a:t>
            </a:r>
            <a:r>
              <a:rPr lang="lv-LV" dirty="0">
                <a:latin typeface="Plus Jakarta Sans"/>
              </a:rPr>
              <a:t>Dr. </a:t>
            </a:r>
            <a:r>
              <a:rPr lang="en-GB" dirty="0">
                <a:latin typeface="Plus Jakarta Sans"/>
              </a:rPr>
              <a:t>Beate </a:t>
            </a:r>
            <a:r>
              <a:rPr lang="en-GB" dirty="0" err="1">
                <a:latin typeface="Plus Jakarta Sans"/>
              </a:rPr>
              <a:t>Livdanska</a:t>
            </a:r>
            <a:r>
              <a:rPr lang="en-GB" dirty="0">
                <a:latin typeface="Plus Jakarta Sans"/>
              </a:rPr>
              <a:t>, </a:t>
            </a:r>
            <a:r>
              <a:rPr lang="lv-LV" dirty="0">
                <a:latin typeface="Plus Jakarta Sans"/>
              </a:rPr>
              <a:t>Prof. </a:t>
            </a:r>
            <a:r>
              <a:rPr lang="en-GB" dirty="0">
                <a:latin typeface="Plus Jakarta Sans"/>
              </a:rPr>
              <a:t>Ilze Grope</a:t>
            </a:r>
            <a:endParaRPr lang="lv-LV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793BE-B78E-64F7-58ED-4B75EC64C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Results: 1. Requirements of Trainees: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A7528-3BBA-9A38-F78C-7E7482949A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lv-LV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B2CC7-17F2-52F2-6DB0-35BF253415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899307-FBEB-68FD-9A28-6957A2A32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58" y="1319644"/>
            <a:ext cx="8661862" cy="54136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FA5A30-D182-BE40-E6DB-1C2DAC5783F8}"/>
              </a:ext>
            </a:extLst>
          </p:cNvPr>
          <p:cNvSpPr txBox="1"/>
          <p:nvPr/>
        </p:nvSpPr>
        <p:spPr>
          <a:xfrm>
            <a:off x="1054101" y="6378144"/>
            <a:ext cx="8412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Vienotās uzņemšanas rezidentūrā 2025./2026. akadēmiskajam gadam informatīvā semināra prezentācija</a:t>
            </a:r>
          </a:p>
          <a:p>
            <a:r>
              <a:rPr lang="lv-LV" sz="1200" dirty="0">
                <a:hlinkClick r:id="rId4"/>
              </a:rPr>
              <a:t>https://www.rsu.lv/sites/default/files/imce/Dokumenti/prezentacijas/prezentacija_vu_infodiena_12122024.pdf</a:t>
            </a:r>
            <a:r>
              <a:rPr lang="lv-LV" sz="1200" dirty="0"/>
              <a:t> accessed 19/9/25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896464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31A5B-0BAA-75FC-321D-F6393C376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Results – </a:t>
            </a:r>
            <a:br>
              <a:rPr lang="lv-LV" dirty="0"/>
            </a:br>
            <a:r>
              <a:rPr lang="lv-LV" dirty="0"/>
              <a:t>2. Requirements of trainers, hospital requirements</a:t>
            </a:r>
            <a:br>
              <a:rPr lang="lv-LV" dirty="0"/>
            </a:br>
            <a:r>
              <a:rPr lang="lv-LV" dirty="0"/>
              <a:t>  (19/24 indicators)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B1013-E644-07B0-F98E-822D94841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167" y="2235287"/>
            <a:ext cx="3652123" cy="4494211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lv-LV" dirty="0"/>
              <a:t>Protected time with GP trainer</a:t>
            </a:r>
          </a:p>
          <a:p>
            <a:pPr marL="285750" indent="-285750">
              <a:buFontTx/>
              <a:buChar char="-"/>
            </a:pPr>
            <a:r>
              <a:rPr lang="lv-LV" dirty="0"/>
              <a:t>Access to educational resources through universities</a:t>
            </a:r>
          </a:p>
          <a:p>
            <a:pPr marL="285750" indent="-285750">
              <a:buFontTx/>
              <a:buChar char="-"/>
            </a:pPr>
            <a:r>
              <a:rPr lang="lv-LV" dirty="0"/>
              <a:t>Solo pratices – continuity at cost of multi professional training environment</a:t>
            </a:r>
          </a:p>
          <a:p>
            <a:pPr marL="285750" indent="-285750">
              <a:buFontTx/>
              <a:buChar char="-"/>
            </a:pPr>
            <a:r>
              <a:rPr lang="lv-LV" dirty="0"/>
              <a:t>Training developed by active GPs</a:t>
            </a:r>
          </a:p>
          <a:p>
            <a:pPr marL="285750" indent="-285750">
              <a:buFontTx/>
              <a:buChar char="-"/>
            </a:pPr>
            <a:r>
              <a:rPr lang="lv-LV" dirty="0"/>
              <a:t>Learning needs appraised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A9BC2-7996-841A-E734-6CC72135A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89133" y="2657505"/>
            <a:ext cx="1816983" cy="3615475"/>
          </a:xfrm>
        </p:spPr>
        <p:txBody>
          <a:bodyPr/>
          <a:lstStyle/>
          <a:p>
            <a:r>
              <a:rPr lang="lv-LV" dirty="0"/>
              <a:t>GP Trainers not currently required to be specially trained teachers</a:t>
            </a:r>
          </a:p>
          <a:p>
            <a:r>
              <a:rPr lang="lv-LV" dirty="0"/>
              <a:t>No audit of educational activity</a:t>
            </a:r>
          </a:p>
          <a:p>
            <a:endParaRPr lang="en-GB" dirty="0"/>
          </a:p>
        </p:txBody>
      </p:sp>
      <p:graphicFrame>
        <p:nvGraphicFramePr>
          <p:cNvPr id="6" name="Chart 5" descr="Chart type: Doughnut. 'Field1': Yes accounts for the majority of 'Field2'.&#10;&#10;Description automatically generated">
            <a:extLst>
              <a:ext uri="{FF2B5EF4-FFF2-40B4-BE49-F238E27FC236}">
                <a16:creationId xmlns:a16="http://schemas.microsoft.com/office/drawing/2014/main" id="{46493BC0-8EF6-4887-DC87-BBFFFCB86F6A}"/>
              </a:ext>
            </a:extLst>
          </p:cNvPr>
          <p:cNvGraphicFramePr>
            <a:graphicFrameLocks/>
          </p:cNvGraphicFramePr>
          <p:nvPr/>
        </p:nvGraphicFramePr>
        <p:xfrm>
          <a:off x="3810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9346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C9211-FFD9-7BBF-02FC-D4A7C0EAA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Results: </a:t>
            </a:r>
            <a:br>
              <a:rPr lang="lv-LV" dirty="0"/>
            </a:br>
            <a:r>
              <a:rPr lang="lv-LV" dirty="0"/>
              <a:t>3. Requirements of Training Institutions:</a:t>
            </a:r>
            <a:br>
              <a:rPr lang="lv-LV" dirty="0"/>
            </a:br>
            <a:r>
              <a:rPr lang="lv-LV" dirty="0"/>
              <a:t>Infrastructure, Governance, Educational facilities (27/31 indicators)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FC787-AD9F-6CE4-FF08-0C5D0A437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2940" y="1844365"/>
            <a:ext cx="4790017" cy="4351338"/>
          </a:xfrm>
        </p:spPr>
        <p:txBody>
          <a:bodyPr/>
          <a:lstStyle/>
          <a:p>
            <a:r>
              <a:rPr lang="lv-LV" dirty="0"/>
              <a:t>Infrastructure: </a:t>
            </a:r>
          </a:p>
          <a:p>
            <a:r>
              <a:rPr lang="lv-LV" dirty="0"/>
              <a:t>Safe, well equipped, continuity of care.</a:t>
            </a:r>
          </a:p>
          <a:p>
            <a:r>
              <a:rPr lang="lv-LV" dirty="0"/>
              <a:t>Educational facilities:  Course linked to universities who oversee training. </a:t>
            </a:r>
          </a:p>
          <a:p>
            <a:r>
              <a:rPr lang="lv-LV" dirty="0"/>
              <a:t>Governance: </a:t>
            </a:r>
          </a:p>
          <a:p>
            <a:r>
              <a:rPr lang="lv-LV" dirty="0"/>
              <a:t>Role modelling, patients informed of trainees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1AC5C-E52B-7FFD-9518-80D08A9E0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9000" y="4682331"/>
            <a:ext cx="3244021" cy="4351338"/>
          </a:xfrm>
        </p:spPr>
        <p:txBody>
          <a:bodyPr/>
          <a:lstStyle/>
          <a:p>
            <a:r>
              <a:rPr lang="lv-LV" dirty="0"/>
              <a:t>Practice dependent for significant incidence reporting/ complaints</a:t>
            </a:r>
          </a:p>
          <a:p>
            <a:r>
              <a:rPr lang="lv-LV" dirty="0"/>
              <a:t>No audit, practice meetings (solo practices), no PSQ</a:t>
            </a:r>
          </a:p>
          <a:p>
            <a:endParaRPr lang="lv-LV" dirty="0"/>
          </a:p>
        </p:txBody>
      </p:sp>
      <p:graphicFrame>
        <p:nvGraphicFramePr>
          <p:cNvPr id="5" name="Chart 4" descr="Chart type: Doughnut. 'Field1': Yes accounts for the majority of 'Field2'.&#10;&#10;Description automatically generated">
            <a:extLst>
              <a:ext uri="{FF2B5EF4-FFF2-40B4-BE49-F238E27FC236}">
                <a16:creationId xmlns:a16="http://schemas.microsoft.com/office/drawing/2014/main" id="{FAB0BFF1-FFC5-1DAC-44A6-333FEE5FBB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7146930"/>
              </p:ext>
            </p:extLst>
          </p:nvPr>
        </p:nvGraphicFramePr>
        <p:xfrm>
          <a:off x="5116703" y="167302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8454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Discussion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8915" y="1684337"/>
            <a:ext cx="8025924" cy="3782397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lv-LV" sz="2000" b="1" dirty="0">
                <a:latin typeface="Arial" panose="020B0604020202020204" pitchFamily="34" charset="0"/>
                <a:cs typeface="Arial" panose="020B0604020202020204" pitchFamily="34" charset="0"/>
              </a:rPr>
              <a:t>Strengths: Training programmes overseen by universities, continuity of care and learning experience, robust programme</a:t>
            </a:r>
          </a:p>
          <a:p>
            <a:pPr marL="285750" indent="-285750">
              <a:buFontTx/>
              <a:buChar char="-"/>
            </a:pPr>
            <a:r>
              <a:rPr lang="lv-LV" sz="2000" b="1" dirty="0">
                <a:latin typeface="Arial" panose="020B0604020202020204" pitchFamily="34" charset="0"/>
                <a:cs typeface="Arial" panose="020B0604020202020204" pitchFamily="34" charset="0"/>
              </a:rPr>
              <a:t>Areas for consideration: </a:t>
            </a:r>
          </a:p>
          <a:p>
            <a:pPr marL="285750" indent="-285750">
              <a:buFontTx/>
              <a:buChar char="-"/>
            </a:pPr>
            <a:r>
              <a:rPr lang="lv-LV" sz="2000" b="1" dirty="0">
                <a:latin typeface="Arial" panose="020B0604020202020204" pitchFamily="34" charset="0"/>
                <a:cs typeface="Arial" panose="020B0604020202020204" pitchFamily="34" charset="0"/>
              </a:rPr>
              <a:t>Predominantly Solo practices – MSF, PSQ not used </a:t>
            </a:r>
          </a:p>
          <a:p>
            <a:pPr marL="285750" indent="-285750">
              <a:buFontTx/>
              <a:buChar char="-"/>
            </a:pPr>
            <a:r>
              <a:rPr lang="lv-LV" sz="2000" b="1" dirty="0">
                <a:latin typeface="Arial" panose="020B0604020202020204" pitchFamily="34" charset="0"/>
                <a:cs typeface="Arial" panose="020B0604020202020204" pitchFamily="34" charset="0"/>
              </a:rPr>
              <a:t>Concept of clinical audit not common in Latvian GP/FM</a:t>
            </a:r>
          </a:p>
          <a:p>
            <a:pPr marL="285750" indent="-285750">
              <a:buFontTx/>
              <a:buChar char="-"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75495" y="6129337"/>
            <a:ext cx="8635865" cy="317458"/>
          </a:xfrm>
        </p:spPr>
        <p:txBody>
          <a:bodyPr>
            <a:normAutofit/>
          </a:bodyPr>
          <a:lstStyle/>
          <a:p>
            <a:r>
              <a:rPr lang="lv-LV" sz="1000" dirty="0"/>
              <a:t>Google images: Stopinu Ambulance accessed 18/9/25</a:t>
            </a:r>
          </a:p>
        </p:txBody>
      </p:sp>
    </p:spTree>
    <p:extLst>
      <p:ext uri="{BB962C8B-B14F-4D97-AF65-F5344CB8AC3E}">
        <p14:creationId xmlns:p14="http://schemas.microsoft.com/office/powerpoint/2010/main" val="1180068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19A3D-1C24-6C65-75CB-BBA57F4B0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Conclusions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E08D-E014-2FC6-6757-12F78187B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4101" y="1673225"/>
            <a:ext cx="7678838" cy="4351338"/>
          </a:xfrm>
        </p:spPr>
        <p:txBody>
          <a:bodyPr>
            <a:normAutofit/>
          </a:bodyPr>
          <a:lstStyle/>
          <a:p>
            <a:r>
              <a:rPr lang="lv-LV" sz="2000" dirty="0"/>
              <a:t>Latvian GP/FM programmes have a high degree of concordance with EURACT training recomendations (86%)</a:t>
            </a:r>
          </a:p>
          <a:p>
            <a:r>
              <a:rPr lang="lv-LV" sz="2000" dirty="0"/>
              <a:t>Multiple domains exhibit 100% compliance </a:t>
            </a:r>
          </a:p>
          <a:p>
            <a:r>
              <a:rPr lang="lv-LV" sz="2000" dirty="0"/>
              <a:t>The predominent solo practice model makes multi-source difficult to obtain</a:t>
            </a:r>
          </a:p>
          <a:p>
            <a:r>
              <a:rPr lang="lv-LV" sz="2000" dirty="0"/>
              <a:t>The concept of audit and use of PSQ could be expanded in Latvian GP/FM</a:t>
            </a:r>
          </a:p>
          <a:p>
            <a:endParaRPr lang="lv-LV" sz="2000" dirty="0"/>
          </a:p>
          <a:p>
            <a:endParaRPr lang="lv-LV" sz="2000" dirty="0"/>
          </a:p>
          <a:p>
            <a:endParaRPr lang="lv-LV" sz="2000" dirty="0"/>
          </a:p>
          <a:p>
            <a:endParaRPr lang="lv-LV" sz="2000" dirty="0"/>
          </a:p>
          <a:p>
            <a:endParaRPr lang="lv-LV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96669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5F349-F3BC-FC8A-50FB-B5289C84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Suggestions for future research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FA3C0-7FC5-F2FD-6CFB-5526615759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4101" y="1673225"/>
            <a:ext cx="6164846" cy="3457498"/>
          </a:xfrm>
        </p:spPr>
        <p:txBody>
          <a:bodyPr/>
          <a:lstStyle/>
          <a:p>
            <a:r>
              <a:rPr lang="lv-LV" dirty="0"/>
              <a:t>Future research for European GP/GM training programmes throughout Europe:</a:t>
            </a:r>
          </a:p>
          <a:p>
            <a:pPr marL="285750" indent="-285750">
              <a:buFontTx/>
              <a:buChar char="-"/>
            </a:pPr>
            <a:r>
              <a:rPr lang="lv-LV" dirty="0"/>
              <a:t>How do other GP/FM training programmes compare with EURACT training requirements?</a:t>
            </a:r>
          </a:p>
          <a:p>
            <a:pPr marL="285750" indent="-285750">
              <a:buFontTx/>
              <a:buChar char="-"/>
            </a:pPr>
            <a:r>
              <a:rPr lang="lv-LV" dirty="0"/>
              <a:t>How is the concept of clinical audit implemented?</a:t>
            </a:r>
          </a:p>
          <a:p>
            <a:pPr marL="285750" indent="-285750">
              <a:buFontTx/>
              <a:buChar char="-"/>
            </a:pPr>
            <a:r>
              <a:rPr lang="lv-LV" dirty="0"/>
              <a:t>What training do GP trainers receive?</a:t>
            </a:r>
          </a:p>
          <a:p>
            <a:pPr marL="285750" indent="-285750">
              <a:buFontTx/>
              <a:buChar char="-"/>
            </a:pPr>
            <a:r>
              <a:rPr lang="lv-LV" dirty="0"/>
              <a:t>How does the course content of family medicine residency training compare throughout Europe? </a:t>
            </a:r>
          </a:p>
        </p:txBody>
      </p:sp>
    </p:spTree>
    <p:extLst>
      <p:ext uri="{BB962C8B-B14F-4D97-AF65-F5344CB8AC3E}">
        <p14:creationId xmlns:p14="http://schemas.microsoft.com/office/powerpoint/2010/main" val="2464201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28" y="5214938"/>
            <a:ext cx="10297583" cy="962025"/>
          </a:xfrm>
        </p:spPr>
        <p:txBody>
          <a:bodyPr>
            <a:normAutofit fontScale="90000"/>
          </a:bodyPr>
          <a:lstStyle/>
          <a:p>
            <a:r>
              <a:rPr lang="lv-LV" dirty="0"/>
              <a:t>Thank you!</a:t>
            </a:r>
            <a:br>
              <a:rPr lang="lv-LV" dirty="0"/>
            </a:br>
            <a:br>
              <a:rPr lang="lv-LV" dirty="0"/>
            </a:br>
            <a:br>
              <a:rPr lang="lv-LV" dirty="0"/>
            </a:br>
            <a:r>
              <a:rPr lang="lv-LV" dirty="0"/>
              <a:t>CindyLisa.Heaster@rsu.lv</a:t>
            </a:r>
          </a:p>
        </p:txBody>
      </p:sp>
      <p:pic>
        <p:nvPicPr>
          <p:cNvPr id="9" name="Content Placeholder 8" descr="A person standing on a path in a garden&#10;&#10;Description automatically generated">
            <a:extLst>
              <a:ext uri="{FF2B5EF4-FFF2-40B4-BE49-F238E27FC236}">
                <a16:creationId xmlns:a16="http://schemas.microsoft.com/office/drawing/2014/main" id="{8560218E-A5F5-F638-8375-277B5C02D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5" y="230587"/>
            <a:ext cx="6412439" cy="4809339"/>
          </a:xfrm>
        </p:spPr>
      </p:pic>
    </p:spTree>
    <p:extLst>
      <p:ext uri="{BB962C8B-B14F-4D97-AF65-F5344CB8AC3E}">
        <p14:creationId xmlns:p14="http://schemas.microsoft.com/office/powerpoint/2010/main" val="1148585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B72ED-B70F-514C-9D17-49CA16E7A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Conflict of interest</a:t>
            </a:r>
            <a:endParaRPr lang="en-GB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6001AB0-43E3-0FAF-965F-75532E305FB4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2056563" y="3843599"/>
            <a:ext cx="75107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Funded by: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VPP-VM-Sabiedrības_Veselība-2024/1-0002</a:t>
            </a:r>
            <a:endParaRPr kumimoji="0" lang="lv-LV" altLang="en-US" b="0" i="0" u="none" strike="noStrike" cap="none" normalizeH="0" baseline="0" dirty="0">
              <a:ln>
                <a:noFill/>
              </a:ln>
              <a:effectLst/>
              <a:latin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v-LV" altLang="en-US" dirty="0">
                <a:latin typeface="Aptos" panose="020B0004020202020204" pitchFamily="34" charset="0"/>
              </a:rPr>
              <a:t>(Latvian ministry of health)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89114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21E9C8-9EBA-0683-0702-6F5F943A7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648"/>
            <a:ext cx="8854355" cy="53304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Background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216" y="1665288"/>
            <a:ext cx="9144000" cy="3123280"/>
          </a:xfrm>
        </p:spPr>
        <p:txBody>
          <a:bodyPr/>
          <a:lstStyle/>
          <a:p>
            <a:pPr marL="285750" indent="-285750">
              <a:buFontTx/>
              <a:buChar char="-"/>
            </a:pPr>
            <a:endParaRPr lang="lv-LV" dirty="0"/>
          </a:p>
          <a:p>
            <a:pPr marL="285750" indent="-285750">
              <a:buFontTx/>
              <a:buChar char="-"/>
            </a:pPr>
            <a:endParaRPr lang="en-GB" dirty="0"/>
          </a:p>
          <a:p>
            <a:endParaRPr lang="lv-LV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9F00D6-1E96-6820-24C7-52107908E27F}"/>
              </a:ext>
            </a:extLst>
          </p:cNvPr>
          <p:cNvSpPr txBox="1"/>
          <p:nvPr/>
        </p:nvSpPr>
        <p:spPr>
          <a:xfrm>
            <a:off x="8172950" y="1983299"/>
            <a:ext cx="2302042" cy="1754326"/>
          </a:xfrm>
          <a:prstGeom prst="rect">
            <a:avLst/>
          </a:prstGeom>
          <a:solidFill>
            <a:srgbClr val="D24734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endParaRPr lang="lv-LV" dirty="0"/>
          </a:p>
          <a:p>
            <a:pPr algn="ctr"/>
            <a:r>
              <a:rPr lang="lv-LV" dirty="0"/>
              <a:t>O</a:t>
            </a:r>
            <a:r>
              <a:rPr lang="en-GB" dirty="0" err="1"/>
              <a:t>ver</a:t>
            </a:r>
            <a:r>
              <a:rPr lang="en-GB" dirty="0"/>
              <a:t> 30% </a:t>
            </a:r>
            <a:r>
              <a:rPr lang="lv-LV" dirty="0"/>
              <a:t>Latvian </a:t>
            </a:r>
            <a:r>
              <a:rPr lang="en-GB" dirty="0"/>
              <a:t>GPs retirement age, exceeding 60% in some rural areas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3F23DB-3EDE-7F8B-36E0-2F388372F80D}"/>
              </a:ext>
            </a:extLst>
          </p:cNvPr>
          <p:cNvSpPr txBox="1"/>
          <p:nvPr/>
        </p:nvSpPr>
        <p:spPr>
          <a:xfrm>
            <a:off x="409074" y="6497053"/>
            <a:ext cx="1021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PVA ziņojums 09/03/2024 Dr. Liga Kozlovska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199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B677E-A9DA-75CD-5080-24A9F9703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Background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0EF9C-DF80-5689-85CA-47768D33EC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7168" y="1665289"/>
            <a:ext cx="8573971" cy="3383789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In 2024 only 37 o</a:t>
            </a:r>
            <a:r>
              <a:rPr lang="lv-LV" dirty="0"/>
              <a:t>f</a:t>
            </a:r>
            <a:r>
              <a:rPr lang="en-GB" dirty="0"/>
              <a:t> 55 government funded residency places filled – why?</a:t>
            </a:r>
          </a:p>
          <a:p>
            <a:pPr marL="285750" indent="-285750">
              <a:buFontTx/>
              <a:buChar char="-"/>
            </a:pPr>
            <a:r>
              <a:rPr lang="en-GB" dirty="0"/>
              <a:t>Part of exploring low demand for residency places – is the course of high quality?</a:t>
            </a:r>
          </a:p>
          <a:p>
            <a:pPr marL="285750" indent="-285750">
              <a:buFontTx/>
              <a:buChar char="-"/>
            </a:pPr>
            <a:r>
              <a:rPr lang="en-GB" dirty="0"/>
              <a:t>EURACT 2018 – training standard recommendations</a:t>
            </a:r>
            <a:endParaRPr lang="lv-LV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671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E001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404F5-BBDA-2D46-F11E-FD2BB5E74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7818F"/>
                </a:solidFill>
              </a:rPr>
              <a:t>EURACT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EB312-ACAE-ADA9-1A5D-E8CA02AD52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7168" y="1665289"/>
            <a:ext cx="4753539" cy="1411287"/>
          </a:xfrm>
        </p:spPr>
        <p:txBody>
          <a:bodyPr>
            <a:normAutofit/>
          </a:bodyPr>
          <a:lstStyle/>
          <a:p>
            <a:r>
              <a:rPr lang="en-GB" sz="2800" dirty="0"/>
              <a:t>European training requirements</a:t>
            </a:r>
            <a:r>
              <a:rPr lang="lv-LV" sz="2800" dirty="0"/>
              <a:t>, 3 domains</a:t>
            </a:r>
            <a:r>
              <a:rPr lang="en-GB" sz="2800" dirty="0"/>
              <a:t>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9D0D92-5C18-418D-B334-65390446E9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8121" y="3076576"/>
            <a:ext cx="4291578" cy="528620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/>
              <a:t>Requirements for Trainees: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/>
              <a:t>Requirements for Trainers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/>
              <a:t>Requirements for Training Institutions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F66F99-F968-F69B-CD89-82BEB0632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41197">
            <a:off x="6351726" y="1535050"/>
            <a:ext cx="2489367" cy="352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23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Methods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37169" y="1665289"/>
            <a:ext cx="8472592" cy="1411287"/>
          </a:xfrm>
        </p:spPr>
        <p:txBody>
          <a:bodyPr>
            <a:normAutofit/>
          </a:bodyPr>
          <a:lstStyle/>
          <a:p>
            <a:r>
              <a:rPr lang="lv-LV" sz="2800" dirty="0"/>
              <a:t>- </a:t>
            </a:r>
            <a:r>
              <a:rPr lang="en-GB" sz="2800" dirty="0"/>
              <a:t>Over </a:t>
            </a:r>
            <a:r>
              <a:rPr lang="lv-LV" sz="2800" dirty="0"/>
              <a:t>150 separate indicators of excellence in GP/FM training identified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37169" y="2790908"/>
            <a:ext cx="8289712" cy="2798680"/>
          </a:xfrm>
        </p:spPr>
        <p:txBody>
          <a:bodyPr/>
          <a:lstStyle/>
          <a:p>
            <a:r>
              <a:rPr lang="lv-LV" sz="2400" dirty="0"/>
              <a:t>- Latvian GP/FM curricula were obtained from both Latvian medical schools (LU and RSU)</a:t>
            </a:r>
          </a:p>
          <a:p>
            <a:pPr marL="285750" indent="-285750">
              <a:buFontTx/>
              <a:buChar char="-"/>
            </a:pPr>
            <a:r>
              <a:rPr lang="lv-LV" sz="2400" dirty="0"/>
              <a:t>Curricula compared to Euract training indicators in each of the 3 main domains</a:t>
            </a:r>
          </a:p>
          <a:p>
            <a:pPr marL="285750" indent="-285750">
              <a:buFontTx/>
              <a:buChar char="-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24270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 descr="Chart type: Doughnut. 'Field1': Yes accounts for the majority of 'Field2'.&#10;&#10;Description automatically generated">
            <a:extLst>
              <a:ext uri="{FF2B5EF4-FFF2-40B4-BE49-F238E27FC236}">
                <a16:creationId xmlns:a16="http://schemas.microsoft.com/office/drawing/2014/main" id="{3E80F2E3-EA84-C912-08D7-49D837874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1940219"/>
              </p:ext>
            </p:extLst>
          </p:nvPr>
        </p:nvGraphicFramePr>
        <p:xfrm>
          <a:off x="3464051" y="2218174"/>
          <a:ext cx="5388547" cy="3720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Results </a:t>
            </a:r>
            <a:br>
              <a:rPr lang="lv-LV" dirty="0"/>
            </a:br>
            <a:br>
              <a:rPr lang="lv-LV" dirty="0"/>
            </a:br>
            <a:r>
              <a:rPr lang="lv-LV" dirty="0"/>
              <a:t>1. Requirements for Trainees:</a:t>
            </a:r>
            <a:br>
              <a:rPr lang="lv-LV" dirty="0"/>
            </a:br>
            <a:br>
              <a:rPr lang="lv-LV" dirty="0"/>
            </a:br>
            <a:r>
              <a:rPr lang="lv-LV" sz="2200" dirty="0"/>
              <a:t>How trainees acheive competency: </a:t>
            </a:r>
            <a:br>
              <a:rPr lang="lv-LV" sz="2200" dirty="0"/>
            </a:br>
            <a:r>
              <a:rPr lang="lv-LV" sz="2200" dirty="0"/>
              <a:t> (42/46 indicators)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67883" y="5027086"/>
            <a:ext cx="4828117" cy="3924301"/>
          </a:xfrm>
        </p:spPr>
        <p:txBody>
          <a:bodyPr/>
          <a:lstStyle/>
          <a:p>
            <a:r>
              <a:rPr lang="lv-LV" dirty="0"/>
              <a:t>Person centred care 100%</a:t>
            </a:r>
          </a:p>
          <a:p>
            <a:r>
              <a:rPr lang="lv-LV" dirty="0"/>
              <a:t>Specific problem solving skills 100%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72807" y="2583402"/>
            <a:ext cx="3273358" cy="3196614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lv-LV" dirty="0"/>
              <a:t>Outcomes based and learner centred</a:t>
            </a:r>
          </a:p>
          <a:p>
            <a:pPr marL="285750" indent="-285750">
              <a:buFontTx/>
              <a:buChar char="-"/>
            </a:pPr>
            <a:r>
              <a:rPr lang="lv-LV" dirty="0"/>
              <a:t>Safe learning environment</a:t>
            </a:r>
          </a:p>
          <a:p>
            <a:pPr marL="285750" indent="-285750">
              <a:buFontTx/>
              <a:buChar char="-"/>
            </a:pPr>
            <a:r>
              <a:rPr lang="lv-LV" dirty="0"/>
              <a:t>Regular exposure to GP/FM from start of training</a:t>
            </a:r>
          </a:p>
          <a:p>
            <a:pPr marL="285750" indent="-285750">
              <a:buFontTx/>
              <a:buChar char="-"/>
            </a:pPr>
            <a:r>
              <a:rPr lang="lv-LV" dirty="0"/>
              <a:t>Protected study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CE677F-9FA5-A1D7-84B3-6D40DC6770CB}"/>
              </a:ext>
            </a:extLst>
          </p:cNvPr>
          <p:cNvSpPr txBox="1"/>
          <p:nvPr/>
        </p:nvSpPr>
        <p:spPr>
          <a:xfrm>
            <a:off x="7235059" y="1951672"/>
            <a:ext cx="2806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 of clinical audit is not currently included in study programmes</a:t>
            </a:r>
          </a:p>
          <a:p>
            <a:endParaRPr lang="en-GB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6E926AB-AA2B-0881-B0D0-C83FBAFC6B00}"/>
              </a:ext>
            </a:extLst>
          </p:cNvPr>
          <p:cNvCxnSpPr>
            <a:cxnSpLocks/>
          </p:cNvCxnSpPr>
          <p:nvPr/>
        </p:nvCxnSpPr>
        <p:spPr>
          <a:xfrm flipH="1">
            <a:off x="6460572" y="2660130"/>
            <a:ext cx="774487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449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Results </a:t>
            </a:r>
            <a:br>
              <a:rPr lang="lv-LV" dirty="0"/>
            </a:br>
            <a:br>
              <a:rPr lang="lv-LV" dirty="0"/>
            </a:br>
            <a:r>
              <a:rPr lang="lv-LV" dirty="0"/>
              <a:t>1. Requirements for Trainees:  </a:t>
            </a:r>
            <a:br>
              <a:rPr lang="lv-LV" dirty="0"/>
            </a:br>
            <a:r>
              <a:rPr lang="lv-LV" dirty="0"/>
              <a:t>Assessment (46/56 indicators)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5343" y="2721848"/>
            <a:ext cx="3501121" cy="4358459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lv-LV" dirty="0"/>
              <a:t>Group discussions, direct and indirect observation of practice</a:t>
            </a:r>
          </a:p>
          <a:p>
            <a:pPr marL="285750" indent="-285750">
              <a:buFontTx/>
              <a:buChar char="-"/>
            </a:pPr>
            <a:r>
              <a:rPr lang="lv-LV" dirty="0"/>
              <a:t>Patient feedback mostly informal</a:t>
            </a:r>
          </a:p>
          <a:p>
            <a:pPr marL="285750" indent="-285750">
              <a:buFontTx/>
              <a:buChar char="-"/>
            </a:pPr>
            <a:r>
              <a:rPr lang="lv-LV" dirty="0"/>
              <a:t>OSCE in final exam</a:t>
            </a:r>
          </a:p>
          <a:p>
            <a:pPr marL="285750" indent="-285750">
              <a:buFontTx/>
              <a:buChar char="-"/>
            </a:pPr>
            <a:r>
              <a:rPr lang="lv-LV" dirty="0"/>
              <a:t>Dependent on practice: </a:t>
            </a:r>
          </a:p>
          <a:p>
            <a:pPr marL="285750" indent="-285750">
              <a:buFontTx/>
              <a:buChar char="-"/>
            </a:pPr>
            <a:r>
              <a:rPr lang="lv-LV" dirty="0"/>
              <a:t>Record reviews</a:t>
            </a:r>
          </a:p>
        </p:txBody>
      </p:sp>
      <p:graphicFrame>
        <p:nvGraphicFramePr>
          <p:cNvPr id="5" name="Chart 4" descr="Chart type: Doughnut. 'Field1': Yes accounts for the majority of 'Field2'.&#10;&#10;Description automatically generated">
            <a:extLst>
              <a:ext uri="{FF2B5EF4-FFF2-40B4-BE49-F238E27FC236}">
                <a16:creationId xmlns:a16="http://schemas.microsoft.com/office/drawing/2014/main" id="{53FD15DC-43CB-A14B-DDBA-7F25A58162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615206"/>
              </p:ext>
            </p:extLst>
          </p:nvPr>
        </p:nvGraphicFramePr>
        <p:xfrm>
          <a:off x="3810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EE79C60-F5F0-8F04-63AB-A2AF265938DC}"/>
              </a:ext>
            </a:extLst>
          </p:cNvPr>
          <p:cNvSpPr txBox="1"/>
          <p:nvPr/>
        </p:nvSpPr>
        <p:spPr>
          <a:xfrm>
            <a:off x="7432645" y="2173142"/>
            <a:ext cx="23740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audits, PSQ/patient based feedback ratings not commonly used</a:t>
            </a:r>
          </a:p>
          <a:p>
            <a:endParaRPr lang="lv-LV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Multi-source feedback often not possible- solo practices</a:t>
            </a:r>
          </a:p>
          <a:p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17D36A-AEAA-265C-EE85-F8714A62F8F1}"/>
              </a:ext>
            </a:extLst>
          </p:cNvPr>
          <p:cNvCxnSpPr/>
          <p:nvPr/>
        </p:nvCxnSpPr>
        <p:spPr>
          <a:xfrm flipH="1">
            <a:off x="6896642" y="3061982"/>
            <a:ext cx="468000" cy="0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631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177C2-A517-3191-979E-77132C675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Results: </a:t>
            </a:r>
            <a:br>
              <a:rPr lang="lv-LV" dirty="0"/>
            </a:br>
            <a:r>
              <a:rPr lang="lv-LV" dirty="0"/>
              <a:t>1. Requirements for Trainees:</a:t>
            </a:r>
            <a:br>
              <a:rPr lang="lv-LV" dirty="0"/>
            </a:br>
            <a:r>
              <a:rPr lang="lv-LV" dirty="0"/>
              <a:t>Length of training (4/4 indicators)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C78C-E3ED-1563-5627-AD4FFC2A7F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6215" y="2277421"/>
            <a:ext cx="5801785" cy="5046357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lv-LV" sz="2400" dirty="0"/>
              <a:t>3 years, at least 50% in GP</a:t>
            </a:r>
          </a:p>
          <a:p>
            <a:pPr marL="285750" indent="-285750">
              <a:buFontTx/>
              <a:buChar char="-"/>
            </a:pPr>
            <a:r>
              <a:rPr lang="lv-LV" sz="2400" dirty="0"/>
              <a:t>1.5 years specialist hospitals/ clinics (&gt;6 months)</a:t>
            </a:r>
          </a:p>
          <a:p>
            <a:pPr marL="285750" indent="-285750">
              <a:buFontTx/>
              <a:buChar char="-"/>
            </a:pPr>
            <a:r>
              <a:rPr lang="lv-LV" sz="2400" dirty="0"/>
              <a:t>1.5 years in GP/FM</a:t>
            </a:r>
          </a:p>
          <a:p>
            <a:pPr marL="285750" indent="-285750">
              <a:buFontTx/>
              <a:buChar char="-"/>
            </a:pPr>
            <a:r>
              <a:rPr lang="lv-LV" sz="2400" dirty="0"/>
              <a:t>5 days per week practical training with regular release for protected learning time.</a:t>
            </a:r>
            <a:endParaRPr lang="en-GB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295F-C8B7-27A2-647D-BA487CA7D7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746320"/>
      </p:ext>
    </p:extLst>
  </p:cSld>
  <p:clrMapOvr>
    <a:masterClrMapping/>
  </p:clrMapOvr>
</p:sld>
</file>

<file path=ppt/theme/theme1.xml><?xml version="1.0" encoding="utf-8"?>
<a:theme xmlns:a="http://schemas.openxmlformats.org/drawingml/2006/main" name="SATU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-530_RED_Presentation_16_9_TEMPLATE-ENG" id="{A3CEC246-11A4-4E12-926F-24F2363D5855}" vid="{7C65FEAE-75AB-492D-BB8D-530AE6715359}"/>
    </a:ext>
  </a:extLst>
</a:theme>
</file>

<file path=ppt/theme/theme2.xml><?xml version="1.0" encoding="utf-8"?>
<a:theme xmlns:a="http://schemas.openxmlformats.org/drawingml/2006/main" name="NOBEIGUM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-530_RED_Presentation_16_9_TEMPLATE-ENG" id="{A3CEC246-11A4-4E12-926F-24F2363D5855}" vid="{3622D82B-3ADA-493E-B7EC-2565309C7BB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073A61E963B04FA8324C4776EF1245" ma:contentTypeVersion="10" ma:contentTypeDescription="Create a new document." ma:contentTypeScope="" ma:versionID="7cf95af354f813494af367edb9c8ce57">
  <xsd:schema xmlns:xsd="http://www.w3.org/2001/XMLSchema" xmlns:xs="http://www.w3.org/2001/XMLSchema" xmlns:p="http://schemas.microsoft.com/office/2006/metadata/properties" xmlns:ns3="7b51d5aa-23c8-4ada-b48f-3bbc7419b903" targetNamespace="http://schemas.microsoft.com/office/2006/metadata/properties" ma:root="true" ma:fieldsID="aab342d9a5caa1f9ca1bb8378b515663" ns3:_="">
    <xsd:import namespace="7b51d5aa-23c8-4ada-b48f-3bbc7419b9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1d5aa-23c8-4ada-b48f-3bbc7419b9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b51d5aa-23c8-4ada-b48f-3bbc7419b903" xsi:nil="true"/>
  </documentManagement>
</p:properties>
</file>

<file path=customXml/itemProps1.xml><?xml version="1.0" encoding="utf-8"?>
<ds:datastoreItem xmlns:ds="http://schemas.openxmlformats.org/officeDocument/2006/customXml" ds:itemID="{09C74946-35C8-4B45-A345-D4D607934D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76FB93-3F2A-4153-A29D-E7FC9D9244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51d5aa-23c8-4ada-b48f-3bbc7419b9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FBC3BD-B383-40CF-88CF-90F0317BC791}">
  <ds:schemaRefs>
    <ds:schemaRef ds:uri="7b51d5aa-23c8-4ada-b48f-3bbc7419b903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RED_Presentation_16_9_TEMPLATE-ENG</Template>
  <TotalTime>6607</TotalTime>
  <Words>1481</Words>
  <Application>Microsoft Office PowerPoint</Application>
  <PresentationFormat>Widescreen</PresentationFormat>
  <Paragraphs>131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Plus Jakarta Sans</vt:lpstr>
      <vt:lpstr>SATURS</vt:lpstr>
      <vt:lpstr>NOBEIGUMS</vt:lpstr>
      <vt:lpstr>How does Latvian Family Medicine Training compare with Wonca/ EURACT training requirements?</vt:lpstr>
      <vt:lpstr>Conflict of interest</vt:lpstr>
      <vt:lpstr>Background</vt:lpstr>
      <vt:lpstr>Background</vt:lpstr>
      <vt:lpstr>EURACT</vt:lpstr>
      <vt:lpstr>Methods</vt:lpstr>
      <vt:lpstr>Results   1. Requirements for Trainees:  How trainees acheive competency:   (42/46 indicators)</vt:lpstr>
      <vt:lpstr>Results   1. Requirements for Trainees:   Assessment (46/56 indicators)</vt:lpstr>
      <vt:lpstr>Results:  1. Requirements for Trainees: Length of training (4/4 indicators)</vt:lpstr>
      <vt:lpstr>Results: 1. Requirements of Trainees:</vt:lpstr>
      <vt:lpstr>Results –  2. Requirements of trainers, hospital requirements   (19/24 indicators)</vt:lpstr>
      <vt:lpstr>Results:  3. Requirements of Training Institutions: Infrastructure, Governance, Educational facilities (27/31 indicators)</vt:lpstr>
      <vt:lpstr>Discussion</vt:lpstr>
      <vt:lpstr>Conclusions</vt:lpstr>
      <vt:lpstr>Suggestions for future research</vt:lpstr>
      <vt:lpstr>Thank you!   CindyLisa.Heaster@rsu.lv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Cindy Lisa Heaster</dc:creator>
  <cp:lastModifiedBy>Cindy Heaster</cp:lastModifiedBy>
  <cp:revision>3</cp:revision>
  <cp:lastPrinted>2019-07-30T11:10:31Z</cp:lastPrinted>
  <dcterms:created xsi:type="dcterms:W3CDTF">2025-09-08T12:29:48Z</dcterms:created>
  <dcterms:modified xsi:type="dcterms:W3CDTF">2026-01-28T22:23:33Z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0x0101005D073A61E963B04FA8324C4776EF1245</vt:lpwstr>
  </property>
</Properties>
</file>