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Bebas Neue Bold" panose="020B0604020202020204" charset="0"/>
      <p:regular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Bold" panose="00000800000000000000" pitchFamily="2" charset="0"/>
      <p:regular r:id="rId18"/>
      <p:bold r:id="rId19"/>
    </p:embeddedFont>
    <p:embeddedFont>
      <p:font typeface="Poppins Italics" panose="020B0604020202020204" charset="0"/>
      <p:regular r:id="rId20"/>
    </p:embeddedFont>
    <p:embeddedFont>
      <p:font typeface="PT Sans" panose="020B0503020203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72A38-9B2D-7EE0-6B7E-8FCE6F5D66C1}" v="9" dt="2025-04-04T13:48:03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32668" y="3396000"/>
            <a:ext cx="16977618" cy="6891000"/>
            <a:chOff x="0" y="0"/>
            <a:chExt cx="4471471" cy="18149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1471" cy="1814914"/>
            </a:xfrm>
            <a:custGeom>
              <a:avLst/>
              <a:gdLst/>
              <a:ahLst/>
              <a:cxnLst/>
              <a:rect l="l" t="t" r="r" b="b"/>
              <a:pathLst>
                <a:path w="4471471" h="1814914">
                  <a:moveTo>
                    <a:pt x="0" y="0"/>
                  </a:moveTo>
                  <a:lnTo>
                    <a:pt x="4471471" y="0"/>
                  </a:lnTo>
                  <a:lnTo>
                    <a:pt x="4471471" y="1814914"/>
                  </a:lnTo>
                  <a:lnTo>
                    <a:pt x="0" y="1814914"/>
                  </a:lnTo>
                  <a:close/>
                </a:path>
              </a:pathLst>
            </a:custGeom>
            <a:gradFill rotWithShape="1">
              <a:gsLst>
                <a:gs pos="0">
                  <a:srgbClr val="262F0E">
                    <a:alpha val="0"/>
                  </a:srgbClr>
                </a:gs>
                <a:gs pos="100000">
                  <a:srgbClr val="262F0E">
                    <a:alpha val="49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471471" cy="1891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744950" y="-786376"/>
            <a:ext cx="1899866" cy="11859752"/>
            <a:chOff x="0" y="0"/>
            <a:chExt cx="500376" cy="31235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0376" cy="3123556"/>
            </a:xfrm>
            <a:custGeom>
              <a:avLst/>
              <a:gdLst/>
              <a:ahLst/>
              <a:cxnLst/>
              <a:rect l="l" t="t" r="r" b="b"/>
              <a:pathLst>
                <a:path w="500376" h="3123556">
                  <a:moveTo>
                    <a:pt x="0" y="0"/>
                  </a:moveTo>
                  <a:lnTo>
                    <a:pt x="500376" y="0"/>
                  </a:lnTo>
                  <a:lnTo>
                    <a:pt x="500376" y="3123556"/>
                  </a:lnTo>
                  <a:lnTo>
                    <a:pt x="0" y="3123556"/>
                  </a:lnTo>
                  <a:close/>
                </a:path>
              </a:pathLst>
            </a:custGeom>
            <a:solidFill>
              <a:srgbClr val="262F0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500376" cy="3199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773931"/>
            <a:ext cx="13059439" cy="121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4"/>
              </a:lnSpc>
            </a:pPr>
            <a:r>
              <a:rPr lang="en-US" sz="9177" b="1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TO BE OR NOT TO BE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885698"/>
            <a:ext cx="15352531" cy="66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sz="3743" b="1" spc="1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agency and resilience of early career general practitioners 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336818" y="7210571"/>
            <a:ext cx="5951182" cy="2628189"/>
            <a:chOff x="0" y="0"/>
            <a:chExt cx="1567390" cy="6921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67390" cy="692198"/>
            </a:xfrm>
            <a:custGeom>
              <a:avLst/>
              <a:gdLst/>
              <a:ahLst/>
              <a:cxnLst/>
              <a:rect l="l" t="t" r="r" b="b"/>
              <a:pathLst>
                <a:path w="1567390" h="692198">
                  <a:moveTo>
                    <a:pt x="0" y="0"/>
                  </a:moveTo>
                  <a:lnTo>
                    <a:pt x="1567390" y="0"/>
                  </a:lnTo>
                  <a:lnTo>
                    <a:pt x="1567390" y="692198"/>
                  </a:lnTo>
                  <a:lnTo>
                    <a:pt x="0" y="692198"/>
                  </a:lnTo>
                  <a:close/>
                </a:path>
              </a:pathLst>
            </a:custGeom>
            <a:solidFill>
              <a:srgbClr val="A3B18A">
                <a:alpha val="2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567390" cy="730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012196" y="7480439"/>
            <a:ext cx="3952386" cy="2648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spc="72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Inguna Potetinova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spc="72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MAnth, MPA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spc="72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PhD student, researcher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spc="72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Rīga Stradiņš University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400" spc="72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400" spc="72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05062"/>
            <a:ext cx="3963833" cy="11709831"/>
            <a:chOff x="0" y="0"/>
            <a:chExt cx="1043973" cy="3084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3973" cy="3084071"/>
            </a:xfrm>
            <a:custGeom>
              <a:avLst/>
              <a:gdLst/>
              <a:ahLst/>
              <a:cxnLst/>
              <a:rect l="l" t="t" r="r" b="b"/>
              <a:pathLst>
                <a:path w="1043973" h="3084071">
                  <a:moveTo>
                    <a:pt x="0" y="0"/>
                  </a:moveTo>
                  <a:lnTo>
                    <a:pt x="1043973" y="0"/>
                  </a:lnTo>
                  <a:lnTo>
                    <a:pt x="1043973" y="3084071"/>
                  </a:lnTo>
                  <a:lnTo>
                    <a:pt x="0" y="3084071"/>
                  </a:lnTo>
                  <a:close/>
                </a:path>
              </a:pathLst>
            </a:custGeom>
            <a:solidFill>
              <a:srgbClr val="262F0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043973" cy="3160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2399" y="975561"/>
            <a:ext cx="596325" cy="512094"/>
          </a:xfrm>
          <a:custGeom>
            <a:avLst/>
            <a:gdLst/>
            <a:ahLst/>
            <a:cxnLst/>
            <a:rect l="l" t="t" r="r" b="b"/>
            <a:pathLst>
              <a:path w="596325" h="512094">
                <a:moveTo>
                  <a:pt x="0" y="0"/>
                </a:moveTo>
                <a:lnTo>
                  <a:pt x="596325" y="0"/>
                </a:lnTo>
                <a:lnTo>
                  <a:pt x="596325" y="512094"/>
                </a:lnTo>
                <a:lnTo>
                  <a:pt x="0" y="51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765975" y="5029200"/>
            <a:ext cx="10496508" cy="580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4200"/>
              </a:lnSpc>
              <a:buFont typeface="Arial"/>
              <a:buChar char="•"/>
            </a:pPr>
            <a:r>
              <a:rPr lang="en-US" sz="28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What ideas and practices are there about resilience? </a:t>
            </a:r>
          </a:p>
          <a:p>
            <a:pPr marL="604521" lvl="1" indent="-302261" algn="l">
              <a:lnSpc>
                <a:spcPts val="4200"/>
              </a:lnSpc>
              <a:buFont typeface="Arial"/>
              <a:buChar char="•"/>
            </a:pPr>
            <a:r>
              <a:rPr lang="en-US" sz="28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Is resilience only about “bouncing back”?</a:t>
            </a:r>
          </a:p>
          <a:p>
            <a:pPr marL="604521" lvl="1" indent="-302261" algn="l">
              <a:lnSpc>
                <a:spcPts val="4200"/>
              </a:lnSpc>
              <a:buFont typeface="Arial"/>
              <a:buChar char="•"/>
            </a:pPr>
            <a:r>
              <a:rPr lang="en-US" sz="28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What role are other species playing in human resilience?</a:t>
            </a:r>
          </a:p>
          <a:p>
            <a:pPr marL="604521" lvl="1" indent="-302261" algn="l">
              <a:lnSpc>
                <a:spcPts val="4200"/>
              </a:lnSpc>
              <a:buFont typeface="Arial"/>
              <a:buChar char="•"/>
            </a:pPr>
            <a:r>
              <a:rPr lang="en-US" sz="28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How can posthumanism ideas contribute to the creation of new knowledge? </a:t>
            </a:r>
          </a:p>
          <a:p>
            <a:pPr marL="604521" lvl="1" indent="-302261" algn="l">
              <a:lnSpc>
                <a:spcPts val="4200"/>
              </a:lnSpc>
              <a:buFont typeface="Arial"/>
              <a:buChar char="•"/>
            </a:pPr>
            <a:r>
              <a:rPr lang="en-US" sz="28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Is there a possibility to propose a new viewpoint of this phenomenon?</a:t>
            </a:r>
          </a:p>
          <a:p>
            <a:pPr algn="l">
              <a:lnSpc>
                <a:spcPts val="4200"/>
              </a:lnSpc>
            </a:pPr>
            <a:endParaRPr lang="en-US" sz="2800">
              <a:solidFill>
                <a:srgbClr val="000000">
                  <a:alpha val="57647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550"/>
              </a:lnSpc>
            </a:pPr>
            <a:endParaRPr lang="en-US" sz="2800">
              <a:solidFill>
                <a:srgbClr val="000000">
                  <a:alpha val="57647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550"/>
              </a:lnSpc>
            </a:pPr>
            <a:endParaRPr lang="en-US" sz="2800">
              <a:solidFill>
                <a:srgbClr val="000000">
                  <a:alpha val="57647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550"/>
              </a:lnSpc>
            </a:pPr>
            <a:endParaRPr lang="en-US" sz="2800">
              <a:solidFill>
                <a:srgbClr val="000000">
                  <a:alpha val="57647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765975" y="3839757"/>
            <a:ext cx="7955257" cy="103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7755" b="1">
                <a:solidFill>
                  <a:srgbClr val="435415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FUTHER QUESTIONS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731424" y="1220459"/>
            <a:ext cx="5166447" cy="4933795"/>
            <a:chOff x="0" y="0"/>
            <a:chExt cx="1667905" cy="15927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67905" cy="1592797"/>
            </a:xfrm>
            <a:custGeom>
              <a:avLst/>
              <a:gdLst/>
              <a:ahLst/>
              <a:cxnLst/>
              <a:rect l="l" t="t" r="r" b="b"/>
              <a:pathLst>
                <a:path w="1667905" h="1592797">
                  <a:moveTo>
                    <a:pt x="0" y="0"/>
                  </a:moveTo>
                  <a:lnTo>
                    <a:pt x="1667905" y="0"/>
                  </a:lnTo>
                  <a:lnTo>
                    <a:pt x="1667905" y="1592797"/>
                  </a:lnTo>
                  <a:lnTo>
                    <a:pt x="0" y="1592797"/>
                  </a:lnTo>
                  <a:close/>
                </a:path>
              </a:pathLst>
            </a:custGeom>
            <a:blipFill>
              <a:blip r:embed="rId4"/>
              <a:stretch>
                <a:fillRect l="-21667" r="-21667"/>
              </a:stretch>
            </a:blipFill>
            <a:ln w="104775" cap="sq">
              <a:solidFill>
                <a:srgbClr val="FFFFFF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58581" y="-711416"/>
            <a:ext cx="7076649" cy="11709831"/>
            <a:chOff x="0" y="0"/>
            <a:chExt cx="1863809" cy="3084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3809" cy="3084071"/>
            </a:xfrm>
            <a:custGeom>
              <a:avLst/>
              <a:gdLst/>
              <a:ahLst/>
              <a:cxnLst/>
              <a:rect l="l" t="t" r="r" b="b"/>
              <a:pathLst>
                <a:path w="1863809" h="3084071">
                  <a:moveTo>
                    <a:pt x="0" y="0"/>
                  </a:moveTo>
                  <a:lnTo>
                    <a:pt x="1863809" y="0"/>
                  </a:lnTo>
                  <a:lnTo>
                    <a:pt x="1863809" y="3084071"/>
                  </a:lnTo>
                  <a:lnTo>
                    <a:pt x="0" y="3084071"/>
                  </a:lnTo>
                  <a:close/>
                </a:path>
              </a:pathLst>
            </a:custGeom>
            <a:solidFill>
              <a:srgbClr val="262F0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863809" cy="3160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2399" y="975561"/>
            <a:ext cx="596325" cy="512094"/>
          </a:xfrm>
          <a:custGeom>
            <a:avLst/>
            <a:gdLst/>
            <a:ahLst/>
            <a:cxnLst/>
            <a:rect l="l" t="t" r="r" b="b"/>
            <a:pathLst>
              <a:path w="596325" h="512094">
                <a:moveTo>
                  <a:pt x="0" y="0"/>
                </a:moveTo>
                <a:lnTo>
                  <a:pt x="596325" y="0"/>
                </a:lnTo>
                <a:lnTo>
                  <a:pt x="596325" y="512094"/>
                </a:lnTo>
                <a:lnTo>
                  <a:pt x="0" y="51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53327" y="3069490"/>
            <a:ext cx="6546398" cy="103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7755" b="1">
                <a:solidFill>
                  <a:srgbClr val="435415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53327" y="4102369"/>
            <a:ext cx="7718788" cy="617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5"/>
              </a:lnSpc>
            </a:pPr>
            <a:r>
              <a:rPr lang="en-US" sz="3296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ANY QUESTIONS?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531995" y="1231608"/>
            <a:ext cx="2226586" cy="9055392"/>
            <a:chOff x="0" y="0"/>
            <a:chExt cx="586426" cy="23849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6426" cy="2384959"/>
            </a:xfrm>
            <a:custGeom>
              <a:avLst/>
              <a:gdLst/>
              <a:ahLst/>
              <a:cxnLst/>
              <a:rect l="l" t="t" r="r" b="b"/>
              <a:pathLst>
                <a:path w="586426" h="2384959">
                  <a:moveTo>
                    <a:pt x="0" y="0"/>
                  </a:moveTo>
                  <a:lnTo>
                    <a:pt x="586426" y="0"/>
                  </a:lnTo>
                  <a:lnTo>
                    <a:pt x="586426" y="2384959"/>
                  </a:lnTo>
                  <a:lnTo>
                    <a:pt x="0" y="2384959"/>
                  </a:lnTo>
                  <a:close/>
                </a:path>
              </a:pathLst>
            </a:custGeom>
            <a:solidFill>
              <a:srgbClr val="A3B18A">
                <a:alpha val="43922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86426" cy="24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71581" y="2462516"/>
            <a:ext cx="6495320" cy="7999921"/>
            <a:chOff x="0" y="0"/>
            <a:chExt cx="1412913" cy="17402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12913" cy="1740205"/>
            </a:xfrm>
            <a:custGeom>
              <a:avLst/>
              <a:gdLst/>
              <a:ahLst/>
              <a:cxnLst/>
              <a:rect l="l" t="t" r="r" b="b"/>
              <a:pathLst>
                <a:path w="1412913" h="1740205">
                  <a:moveTo>
                    <a:pt x="0" y="0"/>
                  </a:moveTo>
                  <a:lnTo>
                    <a:pt x="1412913" y="0"/>
                  </a:lnTo>
                  <a:lnTo>
                    <a:pt x="1412913" y="1740205"/>
                  </a:lnTo>
                  <a:lnTo>
                    <a:pt x="0" y="1740205"/>
                  </a:lnTo>
                  <a:close/>
                </a:path>
              </a:pathLst>
            </a:custGeom>
            <a:blipFill>
              <a:blip r:embed="rId4"/>
              <a:stretch>
                <a:fillRect l="-42373" r="-42373"/>
              </a:stretch>
            </a:blipFill>
            <a:ln w="10477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1953327" y="4820541"/>
            <a:ext cx="7718788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Inguna.Potetinova@rsu.lv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53327" y="9623445"/>
            <a:ext cx="3398605" cy="455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9"/>
              </a:lnSpc>
              <a:spcBef>
                <a:spcPct val="0"/>
              </a:spcBef>
            </a:pPr>
            <a:r>
              <a:rPr lang="en-US" sz="1292" spc="38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Project Agreement No. VPP-VM-Sabiedrības_Veselība-2024/1-0002.</a:t>
            </a:r>
          </a:p>
        </p:txBody>
      </p:sp>
      <p:sp>
        <p:nvSpPr>
          <p:cNvPr id="15" name="Freeform 15"/>
          <p:cNvSpPr/>
          <p:nvPr/>
        </p:nvSpPr>
        <p:spPr>
          <a:xfrm>
            <a:off x="5351931" y="9416474"/>
            <a:ext cx="1964528" cy="907111"/>
          </a:xfrm>
          <a:custGeom>
            <a:avLst/>
            <a:gdLst/>
            <a:ahLst/>
            <a:cxnLst/>
            <a:rect l="l" t="t" r="r" b="b"/>
            <a:pathLst>
              <a:path w="1964528" h="907111">
                <a:moveTo>
                  <a:pt x="0" y="0"/>
                </a:moveTo>
                <a:lnTo>
                  <a:pt x="1964529" y="0"/>
                </a:lnTo>
                <a:lnTo>
                  <a:pt x="1964529" y="907111"/>
                </a:lnTo>
                <a:lnTo>
                  <a:pt x="0" y="907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1518" y="-711416"/>
            <a:ext cx="3963833" cy="11709831"/>
            <a:chOff x="0" y="0"/>
            <a:chExt cx="1043973" cy="3084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3973" cy="3084071"/>
            </a:xfrm>
            <a:custGeom>
              <a:avLst/>
              <a:gdLst/>
              <a:ahLst/>
              <a:cxnLst/>
              <a:rect l="l" t="t" r="r" b="b"/>
              <a:pathLst>
                <a:path w="1043973" h="3084071">
                  <a:moveTo>
                    <a:pt x="0" y="0"/>
                  </a:moveTo>
                  <a:lnTo>
                    <a:pt x="1043973" y="0"/>
                  </a:lnTo>
                  <a:lnTo>
                    <a:pt x="1043973" y="3084071"/>
                  </a:lnTo>
                  <a:lnTo>
                    <a:pt x="0" y="3084071"/>
                  </a:lnTo>
                  <a:close/>
                </a:path>
              </a:pathLst>
            </a:custGeom>
            <a:solidFill>
              <a:srgbClr val="262F0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043973" cy="3160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2399" y="975561"/>
            <a:ext cx="596325" cy="512094"/>
          </a:xfrm>
          <a:custGeom>
            <a:avLst/>
            <a:gdLst/>
            <a:ahLst/>
            <a:cxnLst/>
            <a:rect l="l" t="t" r="r" b="b"/>
            <a:pathLst>
              <a:path w="596325" h="512094">
                <a:moveTo>
                  <a:pt x="0" y="0"/>
                </a:moveTo>
                <a:lnTo>
                  <a:pt x="596325" y="0"/>
                </a:lnTo>
                <a:lnTo>
                  <a:pt x="596325" y="512094"/>
                </a:lnTo>
                <a:lnTo>
                  <a:pt x="0" y="51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54186" y="8494801"/>
            <a:ext cx="3472538" cy="1603427"/>
          </a:xfrm>
          <a:custGeom>
            <a:avLst/>
            <a:gdLst/>
            <a:ahLst/>
            <a:cxnLst/>
            <a:rect l="l" t="t" r="r" b="b"/>
            <a:pathLst>
              <a:path w="3472538" h="1603427">
                <a:moveTo>
                  <a:pt x="0" y="0"/>
                </a:moveTo>
                <a:lnTo>
                  <a:pt x="3472538" y="0"/>
                </a:lnTo>
                <a:lnTo>
                  <a:pt x="3472538" y="1603427"/>
                </a:lnTo>
                <a:lnTo>
                  <a:pt x="0" y="16034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437837" y="4601302"/>
            <a:ext cx="13582243" cy="410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 dirty="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Research is part of the State Research </a:t>
            </a:r>
            <a:r>
              <a:rPr lang="en-US" sz="3000" dirty="0" err="1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Programme</a:t>
            </a:r>
            <a:r>
              <a:rPr lang="en-US" sz="3000" dirty="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 project “Enhancing General Practitioner Resilience in Latvia: Challenges and Solutions” and my PhD thesis</a:t>
            </a: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 dirty="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Early-stage findings and assumptions</a:t>
            </a:r>
            <a:endParaRPr lang="en-US" sz="3000" dirty="0">
              <a:solidFill>
                <a:srgbClr val="000000">
                  <a:alpha val="57647"/>
                </a:srgbClr>
              </a:solidFill>
              <a:latin typeface="Poppins"/>
              <a:ea typeface="Poppins"/>
              <a:cs typeface="Poppins"/>
            </a:endParaRP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 dirty="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Not sufficient data at this point</a:t>
            </a:r>
            <a:endParaRPr lang="en-US" sz="3000" dirty="0">
              <a:solidFill>
                <a:srgbClr val="000000">
                  <a:alpha val="57647"/>
                </a:srgbClr>
              </a:solidFill>
              <a:latin typeface="Poppins"/>
              <a:ea typeface="Poppins"/>
              <a:cs typeface="Poppins"/>
            </a:endParaRPr>
          </a:p>
          <a:p>
            <a:pPr algn="l">
              <a:lnSpc>
                <a:spcPts val="4500"/>
              </a:lnSpc>
            </a:pPr>
            <a:endParaRPr lang="en-US" sz="3000">
              <a:solidFill>
                <a:srgbClr val="000000">
                  <a:alpha val="57647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400"/>
              </a:lnSpc>
            </a:pPr>
            <a:endParaRPr lang="en-US" sz="3000">
              <a:solidFill>
                <a:srgbClr val="000000">
                  <a:alpha val="57647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37837" y="3273321"/>
            <a:ext cx="6551718" cy="103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7755" b="1">
                <a:solidFill>
                  <a:srgbClr val="435415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DISCLAIMER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51202" y="9239365"/>
            <a:ext cx="5238995" cy="69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9"/>
              </a:lnSpc>
              <a:spcBef>
                <a:spcPct val="0"/>
              </a:spcBef>
            </a:pPr>
            <a:r>
              <a:rPr lang="en-US" sz="1992" spc="5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Project Agreement No. VPP-VM-Sabiedrības_Veselība-2024/1-0002.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1518" y="-711416"/>
            <a:ext cx="3963833" cy="11709831"/>
            <a:chOff x="0" y="0"/>
            <a:chExt cx="1043973" cy="3084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3973" cy="3084071"/>
            </a:xfrm>
            <a:custGeom>
              <a:avLst/>
              <a:gdLst/>
              <a:ahLst/>
              <a:cxnLst/>
              <a:rect l="l" t="t" r="r" b="b"/>
              <a:pathLst>
                <a:path w="1043973" h="3084071">
                  <a:moveTo>
                    <a:pt x="0" y="0"/>
                  </a:moveTo>
                  <a:lnTo>
                    <a:pt x="1043973" y="0"/>
                  </a:lnTo>
                  <a:lnTo>
                    <a:pt x="1043973" y="3084071"/>
                  </a:lnTo>
                  <a:lnTo>
                    <a:pt x="0" y="3084071"/>
                  </a:lnTo>
                  <a:close/>
                </a:path>
              </a:pathLst>
            </a:custGeom>
            <a:solidFill>
              <a:srgbClr val="262F0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043973" cy="3160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2399" y="975561"/>
            <a:ext cx="596325" cy="512094"/>
          </a:xfrm>
          <a:custGeom>
            <a:avLst/>
            <a:gdLst/>
            <a:ahLst/>
            <a:cxnLst/>
            <a:rect l="l" t="t" r="r" b="b"/>
            <a:pathLst>
              <a:path w="596325" h="512094">
                <a:moveTo>
                  <a:pt x="0" y="0"/>
                </a:moveTo>
                <a:lnTo>
                  <a:pt x="596325" y="0"/>
                </a:lnTo>
                <a:lnTo>
                  <a:pt x="596325" y="512094"/>
                </a:lnTo>
                <a:lnTo>
                  <a:pt x="0" y="51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37837" y="4601302"/>
            <a:ext cx="13582243" cy="4000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Primary health care (PHC) — key health care through lifetime </a:t>
            </a:r>
          </a:p>
          <a:p>
            <a:pPr marL="647703" lvl="1" indent="-323852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The shortage of general practitioners (GP)</a:t>
            </a:r>
          </a:p>
          <a:p>
            <a:pPr marL="647703" lvl="1" indent="-323852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Little motivation to pursue a career in family medicine</a:t>
            </a:r>
          </a:p>
          <a:p>
            <a:pPr marL="647703" lvl="1" indent="-323852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30% of existing GPs are of pension age in Latvia</a:t>
            </a:r>
          </a:p>
          <a:p>
            <a:pPr marL="647703" lvl="1" indent="-323852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Resilience affects patient safety, and the quality of care provided</a:t>
            </a:r>
          </a:p>
          <a:p>
            <a:pPr marL="647703" lvl="1" indent="-323852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Lack of knowledge, potential to extend</a:t>
            </a:r>
          </a:p>
          <a:p>
            <a:pPr algn="l">
              <a:lnSpc>
                <a:spcPts val="4500"/>
              </a:lnSpc>
            </a:pPr>
            <a:endParaRPr lang="en-US" sz="3000">
              <a:solidFill>
                <a:srgbClr val="000000">
                  <a:alpha val="57647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37837" y="3273321"/>
            <a:ext cx="6551718" cy="102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7755" b="1">
                <a:solidFill>
                  <a:srgbClr val="435415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CONTEXT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1518" y="-711416"/>
            <a:ext cx="3963833" cy="11709831"/>
            <a:chOff x="0" y="0"/>
            <a:chExt cx="1043973" cy="3084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3973" cy="3084071"/>
            </a:xfrm>
            <a:custGeom>
              <a:avLst/>
              <a:gdLst/>
              <a:ahLst/>
              <a:cxnLst/>
              <a:rect l="l" t="t" r="r" b="b"/>
              <a:pathLst>
                <a:path w="1043973" h="3084071">
                  <a:moveTo>
                    <a:pt x="0" y="0"/>
                  </a:moveTo>
                  <a:lnTo>
                    <a:pt x="1043973" y="0"/>
                  </a:lnTo>
                  <a:lnTo>
                    <a:pt x="1043973" y="3084071"/>
                  </a:lnTo>
                  <a:lnTo>
                    <a:pt x="0" y="3084071"/>
                  </a:lnTo>
                  <a:close/>
                </a:path>
              </a:pathLst>
            </a:custGeom>
            <a:solidFill>
              <a:srgbClr val="262F0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043973" cy="3160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40399" y="1028700"/>
            <a:ext cx="5550161" cy="5329459"/>
            <a:chOff x="0" y="0"/>
            <a:chExt cx="1092236" cy="10488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2236" cy="1048803"/>
            </a:xfrm>
            <a:custGeom>
              <a:avLst/>
              <a:gdLst/>
              <a:ahLst/>
              <a:cxnLst/>
              <a:rect l="l" t="t" r="r" b="b"/>
              <a:pathLst>
                <a:path w="1092236" h="1048803">
                  <a:moveTo>
                    <a:pt x="0" y="0"/>
                  </a:moveTo>
                  <a:lnTo>
                    <a:pt x="1092236" y="0"/>
                  </a:lnTo>
                  <a:lnTo>
                    <a:pt x="1092236" y="1048803"/>
                  </a:lnTo>
                  <a:lnTo>
                    <a:pt x="0" y="1048803"/>
                  </a:lnTo>
                  <a:close/>
                </a:path>
              </a:pathLst>
            </a:custGeom>
            <a:blipFill>
              <a:blip r:embed="rId2"/>
              <a:stretch>
                <a:fillRect l="-12654" r="-12654"/>
              </a:stretch>
            </a:blipFill>
            <a:ln w="10477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7" name="Freeform 7"/>
          <p:cNvSpPr/>
          <p:nvPr/>
        </p:nvSpPr>
        <p:spPr>
          <a:xfrm>
            <a:off x="912399" y="975561"/>
            <a:ext cx="596325" cy="512094"/>
          </a:xfrm>
          <a:custGeom>
            <a:avLst/>
            <a:gdLst/>
            <a:ahLst/>
            <a:cxnLst/>
            <a:rect l="l" t="t" r="r" b="b"/>
            <a:pathLst>
              <a:path w="596325" h="512094">
                <a:moveTo>
                  <a:pt x="0" y="0"/>
                </a:moveTo>
                <a:lnTo>
                  <a:pt x="596325" y="0"/>
                </a:lnTo>
                <a:lnTo>
                  <a:pt x="596325" y="512094"/>
                </a:lnTo>
                <a:lnTo>
                  <a:pt x="0" y="5120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484434" y="4406285"/>
            <a:ext cx="9316252" cy="4103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4200"/>
              </a:lnSpc>
              <a:buFont typeface="Arial"/>
              <a:buChar char="•"/>
            </a:pPr>
            <a:r>
              <a:rPr lang="en-US" sz="28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What makes final-year students turn away from such pressing collective needs? </a:t>
            </a:r>
          </a:p>
          <a:p>
            <a:pPr marL="604521" lvl="1" indent="-302261" algn="l">
              <a:lnSpc>
                <a:spcPts val="4200"/>
              </a:lnSpc>
              <a:buFont typeface="Arial"/>
              <a:buChar char="•"/>
            </a:pPr>
            <a:r>
              <a:rPr lang="en-US" sz="28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How the choice for PHC is made and what factors motivate to stay in the profession?   </a:t>
            </a:r>
          </a:p>
          <a:p>
            <a:pPr marL="604521" lvl="1" indent="-302261" algn="l">
              <a:lnSpc>
                <a:spcPts val="4200"/>
              </a:lnSpc>
              <a:buFont typeface="Arial"/>
              <a:buChar char="•"/>
            </a:pPr>
            <a:r>
              <a:rPr lang="en-US" sz="28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What actors and/or processes make up resilience besides individual capabilities, and what role more-than-humans play in it?</a:t>
            </a:r>
          </a:p>
          <a:p>
            <a:pPr algn="l">
              <a:lnSpc>
                <a:spcPts val="2700"/>
              </a:lnSpc>
            </a:pPr>
            <a:endParaRPr lang="en-US" sz="2800">
              <a:solidFill>
                <a:srgbClr val="000000">
                  <a:alpha val="57647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484434" y="3200189"/>
            <a:ext cx="6551718" cy="103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7755" b="1">
                <a:solidFill>
                  <a:srgbClr val="435415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CENTRAL QUESTIONS 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3722214" y="6377208"/>
            <a:ext cx="3568245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1518" y="-711416"/>
            <a:ext cx="3963833" cy="11709831"/>
            <a:chOff x="0" y="0"/>
            <a:chExt cx="1043973" cy="3084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3973" cy="3084071"/>
            </a:xfrm>
            <a:custGeom>
              <a:avLst/>
              <a:gdLst/>
              <a:ahLst/>
              <a:cxnLst/>
              <a:rect l="l" t="t" r="r" b="b"/>
              <a:pathLst>
                <a:path w="1043973" h="3084071">
                  <a:moveTo>
                    <a:pt x="0" y="0"/>
                  </a:moveTo>
                  <a:lnTo>
                    <a:pt x="1043973" y="0"/>
                  </a:lnTo>
                  <a:lnTo>
                    <a:pt x="1043973" y="3084071"/>
                  </a:lnTo>
                  <a:lnTo>
                    <a:pt x="0" y="3084071"/>
                  </a:lnTo>
                  <a:close/>
                </a:path>
              </a:pathLst>
            </a:custGeom>
            <a:solidFill>
              <a:srgbClr val="262F0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043973" cy="3160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2399" y="975561"/>
            <a:ext cx="596325" cy="512094"/>
          </a:xfrm>
          <a:custGeom>
            <a:avLst/>
            <a:gdLst/>
            <a:ahLst/>
            <a:cxnLst/>
            <a:rect l="l" t="t" r="r" b="b"/>
            <a:pathLst>
              <a:path w="596325" h="512094">
                <a:moveTo>
                  <a:pt x="0" y="0"/>
                </a:moveTo>
                <a:lnTo>
                  <a:pt x="596325" y="0"/>
                </a:lnTo>
                <a:lnTo>
                  <a:pt x="596325" y="512094"/>
                </a:lnTo>
                <a:lnTo>
                  <a:pt x="0" y="51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37837" y="4601302"/>
            <a:ext cx="13582243" cy="353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To provide recommendations for improvements in PHC in Latvia</a:t>
            </a:r>
          </a:p>
          <a:p>
            <a:pPr algn="l">
              <a:lnSpc>
                <a:spcPts val="4500"/>
              </a:lnSpc>
            </a:pPr>
            <a:endParaRPr lang="en-US" sz="3000">
              <a:solidFill>
                <a:srgbClr val="000000">
                  <a:alpha val="57647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To create new conceptual knowledge and offer a socio-anthropological perspective, integrating more-than-human actors in understanding the phenomenon of resilience</a:t>
            </a:r>
          </a:p>
          <a:p>
            <a:pPr algn="l">
              <a:lnSpc>
                <a:spcPts val="5400"/>
              </a:lnSpc>
            </a:pPr>
            <a:endParaRPr lang="en-US" sz="3000">
              <a:solidFill>
                <a:srgbClr val="000000">
                  <a:alpha val="57647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37837" y="3273321"/>
            <a:ext cx="6551718" cy="103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7755" b="1">
                <a:solidFill>
                  <a:srgbClr val="435415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MAIN GOALS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1518" y="-711416"/>
            <a:ext cx="3963833" cy="11709831"/>
            <a:chOff x="0" y="0"/>
            <a:chExt cx="1043973" cy="3084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3973" cy="3084071"/>
            </a:xfrm>
            <a:custGeom>
              <a:avLst/>
              <a:gdLst/>
              <a:ahLst/>
              <a:cxnLst/>
              <a:rect l="l" t="t" r="r" b="b"/>
              <a:pathLst>
                <a:path w="1043973" h="3084071">
                  <a:moveTo>
                    <a:pt x="0" y="0"/>
                  </a:moveTo>
                  <a:lnTo>
                    <a:pt x="1043973" y="0"/>
                  </a:lnTo>
                  <a:lnTo>
                    <a:pt x="1043973" y="3084071"/>
                  </a:lnTo>
                  <a:lnTo>
                    <a:pt x="0" y="3084071"/>
                  </a:lnTo>
                  <a:close/>
                </a:path>
              </a:pathLst>
            </a:custGeom>
            <a:solidFill>
              <a:srgbClr val="262F0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043973" cy="3160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2399" y="975561"/>
            <a:ext cx="596325" cy="512094"/>
          </a:xfrm>
          <a:custGeom>
            <a:avLst/>
            <a:gdLst/>
            <a:ahLst/>
            <a:cxnLst/>
            <a:rect l="l" t="t" r="r" b="b"/>
            <a:pathLst>
              <a:path w="596325" h="512094">
                <a:moveTo>
                  <a:pt x="0" y="0"/>
                </a:moveTo>
                <a:lnTo>
                  <a:pt x="596325" y="0"/>
                </a:lnTo>
                <a:lnTo>
                  <a:pt x="596325" y="512094"/>
                </a:lnTo>
                <a:lnTo>
                  <a:pt x="0" y="51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943048" y="4901345"/>
            <a:ext cx="9316252" cy="462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1st part</a:t>
            </a:r>
          </a:p>
          <a:p>
            <a:pPr marL="1295400" lvl="2" indent="-431800" algn="l">
              <a:lnSpc>
                <a:spcPts val="4500"/>
              </a:lnSpc>
              <a:buFont typeface="Arial"/>
              <a:buChar char="⚬"/>
            </a:pPr>
            <a:r>
              <a:rPr lang="en-US" sz="30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23 semi-structured interviews covering all regions of Latvia;</a:t>
            </a: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2nd part </a:t>
            </a:r>
          </a:p>
          <a:p>
            <a:pPr marL="1295400" lvl="2" indent="-431800" algn="l">
              <a:lnSpc>
                <a:spcPts val="4500"/>
              </a:lnSpc>
              <a:buFont typeface="Arial"/>
              <a:buChar char="⚬"/>
            </a:pPr>
            <a:r>
              <a:rPr lang="en-US" sz="30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semi-structured interviews</a:t>
            </a:r>
          </a:p>
          <a:p>
            <a:pPr marL="1295400" lvl="2" indent="-431800" algn="l">
              <a:lnSpc>
                <a:spcPts val="4500"/>
              </a:lnSpc>
              <a:buFont typeface="Arial"/>
              <a:buChar char="⚬"/>
            </a:pPr>
            <a:r>
              <a:rPr lang="en-US" sz="30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participant observation</a:t>
            </a:r>
          </a:p>
          <a:p>
            <a:pPr marL="1295400" lvl="2" indent="-431800" algn="l">
              <a:lnSpc>
                <a:spcPts val="4500"/>
              </a:lnSpc>
              <a:buFont typeface="Arial"/>
              <a:buChar char="⚬"/>
            </a:pPr>
            <a:r>
              <a:rPr lang="en-US" sz="3000">
                <a:solidFill>
                  <a:srgbClr val="000000">
                    <a:alpha val="57647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photography</a:t>
            </a:r>
          </a:p>
          <a:p>
            <a:pPr algn="l">
              <a:lnSpc>
                <a:spcPts val="4950"/>
              </a:lnSpc>
            </a:pPr>
            <a:endParaRPr lang="en-US" sz="3000">
              <a:solidFill>
                <a:srgbClr val="000000">
                  <a:alpha val="57647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43155" y="3663354"/>
            <a:ext cx="6551718" cy="102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7755" b="1">
                <a:solidFill>
                  <a:srgbClr val="435415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METHODS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795920" y="1028700"/>
            <a:ext cx="5067148" cy="4838968"/>
            <a:chOff x="0" y="0"/>
            <a:chExt cx="1667905" cy="15927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67905" cy="1592797"/>
            </a:xfrm>
            <a:custGeom>
              <a:avLst/>
              <a:gdLst/>
              <a:ahLst/>
              <a:cxnLst/>
              <a:rect l="l" t="t" r="r" b="b"/>
              <a:pathLst>
                <a:path w="1667905" h="1592797">
                  <a:moveTo>
                    <a:pt x="0" y="0"/>
                  </a:moveTo>
                  <a:lnTo>
                    <a:pt x="1667905" y="0"/>
                  </a:lnTo>
                  <a:lnTo>
                    <a:pt x="1667905" y="1592797"/>
                  </a:lnTo>
                  <a:lnTo>
                    <a:pt x="0" y="1592797"/>
                  </a:lnTo>
                  <a:close/>
                </a:path>
              </a:pathLst>
            </a:custGeom>
            <a:blipFill>
              <a:blip r:embed="rId4"/>
              <a:stretch>
                <a:fillRect l="-21667" r="-21667"/>
              </a:stretch>
            </a:blipFill>
            <a:ln w="10477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0" name="AutoShape 10"/>
          <p:cNvSpPr/>
          <p:nvPr/>
        </p:nvSpPr>
        <p:spPr>
          <a:xfrm flipV="1">
            <a:off x="3722316" y="5867668"/>
            <a:ext cx="3140752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1864" y="-711416"/>
            <a:ext cx="15274636" cy="11709831"/>
            <a:chOff x="0" y="0"/>
            <a:chExt cx="4022949" cy="3084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949" cy="3084071"/>
            </a:xfrm>
            <a:custGeom>
              <a:avLst/>
              <a:gdLst/>
              <a:ahLst/>
              <a:cxnLst/>
              <a:rect l="l" t="t" r="r" b="b"/>
              <a:pathLst>
                <a:path w="4022949" h="3084071">
                  <a:moveTo>
                    <a:pt x="0" y="0"/>
                  </a:moveTo>
                  <a:lnTo>
                    <a:pt x="4022949" y="0"/>
                  </a:lnTo>
                  <a:lnTo>
                    <a:pt x="4022949" y="3084071"/>
                  </a:lnTo>
                  <a:lnTo>
                    <a:pt x="0" y="3084071"/>
                  </a:lnTo>
                  <a:close/>
                </a:path>
              </a:pathLst>
            </a:custGeom>
            <a:solidFill>
              <a:srgbClr val="262F0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022949" cy="3160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2399" y="975561"/>
            <a:ext cx="596325" cy="512094"/>
          </a:xfrm>
          <a:custGeom>
            <a:avLst/>
            <a:gdLst/>
            <a:ahLst/>
            <a:cxnLst/>
            <a:rect l="l" t="t" r="r" b="b"/>
            <a:pathLst>
              <a:path w="596325" h="512094">
                <a:moveTo>
                  <a:pt x="0" y="0"/>
                </a:moveTo>
                <a:lnTo>
                  <a:pt x="596325" y="0"/>
                </a:lnTo>
                <a:lnTo>
                  <a:pt x="596325" y="512094"/>
                </a:lnTo>
                <a:lnTo>
                  <a:pt x="0" y="51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974506" y="6164800"/>
            <a:ext cx="7751347" cy="2961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Who is a </a:t>
            </a:r>
            <a:r>
              <a:rPr lang="en-US" sz="3000" i="1" dirty="0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real </a:t>
            </a:r>
            <a:r>
              <a:rPr lang="en-US" sz="3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doctor?</a:t>
            </a:r>
            <a:endParaRPr lang="en-US" sz="3000" dirty="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Structural violence  </a:t>
            </a:r>
            <a:endParaRPr lang="en-US" sz="3000" dirty="0">
              <a:solidFill>
                <a:srgbClr val="FFFFFF"/>
              </a:solidFill>
              <a:latin typeface="Poppins"/>
              <a:cs typeface="Poppins"/>
            </a:endParaRP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 dirty="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Precarity</a:t>
            </a:r>
          </a:p>
          <a:p>
            <a:pPr>
              <a:lnSpc>
                <a:spcPts val="4950"/>
              </a:lnSpc>
            </a:pPr>
            <a:endParaRPr lang="en-US" sz="300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08724" y="3251784"/>
            <a:ext cx="5706873" cy="102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7755" b="1">
                <a:solidFill>
                  <a:srgbClr val="ADB858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FIRST RESULTS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35239" y="4701756"/>
            <a:ext cx="9374829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b="1" spc="10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Stigma, low prestige, precarity and bureaucracy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175990" y="1231608"/>
            <a:ext cx="1900724" cy="9055392"/>
            <a:chOff x="0" y="0"/>
            <a:chExt cx="500602" cy="23849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0602" cy="2384959"/>
            </a:xfrm>
            <a:custGeom>
              <a:avLst/>
              <a:gdLst/>
              <a:ahLst/>
              <a:cxnLst/>
              <a:rect l="l" t="t" r="r" b="b"/>
              <a:pathLst>
                <a:path w="500602" h="2384959">
                  <a:moveTo>
                    <a:pt x="0" y="0"/>
                  </a:moveTo>
                  <a:lnTo>
                    <a:pt x="500602" y="0"/>
                  </a:lnTo>
                  <a:lnTo>
                    <a:pt x="500602" y="2384959"/>
                  </a:lnTo>
                  <a:lnTo>
                    <a:pt x="0" y="2384959"/>
                  </a:lnTo>
                  <a:close/>
                </a:path>
              </a:pathLst>
            </a:custGeom>
            <a:solidFill>
              <a:srgbClr val="A3B18A">
                <a:alpha val="4392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500602" cy="24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1864" y="-711416"/>
            <a:ext cx="15274636" cy="11709831"/>
            <a:chOff x="0" y="0"/>
            <a:chExt cx="4022949" cy="3084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949" cy="3084071"/>
            </a:xfrm>
            <a:custGeom>
              <a:avLst/>
              <a:gdLst/>
              <a:ahLst/>
              <a:cxnLst/>
              <a:rect l="l" t="t" r="r" b="b"/>
              <a:pathLst>
                <a:path w="4022949" h="3084071">
                  <a:moveTo>
                    <a:pt x="0" y="0"/>
                  </a:moveTo>
                  <a:lnTo>
                    <a:pt x="4022949" y="0"/>
                  </a:lnTo>
                  <a:lnTo>
                    <a:pt x="4022949" y="3084071"/>
                  </a:lnTo>
                  <a:lnTo>
                    <a:pt x="0" y="3084071"/>
                  </a:lnTo>
                  <a:close/>
                </a:path>
              </a:pathLst>
            </a:custGeom>
            <a:solidFill>
              <a:srgbClr val="262F0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022949" cy="3160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2399" y="975561"/>
            <a:ext cx="596325" cy="512094"/>
          </a:xfrm>
          <a:custGeom>
            <a:avLst/>
            <a:gdLst/>
            <a:ahLst/>
            <a:cxnLst/>
            <a:rect l="l" t="t" r="r" b="b"/>
            <a:pathLst>
              <a:path w="596325" h="512094">
                <a:moveTo>
                  <a:pt x="0" y="0"/>
                </a:moveTo>
                <a:lnTo>
                  <a:pt x="596325" y="0"/>
                </a:lnTo>
                <a:lnTo>
                  <a:pt x="596325" y="512094"/>
                </a:lnTo>
                <a:lnTo>
                  <a:pt x="0" y="51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08724" y="2913183"/>
            <a:ext cx="5706873" cy="102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7755" b="1">
                <a:solidFill>
                  <a:srgbClr val="ADB858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FIRST RESULTS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35239" y="4272567"/>
            <a:ext cx="9374829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b="1" spc="10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Agency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19781" y="4526885"/>
            <a:ext cx="7751347" cy="3489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Freedom to choose &amp; decide</a:t>
            </a: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Resistance</a:t>
            </a: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Personal goals over collective needs</a:t>
            </a:r>
          </a:p>
          <a:p>
            <a:pPr algn="l">
              <a:lnSpc>
                <a:spcPts val="4500"/>
              </a:lnSpc>
            </a:pPr>
            <a:endParaRPr lang="en-US" sz="3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500"/>
              </a:lnSpc>
            </a:pPr>
            <a:endParaRPr lang="en-US" sz="3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35239" y="7116312"/>
            <a:ext cx="9374829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b="1" spc="10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19781" y="7902545"/>
            <a:ext cx="7751347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Ties — most important value</a:t>
            </a: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Reconciliation of work and private life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175990" y="1231608"/>
            <a:ext cx="1900724" cy="9055392"/>
            <a:chOff x="0" y="0"/>
            <a:chExt cx="500602" cy="23849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0602" cy="2384959"/>
            </a:xfrm>
            <a:custGeom>
              <a:avLst/>
              <a:gdLst/>
              <a:ahLst/>
              <a:cxnLst/>
              <a:rect l="l" t="t" r="r" b="b"/>
              <a:pathLst>
                <a:path w="500602" h="2384959">
                  <a:moveTo>
                    <a:pt x="0" y="0"/>
                  </a:moveTo>
                  <a:lnTo>
                    <a:pt x="500602" y="0"/>
                  </a:lnTo>
                  <a:lnTo>
                    <a:pt x="500602" y="2384959"/>
                  </a:lnTo>
                  <a:lnTo>
                    <a:pt x="0" y="2384959"/>
                  </a:lnTo>
                  <a:close/>
                </a:path>
              </a:pathLst>
            </a:custGeom>
            <a:solidFill>
              <a:srgbClr val="A3B18A">
                <a:alpha val="43922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00602" cy="24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1864" y="-711416"/>
            <a:ext cx="15274636" cy="11709831"/>
            <a:chOff x="0" y="0"/>
            <a:chExt cx="4022949" cy="3084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949" cy="3084071"/>
            </a:xfrm>
            <a:custGeom>
              <a:avLst/>
              <a:gdLst/>
              <a:ahLst/>
              <a:cxnLst/>
              <a:rect l="l" t="t" r="r" b="b"/>
              <a:pathLst>
                <a:path w="4022949" h="3084071">
                  <a:moveTo>
                    <a:pt x="0" y="0"/>
                  </a:moveTo>
                  <a:lnTo>
                    <a:pt x="4022949" y="0"/>
                  </a:lnTo>
                  <a:lnTo>
                    <a:pt x="4022949" y="3084071"/>
                  </a:lnTo>
                  <a:lnTo>
                    <a:pt x="0" y="3084071"/>
                  </a:lnTo>
                  <a:close/>
                </a:path>
              </a:pathLst>
            </a:custGeom>
            <a:solidFill>
              <a:srgbClr val="262F0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022949" cy="3160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2399" y="975561"/>
            <a:ext cx="596325" cy="512094"/>
          </a:xfrm>
          <a:custGeom>
            <a:avLst/>
            <a:gdLst/>
            <a:ahLst/>
            <a:cxnLst/>
            <a:rect l="l" t="t" r="r" b="b"/>
            <a:pathLst>
              <a:path w="596325" h="512094">
                <a:moveTo>
                  <a:pt x="0" y="0"/>
                </a:moveTo>
                <a:lnTo>
                  <a:pt x="596325" y="0"/>
                </a:lnTo>
                <a:lnTo>
                  <a:pt x="596325" y="512094"/>
                </a:lnTo>
                <a:lnTo>
                  <a:pt x="0" y="51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08724" y="3251784"/>
            <a:ext cx="5706873" cy="102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7755" b="1">
                <a:solidFill>
                  <a:srgbClr val="ADB858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FIRST RESULTS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35239" y="4701756"/>
            <a:ext cx="9374829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b="1" spc="10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Resilience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19781" y="5234599"/>
            <a:ext cx="7751347" cy="291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Hardships to reflect</a:t>
            </a: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Different things to different people</a:t>
            </a:r>
          </a:p>
          <a:p>
            <a:pPr algn="l">
              <a:lnSpc>
                <a:spcPts val="4500"/>
              </a:lnSpc>
            </a:pPr>
            <a:endParaRPr lang="en-US" sz="3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500"/>
              </a:lnSpc>
            </a:pPr>
            <a:endParaRPr lang="en-US" sz="3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3175990" y="1231608"/>
            <a:ext cx="1900724" cy="9055392"/>
            <a:chOff x="0" y="0"/>
            <a:chExt cx="500602" cy="23849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0602" cy="2384959"/>
            </a:xfrm>
            <a:custGeom>
              <a:avLst/>
              <a:gdLst/>
              <a:ahLst/>
              <a:cxnLst/>
              <a:rect l="l" t="t" r="r" b="b"/>
              <a:pathLst>
                <a:path w="500602" h="2384959">
                  <a:moveTo>
                    <a:pt x="0" y="0"/>
                  </a:moveTo>
                  <a:lnTo>
                    <a:pt x="500602" y="0"/>
                  </a:lnTo>
                  <a:lnTo>
                    <a:pt x="500602" y="2384959"/>
                  </a:lnTo>
                  <a:lnTo>
                    <a:pt x="0" y="2384959"/>
                  </a:lnTo>
                  <a:close/>
                </a:path>
              </a:pathLst>
            </a:custGeom>
            <a:solidFill>
              <a:srgbClr val="A3B18A">
                <a:alpha val="4392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500602" cy="24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Potetinova_I_Resilience of early career general practitioners</dc:title>
  <cp:revision>13</cp:revision>
  <dcterms:created xsi:type="dcterms:W3CDTF">2006-08-16T00:00:00Z</dcterms:created>
  <dcterms:modified xsi:type="dcterms:W3CDTF">2025-04-08T13:44:01Z</dcterms:modified>
  <dc:identifier>DAGiX39Xz_k</dc:identifier>
</cp:coreProperties>
</file>