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32512000" cy="18288000"/>
  <p:notesSz cx="6797675" cy="9928225"/>
  <p:defaultTextStyle>
    <a:defPPr>
      <a:defRPr lang="lv-LV"/>
    </a:defPPr>
    <a:lvl1pPr marL="0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1pPr>
    <a:lvl2pPr marL="380741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2pPr>
    <a:lvl3pPr marL="761483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3pPr>
    <a:lvl4pPr marL="1142224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4pPr>
    <a:lvl5pPr marL="1522965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5pPr>
    <a:lvl6pPr marL="1903707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6pPr>
    <a:lvl7pPr marL="2284448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7pPr>
    <a:lvl8pPr marL="2665189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8pPr>
    <a:lvl9pPr marL="3045931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20" userDrawn="1">
          <p15:clr>
            <a:srgbClr val="A4A3A4"/>
          </p15:clr>
        </p15:guide>
        <p15:guide id="2" pos="4946" userDrawn="1">
          <p15:clr>
            <a:srgbClr val="A4A3A4"/>
          </p15:clr>
        </p15:guide>
        <p15:guide id="3" orient="horz" pos="6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E8CBCB"/>
    <a:srgbClr val="F4E7E7"/>
    <a:srgbClr val="EFDADA"/>
    <a:srgbClr val="AE9F9F"/>
    <a:srgbClr val="8E001C"/>
    <a:srgbClr val="FFC000"/>
    <a:srgbClr val="E3E3E3"/>
    <a:srgbClr val="CF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5969" autoAdjust="0"/>
  </p:normalViewPr>
  <p:slideViewPr>
    <p:cSldViewPr>
      <p:cViewPr varScale="1">
        <p:scale>
          <a:sx n="43" d="100"/>
          <a:sy n="43" d="100"/>
        </p:scale>
        <p:origin x="282" y="108"/>
      </p:cViewPr>
      <p:guideLst>
        <p:guide orient="horz" pos="2620"/>
        <p:guide pos="4946"/>
        <p:guide orient="horz" pos="6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458524" y="265245"/>
            <a:ext cx="23318370" cy="93808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288996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288996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/>
              <a:t>Mandatory field: ENTER THE PRESENTATION TITLE HERE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1458524" y="3443562"/>
            <a:ext cx="14222222" cy="245196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r>
              <a:rPr lang="lv-LV" dirty="0"/>
              <a:t> </a:t>
            </a:r>
            <a:r>
              <a:rPr lang="lv-LV" dirty="0" err="1"/>
              <a:t>From</a:t>
            </a:r>
            <a:r>
              <a:rPr lang="lv-LV" dirty="0"/>
              <a:t> </a:t>
            </a:r>
            <a:r>
              <a:rPr lang="lv-LV" dirty="0" err="1"/>
              <a:t>here</a:t>
            </a:r>
            <a:r>
              <a:rPr lang="lv-LV" dirty="0"/>
              <a:t> </a:t>
            </a:r>
            <a:r>
              <a:rPr lang="lv-LV" dirty="0" err="1"/>
              <a:t>you</a:t>
            </a:r>
            <a:r>
              <a:rPr lang="lv-LV" dirty="0"/>
              <a:t> </a:t>
            </a:r>
            <a:r>
              <a:rPr lang="lv-LV" dirty="0" err="1"/>
              <a:t>may</a:t>
            </a:r>
            <a:r>
              <a:rPr lang="lv-LV" dirty="0"/>
              <a:t> </a:t>
            </a:r>
            <a:r>
              <a:rPr lang="lv-LV" dirty="0" err="1"/>
              <a:t>use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template</a:t>
            </a:r>
            <a:r>
              <a:rPr lang="lv-LV" dirty="0"/>
              <a:t> </a:t>
            </a:r>
            <a:r>
              <a:rPr lang="lv-LV" dirty="0" err="1"/>
              <a:t>as</a:t>
            </a:r>
            <a:r>
              <a:rPr lang="lv-LV" dirty="0"/>
              <a:t> </a:t>
            </a:r>
            <a:r>
              <a:rPr lang="lv-LV" dirty="0" err="1"/>
              <a:t>you</a:t>
            </a:r>
            <a:r>
              <a:rPr lang="lv-LV" dirty="0"/>
              <a:t> </a:t>
            </a:r>
            <a:r>
              <a:rPr lang="lv-LV" dirty="0" err="1"/>
              <a:t>prefer</a:t>
            </a:r>
            <a:r>
              <a:rPr lang="lv-LV" dirty="0"/>
              <a:t>. </a:t>
            </a:r>
            <a:r>
              <a:rPr lang="lv-LV" dirty="0" err="1"/>
              <a:t>These</a:t>
            </a:r>
            <a:r>
              <a:rPr lang="lv-LV" dirty="0"/>
              <a:t> </a:t>
            </a:r>
            <a:r>
              <a:rPr lang="lv-LV" dirty="0" err="1"/>
              <a:t>are</a:t>
            </a:r>
            <a:r>
              <a:rPr lang="lv-LV" dirty="0"/>
              <a:t> no</a:t>
            </a:r>
            <a:r>
              <a:rPr lang="lv-LV" baseline="0" dirty="0"/>
              <a:t> </a:t>
            </a:r>
            <a:r>
              <a:rPr lang="lv-LV" dirty="0" err="1"/>
              <a:t>obligatory</a:t>
            </a:r>
            <a:r>
              <a:rPr lang="lv-LV" dirty="0"/>
              <a:t> </a:t>
            </a:r>
            <a:r>
              <a:rPr lang="lv-LV" dirty="0" err="1"/>
              <a:t>fields</a:t>
            </a:r>
            <a:r>
              <a:rPr lang="lv-LV" baseline="0" dirty="0"/>
              <a:t> </a:t>
            </a:r>
            <a:r>
              <a:rPr lang="lv-LV" baseline="0" dirty="0" err="1"/>
              <a:t>rather</a:t>
            </a:r>
            <a:r>
              <a:rPr lang="lv-LV" baseline="0" dirty="0"/>
              <a:t> just </a:t>
            </a:r>
            <a:r>
              <a:rPr lang="lv-LV" baseline="0" dirty="0" err="1"/>
              <a:t>an</a:t>
            </a:r>
            <a:r>
              <a:rPr lang="lv-LV" baseline="0" dirty="0"/>
              <a:t> </a:t>
            </a:r>
            <a:r>
              <a:rPr lang="lv-LV" baseline="0" dirty="0" err="1"/>
              <a:t>example</a:t>
            </a:r>
            <a:r>
              <a:rPr lang="lv-LV" baseline="0" dirty="0"/>
              <a:t> 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1458524" y="1765150"/>
            <a:ext cx="14190134" cy="82565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40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l">
              <a:defRPr sz="5689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lv-LV" dirty="0"/>
              <a:t>Mandatory </a:t>
            </a:r>
            <a:r>
              <a:rPr lang="lv-LV" dirty="0" err="1"/>
              <a:t>field</a:t>
            </a:r>
            <a:r>
              <a:rPr lang="lv-LV" dirty="0"/>
              <a:t>: </a:t>
            </a:r>
            <a:r>
              <a:rPr lang="lv-LV" dirty="0" err="1"/>
              <a:t>Author’s</a:t>
            </a:r>
            <a:r>
              <a:rPr lang="lv-LV" dirty="0"/>
              <a:t> </a:t>
            </a:r>
            <a:r>
              <a:rPr lang="lv-LV" dirty="0" err="1"/>
              <a:t>name</a:t>
            </a:r>
            <a:r>
              <a:rPr lang="lv-LV" dirty="0"/>
              <a:t>, </a:t>
            </a:r>
            <a:r>
              <a:rPr lang="lv-LV" dirty="0" err="1"/>
              <a:t>surname</a:t>
            </a:r>
            <a:r>
              <a:rPr lang="lv-LV" dirty="0"/>
              <a:t> </a:t>
            </a:r>
            <a:r>
              <a:rPr lang="lv-LV" dirty="0" err="1"/>
              <a:t>Affiliation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1458524" y="2743200"/>
            <a:ext cx="14207621" cy="49225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3500" u="none" baseline="0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Introduction</a:t>
            </a:r>
            <a:r>
              <a:rPr lang="lv-LV" dirty="0"/>
              <a:t>  </a:t>
            </a:r>
            <a:endParaRPr lang="en-US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4" hasCustomPrompt="1"/>
          </p:nvPr>
        </p:nvSpPr>
        <p:spPr>
          <a:xfrm>
            <a:off x="1458524" y="6200335"/>
            <a:ext cx="14221732" cy="2696547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picture</a:t>
            </a:r>
            <a:endParaRPr lang="lv-LV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458524" y="9720580"/>
            <a:ext cx="14253423" cy="245196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endParaRPr lang="en-US" dirty="0"/>
          </a:p>
        </p:txBody>
      </p:sp>
      <p:sp>
        <p:nvSpPr>
          <p:cNvPr id="27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1458524" y="9020219"/>
            <a:ext cx="14222219" cy="49225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3500" u="none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Aim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project</a:t>
            </a:r>
            <a:endParaRPr lang="lv-LV" dirty="0"/>
          </a:p>
          <a:p>
            <a:pPr lvl="0"/>
            <a:endParaRPr lang="en-US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1458524" y="13077704"/>
            <a:ext cx="14199321" cy="333910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endParaRPr lang="en-US" dirty="0"/>
          </a:p>
        </p:txBody>
      </p:sp>
      <p:sp>
        <p:nvSpPr>
          <p:cNvPr id="29" name="Text Placeholder 14"/>
          <p:cNvSpPr>
            <a:spLocks noGrp="1"/>
          </p:cNvSpPr>
          <p:nvPr>
            <p:ph type="body" sz="quarter" idx="18" hasCustomPrompt="1"/>
          </p:nvPr>
        </p:nvSpPr>
        <p:spPr>
          <a:xfrm>
            <a:off x="1458524" y="12295881"/>
            <a:ext cx="14245126" cy="57371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3500" u="none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Materials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methods</a:t>
            </a:r>
            <a:endParaRPr lang="lv-LV" dirty="0"/>
          </a:p>
          <a:p>
            <a:pPr lvl="0"/>
            <a:endParaRPr lang="en-US" dirty="0"/>
          </a:p>
        </p:txBody>
      </p:sp>
      <p:sp>
        <p:nvSpPr>
          <p:cNvPr id="30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16711162" y="3443564"/>
            <a:ext cx="14358692" cy="285773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endParaRPr lang="en-US" dirty="0"/>
          </a:p>
        </p:txBody>
      </p:sp>
      <p:sp>
        <p:nvSpPr>
          <p:cNvPr id="31" name="Text Placeholder 14"/>
          <p:cNvSpPr>
            <a:spLocks noGrp="1"/>
          </p:cNvSpPr>
          <p:nvPr>
            <p:ph type="body" sz="quarter" idx="20" hasCustomPrompt="1"/>
          </p:nvPr>
        </p:nvSpPr>
        <p:spPr>
          <a:xfrm>
            <a:off x="16711162" y="2743200"/>
            <a:ext cx="14358692" cy="57371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3500" u="none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Results</a:t>
            </a:r>
            <a:endParaRPr lang="lv-LV" dirty="0"/>
          </a:p>
          <a:p>
            <a:pPr lvl="0"/>
            <a:endParaRPr lang="en-US" dirty="0"/>
          </a:p>
        </p:txBody>
      </p:sp>
      <p:sp>
        <p:nvSpPr>
          <p:cNvPr id="33" name="Chart Placeholder 32"/>
          <p:cNvSpPr>
            <a:spLocks noGrp="1"/>
          </p:cNvSpPr>
          <p:nvPr>
            <p:ph type="chart" sz="quarter" idx="21" hasCustomPrompt="1"/>
          </p:nvPr>
        </p:nvSpPr>
        <p:spPr>
          <a:xfrm>
            <a:off x="16711162" y="6474755"/>
            <a:ext cx="14358692" cy="3259447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chart</a:t>
            </a:r>
            <a:endParaRPr lang="lv-LV" dirty="0"/>
          </a:p>
        </p:txBody>
      </p:sp>
      <p:sp>
        <p:nvSpPr>
          <p:cNvPr id="37" name="Text Placeholder 8"/>
          <p:cNvSpPr>
            <a:spLocks noGrp="1"/>
          </p:cNvSpPr>
          <p:nvPr>
            <p:ph type="body" sz="quarter" idx="22" hasCustomPrompt="1"/>
          </p:nvPr>
        </p:nvSpPr>
        <p:spPr>
          <a:xfrm>
            <a:off x="16711162" y="10489674"/>
            <a:ext cx="14358692" cy="592713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273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endParaRPr lang="en-US" dirty="0"/>
          </a:p>
        </p:txBody>
      </p:sp>
      <p:sp>
        <p:nvSpPr>
          <p:cNvPr id="38" name="Text Placeholder 14"/>
          <p:cNvSpPr>
            <a:spLocks noGrp="1"/>
          </p:cNvSpPr>
          <p:nvPr>
            <p:ph type="body" sz="quarter" idx="23" hasCustomPrompt="1"/>
          </p:nvPr>
        </p:nvSpPr>
        <p:spPr>
          <a:xfrm>
            <a:off x="16711162" y="9768781"/>
            <a:ext cx="14358692" cy="49225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3500" u="none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Conclusions</a:t>
            </a:r>
            <a:endParaRPr lang="lv-LV" dirty="0"/>
          </a:p>
          <a:p>
            <a:pPr lvl="0"/>
            <a:endParaRPr lang="en-US" dirty="0"/>
          </a:p>
        </p:txBody>
      </p:sp>
      <p:sp>
        <p:nvSpPr>
          <p:cNvPr id="39" name="Text Placeholder 14"/>
          <p:cNvSpPr>
            <a:spLocks noGrp="1"/>
          </p:cNvSpPr>
          <p:nvPr>
            <p:ph type="body" sz="quarter" idx="24" hasCustomPrompt="1"/>
          </p:nvPr>
        </p:nvSpPr>
        <p:spPr>
          <a:xfrm>
            <a:off x="25359234" y="575048"/>
            <a:ext cx="5710620" cy="49225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r">
              <a:defRPr sz="3000" b="1" u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486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/>
              <a:t>PAPER ID (</a:t>
            </a:r>
            <a:r>
              <a:rPr lang="lv-LV" dirty="0" err="1"/>
              <a:t>mandatory</a:t>
            </a:r>
            <a:r>
              <a:rPr lang="lv-LV" dirty="0"/>
              <a:t> </a:t>
            </a:r>
            <a:r>
              <a:rPr lang="lv-LV" dirty="0" err="1"/>
              <a:t>field</a:t>
            </a:r>
            <a:r>
              <a:rPr lang="lv-LV" dirty="0"/>
              <a:t>)</a:t>
            </a:r>
          </a:p>
        </p:txBody>
      </p:sp>
      <p:sp>
        <p:nvSpPr>
          <p:cNvPr id="45" name="Picture Placeholder 44"/>
          <p:cNvSpPr>
            <a:spLocks noGrp="1"/>
          </p:cNvSpPr>
          <p:nvPr>
            <p:ph type="pic" sz="quarter" idx="26" hasCustomPrompt="1"/>
          </p:nvPr>
        </p:nvSpPr>
        <p:spPr>
          <a:xfrm>
            <a:off x="19732224" y="1676400"/>
            <a:ext cx="3240000" cy="1012708"/>
          </a:xfrm>
          <a:prstGeom prst="rect">
            <a:avLst/>
          </a:prstGeom>
        </p:spPr>
        <p:txBody>
          <a:bodyPr lIns="0" tIns="0" rIns="0" bIns="0"/>
          <a:lstStyle>
            <a:lvl1pPr>
              <a:defRPr sz="35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logo (</a:t>
            </a:r>
            <a:r>
              <a:rPr lang="lv-LV" dirty="0" err="1"/>
              <a:t>if</a:t>
            </a:r>
            <a:r>
              <a:rPr lang="lv-LV" dirty="0"/>
              <a:t> </a:t>
            </a:r>
            <a:r>
              <a:rPr lang="lv-LV" dirty="0" err="1"/>
              <a:t>required</a:t>
            </a:r>
            <a:r>
              <a:rPr lang="lv-LV" dirty="0"/>
              <a:t>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9"/>
          </p:nvPr>
        </p:nvSpPr>
        <p:spPr>
          <a:xfrm flipV="1">
            <a:off x="1458524" y="3338777"/>
            <a:ext cx="14222222" cy="10873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 algn="l">
              <a:defRPr>
                <a:noFill/>
              </a:defRPr>
            </a:lvl3pPr>
            <a:lvl4pPr algn="l">
              <a:defRPr>
                <a:noFill/>
              </a:defRPr>
            </a:lvl4pPr>
            <a:lvl5pPr algn="l">
              <a:defRPr>
                <a:noFill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30"/>
          </p:nvPr>
        </p:nvSpPr>
        <p:spPr>
          <a:xfrm flipV="1">
            <a:off x="16711162" y="3341491"/>
            <a:ext cx="14336000" cy="10873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34" name="Text Placeholder 2"/>
          <p:cNvSpPr>
            <a:spLocks noGrp="1"/>
          </p:cNvSpPr>
          <p:nvPr>
            <p:ph type="body" sz="quarter" idx="31"/>
          </p:nvPr>
        </p:nvSpPr>
        <p:spPr>
          <a:xfrm flipV="1">
            <a:off x="16711162" y="10342811"/>
            <a:ext cx="14222222" cy="10873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36" name="Text Placeholder 2"/>
          <p:cNvSpPr>
            <a:spLocks noGrp="1"/>
          </p:cNvSpPr>
          <p:nvPr>
            <p:ph type="body" sz="quarter" idx="33"/>
          </p:nvPr>
        </p:nvSpPr>
        <p:spPr>
          <a:xfrm flipV="1">
            <a:off x="1458524" y="12898551"/>
            <a:ext cx="14222222" cy="10873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44" name="Text Placeholder 2"/>
          <p:cNvSpPr>
            <a:spLocks noGrp="1"/>
          </p:cNvSpPr>
          <p:nvPr>
            <p:ph type="body" sz="quarter" idx="34"/>
          </p:nvPr>
        </p:nvSpPr>
        <p:spPr>
          <a:xfrm flipV="1">
            <a:off x="1458524" y="9592776"/>
            <a:ext cx="14222222" cy="10873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35" hasCustomPrompt="1"/>
          </p:nvPr>
        </p:nvSpPr>
        <p:spPr>
          <a:xfrm>
            <a:off x="23781039" y="1676400"/>
            <a:ext cx="3240000" cy="1012708"/>
          </a:xfrm>
          <a:prstGeom prst="rect">
            <a:avLst/>
          </a:prstGeom>
        </p:spPr>
        <p:txBody>
          <a:bodyPr lIns="0" tIns="0" rIns="0" bIns="0"/>
          <a:lstStyle>
            <a:lvl1pPr>
              <a:defRPr sz="35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logo (</a:t>
            </a:r>
            <a:r>
              <a:rPr lang="lv-LV" dirty="0" err="1"/>
              <a:t>if</a:t>
            </a:r>
            <a:r>
              <a:rPr lang="lv-LV" dirty="0"/>
              <a:t> </a:t>
            </a:r>
            <a:r>
              <a:rPr lang="lv-LV" dirty="0" err="1"/>
              <a:t>required</a:t>
            </a:r>
            <a:r>
              <a:rPr lang="lv-LV" dirty="0"/>
              <a:t>)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36" hasCustomPrompt="1"/>
          </p:nvPr>
        </p:nvSpPr>
        <p:spPr>
          <a:xfrm>
            <a:off x="27829854" y="1676400"/>
            <a:ext cx="3240000" cy="1012708"/>
          </a:xfrm>
          <a:prstGeom prst="rect">
            <a:avLst/>
          </a:prstGeom>
        </p:spPr>
        <p:txBody>
          <a:bodyPr lIns="0" tIns="0" rIns="0" bIns="0"/>
          <a:lstStyle>
            <a:lvl1pPr>
              <a:defRPr sz="35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logo (</a:t>
            </a:r>
            <a:r>
              <a:rPr lang="lv-LV" dirty="0" err="1"/>
              <a:t>if</a:t>
            </a:r>
            <a:r>
              <a:rPr lang="lv-LV" dirty="0"/>
              <a:t> </a:t>
            </a:r>
            <a:r>
              <a:rPr lang="lv-LV" dirty="0" err="1"/>
              <a:t>required</a:t>
            </a:r>
            <a:r>
              <a:rPr lang="lv-LV" dirty="0"/>
              <a:t>)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1387" userDrawn="1">
          <p15:clr>
            <a:srgbClr val="FBAE40"/>
          </p15:clr>
        </p15:guide>
        <p15:guide id="2" orient="horz" pos="31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3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2901" y="16848000"/>
            <a:ext cx="32514901" cy="1440000"/>
          </a:xfrm>
          <a:prstGeom prst="rect">
            <a:avLst/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9413" tIns="69705" rIns="139413" bIns="6970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lv-LV" sz="4134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26328" y="731524"/>
            <a:ext cx="292738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0179092D-B014-DD58-5301-830279155CF2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710462651"/>
              </p:ext>
            </p:extLst>
          </p:nvPr>
        </p:nvGraphicFramePr>
        <p:xfrm>
          <a:off x="-65224" y="-107950"/>
          <a:ext cx="32642449" cy="152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r:id="rId4" imgW="13714200" imgH="1917360" progId="">
                  <p:embed/>
                </p:oleObj>
              </mc:Choice>
              <mc:Fallback>
                <p:oleObj r:id="rId4" imgW="13714200" imgH="1917360" progId="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-65224" y="-107950"/>
                        <a:ext cx="32642449" cy="1528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upa 5">
            <a:extLst>
              <a:ext uri="{FF2B5EF4-FFF2-40B4-BE49-F238E27FC236}">
                <a16:creationId xmlns:a16="http://schemas.microsoft.com/office/drawing/2014/main" id="{00708212-A2FB-3323-4E17-BB3A8A43ED41}"/>
              </a:ext>
            </a:extLst>
          </p:cNvPr>
          <p:cNvGrpSpPr/>
          <p:nvPr userDrawn="1"/>
        </p:nvGrpSpPr>
        <p:grpSpPr>
          <a:xfrm>
            <a:off x="13603474" y="17140753"/>
            <a:ext cx="5305053" cy="823247"/>
            <a:chOff x="13742000" y="17140753"/>
            <a:chExt cx="5305053" cy="823247"/>
          </a:xfrm>
        </p:grpSpPr>
        <p:pic>
          <p:nvPicPr>
            <p:cNvPr id="4" name="Attēls 3">
              <a:extLst>
                <a:ext uri="{FF2B5EF4-FFF2-40B4-BE49-F238E27FC236}">
                  <a16:creationId xmlns:a16="http://schemas.microsoft.com/office/drawing/2014/main" id="{956E65BE-83FD-739E-DA13-DB7C2ACB88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3742000" y="17140753"/>
              <a:ext cx="2029879" cy="720000"/>
            </a:xfrm>
            <a:prstGeom prst="rect">
              <a:avLst/>
            </a:prstGeom>
          </p:spPr>
        </p:pic>
        <p:pic>
          <p:nvPicPr>
            <p:cNvPr id="3" name="Picture 3">
              <a:extLst>
                <a:ext uri="{FF2B5EF4-FFF2-40B4-BE49-F238E27FC236}">
                  <a16:creationId xmlns:a16="http://schemas.microsoft.com/office/drawing/2014/main" id="{357602E0-DD49-C270-11AF-0233EDD8CA2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6344000" y="17244000"/>
              <a:ext cx="2703053" cy="720000"/>
            </a:xfrm>
            <a:prstGeom prst="rect">
              <a:avLst/>
            </a:prstGeom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697067" eaLnBrk="1" hangingPunct="1">
        <a:defRPr>
          <a:latin typeface="+mn-lt"/>
          <a:ea typeface="+mn-ea"/>
          <a:cs typeface="+mn-cs"/>
        </a:defRPr>
      </a:lvl2pPr>
      <a:lvl3pPr marL="1394138" eaLnBrk="1" hangingPunct="1">
        <a:defRPr>
          <a:latin typeface="+mn-lt"/>
          <a:ea typeface="+mn-ea"/>
          <a:cs typeface="+mn-cs"/>
        </a:defRPr>
      </a:lvl3pPr>
      <a:lvl4pPr marL="2091208" eaLnBrk="1" hangingPunct="1">
        <a:defRPr>
          <a:latin typeface="+mn-lt"/>
          <a:ea typeface="+mn-ea"/>
          <a:cs typeface="+mn-cs"/>
        </a:defRPr>
      </a:lvl4pPr>
      <a:lvl5pPr marL="2788275" eaLnBrk="1" hangingPunct="1">
        <a:defRPr>
          <a:latin typeface="+mn-lt"/>
          <a:ea typeface="+mn-ea"/>
          <a:cs typeface="+mn-cs"/>
        </a:defRPr>
      </a:lvl5pPr>
      <a:lvl6pPr marL="3485346" eaLnBrk="1" hangingPunct="1">
        <a:defRPr>
          <a:latin typeface="+mn-lt"/>
          <a:ea typeface="+mn-ea"/>
          <a:cs typeface="+mn-cs"/>
        </a:defRPr>
      </a:lvl6pPr>
      <a:lvl7pPr marL="4182416" eaLnBrk="1" hangingPunct="1">
        <a:defRPr>
          <a:latin typeface="+mn-lt"/>
          <a:ea typeface="+mn-ea"/>
          <a:cs typeface="+mn-cs"/>
        </a:defRPr>
      </a:lvl7pPr>
      <a:lvl8pPr marL="4879483" eaLnBrk="1" hangingPunct="1">
        <a:defRPr>
          <a:latin typeface="+mn-lt"/>
          <a:ea typeface="+mn-ea"/>
          <a:cs typeface="+mn-cs"/>
        </a:defRPr>
      </a:lvl8pPr>
      <a:lvl9pPr marL="5576554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697067" eaLnBrk="1" hangingPunct="1">
        <a:defRPr>
          <a:latin typeface="+mn-lt"/>
          <a:ea typeface="+mn-ea"/>
          <a:cs typeface="+mn-cs"/>
        </a:defRPr>
      </a:lvl2pPr>
      <a:lvl3pPr marL="1394138" eaLnBrk="1" hangingPunct="1">
        <a:defRPr>
          <a:latin typeface="+mn-lt"/>
          <a:ea typeface="+mn-ea"/>
          <a:cs typeface="+mn-cs"/>
        </a:defRPr>
      </a:lvl3pPr>
      <a:lvl4pPr marL="2091208" eaLnBrk="1" hangingPunct="1">
        <a:defRPr>
          <a:latin typeface="+mn-lt"/>
          <a:ea typeface="+mn-ea"/>
          <a:cs typeface="+mn-cs"/>
        </a:defRPr>
      </a:lvl4pPr>
      <a:lvl5pPr marL="2788275" eaLnBrk="1" hangingPunct="1">
        <a:defRPr>
          <a:latin typeface="+mn-lt"/>
          <a:ea typeface="+mn-ea"/>
          <a:cs typeface="+mn-cs"/>
        </a:defRPr>
      </a:lvl5pPr>
      <a:lvl6pPr marL="3485346" eaLnBrk="1" hangingPunct="1">
        <a:defRPr>
          <a:latin typeface="+mn-lt"/>
          <a:ea typeface="+mn-ea"/>
          <a:cs typeface="+mn-cs"/>
        </a:defRPr>
      </a:lvl6pPr>
      <a:lvl7pPr marL="4182416" eaLnBrk="1" hangingPunct="1">
        <a:defRPr>
          <a:latin typeface="+mn-lt"/>
          <a:ea typeface="+mn-ea"/>
          <a:cs typeface="+mn-cs"/>
        </a:defRPr>
      </a:lvl7pPr>
      <a:lvl8pPr marL="4879483" eaLnBrk="1" hangingPunct="1">
        <a:defRPr>
          <a:latin typeface="+mn-lt"/>
          <a:ea typeface="+mn-ea"/>
          <a:cs typeface="+mn-cs"/>
        </a:defRPr>
      </a:lvl8pPr>
      <a:lvl9pPr marL="5576554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296" userDrawn="1">
          <p15:clr>
            <a:srgbClr val="F26B43"/>
          </p15:clr>
        </p15:guide>
        <p15:guide id="4" orient="horz" pos="1224" userDrawn="1">
          <p15:clr>
            <a:srgbClr val="F26B43"/>
          </p15:clr>
        </p15:guide>
        <p15:guide id="5" orient="horz" pos="1904" userDrawn="1">
          <p15:clr>
            <a:srgbClr val="F26B43"/>
          </p15:clr>
        </p15:guide>
        <p15:guide id="6" pos="923" userDrawn="1">
          <p15:clr>
            <a:srgbClr val="F26B43"/>
          </p15:clr>
        </p15:guide>
        <p15:guide id="7" pos="19557" userDrawn="1">
          <p15:clr>
            <a:srgbClr val="F26B43"/>
          </p15:clr>
        </p15:guide>
        <p15:guide id="8" pos="9883" userDrawn="1">
          <p15:clr>
            <a:srgbClr val="F26B43"/>
          </p15:clr>
        </p15:guide>
        <p15:guide id="9" pos="10597" userDrawn="1">
          <p15:clr>
            <a:srgbClr val="F26B43"/>
          </p15:clr>
        </p15:guide>
        <p15:guide id="10" pos="10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b.rsu.lv/login?url=https://www.proquest.com/scholarly-journals/doctor-dilemma-improving-primary-care-access/docview/3063807722/se-2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ksta vietturis 24">
            <a:extLst>
              <a:ext uri="{FF2B5EF4-FFF2-40B4-BE49-F238E27FC236}">
                <a16:creationId xmlns:a16="http://schemas.microsoft.com/office/drawing/2014/main" id="{9A2B3C7E-0BA6-8A9D-F70B-720A332DB8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Scoping Review of Factors Influencing the Choice of Young Physicians to Practice Family Medicine, Especially in Rural Regions with Emphasis on Family Medicine, in Latvia and Other Countries</a:t>
            </a:r>
          </a:p>
          <a:p>
            <a:endParaRPr lang="lv-LV" dirty="0"/>
          </a:p>
        </p:txBody>
      </p:sp>
      <p:sp>
        <p:nvSpPr>
          <p:cNvPr id="26" name="Teksta vietturis 25">
            <a:extLst>
              <a:ext uri="{FF2B5EF4-FFF2-40B4-BE49-F238E27FC236}">
                <a16:creationId xmlns:a16="http://schemas.microsoft.com/office/drawing/2014/main" id="{0ED3D5BE-8F7B-7F54-5B5F-1641FF2DC60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58523" y="3443562"/>
            <a:ext cx="14492677" cy="1431909"/>
          </a:xfrm>
        </p:spPr>
        <p:txBody>
          <a:bodyPr>
            <a:normAutofit fontScale="25000" lnSpcReduction="20000"/>
          </a:bodyPr>
          <a:lstStyle/>
          <a:p>
            <a:pPr lvl="0" algn="l" rtl="0">
              <a:lnSpc>
                <a:spcPct val="120000"/>
              </a:lnSpc>
              <a:spcBef>
                <a:spcPts val="808"/>
              </a:spcBef>
            </a:pPr>
            <a:r>
              <a:rPr lang="en-GB" sz="12000" dirty="0">
                <a:solidFill>
                  <a:schemeClr val="dk1"/>
                </a:solidFill>
                <a:sym typeface="Arial"/>
              </a:rPr>
              <a:t>This scoping review explores the key factors that impact Family Medicine Physicians choices and motivations for practising family medicine especially in rural areas.</a:t>
            </a:r>
          </a:p>
          <a:p>
            <a:pPr lvl="0" algn="l" rtl="0">
              <a:lnSpc>
                <a:spcPct val="120000"/>
              </a:lnSpc>
              <a:spcBef>
                <a:spcPts val="808"/>
              </a:spcBef>
            </a:pPr>
            <a:r>
              <a:rPr lang="en-GB" sz="12000" dirty="0">
                <a:solidFill>
                  <a:schemeClr val="dk1"/>
                </a:solidFill>
                <a:sym typeface="Arial"/>
              </a:rPr>
              <a:t>Currently, no published data are available on the  Interventions for attraction and retaining family medicine physicians in speciality and in rural are</a:t>
            </a:r>
            <a:r>
              <a:rPr lang="lv-LV" sz="12000" dirty="0">
                <a:solidFill>
                  <a:schemeClr val="dk1"/>
                </a:solidFill>
                <a:sym typeface="Arial"/>
              </a:rPr>
              <a:t>a</a:t>
            </a:r>
            <a:r>
              <a:rPr lang="en-GB" sz="12000" dirty="0">
                <a:solidFill>
                  <a:schemeClr val="dk1"/>
                </a:solidFill>
                <a:sym typeface="Arial"/>
              </a:rPr>
              <a:t>s.</a:t>
            </a:r>
            <a:endParaRPr lang="en-GB" sz="12000" dirty="0"/>
          </a:p>
          <a:p>
            <a:endParaRPr lang="lv-LV" dirty="0"/>
          </a:p>
        </p:txBody>
      </p:sp>
      <p:sp>
        <p:nvSpPr>
          <p:cNvPr id="27" name="Teksta vietturis 26">
            <a:extLst>
              <a:ext uri="{FF2B5EF4-FFF2-40B4-BE49-F238E27FC236}">
                <a16:creationId xmlns:a16="http://schemas.microsoft.com/office/drawing/2014/main" id="{298E80A2-B271-CFCC-230B-F0BCF3F5B9E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lv-LV" sz="6500" dirty="0"/>
              <a:t>Arita Kohva</a:t>
            </a:r>
            <a:r>
              <a:rPr lang="lv-LV" sz="6500" baseline="30000" dirty="0"/>
              <a:t>1</a:t>
            </a:r>
            <a:r>
              <a:rPr lang="lv-LV" sz="6500" dirty="0"/>
              <a:t>, Ieva Griķe</a:t>
            </a:r>
            <a:r>
              <a:rPr lang="lv-LV" sz="6500" baseline="30000" dirty="0"/>
              <a:t>2</a:t>
            </a:r>
            <a:r>
              <a:rPr lang="lv-LV" sz="6500" dirty="0"/>
              <a:t>, Ilze Grope</a:t>
            </a:r>
            <a:r>
              <a:rPr lang="lv-LV" sz="6500" baseline="30000" dirty="0"/>
              <a:t>3</a:t>
            </a:r>
            <a:r>
              <a:rPr lang="lv-LV" sz="6500" dirty="0"/>
              <a:t>, Jana Duhovska</a:t>
            </a:r>
            <a:r>
              <a:rPr lang="lv-LV" sz="6500" baseline="30000" dirty="0"/>
              <a:t>4</a:t>
            </a:r>
          </a:p>
          <a:p>
            <a:r>
              <a:rPr lang="lv-LV" b="0" dirty="0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1 - </a:t>
            </a:r>
            <a:r>
              <a:rPr lang="lv-LV" b="0" dirty="0" err="1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Department</a:t>
            </a:r>
            <a:r>
              <a:rPr lang="lv-LV" b="0" dirty="0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 </a:t>
            </a:r>
            <a:r>
              <a:rPr lang="lv-LV" b="0" dirty="0" err="1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of</a:t>
            </a:r>
            <a:r>
              <a:rPr lang="lv-LV" b="0" dirty="0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 </a:t>
            </a:r>
            <a:r>
              <a:rPr lang="lv-LV" b="0" dirty="0" err="1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Residency</a:t>
            </a:r>
            <a:r>
              <a:rPr lang="lv-LV" b="0" dirty="0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, RSU; 2 - </a:t>
            </a:r>
            <a:r>
              <a:rPr lang="lv-LV" b="0" dirty="0" err="1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Department</a:t>
            </a:r>
            <a:r>
              <a:rPr lang="lv-LV" b="0" dirty="0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 </a:t>
            </a:r>
            <a:r>
              <a:rPr lang="lv-LV" b="0" dirty="0" err="1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of</a:t>
            </a:r>
            <a:r>
              <a:rPr lang="lv-LV" b="0" dirty="0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 </a:t>
            </a:r>
            <a:r>
              <a:rPr lang="lv-LV" b="0" dirty="0" err="1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Doctoral</a:t>
            </a:r>
            <a:r>
              <a:rPr lang="lv-LV" b="0" dirty="0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 </a:t>
            </a:r>
            <a:r>
              <a:rPr lang="lv-LV" b="0" dirty="0" err="1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Studies</a:t>
            </a:r>
            <a:r>
              <a:rPr lang="lv-LV" b="0" dirty="0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, RSU; 3 - </a:t>
            </a:r>
            <a:r>
              <a:rPr lang="lv-LV" b="0" dirty="0" err="1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Department</a:t>
            </a:r>
            <a:r>
              <a:rPr lang="lv-LV" b="0" dirty="0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 </a:t>
            </a:r>
            <a:r>
              <a:rPr lang="lv-LV" b="0" dirty="0" err="1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of</a:t>
            </a:r>
            <a:r>
              <a:rPr lang="lv-LV" b="0" dirty="0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 </a:t>
            </a:r>
            <a:r>
              <a:rPr lang="lv-LV" b="0" dirty="0" err="1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Residency</a:t>
            </a:r>
            <a:r>
              <a:rPr lang="lv-LV" b="0" dirty="0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 , RSU;</a:t>
            </a:r>
            <a:r>
              <a:rPr lang="lv-LV" dirty="0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</a:rPr>
              <a:t> 4 - </a:t>
            </a:r>
            <a:r>
              <a:rPr lang="lv-LV" b="0" dirty="0">
                <a:solidFill>
                  <a:srgbClr val="505050"/>
                </a:solidFill>
                <a:latin typeface="Poppins regular" panose="00000500000000000000" pitchFamily="2" charset="0"/>
                <a:cs typeface="Poppins regular" panose="00000500000000000000" pitchFamily="2" charset="0"/>
                <a:sym typeface="Arial"/>
              </a:rPr>
              <a:t>RSU</a:t>
            </a:r>
            <a:endParaRPr lang="lv-LV" dirty="0"/>
          </a:p>
        </p:txBody>
      </p:sp>
      <p:sp>
        <p:nvSpPr>
          <p:cNvPr id="28" name="Teksta vietturis 27">
            <a:extLst>
              <a:ext uri="{FF2B5EF4-FFF2-40B4-BE49-F238E27FC236}">
                <a16:creationId xmlns:a16="http://schemas.microsoft.com/office/drawing/2014/main" id="{92F3118F-D984-6F7D-EB04-7B95A4A7D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0" name="Teksta vietturis 29">
            <a:extLst>
              <a:ext uri="{FF2B5EF4-FFF2-40B4-BE49-F238E27FC236}">
                <a16:creationId xmlns:a16="http://schemas.microsoft.com/office/drawing/2014/main" id="{3685BB75-67C0-B0E0-48FD-44AA4952F51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88667" y="6373150"/>
            <a:ext cx="14253423" cy="1062933"/>
          </a:xfrm>
        </p:spPr>
        <p:txBody>
          <a:bodyPr>
            <a:noAutofit/>
          </a:bodyPr>
          <a:lstStyle/>
          <a:p>
            <a:r>
              <a:rPr lang="en-US" dirty="0"/>
              <a:t>The aim of the scoping review is to identify the factors that influence young doctors to choose a career in the field of family medicine, with a particular focus on the choice to build a career in rural regions</a:t>
            </a:r>
            <a:r>
              <a:rPr lang="lv-LV" dirty="0"/>
              <a:t>.</a:t>
            </a:r>
          </a:p>
        </p:txBody>
      </p:sp>
      <p:sp>
        <p:nvSpPr>
          <p:cNvPr id="31" name="Teksta vietturis 30">
            <a:extLst>
              <a:ext uri="{FF2B5EF4-FFF2-40B4-BE49-F238E27FC236}">
                <a16:creationId xmlns:a16="http://schemas.microsoft.com/office/drawing/2014/main" id="{E78A8CCB-9CFF-F558-F9E9-CB7FAFE30BC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502303" y="5811463"/>
            <a:ext cx="14222219" cy="492250"/>
          </a:xfrm>
        </p:spPr>
        <p:txBody>
          <a:bodyPr/>
          <a:lstStyle/>
          <a:p>
            <a:endParaRPr lang="lv-LV"/>
          </a:p>
        </p:txBody>
      </p:sp>
      <p:sp>
        <p:nvSpPr>
          <p:cNvPr id="32" name="Teksta vietturis 31">
            <a:extLst>
              <a:ext uri="{FF2B5EF4-FFF2-40B4-BE49-F238E27FC236}">
                <a16:creationId xmlns:a16="http://schemas.microsoft.com/office/drawing/2014/main" id="{5C4B4F58-8793-DC1C-A731-54A6675570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69974" y="8144579"/>
            <a:ext cx="14199321" cy="1456384"/>
          </a:xfrm>
        </p:spPr>
        <p:txBody>
          <a:bodyPr/>
          <a:lstStyle/>
          <a:p>
            <a:r>
              <a:rPr lang="en-US" dirty="0"/>
              <a:t>Articles published in scientific peer-reviewed journals in the period from 2017 to 2024 on relevant research and systematic reviews from various European, Asian and American countries were reviewed.</a:t>
            </a:r>
            <a:endParaRPr lang="lv-LV" dirty="0"/>
          </a:p>
        </p:txBody>
      </p:sp>
      <p:sp>
        <p:nvSpPr>
          <p:cNvPr id="33" name="Teksta vietturis 32">
            <a:extLst>
              <a:ext uri="{FF2B5EF4-FFF2-40B4-BE49-F238E27FC236}">
                <a16:creationId xmlns:a16="http://schemas.microsoft.com/office/drawing/2014/main" id="{074282A0-A409-5FD4-8FCF-12F4B2942D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515306" y="7505520"/>
            <a:ext cx="14245126" cy="573712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34" name="Teksta vietturis 33">
            <a:extLst>
              <a:ext uri="{FF2B5EF4-FFF2-40B4-BE49-F238E27FC236}">
                <a16:creationId xmlns:a16="http://schemas.microsoft.com/office/drawing/2014/main" id="{42CCA101-CFFA-AF96-DE13-BF535BB105B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58523" y="10554793"/>
            <a:ext cx="14358692" cy="2857737"/>
          </a:xfrm>
        </p:spPr>
        <p:txBody>
          <a:bodyPr>
            <a:normAutofit fontScale="25000" lnSpcReduction="20000"/>
          </a:bodyPr>
          <a:lstStyle/>
          <a:p>
            <a:pPr latinLnBrk="0"/>
            <a:r>
              <a:rPr lang="en-US" sz="11200" dirty="0"/>
              <a:t>According to available data, 30% of family doctors in Latvia are of pre-retirement age and</a:t>
            </a:r>
            <a:br>
              <a:rPr lang="en-US" sz="11200" dirty="0"/>
            </a:br>
            <a:r>
              <a:rPr lang="en-US" sz="11200" dirty="0"/>
              <a:t>currently there is a significant shortage of family doctors in</a:t>
            </a:r>
            <a:r>
              <a:rPr lang="lv-LV" sz="11200" dirty="0"/>
              <a:t> </a:t>
            </a:r>
            <a:r>
              <a:rPr lang="lv-LV" sz="11200" dirty="0" err="1"/>
              <a:t>remote</a:t>
            </a:r>
            <a:r>
              <a:rPr lang="en-US" sz="11200" dirty="0"/>
              <a:t> rural regions.</a:t>
            </a:r>
          </a:p>
          <a:p>
            <a:pPr latinLnBrk="0"/>
            <a:r>
              <a:rPr lang="en-US" sz="11200" dirty="0"/>
              <a:t>Although there are no studies available directly on the factors influencing the choice of new family doctors in Latvia</a:t>
            </a:r>
            <a:r>
              <a:rPr lang="lv-LV" sz="11200" dirty="0"/>
              <a:t>. T</a:t>
            </a:r>
            <a:r>
              <a:rPr lang="en-US" sz="11200" dirty="0"/>
              <a:t>he experience of other countries shows the factors that influence young doctors to choose a career in the specialty  are: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11200" dirty="0"/>
              <a:t>The opportunity to be more independent in their work,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11200" dirty="0"/>
              <a:t>A wide range of patients,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11200" dirty="0"/>
              <a:t>The opportunity to balance work with family.</a:t>
            </a:r>
          </a:p>
          <a:p>
            <a:pPr latinLnBrk="0"/>
            <a:r>
              <a:rPr lang="en-US" sz="11200" dirty="0"/>
              <a:t>Concurrently, choosing a career in a rural region is influenced by such factors as existing ties with the region, the assessment of rural regions as a more family-friendly environment and the opportunity to be independent in their specialty while maintaining a wide range of patients and manipulations.</a:t>
            </a:r>
          </a:p>
          <a:p>
            <a:pPr latinLnBrk="0"/>
            <a:r>
              <a:rPr lang="en-US" sz="11200" dirty="0"/>
              <a:t>Whereas, the main factors that discourage the choice of the specialty of family doctor are the administrative burden</a:t>
            </a:r>
            <a:r>
              <a:rPr lang="lv-LV" sz="11200" dirty="0"/>
              <a:t>s</a:t>
            </a:r>
            <a:r>
              <a:rPr lang="en-US" sz="11200" dirty="0"/>
              <a:t> and legal requirements. Lack of support and recognition, both from the government and society. Uncertain future - regulatory changes, financial fluctuations, insufficient government support, </a:t>
            </a:r>
            <a:r>
              <a:rPr lang="en-US" sz="11200" dirty="0" err="1"/>
              <a:t>ect</a:t>
            </a:r>
            <a:r>
              <a:rPr lang="en-US" sz="11200" dirty="0"/>
              <a:t>.</a:t>
            </a:r>
          </a:p>
          <a:p>
            <a:endParaRPr lang="lv-LV" dirty="0"/>
          </a:p>
        </p:txBody>
      </p:sp>
      <p:sp>
        <p:nvSpPr>
          <p:cNvPr id="35" name="Teksta vietturis 34">
            <a:extLst>
              <a:ext uri="{FF2B5EF4-FFF2-40B4-BE49-F238E27FC236}">
                <a16:creationId xmlns:a16="http://schemas.microsoft.com/office/drawing/2014/main" id="{02A9F505-F1C1-AF29-AC1F-4416D571D7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458523" y="9670400"/>
            <a:ext cx="14358692" cy="573712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37" name="Teksta vietturis 36">
            <a:extLst>
              <a:ext uri="{FF2B5EF4-FFF2-40B4-BE49-F238E27FC236}">
                <a16:creationId xmlns:a16="http://schemas.microsoft.com/office/drawing/2014/main" id="{4C3C3E49-846C-7A18-6BA3-B3D920464B5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6581160" y="8201268"/>
            <a:ext cx="14358692" cy="2019231"/>
          </a:xfrm>
        </p:spPr>
        <p:txBody>
          <a:bodyPr/>
          <a:lstStyle/>
          <a:p>
            <a:r>
              <a:rPr lang="en-US" dirty="0"/>
              <a:t>Although many of the aforementioned factors that influence young doctors' choices to pursue a career in family medicine in other countries may be applicable to Latvia, in order to accurately understand the situation in Latvia, research is needed </a:t>
            </a:r>
            <a:r>
              <a:rPr lang="lv-LV" dirty="0" err="1"/>
              <a:t>about</a:t>
            </a:r>
            <a:r>
              <a:rPr lang="en-US" dirty="0"/>
              <a:t> the influence of factors on the choice of </a:t>
            </a:r>
            <a:r>
              <a:rPr lang="en-US"/>
              <a:t>family medicine.</a:t>
            </a:r>
            <a:endParaRPr lang="lv-LV" dirty="0"/>
          </a:p>
        </p:txBody>
      </p:sp>
      <p:sp>
        <p:nvSpPr>
          <p:cNvPr id="38" name="Teksta vietturis 37">
            <a:extLst>
              <a:ext uri="{FF2B5EF4-FFF2-40B4-BE49-F238E27FC236}">
                <a16:creationId xmlns:a16="http://schemas.microsoft.com/office/drawing/2014/main" id="{3B94A166-2181-4899-D45C-6E5D5468D62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6574692" y="7578652"/>
            <a:ext cx="14358692" cy="492250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39" name="Teksta vietturis 38">
            <a:extLst>
              <a:ext uri="{FF2B5EF4-FFF2-40B4-BE49-F238E27FC236}">
                <a16:creationId xmlns:a16="http://schemas.microsoft.com/office/drawing/2014/main" id="{FE67A633-E3A2-B084-8529-2DCD7B82184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lv-LV" dirty="0"/>
              <a:t>890</a:t>
            </a:r>
          </a:p>
        </p:txBody>
      </p:sp>
      <p:sp>
        <p:nvSpPr>
          <p:cNvPr id="41" name="Teksta vietturis 40">
            <a:extLst>
              <a:ext uri="{FF2B5EF4-FFF2-40B4-BE49-F238E27FC236}">
                <a16:creationId xmlns:a16="http://schemas.microsoft.com/office/drawing/2014/main" id="{9F272504-44BF-BC0F-9C30-FB6D4A7DCAB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2" name="Teksta vietturis 41">
            <a:extLst>
              <a:ext uri="{FF2B5EF4-FFF2-40B4-BE49-F238E27FC236}">
                <a16:creationId xmlns:a16="http://schemas.microsoft.com/office/drawing/2014/main" id="{5820F8B7-9971-997F-E5E1-4446FBF6AA3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 flipV="1">
            <a:off x="1502303" y="10388333"/>
            <a:ext cx="14336000" cy="10873"/>
          </a:xfrm>
        </p:spPr>
        <p:txBody>
          <a:bodyPr/>
          <a:lstStyle/>
          <a:p>
            <a:endParaRPr lang="lv-LV"/>
          </a:p>
        </p:txBody>
      </p:sp>
      <p:sp>
        <p:nvSpPr>
          <p:cNvPr id="43" name="Teksta vietturis 42">
            <a:extLst>
              <a:ext uri="{FF2B5EF4-FFF2-40B4-BE49-F238E27FC236}">
                <a16:creationId xmlns:a16="http://schemas.microsoft.com/office/drawing/2014/main" id="{4EE266FE-BD0B-57B8-0A05-B9364B650DC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flipV="1">
            <a:off x="16557096" y="8164495"/>
            <a:ext cx="14222222" cy="10873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44" name="Teksta vietturis 43">
            <a:extLst>
              <a:ext uri="{FF2B5EF4-FFF2-40B4-BE49-F238E27FC236}">
                <a16:creationId xmlns:a16="http://schemas.microsoft.com/office/drawing/2014/main" id="{84DB167C-E9CB-4E21-EA97-8380D13EF85F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 flipV="1">
            <a:off x="1481422" y="8144881"/>
            <a:ext cx="14222222" cy="10873"/>
          </a:xfrm>
        </p:spPr>
        <p:txBody>
          <a:bodyPr/>
          <a:lstStyle/>
          <a:p>
            <a:endParaRPr lang="lv-LV"/>
          </a:p>
        </p:txBody>
      </p:sp>
      <p:sp>
        <p:nvSpPr>
          <p:cNvPr id="45" name="Teksta vietturis 44">
            <a:extLst>
              <a:ext uri="{FF2B5EF4-FFF2-40B4-BE49-F238E27FC236}">
                <a16:creationId xmlns:a16="http://schemas.microsoft.com/office/drawing/2014/main" id="{BFD790A6-4F93-8085-122E-A8752A0B7A1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 flipV="1">
            <a:off x="1488667" y="6356690"/>
            <a:ext cx="14222222" cy="10873"/>
          </a:xfrm>
        </p:spPr>
        <p:txBody>
          <a:bodyPr/>
          <a:lstStyle/>
          <a:p>
            <a:endParaRPr lang="lv-LV"/>
          </a:p>
        </p:txBody>
      </p:sp>
      <p:sp>
        <p:nvSpPr>
          <p:cNvPr id="49" name="Teksta vietturis 25">
            <a:extLst>
              <a:ext uri="{FF2B5EF4-FFF2-40B4-BE49-F238E27FC236}">
                <a16:creationId xmlns:a16="http://schemas.microsoft.com/office/drawing/2014/main" id="{2D8A6E73-2C61-4802-A158-E1C4CDC603C8}"/>
              </a:ext>
            </a:extLst>
          </p:cNvPr>
          <p:cNvSpPr txBox="1">
            <a:spLocks/>
          </p:cNvSpPr>
          <p:nvPr/>
        </p:nvSpPr>
        <p:spPr>
          <a:xfrm>
            <a:off x="23740146" y="15835986"/>
            <a:ext cx="7924800" cy="93808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algn="just" eaLnBrk="1" hangingPunct="1">
              <a:defRPr sz="30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97067" algn="just" eaLnBrk="1" hangingPunct="1">
              <a:defRPr sz="2737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394138" algn="just" eaLnBrk="1" hangingPunct="1">
              <a:defRPr sz="2737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091208" algn="just" eaLnBrk="1" hangingPunct="1">
              <a:defRPr sz="2737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88275" algn="just" eaLnBrk="1" hangingPunct="1">
              <a:defRPr sz="2737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485346" eaLnBrk="1" hangingPunct="1">
              <a:defRPr>
                <a:latin typeface="+mn-lt"/>
                <a:ea typeface="+mn-ea"/>
                <a:cs typeface="+mn-cs"/>
              </a:defRPr>
            </a:lvl6pPr>
            <a:lvl7pPr marL="4182416" eaLnBrk="1" hangingPunct="1">
              <a:defRPr>
                <a:latin typeface="+mn-lt"/>
                <a:ea typeface="+mn-ea"/>
                <a:cs typeface="+mn-cs"/>
              </a:defRPr>
            </a:lvl7pPr>
            <a:lvl8pPr marL="4879483" eaLnBrk="1" hangingPunct="1">
              <a:defRPr>
                <a:latin typeface="+mn-lt"/>
                <a:ea typeface="+mn-ea"/>
                <a:cs typeface="+mn-cs"/>
              </a:defRPr>
            </a:lvl8pPr>
            <a:lvl9pPr marL="5576554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GB" sz="2000" kern="0" dirty="0">
                <a:solidFill>
                  <a:sysClr val="windowText" lastClr="000000"/>
                </a:solidFill>
              </a:rPr>
              <a:t>Funder: VPP-VM-Sabiedrības_Veselība-2024/1-0002</a:t>
            </a:r>
          </a:p>
          <a:p>
            <a:pPr defTabSz="914400"/>
            <a:r>
              <a:rPr lang="en-GB" sz="2000" kern="0" dirty="0">
                <a:solidFill>
                  <a:sysClr val="windowText" lastClr="000000"/>
                </a:solidFill>
              </a:rPr>
              <a:t>Grant: Enhancing General Practitioner Resilience in Latvia: Challenges and Solutions</a:t>
            </a:r>
          </a:p>
          <a:p>
            <a:pPr defTabSz="914400"/>
            <a:endParaRPr lang="lv-LV" kern="0" dirty="0">
              <a:solidFill>
                <a:sysClr val="windowText" lastClr="000000"/>
              </a:solidFill>
            </a:endParaRPr>
          </a:p>
        </p:txBody>
      </p:sp>
      <p:sp>
        <p:nvSpPr>
          <p:cNvPr id="50" name="Teksta vietturis 36">
            <a:extLst>
              <a:ext uri="{FF2B5EF4-FFF2-40B4-BE49-F238E27FC236}">
                <a16:creationId xmlns:a16="http://schemas.microsoft.com/office/drawing/2014/main" id="{8D1888BB-B604-45DD-8B50-CFB4C296AB45}"/>
              </a:ext>
            </a:extLst>
          </p:cNvPr>
          <p:cNvSpPr txBox="1">
            <a:spLocks/>
          </p:cNvSpPr>
          <p:nvPr/>
        </p:nvSpPr>
        <p:spPr>
          <a:xfrm>
            <a:off x="16574692" y="9913856"/>
            <a:ext cx="14426927" cy="492250"/>
          </a:xfrm>
          <a:prstGeom prst="rect">
            <a:avLst/>
          </a:prstGeom>
        </p:spPr>
        <p:txBody>
          <a:bodyPr lIns="0" tIns="0" rIns="0" bIns="0">
            <a:normAutofit fontScale="92500" lnSpcReduction="10000"/>
          </a:bodyPr>
          <a:lstStyle>
            <a:lvl1pPr marL="0" algn="just" eaLnBrk="1" hangingPunct="1">
              <a:defRPr sz="30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97067" algn="just" eaLnBrk="1" hangingPunct="1">
              <a:defRPr sz="2737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394138" algn="just" eaLnBrk="1" hangingPunct="1">
              <a:defRPr sz="2737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091208" algn="just" eaLnBrk="1" hangingPunct="1">
              <a:defRPr sz="2737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88275" algn="just" eaLnBrk="1" hangingPunct="1">
              <a:defRPr sz="2737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485346" eaLnBrk="1" hangingPunct="1">
              <a:defRPr>
                <a:latin typeface="+mn-lt"/>
                <a:ea typeface="+mn-ea"/>
                <a:cs typeface="+mn-cs"/>
              </a:defRPr>
            </a:lvl6pPr>
            <a:lvl7pPr marL="4182416" eaLnBrk="1" hangingPunct="1">
              <a:defRPr>
                <a:latin typeface="+mn-lt"/>
                <a:ea typeface="+mn-ea"/>
                <a:cs typeface="+mn-cs"/>
              </a:defRPr>
            </a:lvl7pPr>
            <a:lvl8pPr marL="4879483" eaLnBrk="1" hangingPunct="1">
              <a:defRPr>
                <a:latin typeface="+mn-lt"/>
                <a:ea typeface="+mn-ea"/>
                <a:cs typeface="+mn-cs"/>
              </a:defRPr>
            </a:lvl8pPr>
            <a:lvl9pPr marL="5576554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lv-LV" sz="3600" kern="0" dirty="0">
                <a:solidFill>
                  <a:srgbClr val="B04D61"/>
                </a:solidFill>
              </a:rPr>
              <a:t>References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5E13632-BDC0-4C3D-8BEC-1E58B24D9AF8}"/>
              </a:ext>
            </a:extLst>
          </p:cNvPr>
          <p:cNvSpPr/>
          <p:nvPr/>
        </p:nvSpPr>
        <p:spPr>
          <a:xfrm>
            <a:off x="16543728" y="10381540"/>
            <a:ext cx="1442061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914400">
              <a:buFontTx/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Baumann K, Lindemann F, Diallo B,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Rozsnyai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Z,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Streit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S. (2020)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Evaluating 10 years of state-funded GP training in GP offices in Switzerland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PLoS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One. 2020 Aug 17;15(8):e0237533.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: 10.1371/journal.pone.0237533. PMID: 32804941; PMCID: PMC7430752.</a:t>
            </a:r>
          </a:p>
          <a:p>
            <a:pPr marL="342900" indent="-342900" defTabSz="914400">
              <a:buFontTx/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Calderón-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Larrañaga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S., González-De-La-Fuente, Á., Espinosa-González, A. B., Casado-Vicente, V., Brito-Fernandes, Ó.,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Klazinga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N., &amp; Kringos, D. (2024).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What can we learn from general practitioners who left </a:t>
            </a:r>
            <a:r>
              <a:rPr lang="en-GB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spain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? A mixed methods international study.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Human Resources for Health, 22, 1-11.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doi:https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://doi.org/10.1186/s12960-023-00888-4</a:t>
            </a:r>
          </a:p>
          <a:p>
            <a:pPr marL="342900" indent="-342900" defTabSz="914400">
              <a:buFontTx/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Deng, Q., Liu, Y., Cheng, Z., Wang, Q., &amp; Liu, J. (2024).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Global job satisfaction and fluctuation among community general practitioners: A systematic review and meta-analysis.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BMC Health Services Research, 24, 1-10.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doi:https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://doi.org/10.1186/s12913-024-10792-9</a:t>
            </a:r>
          </a:p>
          <a:p>
            <a:pPr marL="342900" indent="-342900" defTabSz="914400">
              <a:buFontTx/>
              <a:buAutoNum type="arabicPeriod"/>
            </a:pP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Endalamaw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A., Khatri, R. B.,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Erku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D., Zewdie, A.,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Wolka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E.,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Nigatu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F., &amp; Assefa, Y. (2024).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Barriers and strategies for primary health care workforce development: Synthesis of evidence.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BMC Primary Care, 25, 1-11.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doi:https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://doi.org/10.1186/s12875-024-02336-1</a:t>
            </a:r>
          </a:p>
          <a:p>
            <a:pPr marL="342900" indent="-342900" defTabSz="914400">
              <a:buFontTx/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Kefala, A. M.,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Triantafyllou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A.,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Symvoulakis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E. K., Eleni-Margarita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Tzouganatou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Kapellas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N., &amp;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Smyrnakis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E. (2024).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Working as a healthcare professional at island primary care: An exploratory qualitative study on the </a:t>
            </a:r>
            <a:r>
              <a:rPr lang="en-GB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cyclades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 islands, </a:t>
            </a:r>
            <a:r>
              <a:rPr lang="en-GB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greece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Healthcare, 12(9), 882.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doi:https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://doi.org/10.3390/healthcare12090882</a:t>
            </a:r>
          </a:p>
          <a:p>
            <a:pPr marL="342900" indent="-342900" defTabSz="914400">
              <a:buFontTx/>
              <a:buAutoNum type="arabicPeriod"/>
            </a:pP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Koebisch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S. H., Rix, J., &amp; Holmes, M. M. (2020).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Recruitment and retention of healthcare professionals in rural </a:t>
            </a:r>
            <a:r>
              <a:rPr lang="en-GB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canada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: A systematic review. Canadian Journal of Rural Medicine :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The Official Journal of the Society of Rural Physicians of Canada = Journal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Canadien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Medecine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Rurale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: Le Journal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Officiel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Societe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Medecine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Rurale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Du Canada, 25(2), 67-78.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doi:https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://doi.org/10.4103/CJRM.CJRM_43_19</a:t>
            </a:r>
          </a:p>
          <a:p>
            <a:pPr marL="342900" indent="-342900" defTabSz="914400">
              <a:buFontTx/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Lily, D.,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Jilayne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J., Lamb, I. R., Cousins, M., Lindsay, N., &amp; Eliseo, O. (2024).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Draw to practice: A qualitative study examining factors attracting physicians to rural northern </a:t>
            </a:r>
            <a:r>
              <a:rPr lang="en-GB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ontario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Cureus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16(2)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doi:https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://doi.org/10.7759/cureus.55074</a:t>
            </a:r>
          </a:p>
          <a:p>
            <a:pPr marL="342900" indent="-342900" defTabSz="914400">
              <a:buFontTx/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Sansom A, Terry R, Fletcher E, et al.(2018) W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hy do GPs leave direct patient care and what might help to retain them? A qualitative study of GPs in South West England.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BMJ Open 2018;8:e019849.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: 10.1136/bmjopen-2017-019849</a:t>
            </a:r>
          </a:p>
          <a:p>
            <a:pPr marL="342900" indent="-342900" defTabSz="914400">
              <a:buFontTx/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Zhang, T. (2024).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THE DOCTOR DILEMMA: IMPROVING PRIMARY CARE ACCESS IN CANADA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Commentary -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C.D.Howe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Institute, (660), 0_1,1-27. Retrieved from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https://db.rsu.lv/login?url=https://www.proquest.com/scholarly-journals/doctor-dilemma-improving-primary-care-access/docview/3063807722/se-2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DC8BD31-5B70-446D-AC82-C5EE45D0D41F}"/>
              </a:ext>
            </a:extLst>
          </p:cNvPr>
          <p:cNvSpPr txBox="1"/>
          <p:nvPr/>
        </p:nvSpPr>
        <p:spPr>
          <a:xfrm>
            <a:off x="16419273" y="6801174"/>
            <a:ext cx="14737763" cy="1061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Table 1. </a:t>
            </a:r>
            <a:r>
              <a:rPr lang="en-GB" sz="1600" i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Articles and </a:t>
            </a:r>
            <a:r>
              <a:rPr lang="lv-LV" sz="1600" i="1" dirty="0" err="1">
                <a:solidFill>
                  <a:schemeClr val="dk1"/>
                </a:solidFill>
              </a:rPr>
              <a:t>their</a:t>
            </a:r>
            <a:r>
              <a:rPr lang="en-US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mentioned</a:t>
            </a:r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factors</a:t>
            </a:r>
            <a:r>
              <a:rPr lang="en-US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600" i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categorized into groups.</a:t>
            </a:r>
            <a:br>
              <a:rPr lang="en-GB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Green – factors  that are associated as a reason to chose practice Family medicine especially in rural areas</a:t>
            </a:r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Red-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Factors</a:t>
            </a:r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that</a:t>
            </a:r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discourage</a:t>
            </a:r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choice</a:t>
            </a:r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</a:t>
            </a:r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speciality</a:t>
            </a:r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</a:t>
            </a:r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family</a:t>
            </a:r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medicene</a:t>
            </a:r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</a:t>
            </a:r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practice</a:t>
            </a:r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</a:t>
            </a:r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rural</a:t>
            </a:r>
            <a: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6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areas</a:t>
            </a:r>
            <a:br>
              <a:rPr lang="lv-LV" sz="1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lang="lv-LV" dirty="0"/>
          </a:p>
        </p:txBody>
      </p:sp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F9AEEF1C-E4B9-4F6B-8472-94C2A6CAE853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16608809" y="2199240"/>
            <a:ext cx="14358692" cy="3259447"/>
          </a:xfrm>
        </p:spPr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E50FEB4-D3B0-4118-B5B1-A6729A92DD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981349"/>
              </p:ext>
            </p:extLst>
          </p:nvPr>
        </p:nvGraphicFramePr>
        <p:xfrm>
          <a:off x="16509608" y="1835436"/>
          <a:ext cx="14488858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34436">
                  <a:extLst>
                    <a:ext uri="{9D8B030D-6E8A-4147-A177-3AD203B41FA5}">
                      <a16:colId xmlns:a16="http://schemas.microsoft.com/office/drawing/2014/main" val="2295195378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06127909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4951284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198376421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067589398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41543910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407793680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140257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81889957"/>
                    </a:ext>
                  </a:extLst>
                </a:gridCol>
                <a:gridCol w="953422">
                  <a:extLst>
                    <a:ext uri="{9D8B030D-6E8A-4147-A177-3AD203B41FA5}">
                      <a16:colId xmlns:a16="http://schemas.microsoft.com/office/drawing/2014/main" val="27422386"/>
                    </a:ext>
                  </a:extLst>
                </a:gridCol>
              </a:tblGrid>
              <a:tr h="334197">
                <a:tc>
                  <a:txBody>
                    <a:bodyPr/>
                    <a:lstStyle/>
                    <a:p>
                      <a:pPr algn="r"/>
                      <a:r>
                        <a:rPr lang="lv-LV" sz="1600" dirty="0"/>
                        <a:t>Reference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548823"/>
                  </a:ext>
                </a:extLst>
              </a:tr>
              <a:tr h="334197">
                <a:tc>
                  <a:txBody>
                    <a:bodyPr/>
                    <a:lstStyle/>
                    <a:p>
                      <a:r>
                        <a:rPr lang="lv-LV" sz="1600" dirty="0"/>
                        <a:t>Professional </a:t>
                      </a:r>
                      <a:r>
                        <a:rPr lang="lv-LV" sz="1600" dirty="0" err="1"/>
                        <a:t>independence</a:t>
                      </a:r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932801"/>
                  </a:ext>
                </a:extLst>
              </a:tr>
              <a:tr h="334197">
                <a:tc>
                  <a:txBody>
                    <a:bodyPr/>
                    <a:lstStyle/>
                    <a:p>
                      <a:r>
                        <a:rPr lang="lv-LV" sz="1600" dirty="0" err="1"/>
                        <a:t>Training</a:t>
                      </a:r>
                      <a:r>
                        <a:rPr lang="lv-LV" sz="1600" dirty="0"/>
                        <a:t> </a:t>
                      </a:r>
                      <a:r>
                        <a:rPr lang="lv-LV" sz="1600" dirty="0" err="1"/>
                        <a:t>in</a:t>
                      </a:r>
                      <a:r>
                        <a:rPr lang="lv-LV" sz="1600" dirty="0"/>
                        <a:t> </a:t>
                      </a:r>
                      <a:r>
                        <a:rPr lang="lv-LV" sz="1600" dirty="0" err="1"/>
                        <a:t>the</a:t>
                      </a:r>
                      <a:r>
                        <a:rPr lang="lv-LV" sz="1600" dirty="0"/>
                        <a:t> </a:t>
                      </a:r>
                      <a:r>
                        <a:rPr lang="lv-LV" sz="1600" dirty="0" err="1"/>
                        <a:t>region</a:t>
                      </a:r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574039"/>
                  </a:ext>
                </a:extLst>
              </a:tr>
              <a:tr h="334197">
                <a:tc>
                  <a:txBody>
                    <a:bodyPr/>
                    <a:lstStyle/>
                    <a:p>
                      <a:r>
                        <a:rPr lang="lv-LV" sz="1600" b="0" i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Economic</a:t>
                      </a:r>
                      <a:r>
                        <a:rPr lang="lv-LV" sz="1600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1600" b="0" i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factors</a:t>
                      </a:r>
                      <a:r>
                        <a:rPr lang="lv-LV" sz="1600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4272547"/>
                  </a:ext>
                </a:extLst>
              </a:tr>
              <a:tr h="334197">
                <a:tc>
                  <a:txBody>
                    <a:bodyPr/>
                    <a:lstStyle/>
                    <a:p>
                      <a:r>
                        <a:rPr lang="lv-LV" sz="1600" dirty="0"/>
                        <a:t>A</a:t>
                      </a:r>
                      <a:r>
                        <a:rPr lang="en-US" sz="1600" dirty="0"/>
                        <a:t> connection to the region</a:t>
                      </a:r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2767"/>
                  </a:ext>
                </a:extLst>
              </a:tr>
              <a:tr h="334197">
                <a:tc>
                  <a:txBody>
                    <a:bodyPr/>
                    <a:lstStyle/>
                    <a:p>
                      <a:r>
                        <a:rPr lang="lv-LV" sz="1600" dirty="0" err="1"/>
                        <a:t>Fafamily-friendly</a:t>
                      </a:r>
                      <a:r>
                        <a:rPr lang="lv-LV" sz="1600" dirty="0"/>
                        <a:t> </a:t>
                      </a:r>
                      <a:r>
                        <a:rPr lang="lv-LV" sz="1600" dirty="0" err="1"/>
                        <a:t>environment</a:t>
                      </a:r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598048"/>
                  </a:ext>
                </a:extLst>
              </a:tr>
              <a:tr h="334197">
                <a:tc>
                  <a:txBody>
                    <a:bodyPr/>
                    <a:lstStyle/>
                    <a:p>
                      <a:r>
                        <a:rPr lang="lv-LV" sz="1600" dirty="0" err="1"/>
                        <a:t>Personal</a:t>
                      </a:r>
                      <a:r>
                        <a:rPr lang="lv-LV" sz="1600" dirty="0"/>
                        <a:t> </a:t>
                      </a:r>
                      <a:r>
                        <a:rPr lang="lv-LV" sz="1600" dirty="0" err="1"/>
                        <a:t>characteristics</a:t>
                      </a:r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543488"/>
                  </a:ext>
                </a:extLst>
              </a:tr>
              <a:tr h="334197">
                <a:tc>
                  <a:txBody>
                    <a:bodyPr/>
                    <a:lstStyle/>
                    <a:p>
                      <a:r>
                        <a:rPr lang="lv-LV" sz="1600" dirty="0" err="1"/>
                        <a:t>Wide</a:t>
                      </a:r>
                      <a:r>
                        <a:rPr lang="lv-LV" sz="1600" dirty="0"/>
                        <a:t> </a:t>
                      </a:r>
                      <a:r>
                        <a:rPr lang="lv-LV" sz="1600" dirty="0" err="1"/>
                        <a:t>range</a:t>
                      </a:r>
                      <a:r>
                        <a:rPr lang="lv-LV" sz="1600" dirty="0"/>
                        <a:t> </a:t>
                      </a:r>
                      <a:r>
                        <a:rPr lang="lv-LV" sz="1600" dirty="0" err="1"/>
                        <a:t>of</a:t>
                      </a:r>
                      <a:r>
                        <a:rPr lang="lv-LV" sz="1600" dirty="0"/>
                        <a:t> </a:t>
                      </a:r>
                      <a:r>
                        <a:rPr lang="lv-LV" sz="1600" dirty="0" err="1"/>
                        <a:t>manipulations</a:t>
                      </a:r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8174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 err="1"/>
                        <a:t>Wide</a:t>
                      </a:r>
                      <a:r>
                        <a:rPr lang="lv-LV" sz="1600" dirty="0"/>
                        <a:t> </a:t>
                      </a:r>
                      <a:r>
                        <a:rPr lang="lv-LV" sz="1600" dirty="0" err="1"/>
                        <a:t>range</a:t>
                      </a:r>
                      <a:r>
                        <a:rPr lang="lv-LV" sz="1600" dirty="0"/>
                        <a:t> </a:t>
                      </a:r>
                      <a:r>
                        <a:rPr lang="lv-LV" sz="1600" dirty="0" err="1"/>
                        <a:t>of</a:t>
                      </a:r>
                      <a:r>
                        <a:rPr lang="lv-LV" sz="1600" dirty="0"/>
                        <a:t> </a:t>
                      </a:r>
                      <a:r>
                        <a:rPr lang="lv-LV" sz="1600" dirty="0" err="1"/>
                        <a:t>patients</a:t>
                      </a:r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15239"/>
                  </a:ext>
                </a:extLst>
              </a:tr>
              <a:tr h="334197">
                <a:tc>
                  <a:txBody>
                    <a:bodyPr/>
                    <a:lstStyle/>
                    <a:p>
                      <a:r>
                        <a:rPr lang="lv-LV" sz="1600" dirty="0" err="1"/>
                        <a:t>Doctor-patient</a:t>
                      </a:r>
                      <a:r>
                        <a:rPr lang="lv-LV" sz="1600" dirty="0"/>
                        <a:t> </a:t>
                      </a:r>
                      <a:r>
                        <a:rPr lang="lv-LV" sz="1600" dirty="0" err="1"/>
                        <a:t>interaction</a:t>
                      </a:r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067463"/>
                  </a:ext>
                </a:extLst>
              </a:tr>
              <a:tr h="334197">
                <a:tc>
                  <a:txBody>
                    <a:bodyPr/>
                    <a:lstStyle/>
                    <a:p>
                      <a:r>
                        <a:rPr lang="lv-LV" sz="1600" dirty="0" err="1"/>
                        <a:t>Bureaucratic</a:t>
                      </a:r>
                      <a:r>
                        <a:rPr lang="lv-LV" sz="1600" dirty="0"/>
                        <a:t> </a:t>
                      </a:r>
                      <a:r>
                        <a:rPr lang="lv-LV" sz="1600" dirty="0" err="1"/>
                        <a:t>burden</a:t>
                      </a:r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4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4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4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4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016748"/>
                  </a:ext>
                </a:extLst>
              </a:tr>
              <a:tr h="334197">
                <a:tc>
                  <a:txBody>
                    <a:bodyPr/>
                    <a:lstStyle/>
                    <a:p>
                      <a:r>
                        <a:rPr lang="lv-LV" sz="1600" dirty="0" err="1"/>
                        <a:t>Uncertainty</a:t>
                      </a:r>
                      <a:endParaRPr lang="lv-LV" sz="1600" dirty="0"/>
                    </a:p>
                  </a:txBody>
                  <a:tcPr>
                    <a:solidFill>
                      <a:srgbClr val="E8CBCB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E8CBCB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E8CBCB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E8CBCB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E8CBCB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584492"/>
                  </a:ext>
                </a:extLst>
              </a:tr>
              <a:tr h="334197">
                <a:tc>
                  <a:txBody>
                    <a:bodyPr/>
                    <a:lstStyle/>
                    <a:p>
                      <a:r>
                        <a:rPr lang="lv-LV" sz="1600" dirty="0" err="1"/>
                        <a:t>Staff</a:t>
                      </a:r>
                      <a:r>
                        <a:rPr lang="lv-LV" sz="1600" dirty="0"/>
                        <a:t> </a:t>
                      </a:r>
                      <a:r>
                        <a:rPr lang="lv-LV" sz="1600" dirty="0" err="1"/>
                        <a:t>shortage</a:t>
                      </a:r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4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4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4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693507"/>
                  </a:ext>
                </a:extLst>
              </a:tr>
              <a:tr h="334197">
                <a:tc>
                  <a:txBody>
                    <a:bodyPr/>
                    <a:lstStyle/>
                    <a:p>
                      <a:r>
                        <a:rPr lang="lv-LV" sz="1600" dirty="0" err="1"/>
                        <a:t>Workload</a:t>
                      </a:r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E8CBCB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E8CBCB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E8CBCB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090389"/>
                  </a:ext>
                </a:extLst>
              </a:tr>
              <a:tr h="334197">
                <a:tc>
                  <a:txBody>
                    <a:bodyPr/>
                    <a:lstStyle/>
                    <a:p>
                      <a:r>
                        <a:rPr lang="lv-LV" sz="1600" dirty="0" err="1"/>
                        <a:t>Lack</a:t>
                      </a:r>
                      <a:r>
                        <a:rPr lang="lv-LV" sz="1600" dirty="0"/>
                        <a:t> </a:t>
                      </a:r>
                      <a:r>
                        <a:rPr lang="lv-LV" sz="1600" dirty="0" err="1"/>
                        <a:t>of</a:t>
                      </a:r>
                      <a:r>
                        <a:rPr lang="lv-LV" sz="1600" dirty="0"/>
                        <a:t> </a:t>
                      </a:r>
                      <a:r>
                        <a:rPr lang="lv-LV" sz="1600" dirty="0" err="1"/>
                        <a:t>technology</a:t>
                      </a:r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4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4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4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4942734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FCB9D79-62E3-443F-AFAC-3B9F118CFD0F}"/>
              </a:ext>
            </a:extLst>
          </p:cNvPr>
          <p:cNvSpPr txBox="1"/>
          <p:nvPr/>
        </p:nvSpPr>
        <p:spPr>
          <a:xfrm>
            <a:off x="16509606" y="1541722"/>
            <a:ext cx="14488859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</a:rPr>
              <a:t>Factors Influencing the Choice of Young Physicians to Practice Family Medicine, Especially in Rural Regions</a:t>
            </a:r>
            <a:endParaRPr lang="lv-LV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104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SU-COLOR-THEME">
      <a:dk1>
        <a:sysClr val="windowText" lastClr="000000"/>
      </a:dk1>
      <a:lt1>
        <a:sysClr val="window" lastClr="FFFFFF"/>
      </a:lt1>
      <a:dk2>
        <a:srgbClr val="C00000"/>
      </a:dk2>
      <a:lt2>
        <a:srgbClr val="F2F2F2"/>
      </a:lt2>
      <a:accent1>
        <a:srgbClr val="C00000"/>
      </a:accent1>
      <a:accent2>
        <a:srgbClr val="F58220"/>
      </a:accent2>
      <a:accent3>
        <a:srgbClr val="005BAA"/>
      </a:accent3>
      <a:accent4>
        <a:srgbClr val="FAA61A"/>
      </a:accent4>
      <a:accent5>
        <a:srgbClr val="7F7F7F"/>
      </a:accent5>
      <a:accent6>
        <a:srgbClr val="BCC7C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1" id="{813875C9-F691-4056-90D9-F062F71FCB5F}" vid="{EFE37904-EA63-4E97-9338-D6E21B33A1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B6D6FCCF3138DF459E6AB0564FE220A1" ma:contentTypeVersion="12" ma:contentTypeDescription="Izveidot jaunu dokumentu." ma:contentTypeScope="" ma:versionID="c75134f04f968e8b6a0515781d1856a6">
  <xsd:schema xmlns:xsd="http://www.w3.org/2001/XMLSchema" xmlns:xs="http://www.w3.org/2001/XMLSchema" xmlns:p="http://schemas.microsoft.com/office/2006/metadata/properties" xmlns:ns2="fe0a304b-ec74-4306-8cbe-aa396a2d2285" xmlns:ns3="d4efc89d-3973-4daf-8931-d7e42a79ccec" targetNamespace="http://schemas.microsoft.com/office/2006/metadata/properties" ma:root="true" ma:fieldsID="4e88215b4839a47f65ea43a42f9115e5" ns2:_="" ns3:_="">
    <xsd:import namespace="fe0a304b-ec74-4306-8cbe-aa396a2d2285"/>
    <xsd:import namespace="d4efc89d-3973-4daf-8931-d7e42a79cc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0a304b-ec74-4306-8cbe-aa396a2d2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Attēlu atzīmes" ma:readOnly="false" ma:fieldId="{5cf76f15-5ced-4ddc-b409-7134ff3c332f}" ma:taxonomyMulti="true" ma:sspId="5e33c868-91b6-4098-a4a1-cbe5720a53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efc89d-3973-4daf-8931-d7e42a79cce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03f1cd33-1b7a-4694-9aa9-e5633d3898e6}" ma:internalName="TaxCatchAll" ma:showField="CatchAllData" ma:web="d4efc89d-3973-4daf-8931-d7e42a79cc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e0a304b-ec74-4306-8cbe-aa396a2d2285">
      <Terms xmlns="http://schemas.microsoft.com/office/infopath/2007/PartnerControls"/>
    </lcf76f155ced4ddcb4097134ff3c332f>
    <TaxCatchAll xmlns="d4efc89d-3973-4daf-8931-d7e42a79ccec" xsi:nil="true"/>
  </documentManagement>
</p:properties>
</file>

<file path=customXml/itemProps1.xml><?xml version="1.0" encoding="utf-8"?>
<ds:datastoreItem xmlns:ds="http://schemas.openxmlformats.org/officeDocument/2006/customXml" ds:itemID="{1C2DFCCA-758F-44F3-8436-8999F7470A46}"/>
</file>

<file path=customXml/itemProps2.xml><?xml version="1.0" encoding="utf-8"?>
<ds:datastoreItem xmlns:ds="http://schemas.openxmlformats.org/officeDocument/2006/customXml" ds:itemID="{7997435F-282A-46FA-9B0E-087025F598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98995F-1BAA-48D1-8A51-866939BCF100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40691242-700e-412f-b0da-fdfb77c826a0"/>
    <ds:schemaRef ds:uri="5b0e0a2e-9f4c-42cd-adba-0920f7194153"/>
    <ds:schemaRef ds:uri="http://schemas.microsoft.com/office/infopath/2007/PartnerControls"/>
    <ds:schemaRef ds:uri="http://purl.org/dc/elements/1.1/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IPD-2913_RW2023_ENG-CONF-KNOWLEDGE</Template>
  <TotalTime>316</TotalTime>
  <Words>1168</Words>
  <Application>Microsoft Office PowerPoint</Application>
  <PresentationFormat>Custom</PresentationFormat>
  <Paragraphs>55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Poppins regular</vt:lpstr>
      <vt:lpstr>Office Theme</vt:lpstr>
      <vt:lpstr>PowerPoint Presentation</vt:lpstr>
    </vt:vector>
  </TitlesOfParts>
  <Company>RSU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Līga Hartpenga</dc:creator>
  <cp:lastModifiedBy>RSU darbinieks</cp:lastModifiedBy>
  <cp:revision>20</cp:revision>
  <cp:lastPrinted>2019-02-11T09:14:46Z</cp:lastPrinted>
  <dcterms:created xsi:type="dcterms:W3CDTF">2023-02-09T07:55:15Z</dcterms:created>
  <dcterms:modified xsi:type="dcterms:W3CDTF">2025-04-09T11:42:06Z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2016-09-07T00:00:00Z</vt:filetime>
  </property>
  <property fmtid="{D5CDD505-2E9C-101B-9397-08002B2CF9AE}" pid="3" name="Creator">
    <vt:lpwstr>Adobe Illustrator CS6 (Macintosh)</vt:lpwstr>
  </property>
  <property fmtid="{D5CDD505-2E9C-101B-9397-08002B2CF9AE}" pid="4" name="LastSaved">
    <vt:filetime>2018-11-22T00:00:00Z</vt:filetime>
  </property>
  <property fmtid="{D5CDD505-2E9C-101B-9397-08002B2CF9AE}" pid="5" name="ContentTypeId">
    <vt:lpwstr>0x010100B6D6FCCF3138DF459E6AB0564FE220A1</vt:lpwstr>
  </property>
</Properties>
</file>