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D8"/>
          </a:solidFill>
        </a:fill>
      </a:tcStyle>
    </a:wholeTbl>
    <a:band2H>
      <a:tcTxStyle/>
      <a:tcStyle>
        <a:tcBdr/>
        <a:fill>
          <a:solidFill>
            <a:srgbClr val="E7E9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3CB"/>
          </a:solidFill>
        </a:fill>
      </a:tcStyle>
    </a:wholeTbl>
    <a:band2H>
      <a:tcTxStyle/>
      <a:tcStyle>
        <a:tcBdr/>
        <a:fill>
          <a:solidFill>
            <a:srgbClr val="E7EA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E1CC"/>
          </a:solidFill>
        </a:fill>
      </a:tcStyle>
    </a:wholeTbl>
    <a:band2H>
      <a:tcTxStyle/>
      <a:tcStyle>
        <a:tcBdr/>
        <a:fill>
          <a:solidFill>
            <a:srgbClr val="E8F0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48"/>
    <p:restoredTop sz="94719"/>
  </p:normalViewPr>
  <p:slideViewPr>
    <p:cSldViewPr snapToGrid="0">
      <p:cViewPr varScale="1">
        <p:scale>
          <a:sx n="152" d="100"/>
          <a:sy n="152" d="100"/>
        </p:scale>
        <p:origin x="24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ptos"/>
      </a:defRPr>
    </a:lvl1pPr>
    <a:lvl2pPr indent="228600" latinLnBrk="0">
      <a:defRPr sz="1200">
        <a:latin typeface="+mj-lt"/>
        <a:ea typeface="+mj-ea"/>
        <a:cs typeface="+mj-cs"/>
        <a:sym typeface="Aptos"/>
      </a:defRPr>
    </a:lvl2pPr>
    <a:lvl3pPr indent="457200" latinLnBrk="0">
      <a:defRPr sz="1200">
        <a:latin typeface="+mj-lt"/>
        <a:ea typeface="+mj-ea"/>
        <a:cs typeface="+mj-cs"/>
        <a:sym typeface="Aptos"/>
      </a:defRPr>
    </a:lvl3pPr>
    <a:lvl4pPr indent="685800" latinLnBrk="0">
      <a:defRPr sz="1200">
        <a:latin typeface="+mj-lt"/>
        <a:ea typeface="+mj-ea"/>
        <a:cs typeface="+mj-cs"/>
        <a:sym typeface="Aptos"/>
      </a:defRPr>
    </a:lvl4pPr>
    <a:lvl5pPr indent="914400" latinLnBrk="0">
      <a:defRPr sz="1200">
        <a:latin typeface="+mj-lt"/>
        <a:ea typeface="+mj-ea"/>
        <a:cs typeface="+mj-cs"/>
        <a:sym typeface="Aptos"/>
      </a:defRPr>
    </a:lvl5pPr>
    <a:lvl6pPr indent="1143000" latinLnBrk="0">
      <a:defRPr sz="1200">
        <a:latin typeface="+mj-lt"/>
        <a:ea typeface="+mj-ea"/>
        <a:cs typeface="+mj-cs"/>
        <a:sym typeface="Aptos"/>
      </a:defRPr>
    </a:lvl6pPr>
    <a:lvl7pPr indent="1371600" latinLnBrk="0">
      <a:defRPr sz="1200">
        <a:latin typeface="+mj-lt"/>
        <a:ea typeface="+mj-ea"/>
        <a:cs typeface="+mj-cs"/>
        <a:sym typeface="Aptos"/>
      </a:defRPr>
    </a:lvl7pPr>
    <a:lvl8pPr indent="1600200" latinLnBrk="0">
      <a:defRPr sz="1200">
        <a:latin typeface="+mj-lt"/>
        <a:ea typeface="+mj-ea"/>
        <a:cs typeface="+mj-cs"/>
        <a:sym typeface="Aptos"/>
      </a:defRPr>
    </a:lvl8pPr>
    <a:lvl9pPr indent="1828800" latinLnBrk="0">
      <a:defRPr sz="1200">
        <a:latin typeface="+mj-lt"/>
        <a:ea typeface="+mj-ea"/>
        <a:cs typeface="+mj-cs"/>
        <a:sym typeface="Apto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noRot="1" noChangeAspect="1"/>
          </p:cNvSpPr>
          <p:nvPr>
            <p:ph type="sldImg"/>
          </p:nvPr>
        </p:nvSpPr>
        <p:spPr>
          <a:prstGeom prst="rect">
            <a:avLst/>
          </a:prstGeom>
        </p:spPr>
        <p:txBody>
          <a:bodyPr/>
          <a:lstStyle/>
          <a:p>
            <a:endParaRPr/>
          </a:p>
        </p:txBody>
      </p:sp>
      <p:sp>
        <p:nvSpPr>
          <p:cNvPr id="101" name="Shape 101"/>
          <p:cNvSpPr>
            <a:spLocks noGrp="1"/>
          </p:cNvSpPr>
          <p:nvPr>
            <p:ph type="body" sz="quarter" idx="1"/>
          </p:nvPr>
        </p:nvSpPr>
        <p:spPr>
          <a:prstGeom prst="rect">
            <a:avLst/>
          </a:prstGeom>
        </p:spPr>
        <p:txBody>
          <a:bodyPr/>
          <a:lstStyle/>
          <a:p>
            <a:r>
              <a:rPr dirty="0" err="1"/>
              <a:t>Dzemdes</a:t>
            </a:r>
            <a:r>
              <a:rPr dirty="0"/>
              <a:t> </a:t>
            </a:r>
            <a:r>
              <a:rPr dirty="0" err="1"/>
              <a:t>kakla</a:t>
            </a:r>
            <a:r>
              <a:rPr dirty="0"/>
              <a:t> </a:t>
            </a:r>
            <a:r>
              <a:rPr dirty="0" err="1"/>
              <a:t>skrīnings</a:t>
            </a:r>
            <a:r>
              <a:rPr dirty="0"/>
              <a:t> </a:t>
            </a:r>
            <a:r>
              <a:rPr dirty="0" err="1"/>
              <a:t>ir</a:t>
            </a:r>
            <a:r>
              <a:rPr dirty="0"/>
              <a:t> </a:t>
            </a:r>
            <a:r>
              <a:rPr dirty="0" err="1"/>
              <a:t>izmeklējums</a:t>
            </a:r>
            <a:r>
              <a:rPr dirty="0"/>
              <a:t>, </a:t>
            </a:r>
            <a:r>
              <a:rPr dirty="0" err="1"/>
              <a:t>kura</a:t>
            </a:r>
            <a:r>
              <a:rPr dirty="0"/>
              <a:t> </a:t>
            </a:r>
            <a:r>
              <a:rPr dirty="0" err="1"/>
              <a:t>mērķis</a:t>
            </a:r>
            <a:r>
              <a:rPr dirty="0"/>
              <a:t> </a:t>
            </a:r>
            <a:r>
              <a:rPr dirty="0" err="1"/>
              <a:t>patiesībā</a:t>
            </a:r>
            <a:r>
              <a:rPr dirty="0"/>
              <a:t> </a:t>
            </a:r>
            <a:r>
              <a:rPr dirty="0" err="1"/>
              <a:t>ir</a:t>
            </a:r>
            <a:r>
              <a:rPr dirty="0"/>
              <a:t> </a:t>
            </a:r>
            <a:r>
              <a:rPr dirty="0" err="1"/>
              <a:t>konstatēt</a:t>
            </a:r>
            <a:r>
              <a:rPr dirty="0"/>
              <a:t> </a:t>
            </a:r>
            <a:r>
              <a:rPr dirty="0" err="1"/>
              <a:t>nevis</a:t>
            </a:r>
            <a:r>
              <a:rPr dirty="0"/>
              <a:t> </a:t>
            </a:r>
            <a:r>
              <a:rPr dirty="0" err="1"/>
              <a:t>dzemdes</a:t>
            </a:r>
            <a:r>
              <a:rPr dirty="0"/>
              <a:t> </a:t>
            </a:r>
            <a:r>
              <a:rPr dirty="0" err="1"/>
              <a:t>kakla</a:t>
            </a:r>
            <a:r>
              <a:rPr dirty="0"/>
              <a:t> </a:t>
            </a:r>
            <a:r>
              <a:rPr dirty="0" err="1"/>
              <a:t>vēzi</a:t>
            </a:r>
            <a:r>
              <a:rPr dirty="0"/>
              <a:t> (</a:t>
            </a:r>
            <a:r>
              <a:rPr dirty="0" err="1"/>
              <a:t>DzKV</a:t>
            </a:r>
            <a:r>
              <a:rPr dirty="0"/>
              <a:t>), bet </a:t>
            </a:r>
            <a:r>
              <a:rPr dirty="0" err="1"/>
              <a:t>gan</a:t>
            </a:r>
            <a:r>
              <a:rPr dirty="0"/>
              <a:t> </a:t>
            </a:r>
            <a:r>
              <a:rPr dirty="0" err="1"/>
              <a:t>atrast</a:t>
            </a:r>
            <a:r>
              <a:rPr dirty="0"/>
              <a:t> </a:t>
            </a:r>
            <a:r>
              <a:rPr dirty="0" err="1"/>
              <a:t>izmaiņas</a:t>
            </a:r>
            <a:r>
              <a:rPr dirty="0"/>
              <a:t> </a:t>
            </a:r>
            <a:r>
              <a:rPr dirty="0" err="1"/>
              <a:t>dzemdes</a:t>
            </a:r>
            <a:r>
              <a:rPr dirty="0"/>
              <a:t> </a:t>
            </a:r>
            <a:r>
              <a:rPr dirty="0" err="1"/>
              <a:t>kakla</a:t>
            </a:r>
            <a:r>
              <a:rPr dirty="0"/>
              <a:t> </a:t>
            </a:r>
            <a:r>
              <a:rPr dirty="0" err="1"/>
              <a:t>gļotādā</a:t>
            </a:r>
            <a:r>
              <a:rPr dirty="0"/>
              <a:t>, ko </a:t>
            </a:r>
            <a:r>
              <a:rPr dirty="0" err="1"/>
              <a:t>sauc</a:t>
            </a:r>
            <a:r>
              <a:rPr dirty="0"/>
              <a:t> par </a:t>
            </a:r>
            <a:r>
              <a:rPr dirty="0" err="1"/>
              <a:t>priekšvēža</a:t>
            </a:r>
            <a:r>
              <a:rPr dirty="0"/>
              <a:t> </a:t>
            </a:r>
            <a:r>
              <a:rPr dirty="0" err="1"/>
              <a:t>izmaiņām</a:t>
            </a:r>
            <a:r>
              <a:rPr dirty="0"/>
              <a:t> </a:t>
            </a:r>
            <a:r>
              <a:rPr dirty="0" err="1"/>
              <a:t>jeb</a:t>
            </a:r>
            <a:r>
              <a:rPr dirty="0"/>
              <a:t> </a:t>
            </a:r>
            <a:r>
              <a:rPr dirty="0" err="1"/>
              <a:t>medicīniski</a:t>
            </a:r>
            <a:r>
              <a:rPr dirty="0"/>
              <a:t> </a:t>
            </a:r>
            <a:r>
              <a:rPr dirty="0" err="1"/>
              <a:t>tās</a:t>
            </a:r>
            <a:r>
              <a:rPr dirty="0"/>
              <a:t> </a:t>
            </a:r>
            <a:r>
              <a:rPr dirty="0" err="1"/>
              <a:t>dēvē</a:t>
            </a:r>
            <a:r>
              <a:rPr dirty="0"/>
              <a:t> par CIN (</a:t>
            </a:r>
            <a:r>
              <a:rPr dirty="0" err="1"/>
              <a:t>saīsinājums</a:t>
            </a:r>
            <a:r>
              <a:rPr dirty="0"/>
              <a:t> no </a:t>
            </a:r>
            <a:r>
              <a:rPr dirty="0" err="1"/>
              <a:t>cervikālās</a:t>
            </a:r>
            <a:r>
              <a:rPr dirty="0"/>
              <a:t> </a:t>
            </a:r>
            <a:r>
              <a:rPr dirty="0" err="1"/>
              <a:t>intraepiteliālās</a:t>
            </a:r>
            <a:r>
              <a:rPr dirty="0"/>
              <a:t> </a:t>
            </a:r>
            <a:r>
              <a:rPr dirty="0" err="1"/>
              <a:t>neoplāzijas</a:t>
            </a:r>
            <a:r>
              <a:rPr dirty="0"/>
              <a:t>), kas NAV </a:t>
            </a:r>
            <a:r>
              <a:rPr dirty="0" err="1"/>
              <a:t>ļaundabīga</a:t>
            </a:r>
            <a:r>
              <a:rPr dirty="0"/>
              <a:t> </a:t>
            </a:r>
            <a:r>
              <a:rPr dirty="0" err="1"/>
              <a:t>saslimšana</a:t>
            </a:r>
            <a:r>
              <a:rPr dirty="0"/>
              <a:t>.</a:t>
            </a:r>
          </a:p>
          <a:p>
            <a:endParaRPr dirty="0"/>
          </a:p>
          <a:p>
            <a:r>
              <a:rPr dirty="0" err="1"/>
              <a:t>Veicot</a:t>
            </a:r>
            <a:r>
              <a:rPr dirty="0"/>
              <a:t> </a:t>
            </a:r>
            <a:r>
              <a:rPr dirty="0" err="1"/>
              <a:t>šīs</a:t>
            </a:r>
            <a:r>
              <a:rPr dirty="0"/>
              <a:t> </a:t>
            </a:r>
            <a:r>
              <a:rPr dirty="0" err="1"/>
              <a:t>analīzes</a:t>
            </a:r>
            <a:r>
              <a:rPr dirty="0"/>
              <a:t> </a:t>
            </a:r>
            <a:r>
              <a:rPr dirty="0" err="1"/>
              <a:t>regulāri</a:t>
            </a:r>
            <a:r>
              <a:rPr dirty="0"/>
              <a:t> </a:t>
            </a:r>
            <a:r>
              <a:rPr dirty="0" err="1"/>
              <a:t>visām</a:t>
            </a:r>
            <a:r>
              <a:rPr dirty="0"/>
              <a:t> </a:t>
            </a:r>
            <a:r>
              <a:rPr dirty="0" err="1"/>
              <a:t>sievietēm</a:t>
            </a:r>
            <a:r>
              <a:rPr dirty="0"/>
              <a:t>, </a:t>
            </a:r>
            <a:r>
              <a:rPr dirty="0" err="1"/>
              <a:t>ir</a:t>
            </a:r>
            <a:r>
              <a:rPr dirty="0"/>
              <a:t> </a:t>
            </a:r>
            <a:r>
              <a:rPr dirty="0" err="1"/>
              <a:t>iespējams</a:t>
            </a:r>
            <a:r>
              <a:rPr dirty="0"/>
              <a:t> </a:t>
            </a:r>
            <a:r>
              <a:rPr dirty="0" err="1"/>
              <a:t>savlaicīgi</a:t>
            </a:r>
            <a:r>
              <a:rPr dirty="0"/>
              <a:t> </a:t>
            </a:r>
            <a:r>
              <a:rPr dirty="0" err="1"/>
              <a:t>konstatēt</a:t>
            </a:r>
            <a:r>
              <a:rPr dirty="0"/>
              <a:t> CIN </a:t>
            </a:r>
            <a:r>
              <a:rPr dirty="0" err="1"/>
              <a:t>izmaiņas</a:t>
            </a:r>
            <a:r>
              <a:rPr dirty="0"/>
              <a:t> </a:t>
            </a:r>
            <a:r>
              <a:rPr dirty="0" err="1"/>
              <a:t>šūnās</a:t>
            </a:r>
            <a:r>
              <a:rPr dirty="0"/>
              <a:t> un </a:t>
            </a:r>
            <a:r>
              <a:rPr dirty="0" err="1"/>
              <a:t>tās</a:t>
            </a:r>
            <a:r>
              <a:rPr dirty="0"/>
              <a:t> </a:t>
            </a:r>
            <a:r>
              <a:rPr dirty="0" err="1"/>
              <a:t>izārstēt</a:t>
            </a:r>
            <a:r>
              <a:rPr dirty="0"/>
              <a:t>, </a:t>
            </a:r>
            <a:r>
              <a:rPr dirty="0" err="1"/>
              <a:t>līdz</a:t>
            </a:r>
            <a:r>
              <a:rPr dirty="0"/>
              <a:t> </a:t>
            </a:r>
            <a:r>
              <a:rPr dirty="0" err="1"/>
              <a:t>ar</a:t>
            </a:r>
            <a:r>
              <a:rPr dirty="0"/>
              <a:t> to </a:t>
            </a:r>
            <a:r>
              <a:rPr dirty="0" err="1"/>
              <a:t>ievērojami</a:t>
            </a:r>
            <a:r>
              <a:rPr dirty="0"/>
              <a:t> </a:t>
            </a:r>
            <a:r>
              <a:rPr dirty="0" err="1"/>
              <a:t>samazinot</a:t>
            </a:r>
            <a:r>
              <a:rPr dirty="0"/>
              <a:t> (</a:t>
            </a:r>
            <a:r>
              <a:rPr dirty="0" err="1"/>
              <a:t>līdz</a:t>
            </a:r>
            <a:r>
              <a:rPr dirty="0"/>
              <a:t> pat 75%) </a:t>
            </a:r>
            <a:r>
              <a:rPr dirty="0" err="1"/>
              <a:t>saslimstību</a:t>
            </a:r>
            <a:r>
              <a:rPr dirty="0"/>
              <a:t> </a:t>
            </a:r>
            <a:r>
              <a:rPr dirty="0" err="1"/>
              <a:t>ar</a:t>
            </a:r>
            <a:r>
              <a:rPr dirty="0"/>
              <a:t> </a:t>
            </a:r>
            <a:r>
              <a:rPr dirty="0" err="1"/>
              <a:t>DzKV</a:t>
            </a:r>
            <a:r>
              <a:rPr dirty="0"/>
              <a:t>. CIN var </a:t>
            </a:r>
            <a:r>
              <a:rPr dirty="0" err="1"/>
              <a:t>parādīties</a:t>
            </a:r>
            <a:r>
              <a:rPr dirty="0"/>
              <a:t> </a:t>
            </a:r>
            <a:r>
              <a:rPr dirty="0" err="1"/>
              <a:t>jebkurai</a:t>
            </a:r>
            <a:r>
              <a:rPr dirty="0"/>
              <a:t> </a:t>
            </a:r>
            <a:r>
              <a:rPr dirty="0" err="1"/>
              <a:t>sievietei</a:t>
            </a:r>
            <a:r>
              <a:rPr dirty="0"/>
              <a:t> </a:t>
            </a:r>
            <a:r>
              <a:rPr dirty="0" err="1"/>
              <a:t>dažādos</a:t>
            </a:r>
            <a:r>
              <a:rPr dirty="0"/>
              <a:t> </a:t>
            </a:r>
            <a:r>
              <a:rPr dirty="0" err="1"/>
              <a:t>dzīves</a:t>
            </a:r>
            <a:r>
              <a:rPr dirty="0"/>
              <a:t> </a:t>
            </a:r>
            <a:r>
              <a:rPr dirty="0" err="1"/>
              <a:t>periodos</a:t>
            </a:r>
            <a:r>
              <a:rPr dirty="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noRot="1" noChangeAspect="1"/>
          </p:cNvSpPr>
          <p:nvPr>
            <p:ph type="sldImg"/>
          </p:nvPr>
        </p:nvSpPr>
        <p:spPr>
          <a:xfrm>
            <a:off x="381000" y="685800"/>
            <a:ext cx="6096000" cy="3429000"/>
          </a:xfrm>
          <a:prstGeom prst="rect">
            <a:avLst/>
          </a:prstGeom>
        </p:spPr>
        <p:txBody>
          <a:bodyPr/>
          <a:lstStyle/>
          <a:p>
            <a:endParaRPr/>
          </a:p>
        </p:txBody>
      </p:sp>
      <p:sp>
        <p:nvSpPr>
          <p:cNvPr id="121" name="Shape 121"/>
          <p:cNvSpPr>
            <a:spLocks noGrp="1"/>
          </p:cNvSpPr>
          <p:nvPr>
            <p:ph type="body" sz="quarter" idx="1"/>
          </p:nvPr>
        </p:nvSpPr>
        <p:spPr>
          <a:prstGeom prst="rect">
            <a:avLst/>
          </a:prstGeom>
        </p:spPr>
        <p:txBody>
          <a:bodyPr/>
          <a:lstStyle/>
          <a:p>
            <a:r>
              <a:t>Šobrīd Latvijā ir pieejamas divas skrīninga metodes – dzemdes kakla citoloģija un augsta riska cilvēka papilomas vīrusa (AR CPV) noteikšana.</a:t>
            </a:r>
          </a:p>
          <a:p>
            <a:endParaRPr/>
          </a:p>
          <a:p>
            <a:r>
              <a:t>Šķidruma citoloģijas gadījumā šūnas no dzemdes kakla un dzemdes kakla kanāla tiek iegūtas ar speciālu slotiņu, un pēc šūnu savākšanas slotiņa tiek iegremdēta trauciņā ar speciālu šķidrumu un nosūtīta uz laboratoriju. Laboratorijā no trauciņa tiek savākts šūnu materiāls, atsijātas asins šūnas, gļotas, iekaisuma šūnas un diagnostiski nozīmīgās dzemdes kakla gļotādas šūnas novietotas uz priekšmeta stikliņa.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noRot="1" noChangeAspect="1"/>
          </p:cNvSpPr>
          <p:nvPr>
            <p:ph type="sldImg"/>
          </p:nvPr>
        </p:nvSpPr>
        <p:spPr>
          <a:prstGeom prst="rect">
            <a:avLst/>
          </a:prstGeom>
        </p:spPr>
        <p:txBody>
          <a:bodyPr/>
          <a:lstStyle/>
          <a:p>
            <a:endParaRPr/>
          </a:p>
        </p:txBody>
      </p:sp>
      <p:sp>
        <p:nvSpPr>
          <p:cNvPr id="130" name="Shape 130"/>
          <p:cNvSpPr>
            <a:spLocks noGrp="1"/>
          </p:cNvSpPr>
          <p:nvPr>
            <p:ph type="body" sz="quarter" idx="1"/>
          </p:nvPr>
        </p:nvSpPr>
        <p:spPr>
          <a:prstGeom prst="rect">
            <a:avLst/>
          </a:prstGeom>
        </p:spPr>
        <p:txBody>
          <a:bodyPr/>
          <a:lstStyle/>
          <a:p>
            <a:r>
              <a:rPr dirty="0" err="1"/>
              <a:t>Šķidruma</a:t>
            </a:r>
            <a:r>
              <a:rPr dirty="0"/>
              <a:t> </a:t>
            </a:r>
            <a:r>
              <a:rPr dirty="0" err="1"/>
              <a:t>citoloģijas</a:t>
            </a:r>
            <a:r>
              <a:rPr dirty="0"/>
              <a:t> </a:t>
            </a:r>
            <a:r>
              <a:rPr dirty="0" err="1"/>
              <a:t>gadījumā</a:t>
            </a:r>
            <a:r>
              <a:rPr dirty="0"/>
              <a:t> </a:t>
            </a:r>
            <a:r>
              <a:rPr dirty="0" err="1"/>
              <a:t>šūnas</a:t>
            </a:r>
            <a:r>
              <a:rPr dirty="0"/>
              <a:t> no </a:t>
            </a:r>
            <a:r>
              <a:rPr dirty="0" err="1"/>
              <a:t>dzemdes</a:t>
            </a:r>
            <a:r>
              <a:rPr dirty="0"/>
              <a:t> </a:t>
            </a:r>
            <a:r>
              <a:rPr dirty="0" err="1"/>
              <a:t>kakla</a:t>
            </a:r>
            <a:r>
              <a:rPr dirty="0"/>
              <a:t> un </a:t>
            </a:r>
            <a:r>
              <a:rPr dirty="0" err="1"/>
              <a:t>dzemdes</a:t>
            </a:r>
            <a:r>
              <a:rPr dirty="0"/>
              <a:t> </a:t>
            </a:r>
            <a:r>
              <a:rPr dirty="0" err="1"/>
              <a:t>kakla</a:t>
            </a:r>
            <a:r>
              <a:rPr dirty="0"/>
              <a:t> </a:t>
            </a:r>
            <a:r>
              <a:rPr dirty="0" err="1"/>
              <a:t>kanāla</a:t>
            </a:r>
            <a:r>
              <a:rPr dirty="0"/>
              <a:t> </a:t>
            </a:r>
            <a:r>
              <a:rPr dirty="0" err="1"/>
              <a:t>tiek</a:t>
            </a:r>
            <a:r>
              <a:rPr dirty="0"/>
              <a:t> </a:t>
            </a:r>
            <a:r>
              <a:rPr dirty="0" err="1"/>
              <a:t>iegūtas</a:t>
            </a:r>
            <a:r>
              <a:rPr dirty="0"/>
              <a:t> </a:t>
            </a:r>
            <a:r>
              <a:rPr dirty="0" err="1"/>
              <a:t>ar</a:t>
            </a:r>
            <a:r>
              <a:rPr dirty="0"/>
              <a:t> </a:t>
            </a:r>
            <a:r>
              <a:rPr dirty="0" err="1"/>
              <a:t>speciālu</a:t>
            </a:r>
            <a:r>
              <a:rPr dirty="0"/>
              <a:t> </a:t>
            </a:r>
            <a:r>
              <a:rPr dirty="0" err="1"/>
              <a:t>slotiņu</a:t>
            </a:r>
            <a:r>
              <a:rPr dirty="0"/>
              <a:t>, un </a:t>
            </a:r>
            <a:r>
              <a:rPr dirty="0" err="1"/>
              <a:t>pēc</a:t>
            </a:r>
            <a:r>
              <a:rPr dirty="0"/>
              <a:t> </a:t>
            </a:r>
            <a:r>
              <a:rPr dirty="0" err="1"/>
              <a:t>šūnu</a:t>
            </a:r>
            <a:r>
              <a:rPr dirty="0"/>
              <a:t> </a:t>
            </a:r>
            <a:r>
              <a:rPr dirty="0" err="1"/>
              <a:t>savākšanas</a:t>
            </a:r>
            <a:r>
              <a:rPr dirty="0"/>
              <a:t> </a:t>
            </a:r>
            <a:r>
              <a:rPr dirty="0" err="1"/>
              <a:t>slotiņa</a:t>
            </a:r>
            <a:r>
              <a:rPr dirty="0"/>
              <a:t> </a:t>
            </a:r>
            <a:r>
              <a:rPr dirty="0" err="1"/>
              <a:t>tiek</a:t>
            </a:r>
            <a:r>
              <a:rPr dirty="0"/>
              <a:t> </a:t>
            </a:r>
            <a:r>
              <a:rPr dirty="0" err="1"/>
              <a:t>iegremdēta</a:t>
            </a:r>
            <a:r>
              <a:rPr dirty="0"/>
              <a:t> </a:t>
            </a:r>
            <a:r>
              <a:rPr dirty="0" err="1"/>
              <a:t>trauciņā</a:t>
            </a:r>
            <a:r>
              <a:rPr dirty="0"/>
              <a:t> </a:t>
            </a:r>
            <a:r>
              <a:rPr dirty="0" err="1"/>
              <a:t>ar</a:t>
            </a:r>
            <a:r>
              <a:rPr dirty="0"/>
              <a:t> </a:t>
            </a:r>
            <a:r>
              <a:rPr dirty="0" err="1"/>
              <a:t>speciālu</a:t>
            </a:r>
            <a:r>
              <a:rPr dirty="0"/>
              <a:t> </a:t>
            </a:r>
            <a:r>
              <a:rPr dirty="0" err="1"/>
              <a:t>šķidrumu</a:t>
            </a:r>
            <a:r>
              <a:rPr dirty="0"/>
              <a:t> un </a:t>
            </a:r>
            <a:r>
              <a:rPr dirty="0" err="1"/>
              <a:t>nosūtīta</a:t>
            </a:r>
            <a:r>
              <a:rPr dirty="0"/>
              <a:t> </a:t>
            </a:r>
            <a:r>
              <a:rPr dirty="0" err="1"/>
              <a:t>uz</a:t>
            </a:r>
            <a:r>
              <a:rPr dirty="0"/>
              <a:t> </a:t>
            </a:r>
            <a:r>
              <a:rPr dirty="0" err="1"/>
              <a:t>laboratoriju</a:t>
            </a:r>
            <a:r>
              <a:rPr dirty="0"/>
              <a:t>. </a:t>
            </a:r>
            <a:r>
              <a:rPr dirty="0" err="1"/>
              <a:t>Laboratorijā</a:t>
            </a:r>
            <a:r>
              <a:rPr dirty="0"/>
              <a:t> no </a:t>
            </a:r>
            <a:r>
              <a:rPr dirty="0" err="1"/>
              <a:t>trauciņa</a:t>
            </a:r>
            <a:r>
              <a:rPr dirty="0"/>
              <a:t> </a:t>
            </a:r>
            <a:r>
              <a:rPr dirty="0" err="1"/>
              <a:t>tiek</a:t>
            </a:r>
            <a:r>
              <a:rPr dirty="0"/>
              <a:t> </a:t>
            </a:r>
            <a:r>
              <a:rPr dirty="0" err="1"/>
              <a:t>savākts</a:t>
            </a:r>
            <a:r>
              <a:rPr dirty="0"/>
              <a:t> </a:t>
            </a:r>
            <a:r>
              <a:rPr dirty="0" err="1"/>
              <a:t>šūnu</a:t>
            </a:r>
            <a:r>
              <a:rPr dirty="0"/>
              <a:t> </a:t>
            </a:r>
            <a:r>
              <a:rPr dirty="0" err="1"/>
              <a:t>materiāls</a:t>
            </a:r>
            <a:r>
              <a:rPr dirty="0"/>
              <a:t>, </a:t>
            </a:r>
            <a:r>
              <a:rPr dirty="0" err="1"/>
              <a:t>atsijātas</a:t>
            </a:r>
            <a:r>
              <a:rPr dirty="0"/>
              <a:t> </a:t>
            </a:r>
            <a:r>
              <a:rPr dirty="0" err="1"/>
              <a:t>asins</a:t>
            </a:r>
            <a:r>
              <a:rPr dirty="0"/>
              <a:t> </a:t>
            </a:r>
            <a:r>
              <a:rPr dirty="0" err="1"/>
              <a:t>šūnas</a:t>
            </a:r>
            <a:r>
              <a:rPr dirty="0"/>
              <a:t>, </a:t>
            </a:r>
            <a:r>
              <a:rPr dirty="0" err="1"/>
              <a:t>gļotas</a:t>
            </a:r>
            <a:r>
              <a:rPr dirty="0"/>
              <a:t>, </a:t>
            </a:r>
            <a:r>
              <a:rPr dirty="0" err="1"/>
              <a:t>iekaisuma</a:t>
            </a:r>
            <a:r>
              <a:rPr dirty="0"/>
              <a:t> </a:t>
            </a:r>
            <a:r>
              <a:rPr dirty="0" err="1"/>
              <a:t>šūnas</a:t>
            </a:r>
            <a:r>
              <a:rPr dirty="0"/>
              <a:t> un </a:t>
            </a:r>
            <a:r>
              <a:rPr dirty="0" err="1"/>
              <a:t>diagnostiski</a:t>
            </a:r>
            <a:r>
              <a:rPr dirty="0"/>
              <a:t> </a:t>
            </a:r>
            <a:r>
              <a:rPr dirty="0" err="1"/>
              <a:t>nozīmīgās</a:t>
            </a:r>
            <a:r>
              <a:rPr dirty="0"/>
              <a:t> </a:t>
            </a:r>
            <a:r>
              <a:rPr dirty="0" err="1"/>
              <a:t>dzemdes</a:t>
            </a:r>
            <a:r>
              <a:rPr dirty="0"/>
              <a:t> </a:t>
            </a:r>
            <a:r>
              <a:rPr dirty="0" err="1"/>
              <a:t>kakla</a:t>
            </a:r>
            <a:r>
              <a:rPr dirty="0"/>
              <a:t> </a:t>
            </a:r>
            <a:r>
              <a:rPr dirty="0" err="1"/>
              <a:t>gļotādas</a:t>
            </a:r>
            <a:r>
              <a:rPr dirty="0"/>
              <a:t> </a:t>
            </a:r>
            <a:r>
              <a:rPr dirty="0" err="1"/>
              <a:t>šūnas</a:t>
            </a:r>
            <a:r>
              <a:rPr dirty="0"/>
              <a:t> </a:t>
            </a:r>
            <a:r>
              <a:rPr dirty="0" err="1"/>
              <a:t>novietotas</a:t>
            </a:r>
            <a:r>
              <a:rPr dirty="0"/>
              <a:t> </a:t>
            </a:r>
            <a:r>
              <a:rPr dirty="0" err="1"/>
              <a:t>uz</a:t>
            </a:r>
            <a:r>
              <a:rPr dirty="0"/>
              <a:t> </a:t>
            </a:r>
            <a:r>
              <a:rPr dirty="0" err="1"/>
              <a:t>priekšmeta</a:t>
            </a:r>
            <a:r>
              <a:rPr dirty="0"/>
              <a:t> </a:t>
            </a:r>
            <a:r>
              <a:rPr dirty="0" err="1"/>
              <a:t>stikliņa</a:t>
            </a:r>
            <a:r>
              <a:rPr dirty="0"/>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noRot="1" noChangeAspect="1"/>
          </p:cNvSpPr>
          <p:nvPr>
            <p:ph type="sldImg"/>
          </p:nvPr>
        </p:nvSpPr>
        <p:spPr>
          <a:xfrm>
            <a:off x="381000" y="685800"/>
            <a:ext cx="6096000" cy="3429000"/>
          </a:xfrm>
          <a:prstGeom prst="rect">
            <a:avLst/>
          </a:prstGeom>
        </p:spPr>
        <p:txBody>
          <a:bodyPr/>
          <a:lstStyle/>
          <a:p>
            <a:endParaRPr/>
          </a:p>
        </p:txBody>
      </p:sp>
      <p:sp>
        <p:nvSpPr>
          <p:cNvPr id="140" name="Shape 140"/>
          <p:cNvSpPr>
            <a:spLocks noGrp="1"/>
          </p:cNvSpPr>
          <p:nvPr>
            <p:ph type="body" sz="quarter" idx="1"/>
          </p:nvPr>
        </p:nvSpPr>
        <p:spPr>
          <a:prstGeom prst="rect">
            <a:avLst/>
          </a:prstGeom>
        </p:spPr>
        <p:txBody>
          <a:bodyPr/>
          <a:lstStyle/>
          <a:p>
            <a:r>
              <a:rPr dirty="0" err="1"/>
              <a:t>Augsta</a:t>
            </a:r>
            <a:r>
              <a:rPr dirty="0"/>
              <a:t> </a:t>
            </a:r>
            <a:r>
              <a:rPr dirty="0" err="1"/>
              <a:t>riska</a:t>
            </a:r>
            <a:r>
              <a:rPr dirty="0"/>
              <a:t> </a:t>
            </a:r>
            <a:r>
              <a:rPr dirty="0" err="1"/>
              <a:t>cilvēka</a:t>
            </a:r>
            <a:r>
              <a:rPr dirty="0"/>
              <a:t> </a:t>
            </a:r>
            <a:r>
              <a:rPr dirty="0" err="1"/>
              <a:t>papilomas</a:t>
            </a:r>
            <a:r>
              <a:rPr dirty="0"/>
              <a:t> </a:t>
            </a:r>
            <a:r>
              <a:rPr dirty="0" err="1"/>
              <a:t>vīrusa</a:t>
            </a:r>
            <a:r>
              <a:rPr dirty="0"/>
              <a:t> (AR-CPV) </a:t>
            </a:r>
            <a:r>
              <a:rPr dirty="0" err="1"/>
              <a:t>persistējoša</a:t>
            </a:r>
            <a:r>
              <a:rPr dirty="0"/>
              <a:t> </a:t>
            </a:r>
            <a:r>
              <a:rPr dirty="0" err="1"/>
              <a:t>infekcija</a:t>
            </a:r>
            <a:r>
              <a:rPr dirty="0"/>
              <a:t> </a:t>
            </a:r>
            <a:r>
              <a:rPr dirty="0" err="1"/>
              <a:t>ir</a:t>
            </a:r>
            <a:r>
              <a:rPr dirty="0"/>
              <a:t> </a:t>
            </a:r>
            <a:r>
              <a:rPr dirty="0" err="1"/>
              <a:t>pierādīts</a:t>
            </a:r>
            <a:r>
              <a:rPr dirty="0"/>
              <a:t> </a:t>
            </a:r>
            <a:r>
              <a:rPr dirty="0" err="1"/>
              <a:t>dzemdes</a:t>
            </a:r>
            <a:r>
              <a:rPr dirty="0"/>
              <a:t> </a:t>
            </a:r>
            <a:r>
              <a:rPr dirty="0" err="1"/>
              <a:t>kakla</a:t>
            </a:r>
            <a:r>
              <a:rPr dirty="0"/>
              <a:t> </a:t>
            </a:r>
            <a:r>
              <a:rPr dirty="0" err="1"/>
              <a:t>priekšvēža</a:t>
            </a:r>
            <a:r>
              <a:rPr dirty="0"/>
              <a:t> un </a:t>
            </a:r>
            <a:r>
              <a:rPr dirty="0" err="1"/>
              <a:t>vēža</a:t>
            </a:r>
            <a:r>
              <a:rPr dirty="0"/>
              <a:t> </a:t>
            </a:r>
            <a:r>
              <a:rPr dirty="0" err="1"/>
              <a:t>izmaiņu</a:t>
            </a:r>
            <a:r>
              <a:rPr dirty="0"/>
              <a:t> </a:t>
            </a:r>
            <a:r>
              <a:rPr dirty="0" err="1"/>
              <a:t>iemesls</a:t>
            </a:r>
            <a:r>
              <a:rPr dirty="0"/>
              <a:t>. 99,7% </a:t>
            </a:r>
            <a:r>
              <a:rPr dirty="0" err="1"/>
              <a:t>dzemdes</a:t>
            </a:r>
            <a:r>
              <a:rPr dirty="0"/>
              <a:t> </a:t>
            </a:r>
            <a:r>
              <a:rPr dirty="0" err="1"/>
              <a:t>kakla</a:t>
            </a:r>
            <a:r>
              <a:rPr dirty="0"/>
              <a:t> </a:t>
            </a:r>
            <a:r>
              <a:rPr dirty="0" err="1"/>
              <a:t>vēža</a:t>
            </a:r>
            <a:r>
              <a:rPr dirty="0"/>
              <a:t> </a:t>
            </a:r>
            <a:r>
              <a:rPr dirty="0" err="1"/>
              <a:t>audos</a:t>
            </a:r>
            <a:r>
              <a:rPr dirty="0"/>
              <a:t> </a:t>
            </a:r>
            <a:r>
              <a:rPr dirty="0" err="1"/>
              <a:t>atrod</a:t>
            </a:r>
            <a:r>
              <a:rPr dirty="0"/>
              <a:t> AR CPV, </a:t>
            </a:r>
            <a:r>
              <a:rPr dirty="0" err="1"/>
              <a:t>tāpēc</a:t>
            </a:r>
            <a:r>
              <a:rPr dirty="0"/>
              <a:t> </a:t>
            </a:r>
            <a:r>
              <a:rPr dirty="0" err="1"/>
              <a:t>ir</a:t>
            </a:r>
            <a:r>
              <a:rPr dirty="0"/>
              <a:t> </a:t>
            </a:r>
            <a:r>
              <a:rPr dirty="0" err="1"/>
              <a:t>secināts</a:t>
            </a:r>
            <a:r>
              <a:rPr dirty="0"/>
              <a:t>, ka, ja </a:t>
            </a:r>
            <a:r>
              <a:rPr dirty="0" err="1"/>
              <a:t>dzemdes</a:t>
            </a:r>
            <a:r>
              <a:rPr dirty="0"/>
              <a:t> </a:t>
            </a:r>
            <a:r>
              <a:rPr dirty="0" err="1"/>
              <a:t>kakla</a:t>
            </a:r>
            <a:r>
              <a:rPr dirty="0"/>
              <a:t> </a:t>
            </a:r>
            <a:r>
              <a:rPr dirty="0" err="1"/>
              <a:t>audos</a:t>
            </a:r>
            <a:r>
              <a:rPr dirty="0"/>
              <a:t> </a:t>
            </a:r>
            <a:r>
              <a:rPr dirty="0" err="1"/>
              <a:t>šos</a:t>
            </a:r>
            <a:r>
              <a:rPr dirty="0"/>
              <a:t> </a:t>
            </a:r>
            <a:r>
              <a:rPr dirty="0" err="1"/>
              <a:t>vīrusa</a:t>
            </a:r>
            <a:r>
              <a:rPr dirty="0"/>
              <a:t> </a:t>
            </a:r>
            <a:r>
              <a:rPr dirty="0" err="1"/>
              <a:t>tipus</a:t>
            </a:r>
            <a:r>
              <a:rPr dirty="0"/>
              <a:t> </a:t>
            </a:r>
            <a:r>
              <a:rPr dirty="0" err="1"/>
              <a:t>neatrod</a:t>
            </a:r>
            <a:r>
              <a:rPr dirty="0"/>
              <a:t>, </a:t>
            </a:r>
            <a:r>
              <a:rPr dirty="0" err="1"/>
              <a:t>ar</a:t>
            </a:r>
            <a:r>
              <a:rPr dirty="0"/>
              <a:t> </a:t>
            </a:r>
            <a:r>
              <a:rPr dirty="0" err="1"/>
              <a:t>vēzi</a:t>
            </a:r>
            <a:r>
              <a:rPr dirty="0"/>
              <a:t> </a:t>
            </a:r>
            <a:r>
              <a:rPr dirty="0" err="1"/>
              <a:t>saistītās</a:t>
            </a:r>
            <a:r>
              <a:rPr dirty="0"/>
              <a:t> </a:t>
            </a:r>
            <a:r>
              <a:rPr dirty="0" err="1"/>
              <a:t>izmaiņas</a:t>
            </a:r>
            <a:r>
              <a:rPr dirty="0"/>
              <a:t> </a:t>
            </a:r>
            <a:r>
              <a:rPr dirty="0" err="1"/>
              <a:t>šūnās</a:t>
            </a:r>
            <a:r>
              <a:rPr dirty="0"/>
              <a:t> </a:t>
            </a:r>
            <a:r>
              <a:rPr dirty="0" err="1"/>
              <a:t>nenotiks</a:t>
            </a:r>
            <a:r>
              <a:rPr dirty="0"/>
              <a:t>.</a:t>
            </a:r>
          </a:p>
          <a:p>
            <a:endParaRPr dirty="0"/>
          </a:p>
          <a:p>
            <a:r>
              <a:rPr dirty="0"/>
              <a:t>CPV </a:t>
            </a:r>
            <a:r>
              <a:rPr dirty="0" err="1"/>
              <a:t>vīruss</a:t>
            </a:r>
            <a:r>
              <a:rPr dirty="0"/>
              <a:t> </a:t>
            </a:r>
            <a:r>
              <a:rPr dirty="0" err="1"/>
              <a:t>ir</a:t>
            </a:r>
            <a:r>
              <a:rPr dirty="0"/>
              <a:t> </a:t>
            </a:r>
            <a:r>
              <a:rPr dirty="0" err="1"/>
              <a:t>ļoti</a:t>
            </a:r>
            <a:r>
              <a:rPr dirty="0"/>
              <a:t> </a:t>
            </a:r>
            <a:r>
              <a:rPr dirty="0" err="1"/>
              <a:t>plaši</a:t>
            </a:r>
            <a:r>
              <a:rPr dirty="0"/>
              <a:t> </a:t>
            </a:r>
            <a:r>
              <a:rPr dirty="0" err="1"/>
              <a:t>sastopams</a:t>
            </a:r>
            <a:r>
              <a:rPr dirty="0"/>
              <a:t>, un </a:t>
            </a:r>
            <a:r>
              <a:rPr dirty="0" err="1"/>
              <a:t>ar</a:t>
            </a:r>
            <a:r>
              <a:rPr dirty="0"/>
              <a:t> to var </a:t>
            </a:r>
            <a:r>
              <a:rPr dirty="0" err="1"/>
              <a:t>viegli</a:t>
            </a:r>
            <a:r>
              <a:rPr dirty="0"/>
              <a:t> </a:t>
            </a:r>
            <a:r>
              <a:rPr dirty="0" err="1"/>
              <a:t>inficēties</a:t>
            </a:r>
            <a:r>
              <a:rPr dirty="0"/>
              <a:t> </a:t>
            </a:r>
            <a:r>
              <a:rPr dirty="0" err="1"/>
              <a:t>katrs</a:t>
            </a:r>
            <a:r>
              <a:rPr dirty="0"/>
              <a:t>. </a:t>
            </a:r>
            <a:r>
              <a:rPr dirty="0" err="1"/>
              <a:t>Vīruss</a:t>
            </a:r>
            <a:r>
              <a:rPr dirty="0"/>
              <a:t> </a:t>
            </a:r>
            <a:r>
              <a:rPr dirty="0" err="1"/>
              <a:t>tiek</a:t>
            </a:r>
            <a:r>
              <a:rPr dirty="0"/>
              <a:t> </a:t>
            </a:r>
            <a:r>
              <a:rPr dirty="0" err="1"/>
              <a:t>pārnests</a:t>
            </a:r>
            <a:r>
              <a:rPr dirty="0"/>
              <a:t> </a:t>
            </a:r>
            <a:r>
              <a:rPr dirty="0" err="1"/>
              <a:t>dzimuma</a:t>
            </a:r>
            <a:r>
              <a:rPr dirty="0"/>
              <a:t> </a:t>
            </a:r>
            <a:r>
              <a:rPr dirty="0" err="1"/>
              <a:t>sakaru</a:t>
            </a:r>
            <a:r>
              <a:rPr dirty="0"/>
              <a:t> </a:t>
            </a:r>
            <a:r>
              <a:rPr dirty="0" err="1"/>
              <a:t>vai</a:t>
            </a:r>
            <a:r>
              <a:rPr dirty="0"/>
              <a:t> </a:t>
            </a:r>
            <a:r>
              <a:rPr dirty="0" err="1"/>
              <a:t>sadzīves</a:t>
            </a:r>
            <a:r>
              <a:rPr dirty="0"/>
              <a:t> </a:t>
            </a:r>
            <a:r>
              <a:rPr dirty="0" err="1"/>
              <a:t>kontaktu</a:t>
            </a:r>
            <a:r>
              <a:rPr dirty="0"/>
              <a:t> </a:t>
            </a:r>
            <a:r>
              <a:rPr dirty="0" err="1"/>
              <a:t>laikā</a:t>
            </a:r>
            <a:r>
              <a:rPr dirty="0"/>
              <a:t>. CPV </a:t>
            </a:r>
            <a:r>
              <a:rPr dirty="0" err="1"/>
              <a:t>savas</a:t>
            </a:r>
            <a:r>
              <a:rPr dirty="0"/>
              <a:t> </a:t>
            </a:r>
            <a:r>
              <a:rPr dirty="0" err="1"/>
              <a:t>dzīves</a:t>
            </a:r>
            <a:r>
              <a:rPr dirty="0"/>
              <a:t> </a:t>
            </a:r>
            <a:r>
              <a:rPr dirty="0" err="1"/>
              <a:t>laikā</a:t>
            </a:r>
            <a:r>
              <a:rPr dirty="0"/>
              <a:t> </a:t>
            </a:r>
            <a:r>
              <a:rPr dirty="0" err="1"/>
              <a:t>iegūst</a:t>
            </a:r>
            <a:r>
              <a:rPr dirty="0"/>
              <a:t> 50% – 80% </a:t>
            </a:r>
            <a:r>
              <a:rPr dirty="0" err="1"/>
              <a:t>sieviešu</a:t>
            </a:r>
            <a:r>
              <a:rPr dirty="0"/>
              <a:t>. Gan </a:t>
            </a:r>
            <a:r>
              <a:rPr dirty="0" err="1"/>
              <a:t>vīrietis</a:t>
            </a:r>
            <a:r>
              <a:rPr dirty="0"/>
              <a:t>, </a:t>
            </a:r>
            <a:r>
              <a:rPr dirty="0" err="1"/>
              <a:t>gan</a:t>
            </a:r>
            <a:r>
              <a:rPr dirty="0"/>
              <a:t> </a:t>
            </a:r>
            <a:r>
              <a:rPr dirty="0" err="1"/>
              <a:t>sieviete</a:t>
            </a:r>
            <a:r>
              <a:rPr dirty="0"/>
              <a:t> var </a:t>
            </a:r>
            <a:r>
              <a:rPr dirty="0" err="1"/>
              <a:t>kļūt</a:t>
            </a:r>
            <a:r>
              <a:rPr dirty="0"/>
              <a:t> par CPV </a:t>
            </a:r>
            <a:r>
              <a:rPr dirty="0" err="1"/>
              <a:t>vīrusa</a:t>
            </a:r>
            <a:r>
              <a:rPr dirty="0"/>
              <a:t> </a:t>
            </a:r>
            <a:r>
              <a:rPr dirty="0" err="1"/>
              <a:t>nēsātāju</a:t>
            </a:r>
            <a:r>
              <a:rPr dirty="0"/>
              <a:t>, </a:t>
            </a:r>
            <a:r>
              <a:rPr dirty="0" err="1"/>
              <a:t>nejūtot</a:t>
            </a:r>
            <a:r>
              <a:rPr dirty="0"/>
              <a:t> </a:t>
            </a:r>
            <a:r>
              <a:rPr dirty="0" err="1"/>
              <a:t>nekādas</a:t>
            </a:r>
            <a:r>
              <a:rPr dirty="0"/>
              <a:t> </a:t>
            </a:r>
            <a:r>
              <a:rPr dirty="0" err="1"/>
              <a:t>izmaiņas</a:t>
            </a:r>
            <a:r>
              <a:rPr dirty="0"/>
              <a:t> </a:t>
            </a:r>
            <a:r>
              <a:rPr dirty="0" err="1"/>
              <a:t>veselības</a:t>
            </a:r>
            <a:r>
              <a:rPr dirty="0"/>
              <a:t> </a:t>
            </a:r>
            <a:r>
              <a:rPr dirty="0" err="1"/>
              <a:t>stāvoklī</a:t>
            </a:r>
            <a:r>
              <a:rPr dirty="0"/>
              <a:t>. </a:t>
            </a:r>
            <a:r>
              <a:rPr dirty="0" err="1"/>
              <a:t>Ņemot</a:t>
            </a:r>
            <a:r>
              <a:rPr dirty="0"/>
              <a:t> </a:t>
            </a:r>
            <a:r>
              <a:rPr dirty="0" err="1"/>
              <a:t>vērā</a:t>
            </a:r>
            <a:r>
              <a:rPr dirty="0"/>
              <a:t> to, ka </a:t>
            </a:r>
            <a:r>
              <a:rPr dirty="0" err="1"/>
              <a:t>inficētais</a:t>
            </a:r>
            <a:r>
              <a:rPr dirty="0"/>
              <a:t> </a:t>
            </a:r>
            <a:r>
              <a:rPr dirty="0" err="1"/>
              <a:t>cilvēks</a:t>
            </a:r>
            <a:r>
              <a:rPr dirty="0"/>
              <a:t> </a:t>
            </a:r>
            <a:r>
              <a:rPr dirty="0" err="1"/>
              <a:t>nemana</a:t>
            </a:r>
            <a:r>
              <a:rPr dirty="0"/>
              <a:t> </a:t>
            </a:r>
            <a:r>
              <a:rPr dirty="0" err="1"/>
              <a:t>nekādas</a:t>
            </a:r>
            <a:r>
              <a:rPr dirty="0"/>
              <a:t> </a:t>
            </a:r>
            <a:r>
              <a:rPr dirty="0" err="1"/>
              <a:t>saslimšanas</a:t>
            </a:r>
            <a:r>
              <a:rPr dirty="0"/>
              <a:t> </a:t>
            </a:r>
            <a:r>
              <a:rPr dirty="0" err="1"/>
              <a:t>pazīmes</a:t>
            </a:r>
            <a:r>
              <a:rPr dirty="0"/>
              <a:t>, </a:t>
            </a:r>
            <a:r>
              <a:rPr dirty="0" err="1"/>
              <a:t>viņš</a:t>
            </a:r>
            <a:r>
              <a:rPr dirty="0"/>
              <a:t> </a:t>
            </a:r>
            <a:r>
              <a:rPr dirty="0" err="1"/>
              <a:t>inficē</a:t>
            </a:r>
            <a:r>
              <a:rPr dirty="0"/>
              <a:t> </a:t>
            </a:r>
            <a:r>
              <a:rPr dirty="0" err="1"/>
              <a:t>savu</a:t>
            </a:r>
            <a:r>
              <a:rPr dirty="0"/>
              <a:t> </a:t>
            </a:r>
            <a:r>
              <a:rPr dirty="0" err="1"/>
              <a:t>dzimumpartneri</a:t>
            </a:r>
            <a:r>
              <a:rPr dirty="0"/>
              <a:t>. </a:t>
            </a:r>
            <a:r>
              <a:rPr dirty="0" err="1"/>
              <a:t>Tā</a:t>
            </a:r>
            <a:r>
              <a:rPr dirty="0"/>
              <a:t> </a:t>
            </a:r>
            <a:r>
              <a:rPr dirty="0" err="1"/>
              <a:t>kā</a:t>
            </a:r>
            <a:r>
              <a:rPr dirty="0"/>
              <a:t> </a:t>
            </a:r>
            <a:r>
              <a:rPr dirty="0" err="1"/>
              <a:t>cilvēka</a:t>
            </a:r>
            <a:r>
              <a:rPr dirty="0"/>
              <a:t> </a:t>
            </a:r>
            <a:r>
              <a:rPr dirty="0" err="1"/>
              <a:t>imūnā</a:t>
            </a:r>
            <a:r>
              <a:rPr dirty="0"/>
              <a:t> </a:t>
            </a:r>
            <a:r>
              <a:rPr dirty="0" err="1"/>
              <a:t>sistēma</a:t>
            </a:r>
            <a:r>
              <a:rPr dirty="0"/>
              <a:t> </a:t>
            </a:r>
            <a:r>
              <a:rPr dirty="0" err="1"/>
              <a:t>aktīvi</a:t>
            </a:r>
            <a:r>
              <a:rPr dirty="0"/>
              <a:t> </a:t>
            </a:r>
            <a:r>
              <a:rPr dirty="0" err="1"/>
              <a:t>darbojas</a:t>
            </a:r>
            <a:r>
              <a:rPr dirty="0"/>
              <a:t> </a:t>
            </a:r>
            <a:r>
              <a:rPr dirty="0" err="1"/>
              <a:t>pret</a:t>
            </a:r>
            <a:r>
              <a:rPr dirty="0"/>
              <a:t> CPV, </a:t>
            </a:r>
            <a:r>
              <a:rPr dirty="0" err="1"/>
              <a:t>vairums</a:t>
            </a:r>
            <a:r>
              <a:rPr dirty="0"/>
              <a:t> CPV </a:t>
            </a:r>
            <a:r>
              <a:rPr dirty="0" err="1"/>
              <a:t>infekciju</a:t>
            </a:r>
            <a:r>
              <a:rPr dirty="0"/>
              <a:t> (50% – 70%) </a:t>
            </a:r>
            <a:r>
              <a:rPr dirty="0" err="1"/>
              <a:t>izzūd</a:t>
            </a:r>
            <a:r>
              <a:rPr dirty="0"/>
              <a:t> </a:t>
            </a:r>
            <a:r>
              <a:rPr dirty="0" err="1"/>
              <a:t>pašas</a:t>
            </a:r>
            <a:r>
              <a:rPr dirty="0"/>
              <a:t> no </a:t>
            </a:r>
            <a:r>
              <a:rPr dirty="0" err="1"/>
              <a:t>sevis</a:t>
            </a:r>
            <a:r>
              <a:rPr dirty="0"/>
              <a:t> – </a:t>
            </a:r>
            <a:r>
              <a:rPr dirty="0" err="1"/>
              <a:t>laika</a:t>
            </a:r>
            <a:r>
              <a:rPr dirty="0"/>
              <a:t> </a:t>
            </a:r>
            <a:r>
              <a:rPr dirty="0" err="1"/>
              <a:t>periodā</a:t>
            </a:r>
            <a:r>
              <a:rPr dirty="0"/>
              <a:t> no </a:t>
            </a:r>
            <a:r>
              <a:rPr dirty="0" err="1"/>
              <a:t>dažiem</a:t>
            </a:r>
            <a:r>
              <a:rPr dirty="0"/>
              <a:t> </a:t>
            </a:r>
            <a:r>
              <a:rPr dirty="0" err="1"/>
              <a:t>mēnešiem</a:t>
            </a:r>
            <a:r>
              <a:rPr dirty="0"/>
              <a:t> </a:t>
            </a:r>
            <a:r>
              <a:rPr dirty="0" err="1"/>
              <a:t>līdz</a:t>
            </a:r>
            <a:r>
              <a:rPr dirty="0"/>
              <a:t> pat </a:t>
            </a:r>
            <a:r>
              <a:rPr dirty="0" err="1"/>
              <a:t>pāris</a:t>
            </a:r>
            <a:r>
              <a:rPr dirty="0"/>
              <a:t> </a:t>
            </a:r>
            <a:r>
              <a:rPr dirty="0" err="1"/>
              <a:t>gadiem</a:t>
            </a:r>
            <a:r>
              <a:rPr dirty="0"/>
              <a:t>, </a:t>
            </a:r>
            <a:r>
              <a:rPr dirty="0" err="1"/>
              <a:t>neatstājot</a:t>
            </a:r>
            <a:r>
              <a:rPr dirty="0"/>
              <a:t> </a:t>
            </a:r>
            <a:r>
              <a:rPr dirty="0" err="1"/>
              <a:t>negatīvu</a:t>
            </a:r>
            <a:r>
              <a:rPr dirty="0"/>
              <a:t> </a:t>
            </a:r>
            <a:r>
              <a:rPr dirty="0" err="1"/>
              <a:t>ietekmi</a:t>
            </a:r>
            <a:r>
              <a:rPr dirty="0"/>
              <a:t> </a:t>
            </a:r>
            <a:r>
              <a:rPr dirty="0" err="1"/>
              <a:t>uz</a:t>
            </a:r>
            <a:r>
              <a:rPr dirty="0"/>
              <a:t> </a:t>
            </a:r>
            <a:r>
              <a:rPr dirty="0" err="1"/>
              <a:t>cilvēku</a:t>
            </a:r>
            <a:r>
              <a:rPr dirty="0"/>
              <a:t> </a:t>
            </a:r>
            <a:r>
              <a:rPr dirty="0" err="1"/>
              <a:t>veselību</a:t>
            </a:r>
            <a:r>
              <a:rPr dirty="0"/>
              <a:t> un </a:t>
            </a:r>
            <a:r>
              <a:rPr dirty="0" err="1"/>
              <a:t>neliekot</a:t>
            </a:r>
            <a:r>
              <a:rPr dirty="0"/>
              <a:t> pat </a:t>
            </a:r>
            <a:r>
              <a:rPr dirty="0" err="1"/>
              <a:t>nojaust</a:t>
            </a:r>
            <a:r>
              <a:rPr dirty="0"/>
              <a:t> par </a:t>
            </a:r>
            <a:r>
              <a:rPr dirty="0" err="1"/>
              <a:t>savu</a:t>
            </a:r>
            <a:r>
              <a:rPr dirty="0"/>
              <a:t> </a:t>
            </a:r>
            <a:r>
              <a:rPr dirty="0" err="1"/>
              <a:t>esamību</a:t>
            </a:r>
            <a:r>
              <a:rPr dirty="0"/>
              <a:t>. </a:t>
            </a:r>
            <a:r>
              <a:rPr dirty="0" err="1"/>
              <a:t>Tomēr</a:t>
            </a:r>
            <a:r>
              <a:rPr dirty="0"/>
              <a:t> </a:t>
            </a:r>
            <a:r>
              <a:rPr dirty="0" err="1"/>
              <a:t>atsevišķos</a:t>
            </a:r>
            <a:r>
              <a:rPr dirty="0"/>
              <a:t> </a:t>
            </a:r>
            <a:r>
              <a:rPr dirty="0" err="1"/>
              <a:t>gadījumos</a:t>
            </a:r>
            <a:r>
              <a:rPr dirty="0"/>
              <a:t> </a:t>
            </a:r>
            <a:r>
              <a:rPr dirty="0" err="1"/>
              <a:t>vīruss</a:t>
            </a:r>
            <a:r>
              <a:rPr dirty="0"/>
              <a:t> </a:t>
            </a:r>
            <a:r>
              <a:rPr dirty="0" err="1"/>
              <a:t>šūnās</a:t>
            </a:r>
            <a:r>
              <a:rPr dirty="0"/>
              <a:t> </a:t>
            </a:r>
            <a:r>
              <a:rPr dirty="0" err="1"/>
              <a:t>atrodas</a:t>
            </a:r>
            <a:r>
              <a:rPr dirty="0"/>
              <a:t> </a:t>
            </a:r>
            <a:r>
              <a:rPr dirty="0" err="1"/>
              <a:t>ilgstoši</a:t>
            </a:r>
            <a:r>
              <a:rPr dirty="0"/>
              <a:t> un var </a:t>
            </a:r>
            <a:r>
              <a:rPr dirty="0" err="1"/>
              <a:t>radīt</a:t>
            </a:r>
            <a:r>
              <a:rPr dirty="0"/>
              <a:t> </a:t>
            </a:r>
            <a:r>
              <a:rPr dirty="0" err="1"/>
              <a:t>ļaundabīgas</a:t>
            </a:r>
            <a:r>
              <a:rPr dirty="0"/>
              <a:t> </a:t>
            </a:r>
            <a:r>
              <a:rPr dirty="0" err="1"/>
              <a:t>izmaiņas</a:t>
            </a:r>
            <a:r>
              <a:rPr dirty="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noRot="1" noChangeAspect="1"/>
          </p:cNvSpPr>
          <p:nvPr>
            <p:ph type="sldImg"/>
          </p:nvPr>
        </p:nvSpPr>
        <p:spPr>
          <a:xfrm>
            <a:off x="381000" y="685800"/>
            <a:ext cx="6096000" cy="3429000"/>
          </a:xfrm>
          <a:prstGeom prst="rect">
            <a:avLst/>
          </a:prstGeom>
        </p:spPr>
        <p:txBody>
          <a:bodyPr/>
          <a:lstStyle/>
          <a:p>
            <a:endParaRPr/>
          </a:p>
        </p:txBody>
      </p:sp>
      <p:sp>
        <p:nvSpPr>
          <p:cNvPr id="152" name="Shape 152"/>
          <p:cNvSpPr>
            <a:spLocks noGrp="1"/>
          </p:cNvSpPr>
          <p:nvPr>
            <p:ph type="body" sz="quarter" idx="1"/>
          </p:nvPr>
        </p:nvSpPr>
        <p:spPr>
          <a:prstGeom prst="rect">
            <a:avLst/>
          </a:prstGeom>
        </p:spPr>
        <p:txBody>
          <a:bodyPr/>
          <a:lstStyle/>
          <a:p>
            <a:r>
              <a:rPr dirty="0" err="1"/>
              <a:t>Lielākai</a:t>
            </a:r>
            <a:r>
              <a:rPr dirty="0"/>
              <a:t> </a:t>
            </a:r>
            <a:r>
              <a:rPr dirty="0" err="1"/>
              <a:t>daļai</a:t>
            </a:r>
            <a:r>
              <a:rPr dirty="0"/>
              <a:t> </a:t>
            </a:r>
            <a:r>
              <a:rPr dirty="0" err="1"/>
              <a:t>sieviešu</a:t>
            </a:r>
            <a:r>
              <a:rPr dirty="0"/>
              <a:t> </a:t>
            </a:r>
            <a:r>
              <a:rPr dirty="0" err="1"/>
              <a:t>rezultāti</a:t>
            </a:r>
            <a:r>
              <a:rPr dirty="0"/>
              <a:t> </a:t>
            </a:r>
            <a:r>
              <a:rPr dirty="0" err="1"/>
              <a:t>ir</a:t>
            </a:r>
            <a:r>
              <a:rPr dirty="0"/>
              <a:t> </a:t>
            </a:r>
            <a:r>
              <a:rPr dirty="0" err="1"/>
              <a:t>normāli</a:t>
            </a:r>
            <a:r>
              <a:rPr dirty="0"/>
              <a:t>, </a:t>
            </a:r>
            <a:r>
              <a:rPr dirty="0" err="1"/>
              <a:t>tomēr</a:t>
            </a:r>
            <a:r>
              <a:rPr dirty="0"/>
              <a:t> </a:t>
            </a:r>
            <a:r>
              <a:rPr dirty="0" err="1"/>
              <a:t>aptuveni</a:t>
            </a:r>
            <a:r>
              <a:rPr dirty="0"/>
              <a:t> 10% </a:t>
            </a:r>
            <a:r>
              <a:rPr dirty="0" err="1"/>
              <a:t>analīzes</a:t>
            </a:r>
            <a:r>
              <a:rPr dirty="0"/>
              <a:t> </a:t>
            </a:r>
            <a:r>
              <a:rPr dirty="0" err="1"/>
              <a:t>jāatkārto</a:t>
            </a:r>
            <a:r>
              <a:rPr dirty="0"/>
              <a:t> </a:t>
            </a:r>
            <a:r>
              <a:rPr dirty="0" err="1"/>
              <a:t>vai</a:t>
            </a:r>
            <a:r>
              <a:rPr dirty="0"/>
              <a:t> </a:t>
            </a:r>
            <a:r>
              <a:rPr dirty="0" err="1"/>
              <a:t>jāveic</a:t>
            </a:r>
            <a:r>
              <a:rPr dirty="0"/>
              <a:t> </a:t>
            </a:r>
            <a:r>
              <a:rPr dirty="0" err="1"/>
              <a:t>padziļināta</a:t>
            </a:r>
            <a:r>
              <a:rPr dirty="0"/>
              <a:t> </a:t>
            </a:r>
            <a:r>
              <a:rPr dirty="0" err="1"/>
              <a:t>izmeklēšana</a:t>
            </a:r>
            <a:r>
              <a:rPr dirty="0"/>
              <a:t>, ko </a:t>
            </a:r>
            <a:r>
              <a:rPr dirty="0" err="1"/>
              <a:t>sauc</a:t>
            </a:r>
            <a:r>
              <a:rPr dirty="0"/>
              <a:t> par </a:t>
            </a:r>
            <a:r>
              <a:rPr dirty="0" err="1"/>
              <a:t>kolposkopiju</a:t>
            </a:r>
            <a:r>
              <a:rPr dirty="0"/>
              <a:t>.</a:t>
            </a:r>
          </a:p>
          <a:p>
            <a:r>
              <a:rPr dirty="0" err="1"/>
              <a:t>Galvenais</a:t>
            </a:r>
            <a:r>
              <a:rPr dirty="0"/>
              <a:t> </a:t>
            </a:r>
            <a:r>
              <a:rPr dirty="0" err="1"/>
              <a:t>dzemdes</a:t>
            </a:r>
            <a:r>
              <a:rPr dirty="0"/>
              <a:t> </a:t>
            </a:r>
            <a:r>
              <a:rPr dirty="0" err="1"/>
              <a:t>kakla</a:t>
            </a:r>
            <a:r>
              <a:rPr dirty="0"/>
              <a:t> </a:t>
            </a:r>
            <a:r>
              <a:rPr dirty="0" err="1"/>
              <a:t>priekšvēža</a:t>
            </a:r>
            <a:r>
              <a:rPr dirty="0"/>
              <a:t> un </a:t>
            </a:r>
            <a:r>
              <a:rPr dirty="0" err="1"/>
              <a:t>vēža</a:t>
            </a:r>
            <a:r>
              <a:rPr dirty="0"/>
              <a:t> </a:t>
            </a:r>
            <a:r>
              <a:rPr dirty="0" err="1"/>
              <a:t>cēlonis</a:t>
            </a:r>
            <a:r>
              <a:rPr dirty="0"/>
              <a:t> </a:t>
            </a:r>
            <a:r>
              <a:rPr dirty="0" err="1"/>
              <a:t>ir</a:t>
            </a:r>
            <a:r>
              <a:rPr dirty="0"/>
              <a:t> </a:t>
            </a:r>
            <a:r>
              <a:rPr dirty="0" err="1"/>
              <a:t>augsta</a:t>
            </a:r>
            <a:r>
              <a:rPr dirty="0"/>
              <a:t> </a:t>
            </a:r>
            <a:r>
              <a:rPr dirty="0" err="1"/>
              <a:t>riska</a:t>
            </a:r>
            <a:r>
              <a:rPr dirty="0"/>
              <a:t> CPV </a:t>
            </a:r>
            <a:r>
              <a:rPr dirty="0" err="1"/>
              <a:t>ilgstoša</a:t>
            </a:r>
            <a:r>
              <a:rPr dirty="0"/>
              <a:t> </a:t>
            </a:r>
            <a:r>
              <a:rPr dirty="0" err="1"/>
              <a:t>atrašanās</a:t>
            </a:r>
            <a:r>
              <a:rPr dirty="0"/>
              <a:t> </a:t>
            </a:r>
            <a:r>
              <a:rPr dirty="0" err="1"/>
              <a:t>dzemdes</a:t>
            </a:r>
            <a:r>
              <a:rPr dirty="0"/>
              <a:t> </a:t>
            </a:r>
            <a:r>
              <a:rPr dirty="0" err="1"/>
              <a:t>kakla</a:t>
            </a:r>
            <a:r>
              <a:rPr dirty="0"/>
              <a:t> </a:t>
            </a:r>
            <a:r>
              <a:rPr dirty="0" err="1"/>
              <a:t>gļotādas</a:t>
            </a:r>
            <a:r>
              <a:rPr dirty="0"/>
              <a:t> </a:t>
            </a:r>
            <a:r>
              <a:rPr dirty="0" err="1"/>
              <a:t>šūnās</a:t>
            </a:r>
            <a:r>
              <a:rPr dirty="0"/>
              <a:t>. </a:t>
            </a:r>
            <a:r>
              <a:rPr dirty="0" err="1"/>
              <a:t>Pētījumi</a:t>
            </a:r>
            <a:r>
              <a:rPr dirty="0"/>
              <a:t> </a:t>
            </a:r>
            <a:r>
              <a:rPr dirty="0" err="1"/>
              <a:t>ir</a:t>
            </a:r>
            <a:r>
              <a:rPr dirty="0"/>
              <a:t> </a:t>
            </a:r>
            <a:r>
              <a:rPr dirty="0" err="1"/>
              <a:t>pierādījuši</a:t>
            </a:r>
            <a:r>
              <a:rPr dirty="0"/>
              <a:t>, ka, </a:t>
            </a:r>
            <a:r>
              <a:rPr dirty="0" err="1"/>
              <a:t>lai</a:t>
            </a:r>
            <a:r>
              <a:rPr dirty="0"/>
              <a:t> </a:t>
            </a:r>
            <a:r>
              <a:rPr dirty="0" err="1"/>
              <a:t>izveidotos</a:t>
            </a:r>
            <a:r>
              <a:rPr dirty="0"/>
              <a:t> </a:t>
            </a:r>
            <a:r>
              <a:rPr dirty="0" err="1"/>
              <a:t>pirmās</a:t>
            </a:r>
            <a:r>
              <a:rPr dirty="0"/>
              <a:t> </a:t>
            </a:r>
            <a:r>
              <a:rPr dirty="0" err="1"/>
              <a:t>priekšvēža</a:t>
            </a:r>
            <a:r>
              <a:rPr dirty="0"/>
              <a:t> </a:t>
            </a:r>
            <a:r>
              <a:rPr dirty="0" err="1"/>
              <a:t>izmaiņas</a:t>
            </a:r>
            <a:r>
              <a:rPr dirty="0"/>
              <a:t>, </a:t>
            </a:r>
            <a:r>
              <a:rPr dirty="0" err="1"/>
              <a:t>ir</a:t>
            </a:r>
            <a:r>
              <a:rPr dirty="0"/>
              <a:t> </a:t>
            </a:r>
            <a:r>
              <a:rPr dirty="0" err="1"/>
              <a:t>jāpaiet</a:t>
            </a:r>
            <a:r>
              <a:rPr dirty="0"/>
              <a:t> </a:t>
            </a:r>
            <a:r>
              <a:rPr dirty="0" err="1"/>
              <a:t>vismaz</a:t>
            </a:r>
            <a:r>
              <a:rPr dirty="0"/>
              <a:t> 3 </a:t>
            </a:r>
            <a:r>
              <a:rPr dirty="0" err="1"/>
              <a:t>gadiem</a:t>
            </a:r>
            <a:r>
              <a:rPr dirty="0"/>
              <a:t>, </a:t>
            </a:r>
            <a:r>
              <a:rPr dirty="0" err="1"/>
              <a:t>savukārt</a:t>
            </a:r>
            <a:r>
              <a:rPr dirty="0"/>
              <a:t> </a:t>
            </a:r>
            <a:r>
              <a:rPr dirty="0" err="1"/>
              <a:t>vēža</a:t>
            </a:r>
            <a:r>
              <a:rPr dirty="0"/>
              <a:t> </a:t>
            </a:r>
            <a:r>
              <a:rPr dirty="0" err="1"/>
              <a:t>izmaiņas</a:t>
            </a:r>
            <a:r>
              <a:rPr dirty="0"/>
              <a:t> </a:t>
            </a:r>
            <a:r>
              <a:rPr dirty="0" err="1"/>
              <a:t>rodas</a:t>
            </a:r>
            <a:r>
              <a:rPr dirty="0"/>
              <a:t> ne </a:t>
            </a:r>
            <a:r>
              <a:rPr dirty="0" err="1"/>
              <a:t>ātrāk</a:t>
            </a:r>
            <a:r>
              <a:rPr dirty="0"/>
              <a:t> </a:t>
            </a:r>
            <a:r>
              <a:rPr dirty="0" err="1"/>
              <a:t>kā</a:t>
            </a:r>
            <a:r>
              <a:rPr dirty="0"/>
              <a:t> 10 </a:t>
            </a:r>
            <a:r>
              <a:rPr dirty="0" err="1"/>
              <a:t>līdz</a:t>
            </a:r>
            <a:r>
              <a:rPr dirty="0"/>
              <a:t> 15 </a:t>
            </a:r>
            <a:r>
              <a:rPr dirty="0" err="1"/>
              <a:t>gadus</a:t>
            </a:r>
            <a:r>
              <a:rPr dirty="0"/>
              <a:t> </a:t>
            </a:r>
            <a:r>
              <a:rPr dirty="0" err="1"/>
              <a:t>pēc</a:t>
            </a:r>
            <a:r>
              <a:rPr dirty="0"/>
              <a:t> </a:t>
            </a:r>
            <a:r>
              <a:rPr dirty="0" err="1"/>
              <a:t>inficēšanās</a:t>
            </a:r>
            <a:r>
              <a:rPr dirty="0"/>
              <a:t> </a:t>
            </a:r>
            <a:r>
              <a:rPr dirty="0" err="1"/>
              <a:t>ar</a:t>
            </a:r>
            <a:r>
              <a:rPr dirty="0"/>
              <a:t> CPV.</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757575"/>
                </a:solidFill>
              </a:defRPr>
            </a:lvl1pPr>
            <a:lvl2pPr marL="0" indent="457200">
              <a:buSzTx/>
              <a:buFontTx/>
              <a:buNone/>
              <a:defRPr sz="2400">
                <a:solidFill>
                  <a:srgbClr val="757575"/>
                </a:solidFill>
              </a:defRPr>
            </a:lvl2pPr>
            <a:lvl3pPr marL="0" indent="914400">
              <a:buSzTx/>
              <a:buFontTx/>
              <a:buNone/>
              <a:defRPr sz="2400">
                <a:solidFill>
                  <a:srgbClr val="757575"/>
                </a:solidFill>
              </a:defRPr>
            </a:lvl3pPr>
            <a:lvl4pPr marL="0" indent="1371600">
              <a:buSzTx/>
              <a:buFontTx/>
              <a:buNone/>
              <a:defRPr sz="2400">
                <a:solidFill>
                  <a:srgbClr val="757575"/>
                </a:solidFill>
              </a:defRPr>
            </a:lvl4pPr>
            <a:lvl5pPr marL="0" indent="1828800">
              <a:buSzTx/>
              <a:buFontTx/>
              <a:buNone/>
              <a:defRPr sz="2400">
                <a:solidFill>
                  <a:srgbClr val="757575"/>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80144" y="6404292"/>
            <a:ext cx="273657" cy="269241"/>
          </a:xfrm>
          <a:prstGeom prst="rect">
            <a:avLst/>
          </a:prstGeom>
          <a:ln w="12700">
            <a:miter lim="400000"/>
          </a:ln>
        </p:spPr>
        <p:txBody>
          <a:bodyPr wrap="none" lIns="45719" rIns="45719" anchor="ctr">
            <a:spAutoFit/>
          </a:bodyPr>
          <a:lstStyle>
            <a:lvl1pPr algn="r">
              <a:defRPr sz="1200">
                <a:solidFill>
                  <a:srgbClr val="757575"/>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1"/>
          <p:cNvSpPr txBox="1">
            <a:spLocks noGrp="1"/>
          </p:cNvSpPr>
          <p:nvPr>
            <p:ph type="ctrTitle"/>
          </p:nvPr>
        </p:nvSpPr>
        <p:spPr>
          <a:prstGeom prst="rect">
            <a:avLst/>
          </a:prstGeom>
        </p:spPr>
        <p:txBody>
          <a:bodyPr/>
          <a:lstStyle>
            <a:lvl1pPr defTabSz="685800">
              <a:defRPr sz="4500"/>
            </a:lvl1pPr>
          </a:lstStyle>
          <a:p>
            <a:r>
              <a:t>Dzemdes kakla skrīninga metodes un to nozīme dzemdes kakla priekšvēža saslimšanu diagnostikā.</a:t>
            </a:r>
          </a:p>
        </p:txBody>
      </p:sp>
      <p:sp>
        <p:nvSpPr>
          <p:cNvPr id="95" name="Subtitle 2"/>
          <p:cNvSpPr txBox="1">
            <a:spLocks noGrp="1"/>
          </p:cNvSpPr>
          <p:nvPr>
            <p:ph type="subTitle" sz="quarter" idx="1"/>
          </p:nvPr>
        </p:nvSpPr>
        <p:spPr>
          <a:xfrm>
            <a:off x="1524000" y="4306230"/>
            <a:ext cx="9144000" cy="1655762"/>
          </a:xfrm>
          <a:prstGeom prst="rect">
            <a:avLst/>
          </a:prstGeom>
        </p:spPr>
        <p:txBody>
          <a:bodyPr/>
          <a:lstStyle/>
          <a:p>
            <a:r>
              <a:rPr lang="lv-LV" dirty="0"/>
              <a:t>Arta Spridzāne</a:t>
            </a:r>
            <a:endParaRP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Dzemdes kakla skrīnings."/>
          <p:cNvSpPr txBox="1">
            <a:spLocks noGrp="1"/>
          </p:cNvSpPr>
          <p:nvPr>
            <p:ph type="title"/>
          </p:nvPr>
        </p:nvSpPr>
        <p:spPr>
          <a:xfrm>
            <a:off x="839787" y="143611"/>
            <a:ext cx="3932239" cy="1600201"/>
          </a:xfrm>
          <a:prstGeom prst="rect">
            <a:avLst/>
          </a:prstGeom>
        </p:spPr>
        <p:txBody>
          <a:bodyPr/>
          <a:lstStyle>
            <a:lvl1pPr>
              <a:defRPr>
                <a:solidFill>
                  <a:srgbClr val="009193"/>
                </a:solidFill>
              </a:defRPr>
            </a:lvl1pPr>
          </a:lstStyle>
          <a:p>
            <a:r>
              <a:t>Dzemdes kakla skrīnings. </a:t>
            </a:r>
          </a:p>
        </p:txBody>
      </p:sp>
      <p:sp>
        <p:nvSpPr>
          <p:cNvPr id="98" name="Valsts apmaksāts…"/>
          <p:cNvSpPr txBox="1">
            <a:spLocks noGrp="1"/>
          </p:cNvSpPr>
          <p:nvPr>
            <p:ph type="body" sz="quarter" idx="1"/>
          </p:nvPr>
        </p:nvSpPr>
        <p:spPr>
          <a:xfrm>
            <a:off x="839787" y="2550182"/>
            <a:ext cx="3932239" cy="3811588"/>
          </a:xfrm>
          <a:prstGeom prst="rect">
            <a:avLst/>
          </a:prstGeom>
        </p:spPr>
        <p:txBody>
          <a:bodyPr/>
          <a:lstStyle/>
          <a:p>
            <a:pPr marL="228600" indent="-228600">
              <a:buClr>
                <a:schemeClr val="accent6">
                  <a:lumOff val="-8352"/>
                </a:schemeClr>
              </a:buClr>
              <a:buSzPct val="100000"/>
              <a:buChar char="✓"/>
              <a:defRPr sz="2500"/>
            </a:pPr>
            <a:r>
              <a:t>Valsts apmaksāts</a:t>
            </a:r>
          </a:p>
          <a:p>
            <a:pPr marL="228600" indent="-228600">
              <a:buClr>
                <a:schemeClr val="accent6">
                  <a:lumOff val="-8352"/>
                </a:schemeClr>
              </a:buClr>
              <a:buSzPct val="100000"/>
              <a:buChar char="✓"/>
              <a:defRPr sz="2500"/>
            </a:pPr>
            <a:r>
              <a:t>Ātrs</a:t>
            </a:r>
          </a:p>
          <a:p>
            <a:pPr marL="228600" indent="-228600">
              <a:buClr>
                <a:schemeClr val="accent6">
                  <a:lumOff val="-8352"/>
                </a:schemeClr>
              </a:buClr>
              <a:buSzPct val="100000"/>
              <a:buChar char="✓"/>
              <a:defRPr sz="2500"/>
            </a:pPr>
            <a:r>
              <a:t>Nesāpīgs</a:t>
            </a:r>
          </a:p>
          <a:p>
            <a:pPr marL="228600" indent="-228600">
              <a:buClr>
                <a:schemeClr val="accent6">
                  <a:lumOff val="-8352"/>
                </a:schemeClr>
              </a:buClr>
              <a:buSzPct val="100000"/>
              <a:buChar char="✓"/>
              <a:defRPr sz="2500"/>
            </a:pPr>
            <a:r>
              <a:t>25 - 29/ 30 - 70 gadi</a:t>
            </a:r>
          </a:p>
          <a:p>
            <a:pPr marL="228600" indent="-228600">
              <a:buClr>
                <a:schemeClr val="accent6">
                  <a:lumOff val="-8352"/>
                </a:schemeClr>
              </a:buClr>
              <a:buSzPct val="100000"/>
              <a:buChar char="✓"/>
              <a:defRPr sz="2500"/>
            </a:pPr>
            <a:r>
              <a:t>Dzīvības glābojšs</a:t>
            </a:r>
          </a:p>
        </p:txBody>
      </p:sp>
      <p:pic>
        <p:nvPicPr>
          <p:cNvPr id="99" name="Screenshot 2024-05-14 at 22.19.52.png" descr="Screenshot 2024-05-14 at 22.19.52.png"/>
          <p:cNvPicPr>
            <a:picLocks noChangeAspect="1"/>
          </p:cNvPicPr>
          <p:nvPr/>
        </p:nvPicPr>
        <p:blipFill>
          <a:blip r:embed="rId3"/>
          <a:stretch>
            <a:fillRect/>
          </a:stretch>
        </p:blipFill>
        <p:spPr>
          <a:xfrm>
            <a:off x="5194158" y="1937963"/>
            <a:ext cx="6593266" cy="3666212"/>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ounded Rectangle"/>
          <p:cNvSpPr/>
          <p:nvPr/>
        </p:nvSpPr>
        <p:spPr>
          <a:xfrm>
            <a:off x="542158" y="2179144"/>
            <a:ext cx="4231655" cy="1270001"/>
          </a:xfrm>
          <a:prstGeom prst="roundRect">
            <a:avLst>
              <a:gd name="adj" fmla="val 15000"/>
            </a:avLst>
          </a:prstGeom>
          <a:solidFill>
            <a:srgbClr val="FFFC79"/>
          </a:solidFill>
          <a:ln w="19050">
            <a:solidFill>
              <a:schemeClr val="accent1"/>
            </a:solidFill>
            <a:miter/>
          </a:ln>
        </p:spPr>
        <p:txBody>
          <a:bodyPr lIns="45719" rIns="45719" anchor="ctr"/>
          <a:lstStyle/>
          <a:p>
            <a:endParaRPr/>
          </a:p>
        </p:txBody>
      </p:sp>
      <p:sp>
        <p:nvSpPr>
          <p:cNvPr id="104" name="Rounded Rectangle"/>
          <p:cNvSpPr/>
          <p:nvPr/>
        </p:nvSpPr>
        <p:spPr>
          <a:xfrm>
            <a:off x="5334875" y="2179144"/>
            <a:ext cx="6729766" cy="1270001"/>
          </a:xfrm>
          <a:prstGeom prst="roundRect">
            <a:avLst>
              <a:gd name="adj" fmla="val 15000"/>
            </a:avLst>
          </a:prstGeom>
          <a:solidFill>
            <a:srgbClr val="76D6FF"/>
          </a:solidFill>
          <a:ln w="19050">
            <a:solidFill>
              <a:schemeClr val="accent1"/>
            </a:solidFill>
            <a:miter/>
          </a:ln>
        </p:spPr>
        <p:txBody>
          <a:bodyPr lIns="45719" rIns="45719" anchor="ctr"/>
          <a:lstStyle/>
          <a:p>
            <a:endParaRPr/>
          </a:p>
        </p:txBody>
      </p:sp>
      <p:sp>
        <p:nvSpPr>
          <p:cNvPr id="105" name="Latvijā pieejamās metodes."/>
          <p:cNvSpPr txBox="1">
            <a:spLocks noGrp="1"/>
          </p:cNvSpPr>
          <p:nvPr>
            <p:ph type="title"/>
          </p:nvPr>
        </p:nvSpPr>
        <p:spPr>
          <a:xfrm>
            <a:off x="633248" y="365124"/>
            <a:ext cx="10515601" cy="1325564"/>
          </a:xfrm>
          <a:prstGeom prst="rect">
            <a:avLst/>
          </a:prstGeom>
        </p:spPr>
        <p:txBody>
          <a:bodyPr/>
          <a:lstStyle/>
          <a:p>
            <a:r>
              <a:t>Latvijā pieejamās metodes.</a:t>
            </a:r>
          </a:p>
        </p:txBody>
      </p:sp>
      <p:sp>
        <p:nvSpPr>
          <p:cNvPr id="106" name="Dzemdes kakla šķidruma citoloģija"/>
          <p:cNvSpPr txBox="1"/>
          <p:nvPr/>
        </p:nvSpPr>
        <p:spPr>
          <a:xfrm>
            <a:off x="681121" y="2471069"/>
            <a:ext cx="3953729"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b="1">
                <a:solidFill>
                  <a:srgbClr val="008385"/>
                </a:solidFill>
              </a:defRPr>
            </a:lvl1pPr>
          </a:lstStyle>
          <a:p>
            <a:r>
              <a:t>Dzemdes kakla šķidruma citoloģija </a:t>
            </a:r>
          </a:p>
        </p:txBody>
      </p:sp>
      <p:sp>
        <p:nvSpPr>
          <p:cNvPr id="107" name="Augsta riska cilvēka papilomas vīrusa ( AR CPV) noteikšana"/>
          <p:cNvSpPr txBox="1"/>
          <p:nvPr/>
        </p:nvSpPr>
        <p:spPr>
          <a:xfrm>
            <a:off x="5370492" y="2471069"/>
            <a:ext cx="6658532"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b="1">
                <a:solidFill>
                  <a:schemeClr val="accent1"/>
                </a:solidFill>
              </a:defRPr>
            </a:lvl1pPr>
          </a:lstStyle>
          <a:p>
            <a:r>
              <a:t>Augsta riska cilvēka papilomas vīrusa ( AR CPV) noteikšana</a:t>
            </a:r>
          </a:p>
        </p:txBody>
      </p:sp>
      <p:sp>
        <p:nvSpPr>
          <p:cNvPr id="108" name="25 - 29"/>
          <p:cNvSpPr txBox="1"/>
          <p:nvPr/>
        </p:nvSpPr>
        <p:spPr>
          <a:xfrm>
            <a:off x="1215009" y="3937601"/>
            <a:ext cx="815837"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25 - 29</a:t>
            </a:r>
          </a:p>
        </p:txBody>
      </p:sp>
      <p:sp>
        <p:nvSpPr>
          <p:cNvPr id="109" name="Ik 3 gadus"/>
          <p:cNvSpPr txBox="1"/>
          <p:nvPr/>
        </p:nvSpPr>
        <p:spPr>
          <a:xfrm>
            <a:off x="1043447" y="4787373"/>
            <a:ext cx="11589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Ik 3 gadus</a:t>
            </a:r>
          </a:p>
        </p:txBody>
      </p:sp>
      <p:sp>
        <p:nvSpPr>
          <p:cNvPr id="110" name="30 - 70"/>
          <p:cNvSpPr txBox="1"/>
          <p:nvPr/>
        </p:nvSpPr>
        <p:spPr>
          <a:xfrm>
            <a:off x="9223891" y="3937601"/>
            <a:ext cx="815837"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30 - 70</a:t>
            </a:r>
          </a:p>
        </p:txBody>
      </p:sp>
      <p:sp>
        <p:nvSpPr>
          <p:cNvPr id="111" name="Ik 5 gadus"/>
          <p:cNvSpPr txBox="1"/>
          <p:nvPr/>
        </p:nvSpPr>
        <p:spPr>
          <a:xfrm>
            <a:off x="9052330" y="4957875"/>
            <a:ext cx="11589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Ik 5 gadus</a:t>
            </a:r>
          </a:p>
        </p:txBody>
      </p:sp>
      <p:sp>
        <p:nvSpPr>
          <p:cNvPr id="112" name="Line"/>
          <p:cNvSpPr/>
          <p:nvPr/>
        </p:nvSpPr>
        <p:spPr>
          <a:xfrm>
            <a:off x="4474864" y="3149970"/>
            <a:ext cx="1158961" cy="1"/>
          </a:xfrm>
          <a:prstGeom prst="line">
            <a:avLst/>
          </a:prstGeom>
          <a:ln w="19050">
            <a:solidFill>
              <a:schemeClr val="accent1"/>
            </a:solidFill>
            <a:miter/>
            <a:headEnd type="triangle"/>
            <a:tailEnd type="triangle"/>
          </a:ln>
        </p:spPr>
        <p:txBody>
          <a:bodyPr lIns="45719" rIns="45719"/>
          <a:lstStyle/>
          <a:p>
            <a:endParaRPr/>
          </a:p>
        </p:txBody>
      </p:sp>
      <p:pic>
        <p:nvPicPr>
          <p:cNvPr id="113" name="Screenshot 2024-05-14 at 22.09.07.png" descr="Screenshot 2024-05-14 at 22.09.07.png"/>
          <p:cNvPicPr>
            <a:picLocks noChangeAspect="1"/>
          </p:cNvPicPr>
          <p:nvPr/>
        </p:nvPicPr>
        <p:blipFill>
          <a:blip r:embed="rId3"/>
          <a:stretch>
            <a:fillRect/>
          </a:stretch>
        </p:blipFill>
        <p:spPr>
          <a:xfrm>
            <a:off x="3670551" y="3748415"/>
            <a:ext cx="4220277" cy="2789761"/>
          </a:xfrm>
          <a:prstGeom prst="rect">
            <a:avLst/>
          </a:prstGeom>
          <a:ln w="12700">
            <a:miter lim="400000"/>
          </a:ln>
        </p:spPr>
      </p:pic>
      <p:grpSp>
        <p:nvGrpSpPr>
          <p:cNvPr id="116" name="Screenshot 2024-05-14 at 23.32.48.png"/>
          <p:cNvGrpSpPr/>
          <p:nvPr/>
        </p:nvGrpSpPr>
        <p:grpSpPr>
          <a:xfrm>
            <a:off x="889914" y="5322814"/>
            <a:ext cx="1345136" cy="1390930"/>
            <a:chOff x="0" y="0"/>
            <a:chExt cx="1345134" cy="1390929"/>
          </a:xfrm>
        </p:grpSpPr>
        <p:pic>
          <p:nvPicPr>
            <p:cNvPr id="115" name="Screenshot 2024-05-14 at 23.32.48.png" descr="Screenshot 2024-05-14 at 23.32.48.png"/>
            <p:cNvPicPr>
              <a:picLocks noChangeAspect="1"/>
            </p:cNvPicPr>
            <p:nvPr/>
          </p:nvPicPr>
          <p:blipFill>
            <a:blip r:embed="rId4"/>
            <a:stretch>
              <a:fillRect/>
            </a:stretch>
          </p:blipFill>
          <p:spPr>
            <a:xfrm>
              <a:off x="203200" y="203200"/>
              <a:ext cx="938735" cy="946430"/>
            </a:xfrm>
            <a:prstGeom prst="rect">
              <a:avLst/>
            </a:prstGeom>
            <a:ln>
              <a:noFill/>
            </a:ln>
            <a:effectLst/>
          </p:spPr>
        </p:pic>
        <p:pic>
          <p:nvPicPr>
            <p:cNvPr id="114" name="Screenshot 2024-05-14 at 23.32.48.png" descr="Screenshot 2024-05-14 at 23.32.48.png"/>
            <p:cNvPicPr>
              <a:picLocks/>
            </p:cNvPicPr>
            <p:nvPr/>
          </p:nvPicPr>
          <p:blipFill>
            <a:blip r:embed="rId5"/>
            <a:stretch>
              <a:fillRect/>
            </a:stretch>
          </p:blipFill>
          <p:spPr>
            <a:xfrm>
              <a:off x="0" y="0"/>
              <a:ext cx="1345135" cy="1390930"/>
            </a:xfrm>
            <a:prstGeom prst="rect">
              <a:avLst/>
            </a:prstGeom>
            <a:effectLst/>
          </p:spPr>
        </p:pic>
      </p:grpSp>
      <p:grpSp>
        <p:nvGrpSpPr>
          <p:cNvPr id="119" name="Screenshot 2024-05-14 at 23.17.09.png"/>
          <p:cNvGrpSpPr/>
          <p:nvPr/>
        </p:nvGrpSpPr>
        <p:grpSpPr>
          <a:xfrm>
            <a:off x="8915074" y="5404133"/>
            <a:ext cx="1717251" cy="1325564"/>
            <a:chOff x="0" y="0"/>
            <a:chExt cx="1717249" cy="1325562"/>
          </a:xfrm>
        </p:grpSpPr>
        <p:pic>
          <p:nvPicPr>
            <p:cNvPr id="118" name="Screenshot 2024-05-14 at 23.17.09.png" descr="Screenshot 2024-05-14 at 23.17.09.png"/>
            <p:cNvPicPr>
              <a:picLocks noChangeAspect="1"/>
            </p:cNvPicPr>
            <p:nvPr/>
          </p:nvPicPr>
          <p:blipFill>
            <a:blip r:embed="rId6"/>
            <a:srcRect/>
            <a:stretch>
              <a:fillRect/>
            </a:stretch>
          </p:blipFill>
          <p:spPr>
            <a:xfrm>
              <a:off x="203199" y="203199"/>
              <a:ext cx="1310851" cy="881064"/>
            </a:xfrm>
            <a:prstGeom prst="rect">
              <a:avLst/>
            </a:prstGeom>
            <a:ln>
              <a:noFill/>
            </a:ln>
            <a:effectLst/>
          </p:spPr>
        </p:pic>
        <p:pic>
          <p:nvPicPr>
            <p:cNvPr id="117" name="Screenshot 2024-05-14 at 23.17.09.png" descr="Screenshot 2024-05-14 at 23.17.09.png"/>
            <p:cNvPicPr>
              <a:picLocks/>
            </p:cNvPicPr>
            <p:nvPr/>
          </p:nvPicPr>
          <p:blipFill>
            <a:blip r:embed="rId7"/>
            <a:stretch>
              <a:fillRect/>
            </a:stretch>
          </p:blipFill>
          <p:spPr>
            <a:xfrm>
              <a:off x="-1" y="-1"/>
              <a:ext cx="1717251" cy="1325564"/>
            </a:xfrm>
            <a:prstGeom prst="rect">
              <a:avLst/>
            </a:prstGeom>
            <a:effectLst/>
          </p:spPr>
        </p:pic>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Picture 7" descr="Picture 7"/>
          <p:cNvPicPr>
            <a:picLocks noChangeAspect="1"/>
          </p:cNvPicPr>
          <p:nvPr/>
        </p:nvPicPr>
        <p:blipFill>
          <a:blip r:embed="rId3"/>
          <a:stretch>
            <a:fillRect/>
          </a:stretch>
        </p:blipFill>
        <p:spPr>
          <a:xfrm>
            <a:off x="302513" y="1397195"/>
            <a:ext cx="1591987" cy="2067207"/>
          </a:xfrm>
          <a:prstGeom prst="rect">
            <a:avLst/>
          </a:prstGeom>
          <a:ln w="12700">
            <a:miter lim="400000"/>
          </a:ln>
        </p:spPr>
      </p:pic>
      <p:pic>
        <p:nvPicPr>
          <p:cNvPr id="124" name="officeArt object" descr="officeArt object"/>
          <p:cNvPicPr>
            <a:picLocks noChangeAspect="1"/>
          </p:cNvPicPr>
          <p:nvPr/>
        </p:nvPicPr>
        <p:blipFill>
          <a:blip r:embed="rId4"/>
          <a:stretch>
            <a:fillRect/>
          </a:stretch>
        </p:blipFill>
        <p:spPr>
          <a:xfrm>
            <a:off x="2784185" y="268481"/>
            <a:ext cx="3374877" cy="4324634"/>
          </a:xfrm>
          <a:prstGeom prst="rect">
            <a:avLst/>
          </a:prstGeom>
          <a:ln w="12700">
            <a:miter lim="400000"/>
          </a:ln>
        </p:spPr>
      </p:pic>
      <p:pic>
        <p:nvPicPr>
          <p:cNvPr id="125" name="officeArt object" descr="officeArt object"/>
          <p:cNvPicPr>
            <a:picLocks noChangeAspect="1"/>
          </p:cNvPicPr>
          <p:nvPr/>
        </p:nvPicPr>
        <p:blipFill>
          <a:blip r:embed="rId5"/>
          <a:stretch>
            <a:fillRect/>
          </a:stretch>
        </p:blipFill>
        <p:spPr>
          <a:xfrm>
            <a:off x="7048748" y="381186"/>
            <a:ext cx="3267430" cy="4324635"/>
          </a:xfrm>
          <a:prstGeom prst="rect">
            <a:avLst/>
          </a:prstGeom>
          <a:ln w="12700">
            <a:miter lim="400000"/>
          </a:ln>
        </p:spPr>
      </p:pic>
      <p:pic>
        <p:nvPicPr>
          <p:cNvPr id="126" name="Screenshot 2024-05-14 at 23.12.35.png" descr="Screenshot 2024-05-14 at 23.12.35.png"/>
          <p:cNvPicPr>
            <a:picLocks noChangeAspect="1"/>
          </p:cNvPicPr>
          <p:nvPr/>
        </p:nvPicPr>
        <p:blipFill>
          <a:blip r:embed="rId6"/>
          <a:stretch>
            <a:fillRect/>
          </a:stretch>
        </p:blipFill>
        <p:spPr>
          <a:xfrm>
            <a:off x="2690709" y="4813347"/>
            <a:ext cx="8039101" cy="2057401"/>
          </a:xfrm>
          <a:prstGeom prst="rect">
            <a:avLst/>
          </a:prstGeom>
          <a:ln w="12700">
            <a:miter lim="400000"/>
          </a:ln>
        </p:spPr>
      </p:pic>
      <p:sp>
        <p:nvSpPr>
          <p:cNvPr id="127" name="Šķidruma citoloģija"/>
          <p:cNvSpPr txBox="1"/>
          <p:nvPr/>
        </p:nvSpPr>
        <p:spPr>
          <a:xfrm rot="16200000">
            <a:off x="9356126" y="3091179"/>
            <a:ext cx="4154399" cy="675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3800">
                <a:solidFill>
                  <a:srgbClr val="008385"/>
                </a:solidFill>
              </a:defRPr>
            </a:lvl1pPr>
          </a:lstStyle>
          <a:p>
            <a:r>
              <a:t>Šķidruma citoloģija</a:t>
            </a:r>
          </a:p>
        </p:txBody>
      </p:sp>
      <p:sp>
        <p:nvSpPr>
          <p:cNvPr id="128" name="Microscope"/>
          <p:cNvSpPr/>
          <p:nvPr/>
        </p:nvSpPr>
        <p:spPr>
          <a:xfrm>
            <a:off x="748211" y="4958489"/>
            <a:ext cx="1012216" cy="1449960"/>
          </a:xfrm>
          <a:custGeom>
            <a:avLst/>
            <a:gdLst/>
            <a:ahLst/>
            <a:cxnLst>
              <a:cxn ang="0">
                <a:pos x="wd2" y="hd2"/>
              </a:cxn>
              <a:cxn ang="5400000">
                <a:pos x="wd2" y="hd2"/>
              </a:cxn>
              <a:cxn ang="10800000">
                <a:pos x="wd2" y="hd2"/>
              </a:cxn>
              <a:cxn ang="16200000">
                <a:pos x="wd2" y="hd2"/>
              </a:cxn>
            </a:cxnLst>
            <a:rect l="0" t="0" r="r" b="b"/>
            <a:pathLst>
              <a:path w="21600" h="21600" extrusionOk="0">
                <a:moveTo>
                  <a:pt x="8758" y="0"/>
                </a:moveTo>
                <a:lnTo>
                  <a:pt x="5450" y="778"/>
                </a:lnTo>
                <a:lnTo>
                  <a:pt x="6641" y="3247"/>
                </a:lnTo>
                <a:lnTo>
                  <a:pt x="5792" y="3446"/>
                </a:lnTo>
                <a:lnTo>
                  <a:pt x="6104" y="4092"/>
                </a:lnTo>
                <a:cubicBezTo>
                  <a:pt x="6260" y="4416"/>
                  <a:pt x="6045" y="4765"/>
                  <a:pt x="5610" y="4922"/>
                </a:cubicBezTo>
                <a:cubicBezTo>
                  <a:pt x="2282" y="6123"/>
                  <a:pt x="0" y="8548"/>
                  <a:pt x="0" y="11338"/>
                </a:cubicBezTo>
                <a:cubicBezTo>
                  <a:pt x="0" y="13653"/>
                  <a:pt x="1568" y="15716"/>
                  <a:pt x="4002" y="17038"/>
                </a:cubicBezTo>
                <a:cubicBezTo>
                  <a:pt x="4586" y="17355"/>
                  <a:pt x="4834" y="17888"/>
                  <a:pt x="4600" y="18378"/>
                </a:cubicBezTo>
                <a:lnTo>
                  <a:pt x="4184" y="19249"/>
                </a:lnTo>
                <a:lnTo>
                  <a:pt x="1504" y="19249"/>
                </a:lnTo>
                <a:lnTo>
                  <a:pt x="383" y="21600"/>
                </a:lnTo>
                <a:lnTo>
                  <a:pt x="21600" y="21600"/>
                </a:lnTo>
                <a:lnTo>
                  <a:pt x="20479" y="19249"/>
                </a:lnTo>
                <a:lnTo>
                  <a:pt x="11598" y="19249"/>
                </a:lnTo>
                <a:lnTo>
                  <a:pt x="10562" y="17077"/>
                </a:lnTo>
                <a:lnTo>
                  <a:pt x="11571" y="16839"/>
                </a:lnTo>
                <a:lnTo>
                  <a:pt x="11765" y="17236"/>
                </a:lnTo>
                <a:cubicBezTo>
                  <a:pt x="11884" y="17482"/>
                  <a:pt x="13400" y="17349"/>
                  <a:pt x="15152" y="16937"/>
                </a:cubicBezTo>
                <a:cubicBezTo>
                  <a:pt x="16905" y="16524"/>
                  <a:pt x="18230" y="15990"/>
                  <a:pt x="18111" y="15743"/>
                </a:cubicBezTo>
                <a:lnTo>
                  <a:pt x="17339" y="14141"/>
                </a:lnTo>
                <a:lnTo>
                  <a:pt x="9985" y="15870"/>
                </a:lnTo>
                <a:lnTo>
                  <a:pt x="9392" y="14628"/>
                </a:lnTo>
                <a:lnTo>
                  <a:pt x="18738" y="12430"/>
                </a:lnTo>
                <a:lnTo>
                  <a:pt x="18157" y="11225"/>
                </a:lnTo>
                <a:lnTo>
                  <a:pt x="8816" y="13422"/>
                </a:lnTo>
                <a:cubicBezTo>
                  <a:pt x="8484" y="12824"/>
                  <a:pt x="7243" y="12835"/>
                  <a:pt x="6947" y="13456"/>
                </a:cubicBezTo>
                <a:lnTo>
                  <a:pt x="6503" y="14386"/>
                </a:lnTo>
                <a:cubicBezTo>
                  <a:pt x="6304" y="14804"/>
                  <a:pt x="5529" y="14924"/>
                  <a:pt x="5109" y="14596"/>
                </a:cubicBezTo>
                <a:cubicBezTo>
                  <a:pt x="4000" y="13729"/>
                  <a:pt x="3324" y="12589"/>
                  <a:pt x="3324" y="11338"/>
                </a:cubicBezTo>
                <a:cubicBezTo>
                  <a:pt x="3324" y="9736"/>
                  <a:pt x="4435" y="8310"/>
                  <a:pt x="6145" y="7417"/>
                </a:cubicBezTo>
                <a:cubicBezTo>
                  <a:pt x="6760" y="7095"/>
                  <a:pt x="7648" y="7292"/>
                  <a:pt x="7893" y="7801"/>
                </a:cubicBezTo>
                <a:lnTo>
                  <a:pt x="8198" y="8499"/>
                </a:lnTo>
                <a:cubicBezTo>
                  <a:pt x="7412" y="8705"/>
                  <a:pt x="6996" y="9308"/>
                  <a:pt x="7266" y="9868"/>
                </a:cubicBezTo>
                <a:lnTo>
                  <a:pt x="7411" y="10170"/>
                </a:lnTo>
                <a:lnTo>
                  <a:pt x="10048" y="9550"/>
                </a:lnTo>
                <a:lnTo>
                  <a:pt x="11155" y="11844"/>
                </a:lnTo>
                <a:lnTo>
                  <a:pt x="13852" y="11208"/>
                </a:lnTo>
                <a:lnTo>
                  <a:pt x="12745" y="8916"/>
                </a:lnTo>
                <a:lnTo>
                  <a:pt x="15302" y="8314"/>
                </a:lnTo>
                <a:lnTo>
                  <a:pt x="15157" y="8012"/>
                </a:lnTo>
                <a:cubicBezTo>
                  <a:pt x="14886" y="7450"/>
                  <a:pt x="14024" y="7146"/>
                  <a:pt x="13218" y="7317"/>
                </a:cubicBezTo>
                <a:lnTo>
                  <a:pt x="10821" y="2265"/>
                </a:lnTo>
                <a:lnTo>
                  <a:pt x="9949" y="2469"/>
                </a:lnTo>
                <a:lnTo>
                  <a:pt x="8758" y="0"/>
                </a:lnTo>
                <a:close/>
                <a:moveTo>
                  <a:pt x="7777" y="15736"/>
                </a:moveTo>
                <a:cubicBezTo>
                  <a:pt x="8266" y="15736"/>
                  <a:pt x="8661" y="16014"/>
                  <a:pt x="8661" y="16355"/>
                </a:cubicBezTo>
                <a:cubicBezTo>
                  <a:pt x="8661" y="16696"/>
                  <a:pt x="8266" y="16972"/>
                  <a:pt x="7777" y="16972"/>
                </a:cubicBezTo>
                <a:cubicBezTo>
                  <a:pt x="7288" y="16972"/>
                  <a:pt x="6891" y="16696"/>
                  <a:pt x="6891" y="16355"/>
                </a:cubicBezTo>
                <a:cubicBezTo>
                  <a:pt x="6891" y="16014"/>
                  <a:pt x="7288" y="15736"/>
                  <a:pt x="7777" y="15736"/>
                </a:cubicBezTo>
                <a:close/>
              </a:path>
            </a:pathLst>
          </a:custGeom>
          <a:solidFill>
            <a:schemeClr val="accent2"/>
          </a:solidFill>
          <a:ln w="19050">
            <a:solidFill>
              <a:schemeClr val="accent1"/>
            </a:solidFill>
            <a:miter/>
          </a:ln>
        </p:spPr>
        <p:txBody>
          <a:bodyPr lIns="45719" rIns="45719" anchor="ctr"/>
          <a:lstStyle/>
          <a:p>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Screenshot 2024-05-14 at 23.17.09.png" descr="Screenshot 2024-05-14 at 23.17.09.png"/>
          <p:cNvPicPr>
            <a:picLocks noChangeAspect="1"/>
          </p:cNvPicPr>
          <p:nvPr/>
        </p:nvPicPr>
        <p:blipFill>
          <a:blip r:embed="rId3"/>
          <a:stretch>
            <a:fillRect/>
          </a:stretch>
        </p:blipFill>
        <p:spPr>
          <a:xfrm>
            <a:off x="797575" y="3591521"/>
            <a:ext cx="3786401" cy="2544959"/>
          </a:xfrm>
          <a:prstGeom prst="rect">
            <a:avLst/>
          </a:prstGeom>
          <a:ln w="12700">
            <a:miter lim="400000"/>
          </a:ln>
        </p:spPr>
      </p:pic>
      <p:graphicFrame>
        <p:nvGraphicFramePr>
          <p:cNvPr id="133" name="Table"/>
          <p:cNvGraphicFramePr/>
          <p:nvPr>
            <p:extLst>
              <p:ext uri="{D42A27DB-BD31-4B8C-83A1-F6EECF244321}">
                <p14:modId xmlns:p14="http://schemas.microsoft.com/office/powerpoint/2010/main" val="634556048"/>
              </p:ext>
            </p:extLst>
          </p:nvPr>
        </p:nvGraphicFramePr>
        <p:xfrm>
          <a:off x="5426403" y="1258042"/>
          <a:ext cx="2088527" cy="4836160"/>
        </p:xfrm>
        <a:graphic>
          <a:graphicData uri="http://schemas.openxmlformats.org/drawingml/2006/table">
            <a:tbl>
              <a:tblPr>
                <a:tableStyleId>{4C3C2611-4C71-4FC5-86AE-919BDF0F9419}</a:tableStyleId>
              </a:tblPr>
              <a:tblGrid>
                <a:gridCol w="2088527">
                  <a:extLst>
                    <a:ext uri="{9D8B030D-6E8A-4147-A177-3AD203B41FA5}">
                      <a16:colId xmlns:a16="http://schemas.microsoft.com/office/drawing/2014/main" val="20000"/>
                    </a:ext>
                  </a:extLst>
                </a:gridCol>
              </a:tblGrid>
              <a:tr h="310890">
                <a:tc>
                  <a:txBody>
                    <a:bodyPr/>
                    <a:lstStyle/>
                    <a:p>
                      <a:pPr algn="ctr" defTabSz="457200">
                        <a:defRPr sz="1800"/>
                      </a:pPr>
                      <a:r>
                        <a:rPr lang="lv-LV" sz="1600" dirty="0">
                          <a:solidFill>
                            <a:srgbClr val="941100"/>
                          </a:solidFill>
                          <a:uFill>
                            <a:solidFill>
                              <a:srgbClr val="000000"/>
                            </a:solidFill>
                          </a:uFill>
                          <a:latin typeface="Helvetica Neue"/>
                          <a:ea typeface="Helvetica Neue"/>
                          <a:cs typeface="Helvetica Neue"/>
                          <a:sym typeface="Helvetica Neue"/>
                        </a:rPr>
                        <a:t>C</a:t>
                      </a:r>
                      <a:r>
                        <a:rPr sz="1600" dirty="0">
                          <a:solidFill>
                            <a:srgbClr val="941100"/>
                          </a:solidFill>
                          <a:uFill>
                            <a:solidFill>
                              <a:srgbClr val="000000"/>
                            </a:solidFill>
                          </a:uFill>
                          <a:latin typeface="Helvetica Neue"/>
                          <a:ea typeface="Helvetica Neue"/>
                          <a:cs typeface="Helvetica Neue"/>
                          <a:sym typeface="Helvetica Neue"/>
                        </a:rPr>
                        <a:t>PV 16</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extLst>
                  <a:ext uri="{0D108BD9-81ED-4DB2-BD59-A6C34878D82A}">
                    <a16:rowId xmlns:a16="http://schemas.microsoft.com/office/drawing/2014/main" val="10000"/>
                  </a:ext>
                </a:extLst>
              </a:tr>
              <a:tr h="310890">
                <a:tc>
                  <a:txBody>
                    <a:bodyPr/>
                    <a:lstStyle/>
                    <a:p>
                      <a:pPr algn="ctr" defTabSz="457200">
                        <a:defRPr sz="1800"/>
                      </a:pPr>
                      <a:r>
                        <a:rPr lang="lv-LV" sz="1600" dirty="0">
                          <a:solidFill>
                            <a:srgbClr val="941100"/>
                          </a:solidFill>
                          <a:uFill>
                            <a:solidFill>
                              <a:srgbClr val="000000"/>
                            </a:solidFill>
                          </a:uFill>
                          <a:latin typeface="Helvetica Neue"/>
                          <a:ea typeface="Helvetica Neue"/>
                          <a:cs typeface="Helvetica Neue"/>
                          <a:sym typeface="Helvetica Neue"/>
                        </a:rPr>
                        <a:t>C</a:t>
                      </a:r>
                      <a:r>
                        <a:rPr sz="1600" dirty="0">
                          <a:solidFill>
                            <a:srgbClr val="941100"/>
                          </a:solidFill>
                          <a:uFill>
                            <a:solidFill>
                              <a:srgbClr val="000000"/>
                            </a:solidFill>
                          </a:uFill>
                          <a:latin typeface="Helvetica Neue"/>
                          <a:ea typeface="Helvetica Neue"/>
                          <a:cs typeface="Helvetica Neue"/>
                          <a:sym typeface="Helvetica Neue"/>
                        </a:rPr>
                        <a:t>PV 18</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extLst>
                  <a:ext uri="{0D108BD9-81ED-4DB2-BD59-A6C34878D82A}">
                    <a16:rowId xmlns:a16="http://schemas.microsoft.com/office/drawing/2014/main" val="10001"/>
                  </a:ext>
                </a:extLst>
              </a:tr>
              <a:tr h="310890">
                <a:tc>
                  <a:txBody>
                    <a:bodyPr/>
                    <a:lstStyle/>
                    <a:p>
                      <a:pPr algn="ctr" defTabSz="457200">
                        <a:defRPr sz="1800"/>
                      </a:pPr>
                      <a:r>
                        <a:rPr lang="lv-LV" sz="1600" dirty="0">
                          <a:solidFill>
                            <a:srgbClr val="941100"/>
                          </a:solidFill>
                          <a:uFill>
                            <a:solidFill>
                              <a:srgbClr val="000000"/>
                            </a:solidFill>
                          </a:uFill>
                          <a:latin typeface="Helvetica Neue"/>
                          <a:ea typeface="Helvetica Neue"/>
                          <a:cs typeface="Helvetica Neue"/>
                          <a:sym typeface="Helvetica Neue"/>
                        </a:rPr>
                        <a:t>C</a:t>
                      </a:r>
                      <a:r>
                        <a:rPr sz="1600" dirty="0">
                          <a:solidFill>
                            <a:srgbClr val="941100"/>
                          </a:solidFill>
                          <a:uFill>
                            <a:solidFill>
                              <a:srgbClr val="000000"/>
                            </a:solidFill>
                          </a:uFill>
                          <a:latin typeface="Helvetica Neue"/>
                          <a:ea typeface="Helvetica Neue"/>
                          <a:cs typeface="Helvetica Neue"/>
                          <a:sym typeface="Helvetica Neue"/>
                        </a:rPr>
                        <a:t>PV 31</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extLst>
                  <a:ext uri="{0D108BD9-81ED-4DB2-BD59-A6C34878D82A}">
                    <a16:rowId xmlns:a16="http://schemas.microsoft.com/office/drawing/2014/main" val="10002"/>
                  </a:ext>
                </a:extLst>
              </a:tr>
              <a:tr h="310890">
                <a:tc>
                  <a:txBody>
                    <a:bodyPr/>
                    <a:lstStyle/>
                    <a:p>
                      <a:pPr algn="ctr" defTabSz="457200">
                        <a:defRPr sz="1800"/>
                      </a:pPr>
                      <a:r>
                        <a:rPr lang="lv-LV" sz="1600" dirty="0">
                          <a:uFill>
                            <a:solidFill>
                              <a:srgbClr val="000000"/>
                            </a:solidFill>
                          </a:uFill>
                          <a:latin typeface="Helvetica Neue"/>
                          <a:ea typeface="Helvetica Neue"/>
                          <a:cs typeface="Helvetica Neue"/>
                          <a:sym typeface="Helvetica Neue"/>
                        </a:rPr>
                        <a:t>C</a:t>
                      </a:r>
                      <a:r>
                        <a:rPr sz="1600" dirty="0">
                          <a:uFill>
                            <a:solidFill>
                              <a:srgbClr val="000000"/>
                            </a:solidFill>
                          </a:uFill>
                          <a:latin typeface="Helvetica Neue"/>
                          <a:ea typeface="Helvetica Neue"/>
                          <a:cs typeface="Helvetica Neue"/>
                          <a:sym typeface="Helvetica Neue"/>
                        </a:rPr>
                        <a:t>PV 33</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extLst>
                  <a:ext uri="{0D108BD9-81ED-4DB2-BD59-A6C34878D82A}">
                    <a16:rowId xmlns:a16="http://schemas.microsoft.com/office/drawing/2014/main" val="10003"/>
                  </a:ext>
                </a:extLst>
              </a:tr>
              <a:tr h="310890">
                <a:tc>
                  <a:txBody>
                    <a:bodyPr/>
                    <a:lstStyle/>
                    <a:p>
                      <a:pPr algn="ctr" defTabSz="457200">
                        <a:defRPr sz="1800"/>
                      </a:pPr>
                      <a:r>
                        <a:rPr lang="lv-LV" sz="1600" dirty="0">
                          <a:uFill>
                            <a:solidFill>
                              <a:srgbClr val="000000"/>
                            </a:solidFill>
                          </a:uFill>
                          <a:latin typeface="Helvetica Neue"/>
                          <a:ea typeface="Helvetica Neue"/>
                          <a:cs typeface="Helvetica Neue"/>
                          <a:sym typeface="Helvetica Neue"/>
                        </a:rPr>
                        <a:t>C</a:t>
                      </a:r>
                      <a:r>
                        <a:rPr sz="1600" dirty="0">
                          <a:uFill>
                            <a:solidFill>
                              <a:srgbClr val="000000"/>
                            </a:solidFill>
                          </a:uFill>
                          <a:latin typeface="Helvetica Neue"/>
                          <a:ea typeface="Helvetica Neue"/>
                          <a:cs typeface="Helvetica Neue"/>
                          <a:sym typeface="Helvetica Neue"/>
                        </a:rPr>
                        <a:t>PV 35</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extLst>
                  <a:ext uri="{0D108BD9-81ED-4DB2-BD59-A6C34878D82A}">
                    <a16:rowId xmlns:a16="http://schemas.microsoft.com/office/drawing/2014/main" val="10004"/>
                  </a:ext>
                </a:extLst>
              </a:tr>
              <a:tr h="310890">
                <a:tc>
                  <a:txBody>
                    <a:bodyPr/>
                    <a:lstStyle/>
                    <a:p>
                      <a:pPr algn="ctr" defTabSz="457200">
                        <a:defRPr sz="1800"/>
                      </a:pPr>
                      <a:r>
                        <a:rPr lang="lv-LV" sz="1600" dirty="0">
                          <a:uFill>
                            <a:solidFill>
                              <a:srgbClr val="000000"/>
                            </a:solidFill>
                          </a:uFill>
                          <a:latin typeface="Helvetica Neue"/>
                          <a:ea typeface="Helvetica Neue"/>
                          <a:cs typeface="Helvetica Neue"/>
                          <a:sym typeface="Helvetica Neue"/>
                        </a:rPr>
                        <a:t>C</a:t>
                      </a:r>
                      <a:r>
                        <a:rPr sz="1600" dirty="0">
                          <a:uFill>
                            <a:solidFill>
                              <a:srgbClr val="000000"/>
                            </a:solidFill>
                          </a:uFill>
                          <a:latin typeface="Helvetica Neue"/>
                          <a:ea typeface="Helvetica Neue"/>
                          <a:cs typeface="Helvetica Neue"/>
                          <a:sym typeface="Helvetica Neue"/>
                        </a:rPr>
                        <a:t>PV 39</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extLst>
                  <a:ext uri="{0D108BD9-81ED-4DB2-BD59-A6C34878D82A}">
                    <a16:rowId xmlns:a16="http://schemas.microsoft.com/office/drawing/2014/main" val="10005"/>
                  </a:ext>
                </a:extLst>
              </a:tr>
              <a:tr h="310890">
                <a:tc>
                  <a:txBody>
                    <a:bodyPr/>
                    <a:lstStyle/>
                    <a:p>
                      <a:pPr algn="ctr" defTabSz="457200">
                        <a:defRPr sz="1800"/>
                      </a:pPr>
                      <a:r>
                        <a:rPr lang="lv-LV" sz="1600" dirty="0">
                          <a:solidFill>
                            <a:srgbClr val="941100"/>
                          </a:solidFill>
                          <a:uFill>
                            <a:solidFill>
                              <a:srgbClr val="000000"/>
                            </a:solidFill>
                          </a:uFill>
                          <a:latin typeface="Helvetica Neue"/>
                          <a:ea typeface="Helvetica Neue"/>
                          <a:cs typeface="Helvetica Neue"/>
                          <a:sym typeface="Helvetica Neue"/>
                        </a:rPr>
                        <a:t>C</a:t>
                      </a:r>
                      <a:r>
                        <a:rPr sz="1600" dirty="0">
                          <a:solidFill>
                            <a:srgbClr val="941100"/>
                          </a:solidFill>
                          <a:uFill>
                            <a:solidFill>
                              <a:srgbClr val="000000"/>
                            </a:solidFill>
                          </a:uFill>
                          <a:latin typeface="Helvetica Neue"/>
                          <a:ea typeface="Helvetica Neue"/>
                          <a:cs typeface="Helvetica Neue"/>
                          <a:sym typeface="Helvetica Neue"/>
                        </a:rPr>
                        <a:t>PV 45</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extLst>
                  <a:ext uri="{0D108BD9-81ED-4DB2-BD59-A6C34878D82A}">
                    <a16:rowId xmlns:a16="http://schemas.microsoft.com/office/drawing/2014/main" val="10006"/>
                  </a:ext>
                </a:extLst>
              </a:tr>
              <a:tr h="310890">
                <a:tc>
                  <a:txBody>
                    <a:bodyPr/>
                    <a:lstStyle/>
                    <a:p>
                      <a:pPr algn="ctr" defTabSz="457200">
                        <a:defRPr sz="1800"/>
                      </a:pPr>
                      <a:r>
                        <a:rPr lang="lv-LV" sz="1600" dirty="0">
                          <a:uFill>
                            <a:solidFill>
                              <a:srgbClr val="000000"/>
                            </a:solidFill>
                          </a:uFill>
                          <a:latin typeface="Helvetica Neue"/>
                          <a:ea typeface="Helvetica Neue"/>
                          <a:cs typeface="Helvetica Neue"/>
                          <a:sym typeface="Helvetica Neue"/>
                        </a:rPr>
                        <a:t>C</a:t>
                      </a:r>
                      <a:r>
                        <a:rPr sz="1600" dirty="0">
                          <a:uFill>
                            <a:solidFill>
                              <a:srgbClr val="000000"/>
                            </a:solidFill>
                          </a:uFill>
                          <a:latin typeface="Helvetica Neue"/>
                          <a:ea typeface="Helvetica Neue"/>
                          <a:cs typeface="Helvetica Neue"/>
                          <a:sym typeface="Helvetica Neue"/>
                        </a:rPr>
                        <a:t>PV 51</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extLst>
                  <a:ext uri="{0D108BD9-81ED-4DB2-BD59-A6C34878D82A}">
                    <a16:rowId xmlns:a16="http://schemas.microsoft.com/office/drawing/2014/main" val="10007"/>
                  </a:ext>
                </a:extLst>
              </a:tr>
              <a:tr h="310890">
                <a:tc>
                  <a:txBody>
                    <a:bodyPr/>
                    <a:lstStyle/>
                    <a:p>
                      <a:pPr algn="ctr" defTabSz="457200">
                        <a:defRPr sz="1800"/>
                      </a:pPr>
                      <a:r>
                        <a:rPr lang="lv-LV" sz="1600" dirty="0">
                          <a:uFill>
                            <a:solidFill>
                              <a:srgbClr val="000000"/>
                            </a:solidFill>
                          </a:uFill>
                          <a:latin typeface="Helvetica Neue"/>
                          <a:ea typeface="Helvetica Neue"/>
                          <a:cs typeface="Helvetica Neue"/>
                          <a:sym typeface="Helvetica Neue"/>
                        </a:rPr>
                        <a:t>C</a:t>
                      </a:r>
                      <a:r>
                        <a:rPr sz="1600" dirty="0">
                          <a:uFill>
                            <a:solidFill>
                              <a:srgbClr val="000000"/>
                            </a:solidFill>
                          </a:uFill>
                          <a:latin typeface="Helvetica Neue"/>
                          <a:ea typeface="Helvetica Neue"/>
                          <a:cs typeface="Helvetica Neue"/>
                          <a:sym typeface="Helvetica Neue"/>
                        </a:rPr>
                        <a:t>PV 52</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extLst>
                  <a:ext uri="{0D108BD9-81ED-4DB2-BD59-A6C34878D82A}">
                    <a16:rowId xmlns:a16="http://schemas.microsoft.com/office/drawing/2014/main" val="10008"/>
                  </a:ext>
                </a:extLst>
              </a:tr>
              <a:tr h="310890">
                <a:tc>
                  <a:txBody>
                    <a:bodyPr/>
                    <a:lstStyle/>
                    <a:p>
                      <a:pPr algn="ctr" defTabSz="457200">
                        <a:defRPr sz="1800"/>
                      </a:pPr>
                      <a:r>
                        <a:rPr lang="lv-LV" sz="1600" dirty="0">
                          <a:uFill>
                            <a:solidFill>
                              <a:srgbClr val="000000"/>
                            </a:solidFill>
                          </a:uFill>
                          <a:latin typeface="Helvetica Neue"/>
                          <a:ea typeface="Helvetica Neue"/>
                          <a:cs typeface="Helvetica Neue"/>
                          <a:sym typeface="Helvetica Neue"/>
                        </a:rPr>
                        <a:t>C</a:t>
                      </a:r>
                      <a:r>
                        <a:rPr sz="1600" dirty="0">
                          <a:uFill>
                            <a:solidFill>
                              <a:srgbClr val="000000"/>
                            </a:solidFill>
                          </a:uFill>
                          <a:latin typeface="Helvetica Neue"/>
                          <a:ea typeface="Helvetica Neue"/>
                          <a:cs typeface="Helvetica Neue"/>
                          <a:sym typeface="Helvetica Neue"/>
                        </a:rPr>
                        <a:t>PV 56</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extLst>
                  <a:ext uri="{0D108BD9-81ED-4DB2-BD59-A6C34878D82A}">
                    <a16:rowId xmlns:a16="http://schemas.microsoft.com/office/drawing/2014/main" val="10009"/>
                  </a:ext>
                </a:extLst>
              </a:tr>
              <a:tr h="310890">
                <a:tc>
                  <a:txBody>
                    <a:bodyPr/>
                    <a:lstStyle/>
                    <a:p>
                      <a:pPr algn="ctr" defTabSz="457200">
                        <a:defRPr sz="1800"/>
                      </a:pPr>
                      <a:r>
                        <a:rPr lang="lv-LV" sz="1600" dirty="0">
                          <a:uFill>
                            <a:solidFill>
                              <a:srgbClr val="000000"/>
                            </a:solidFill>
                          </a:uFill>
                          <a:latin typeface="Helvetica Neue"/>
                          <a:ea typeface="Helvetica Neue"/>
                          <a:cs typeface="Helvetica Neue"/>
                          <a:sym typeface="Helvetica Neue"/>
                        </a:rPr>
                        <a:t>C</a:t>
                      </a:r>
                      <a:r>
                        <a:rPr sz="1600" dirty="0">
                          <a:uFill>
                            <a:solidFill>
                              <a:srgbClr val="000000"/>
                            </a:solidFill>
                          </a:uFill>
                          <a:latin typeface="Helvetica Neue"/>
                          <a:ea typeface="Helvetica Neue"/>
                          <a:cs typeface="Helvetica Neue"/>
                          <a:sym typeface="Helvetica Neue"/>
                        </a:rPr>
                        <a:t>PV 58</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extLst>
                  <a:ext uri="{0D108BD9-81ED-4DB2-BD59-A6C34878D82A}">
                    <a16:rowId xmlns:a16="http://schemas.microsoft.com/office/drawing/2014/main" val="10010"/>
                  </a:ext>
                </a:extLst>
              </a:tr>
              <a:tr h="310890">
                <a:tc>
                  <a:txBody>
                    <a:bodyPr/>
                    <a:lstStyle/>
                    <a:p>
                      <a:pPr algn="ctr" defTabSz="457200">
                        <a:defRPr sz="1800"/>
                      </a:pPr>
                      <a:r>
                        <a:rPr lang="lv-LV" sz="1600" dirty="0">
                          <a:uFill>
                            <a:solidFill>
                              <a:srgbClr val="000000"/>
                            </a:solidFill>
                          </a:uFill>
                          <a:latin typeface="Helvetica Neue"/>
                          <a:ea typeface="Helvetica Neue"/>
                          <a:cs typeface="Helvetica Neue"/>
                          <a:sym typeface="Helvetica Neue"/>
                        </a:rPr>
                        <a:t>C</a:t>
                      </a:r>
                      <a:r>
                        <a:rPr sz="1600" dirty="0">
                          <a:uFill>
                            <a:solidFill>
                              <a:srgbClr val="000000"/>
                            </a:solidFill>
                          </a:uFill>
                          <a:latin typeface="Helvetica Neue"/>
                          <a:ea typeface="Helvetica Neue"/>
                          <a:cs typeface="Helvetica Neue"/>
                          <a:sym typeface="Helvetica Neue"/>
                        </a:rPr>
                        <a:t>PV 59</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extLst>
                  <a:ext uri="{0D108BD9-81ED-4DB2-BD59-A6C34878D82A}">
                    <a16:rowId xmlns:a16="http://schemas.microsoft.com/office/drawing/2014/main" val="10011"/>
                  </a:ext>
                </a:extLst>
              </a:tr>
              <a:tr h="310890">
                <a:tc>
                  <a:txBody>
                    <a:bodyPr/>
                    <a:lstStyle/>
                    <a:p>
                      <a:pPr algn="ctr" defTabSz="457200">
                        <a:defRPr sz="1800"/>
                      </a:pPr>
                      <a:r>
                        <a:rPr lang="lv-LV" sz="1600" dirty="0">
                          <a:uFill>
                            <a:solidFill>
                              <a:srgbClr val="000000"/>
                            </a:solidFill>
                          </a:uFill>
                          <a:latin typeface="Helvetica Neue"/>
                          <a:ea typeface="Helvetica Neue"/>
                          <a:cs typeface="Helvetica Neue"/>
                          <a:sym typeface="Helvetica Neue"/>
                        </a:rPr>
                        <a:t>C</a:t>
                      </a:r>
                      <a:r>
                        <a:rPr sz="1600" dirty="0">
                          <a:uFill>
                            <a:solidFill>
                              <a:srgbClr val="000000"/>
                            </a:solidFill>
                          </a:uFill>
                          <a:latin typeface="Helvetica Neue"/>
                          <a:ea typeface="Helvetica Neue"/>
                          <a:cs typeface="Helvetica Neue"/>
                          <a:sym typeface="Helvetica Neue"/>
                        </a:rPr>
                        <a:t>PV 66</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extLst>
                  <a:ext uri="{0D108BD9-81ED-4DB2-BD59-A6C34878D82A}">
                    <a16:rowId xmlns:a16="http://schemas.microsoft.com/office/drawing/2014/main" val="10012"/>
                  </a:ext>
                </a:extLst>
              </a:tr>
              <a:tr h="310890">
                <a:tc>
                  <a:txBody>
                    <a:bodyPr/>
                    <a:lstStyle/>
                    <a:p>
                      <a:pPr algn="ctr" defTabSz="457200">
                        <a:defRPr sz="1800"/>
                      </a:pPr>
                      <a:r>
                        <a:rPr lang="lv-LV" sz="1600" dirty="0">
                          <a:uFill>
                            <a:solidFill>
                              <a:srgbClr val="000000"/>
                            </a:solidFill>
                          </a:uFill>
                          <a:latin typeface="Helvetica Neue"/>
                          <a:ea typeface="Helvetica Neue"/>
                          <a:cs typeface="Helvetica Neue"/>
                          <a:sym typeface="Helvetica Neue"/>
                        </a:rPr>
                        <a:t>C</a:t>
                      </a:r>
                      <a:r>
                        <a:rPr sz="1600" dirty="0">
                          <a:uFill>
                            <a:solidFill>
                              <a:srgbClr val="000000"/>
                            </a:solidFill>
                          </a:uFill>
                          <a:latin typeface="Helvetica Neue"/>
                          <a:ea typeface="Helvetica Neue"/>
                          <a:cs typeface="Helvetica Neue"/>
                          <a:sym typeface="Helvetica Neue"/>
                        </a:rPr>
                        <a:t>PV 68</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extLst>
                  <a:ext uri="{0D108BD9-81ED-4DB2-BD59-A6C34878D82A}">
                    <a16:rowId xmlns:a16="http://schemas.microsoft.com/office/drawing/2014/main" val="10013"/>
                  </a:ext>
                </a:extLst>
              </a:tr>
            </a:tbl>
          </a:graphicData>
        </a:graphic>
      </p:graphicFrame>
      <p:sp>
        <p:nvSpPr>
          <p:cNvPr id="134" name="50 - 80 %"/>
          <p:cNvSpPr txBox="1"/>
          <p:nvPr/>
        </p:nvSpPr>
        <p:spPr>
          <a:xfrm>
            <a:off x="8341544" y="2438452"/>
            <a:ext cx="1082612"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b="1"/>
            </a:lvl1pPr>
          </a:lstStyle>
          <a:p>
            <a:r>
              <a:rPr dirty="0"/>
              <a:t>50 - 80 %</a:t>
            </a:r>
          </a:p>
        </p:txBody>
      </p:sp>
      <p:sp>
        <p:nvSpPr>
          <p:cNvPr id="135" name="50 - 70%"/>
          <p:cNvSpPr txBox="1"/>
          <p:nvPr/>
        </p:nvSpPr>
        <p:spPr>
          <a:xfrm>
            <a:off x="8389113" y="4804705"/>
            <a:ext cx="1019099"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b="1"/>
            </a:lvl1pPr>
          </a:lstStyle>
          <a:p>
            <a:r>
              <a:t>50 - 70%</a:t>
            </a:r>
          </a:p>
        </p:txBody>
      </p:sp>
      <p:sp>
        <p:nvSpPr>
          <p:cNvPr id="136" name="Female"/>
          <p:cNvSpPr/>
          <p:nvPr/>
        </p:nvSpPr>
        <p:spPr>
          <a:xfrm>
            <a:off x="9911958" y="1393304"/>
            <a:ext cx="692275" cy="1531199"/>
          </a:xfrm>
          <a:custGeom>
            <a:avLst/>
            <a:gdLst/>
            <a:ahLst/>
            <a:cxnLst>
              <a:cxn ang="0">
                <a:pos x="wd2" y="hd2"/>
              </a:cxn>
              <a:cxn ang="5400000">
                <a:pos x="wd2" y="hd2"/>
              </a:cxn>
              <a:cxn ang="10800000">
                <a:pos x="wd2" y="hd2"/>
              </a:cxn>
              <a:cxn ang="16200000">
                <a:pos x="wd2" y="hd2"/>
              </a:cxn>
            </a:cxnLst>
            <a:rect l="0" t="0" r="r" b="b"/>
            <a:pathLst>
              <a:path w="21297" h="21600" extrusionOk="0">
                <a:moveTo>
                  <a:pt x="10652" y="0"/>
                </a:moveTo>
                <a:cubicBezTo>
                  <a:pt x="9610" y="0"/>
                  <a:pt x="8570" y="182"/>
                  <a:pt x="7774" y="547"/>
                </a:cubicBezTo>
                <a:cubicBezTo>
                  <a:pt x="6184" y="1276"/>
                  <a:pt x="6184" y="2458"/>
                  <a:pt x="7774" y="3188"/>
                </a:cubicBezTo>
                <a:cubicBezTo>
                  <a:pt x="9365" y="3917"/>
                  <a:pt x="11943" y="3917"/>
                  <a:pt x="13534" y="3188"/>
                </a:cubicBezTo>
                <a:cubicBezTo>
                  <a:pt x="15124" y="2458"/>
                  <a:pt x="15124" y="1276"/>
                  <a:pt x="13534" y="547"/>
                </a:cubicBezTo>
                <a:cubicBezTo>
                  <a:pt x="12738" y="182"/>
                  <a:pt x="11695" y="0"/>
                  <a:pt x="10652" y="0"/>
                </a:cubicBezTo>
                <a:close/>
                <a:moveTo>
                  <a:pt x="7859" y="4109"/>
                </a:moveTo>
                <a:cubicBezTo>
                  <a:pt x="5671" y="4109"/>
                  <a:pt x="4499" y="4934"/>
                  <a:pt x="4153" y="5420"/>
                </a:cubicBezTo>
                <a:lnTo>
                  <a:pt x="50" y="11877"/>
                </a:lnTo>
                <a:cubicBezTo>
                  <a:pt x="-150" y="12205"/>
                  <a:pt x="268" y="12546"/>
                  <a:pt x="985" y="12638"/>
                </a:cubicBezTo>
                <a:cubicBezTo>
                  <a:pt x="1106" y="12653"/>
                  <a:pt x="1229" y="12661"/>
                  <a:pt x="1349" y="12661"/>
                </a:cubicBezTo>
                <a:cubicBezTo>
                  <a:pt x="1938" y="12661"/>
                  <a:pt x="2478" y="12482"/>
                  <a:pt x="2644" y="12209"/>
                </a:cubicBezTo>
                <a:lnTo>
                  <a:pt x="6269" y="6537"/>
                </a:lnTo>
                <a:lnTo>
                  <a:pt x="6994" y="6537"/>
                </a:lnTo>
                <a:cubicBezTo>
                  <a:pt x="6989" y="6544"/>
                  <a:pt x="6983" y="6551"/>
                  <a:pt x="6979" y="6558"/>
                </a:cubicBezTo>
                <a:lnTo>
                  <a:pt x="2405" y="14438"/>
                </a:lnTo>
                <a:cubicBezTo>
                  <a:pt x="2329" y="14570"/>
                  <a:pt x="2507" y="14676"/>
                  <a:pt x="2803" y="14676"/>
                </a:cubicBezTo>
                <a:lnTo>
                  <a:pt x="6067" y="14676"/>
                </a:lnTo>
                <a:lnTo>
                  <a:pt x="6067" y="20674"/>
                </a:lnTo>
                <a:cubicBezTo>
                  <a:pt x="6067" y="21185"/>
                  <a:pt x="6972" y="21600"/>
                  <a:pt x="8087" y="21600"/>
                </a:cubicBezTo>
                <a:cubicBezTo>
                  <a:pt x="9203" y="21600"/>
                  <a:pt x="10104" y="21185"/>
                  <a:pt x="10104" y="20674"/>
                </a:cubicBezTo>
                <a:lnTo>
                  <a:pt x="10104" y="14676"/>
                </a:lnTo>
                <a:cubicBezTo>
                  <a:pt x="10326" y="14676"/>
                  <a:pt x="10531" y="14676"/>
                  <a:pt x="10608" y="14676"/>
                </a:cubicBezTo>
                <a:cubicBezTo>
                  <a:pt x="10695" y="14676"/>
                  <a:pt x="10945" y="14676"/>
                  <a:pt x="11201" y="14676"/>
                </a:cubicBezTo>
                <a:lnTo>
                  <a:pt x="11201" y="20674"/>
                </a:lnTo>
                <a:cubicBezTo>
                  <a:pt x="11201" y="21185"/>
                  <a:pt x="12105" y="21600"/>
                  <a:pt x="13221" y="21600"/>
                </a:cubicBezTo>
                <a:cubicBezTo>
                  <a:pt x="14337" y="21600"/>
                  <a:pt x="15238" y="21185"/>
                  <a:pt x="15238" y="20674"/>
                </a:cubicBezTo>
                <a:lnTo>
                  <a:pt x="15238" y="14676"/>
                </a:lnTo>
                <a:lnTo>
                  <a:pt x="18410" y="14676"/>
                </a:lnTo>
                <a:cubicBezTo>
                  <a:pt x="18706" y="14676"/>
                  <a:pt x="18887" y="14570"/>
                  <a:pt x="18811" y="14438"/>
                </a:cubicBezTo>
                <a:lnTo>
                  <a:pt x="14237" y="6558"/>
                </a:lnTo>
                <a:cubicBezTo>
                  <a:pt x="14233" y="6551"/>
                  <a:pt x="14227" y="6544"/>
                  <a:pt x="14222" y="6537"/>
                </a:cubicBezTo>
                <a:lnTo>
                  <a:pt x="14932" y="6537"/>
                </a:lnTo>
                <a:lnTo>
                  <a:pt x="18656" y="12192"/>
                </a:lnTo>
                <a:cubicBezTo>
                  <a:pt x="18827" y="12463"/>
                  <a:pt x="19364" y="12638"/>
                  <a:pt x="19948" y="12638"/>
                </a:cubicBezTo>
                <a:cubicBezTo>
                  <a:pt x="20072" y="12638"/>
                  <a:pt x="20199" y="12631"/>
                  <a:pt x="20324" y="12614"/>
                </a:cubicBezTo>
                <a:cubicBezTo>
                  <a:pt x="21038" y="12519"/>
                  <a:pt x="21450" y="12177"/>
                  <a:pt x="21244" y="11850"/>
                </a:cubicBezTo>
                <a:lnTo>
                  <a:pt x="17037" y="5432"/>
                </a:lnTo>
                <a:lnTo>
                  <a:pt x="17022" y="5407"/>
                </a:lnTo>
                <a:cubicBezTo>
                  <a:pt x="16669" y="4924"/>
                  <a:pt x="15494" y="4112"/>
                  <a:pt x="13328" y="4112"/>
                </a:cubicBezTo>
                <a:cubicBezTo>
                  <a:pt x="13316" y="4112"/>
                  <a:pt x="13303" y="4112"/>
                  <a:pt x="13291" y="4112"/>
                </a:cubicBezTo>
                <a:lnTo>
                  <a:pt x="12768" y="4114"/>
                </a:lnTo>
                <a:cubicBezTo>
                  <a:pt x="12732" y="4113"/>
                  <a:pt x="12698" y="4109"/>
                  <a:pt x="12662" y="4109"/>
                </a:cubicBezTo>
                <a:lnTo>
                  <a:pt x="7859" y="4109"/>
                </a:lnTo>
                <a:close/>
              </a:path>
            </a:pathLst>
          </a:custGeom>
          <a:solidFill>
            <a:srgbClr val="FF7E79"/>
          </a:solidFill>
          <a:ln w="19050">
            <a:solidFill>
              <a:schemeClr val="accent1"/>
            </a:solidFill>
            <a:miter/>
          </a:ln>
        </p:spPr>
        <p:txBody>
          <a:bodyPr lIns="45719" rIns="45719" anchor="ctr"/>
          <a:lstStyle/>
          <a:p>
            <a:endParaRPr/>
          </a:p>
        </p:txBody>
      </p:sp>
      <p:sp>
        <p:nvSpPr>
          <p:cNvPr id="137" name="Approved"/>
          <p:cNvSpPr/>
          <p:nvPr/>
        </p:nvSpPr>
        <p:spPr>
          <a:xfrm>
            <a:off x="9623096" y="4229001"/>
            <a:ext cx="1270001" cy="1270000"/>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4" y="0"/>
                  <a:pt x="0" y="4836"/>
                  <a:pt x="0" y="10801"/>
                </a:cubicBezTo>
                <a:cubicBezTo>
                  <a:pt x="0" y="16765"/>
                  <a:pt x="4835" y="21600"/>
                  <a:pt x="10799" y="21600"/>
                </a:cubicBezTo>
                <a:cubicBezTo>
                  <a:pt x="16764" y="21600"/>
                  <a:pt x="21600" y="16765"/>
                  <a:pt x="21600" y="10801"/>
                </a:cubicBezTo>
                <a:cubicBezTo>
                  <a:pt x="21600" y="4836"/>
                  <a:pt x="16764" y="0"/>
                  <a:pt x="10799" y="0"/>
                </a:cubicBezTo>
                <a:close/>
                <a:moveTo>
                  <a:pt x="16449" y="5521"/>
                </a:moveTo>
                <a:cubicBezTo>
                  <a:pt x="16477" y="5521"/>
                  <a:pt x="16505" y="5532"/>
                  <a:pt x="16527" y="5553"/>
                </a:cubicBezTo>
                <a:lnTo>
                  <a:pt x="18129" y="7155"/>
                </a:lnTo>
                <a:cubicBezTo>
                  <a:pt x="18171" y="7198"/>
                  <a:pt x="18171" y="7268"/>
                  <a:pt x="18129" y="7311"/>
                </a:cubicBezTo>
                <a:lnTo>
                  <a:pt x="8340" y="17100"/>
                </a:lnTo>
                <a:cubicBezTo>
                  <a:pt x="8297" y="17142"/>
                  <a:pt x="8227" y="17142"/>
                  <a:pt x="8185" y="17100"/>
                </a:cubicBezTo>
                <a:lnTo>
                  <a:pt x="7693" y="16608"/>
                </a:lnTo>
                <a:lnTo>
                  <a:pt x="6505" y="15420"/>
                </a:lnTo>
                <a:lnTo>
                  <a:pt x="3062" y="11977"/>
                </a:lnTo>
                <a:cubicBezTo>
                  <a:pt x="3020" y="11934"/>
                  <a:pt x="3020" y="11866"/>
                  <a:pt x="3062" y="11823"/>
                </a:cubicBezTo>
                <a:lnTo>
                  <a:pt x="4664" y="10221"/>
                </a:lnTo>
                <a:cubicBezTo>
                  <a:pt x="4707" y="10178"/>
                  <a:pt x="4777" y="10178"/>
                  <a:pt x="4820" y="10221"/>
                </a:cubicBezTo>
                <a:lnTo>
                  <a:pt x="8185" y="13586"/>
                </a:lnTo>
                <a:cubicBezTo>
                  <a:pt x="8227" y="13629"/>
                  <a:pt x="8297" y="13629"/>
                  <a:pt x="8340" y="13586"/>
                </a:cubicBezTo>
                <a:lnTo>
                  <a:pt x="16373" y="5553"/>
                </a:lnTo>
                <a:cubicBezTo>
                  <a:pt x="16394" y="5532"/>
                  <a:pt x="16421" y="5521"/>
                  <a:pt x="16449" y="5521"/>
                </a:cubicBezTo>
                <a:close/>
              </a:path>
            </a:pathLst>
          </a:custGeom>
          <a:solidFill>
            <a:schemeClr val="accent3">
              <a:satOff val="-34968"/>
              <a:lumOff val="18529"/>
            </a:schemeClr>
          </a:solidFill>
          <a:ln w="19050">
            <a:solidFill>
              <a:schemeClr val="accent1"/>
            </a:solidFill>
            <a:miter/>
          </a:ln>
        </p:spPr>
        <p:txBody>
          <a:bodyPr lIns="45719" rIns="45719" anchor="ctr"/>
          <a:lstStyle/>
          <a:p>
            <a:endParaRPr/>
          </a:p>
        </p:txBody>
      </p:sp>
      <p:sp>
        <p:nvSpPr>
          <p:cNvPr id="138" name="CPV vīrusa DNA noteikšana"/>
          <p:cNvSpPr txBox="1"/>
          <p:nvPr/>
        </p:nvSpPr>
        <p:spPr>
          <a:xfrm rot="16200000">
            <a:off x="9042354" y="3148330"/>
            <a:ext cx="5072105" cy="561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3100">
                <a:solidFill>
                  <a:srgbClr val="009193"/>
                </a:solidFill>
              </a:defRPr>
            </a:lvl1pPr>
          </a:lstStyle>
          <a:p>
            <a:r>
              <a:t>CPV vīrusa DNA noteikšana</a:t>
            </a:r>
          </a:p>
        </p:txBody>
      </p:sp>
      <p:pic>
        <p:nvPicPr>
          <p:cNvPr id="2" name="Picture 7" descr="Picture 7">
            <a:extLst>
              <a:ext uri="{FF2B5EF4-FFF2-40B4-BE49-F238E27FC236}">
                <a16:creationId xmlns:a16="http://schemas.microsoft.com/office/drawing/2014/main" id="{0DAFAAC7-99BB-1CC3-3A22-0BF9291F2B44}"/>
              </a:ext>
            </a:extLst>
          </p:cNvPr>
          <p:cNvPicPr>
            <a:picLocks noChangeAspect="1"/>
          </p:cNvPicPr>
          <p:nvPr/>
        </p:nvPicPr>
        <p:blipFill>
          <a:blip r:embed="rId4"/>
          <a:stretch>
            <a:fillRect/>
          </a:stretch>
        </p:blipFill>
        <p:spPr>
          <a:xfrm>
            <a:off x="858830" y="595617"/>
            <a:ext cx="1419195" cy="1842835"/>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No Entry Sign"/>
          <p:cNvSpPr/>
          <p:nvPr/>
        </p:nvSpPr>
        <p:spPr>
          <a:xfrm>
            <a:off x="9647605" y="4640136"/>
            <a:ext cx="1706195" cy="1706195"/>
          </a:xfrm>
          <a:custGeom>
            <a:avLst/>
            <a:gdLst/>
            <a:ahLst/>
            <a:cxnLst>
              <a:cxn ang="0">
                <a:pos x="wd2" y="hd2"/>
              </a:cxn>
              <a:cxn ang="5400000">
                <a:pos x="wd2" y="hd2"/>
              </a:cxn>
              <a:cxn ang="10800000">
                <a:pos x="wd2" y="hd2"/>
              </a:cxn>
              <a:cxn ang="16200000">
                <a:pos x="wd2" y="hd2"/>
              </a:cxn>
            </a:cxnLst>
            <a:rect l="0" t="0" r="r" b="b"/>
            <a:pathLst>
              <a:path w="21600" h="21600" extrusionOk="0">
                <a:moveTo>
                  <a:pt x="2408" y="0"/>
                </a:moveTo>
                <a:cubicBezTo>
                  <a:pt x="1080" y="0"/>
                  <a:pt x="0" y="1080"/>
                  <a:pt x="0" y="2408"/>
                </a:cubicBezTo>
                <a:lnTo>
                  <a:pt x="0" y="19192"/>
                </a:lnTo>
                <a:cubicBezTo>
                  <a:pt x="0" y="20520"/>
                  <a:pt x="1080" y="21600"/>
                  <a:pt x="2408" y="21600"/>
                </a:cubicBezTo>
                <a:lnTo>
                  <a:pt x="19192" y="21600"/>
                </a:lnTo>
                <a:cubicBezTo>
                  <a:pt x="20520" y="21600"/>
                  <a:pt x="21600" y="20520"/>
                  <a:pt x="21600" y="19192"/>
                </a:cubicBezTo>
                <a:lnTo>
                  <a:pt x="21600" y="2408"/>
                </a:lnTo>
                <a:cubicBezTo>
                  <a:pt x="21600" y="1080"/>
                  <a:pt x="20520" y="0"/>
                  <a:pt x="19192" y="0"/>
                </a:cubicBezTo>
                <a:lnTo>
                  <a:pt x="2408" y="0"/>
                </a:lnTo>
                <a:close/>
                <a:moveTo>
                  <a:pt x="2408" y="913"/>
                </a:moveTo>
                <a:lnTo>
                  <a:pt x="19192" y="913"/>
                </a:lnTo>
                <a:cubicBezTo>
                  <a:pt x="20018" y="913"/>
                  <a:pt x="20687" y="1582"/>
                  <a:pt x="20687" y="2408"/>
                </a:cubicBezTo>
                <a:lnTo>
                  <a:pt x="20687" y="19192"/>
                </a:lnTo>
                <a:cubicBezTo>
                  <a:pt x="20687" y="20018"/>
                  <a:pt x="20018" y="20687"/>
                  <a:pt x="19192" y="20687"/>
                </a:cubicBezTo>
                <a:lnTo>
                  <a:pt x="2408" y="20687"/>
                </a:lnTo>
                <a:cubicBezTo>
                  <a:pt x="1582" y="20687"/>
                  <a:pt x="913" y="20018"/>
                  <a:pt x="913" y="19192"/>
                </a:cubicBezTo>
                <a:lnTo>
                  <a:pt x="913" y="2408"/>
                </a:lnTo>
                <a:cubicBezTo>
                  <a:pt x="913" y="1582"/>
                  <a:pt x="1582" y="913"/>
                  <a:pt x="2408" y="913"/>
                </a:cubicBezTo>
                <a:close/>
                <a:moveTo>
                  <a:pt x="10800" y="1971"/>
                </a:moveTo>
                <a:cubicBezTo>
                  <a:pt x="5924" y="1971"/>
                  <a:pt x="1971" y="5924"/>
                  <a:pt x="1971" y="10800"/>
                </a:cubicBezTo>
                <a:cubicBezTo>
                  <a:pt x="1971" y="15676"/>
                  <a:pt x="5924" y="19629"/>
                  <a:pt x="10800" y="19629"/>
                </a:cubicBezTo>
                <a:cubicBezTo>
                  <a:pt x="15676" y="19629"/>
                  <a:pt x="19629" y="15676"/>
                  <a:pt x="19629" y="10800"/>
                </a:cubicBezTo>
                <a:cubicBezTo>
                  <a:pt x="19629" y="5924"/>
                  <a:pt x="15676" y="1971"/>
                  <a:pt x="10800" y="1971"/>
                </a:cubicBezTo>
                <a:close/>
                <a:moveTo>
                  <a:pt x="4379" y="9477"/>
                </a:moveTo>
                <a:lnTo>
                  <a:pt x="17221" y="9477"/>
                </a:lnTo>
                <a:lnTo>
                  <a:pt x="17221" y="12123"/>
                </a:lnTo>
                <a:lnTo>
                  <a:pt x="4379" y="12123"/>
                </a:lnTo>
                <a:lnTo>
                  <a:pt x="4379" y="9477"/>
                </a:lnTo>
                <a:close/>
              </a:path>
            </a:pathLst>
          </a:custGeom>
          <a:solidFill>
            <a:srgbClr val="FF2600"/>
          </a:solidFill>
          <a:ln w="19050">
            <a:solidFill>
              <a:schemeClr val="accent1"/>
            </a:solidFill>
            <a:miter/>
          </a:ln>
        </p:spPr>
        <p:txBody>
          <a:bodyPr lIns="45719" rIns="45719" anchor="ctr"/>
          <a:lstStyle/>
          <a:p>
            <a:endParaRPr/>
          </a:p>
        </p:txBody>
      </p:sp>
      <p:sp>
        <p:nvSpPr>
          <p:cNvPr id="143" name="Double-click to edit"/>
          <p:cNvSpPr txBox="1">
            <a:spLocks noGrp="1"/>
          </p:cNvSpPr>
          <p:nvPr>
            <p:ph type="title"/>
          </p:nvPr>
        </p:nvSpPr>
        <p:spPr>
          <a:prstGeom prst="rect">
            <a:avLst/>
          </a:prstGeom>
        </p:spPr>
        <p:txBody>
          <a:bodyPr/>
          <a:lstStyle/>
          <a:p>
            <a:r>
              <a:rPr lang="lv-LV" dirty="0"/>
              <a:t>Kāpēc </a:t>
            </a:r>
            <a:r>
              <a:rPr lang="lv-LV" dirty="0" err="1"/>
              <a:t>skrīnings</a:t>
            </a:r>
            <a:r>
              <a:rPr lang="lv-LV" dirty="0"/>
              <a:t> ir efektīvs un vai tam </a:t>
            </a:r>
            <a:r>
              <a:rPr lang="lv-LV"/>
              <a:t>var uzticēties?</a:t>
            </a:r>
            <a:endParaRPr dirty="0"/>
          </a:p>
        </p:txBody>
      </p:sp>
      <p:sp>
        <p:nvSpPr>
          <p:cNvPr id="144" name="Search"/>
          <p:cNvSpPr/>
          <p:nvPr/>
        </p:nvSpPr>
        <p:spPr>
          <a:xfrm>
            <a:off x="3663487" y="2294516"/>
            <a:ext cx="2158137" cy="2529450"/>
          </a:xfrm>
          <a:custGeom>
            <a:avLst/>
            <a:gdLst/>
            <a:ahLst/>
            <a:cxnLst>
              <a:cxn ang="0">
                <a:pos x="wd2" y="hd2"/>
              </a:cxn>
              <a:cxn ang="5400000">
                <a:pos x="wd2" y="hd2"/>
              </a:cxn>
              <a:cxn ang="10800000">
                <a:pos x="wd2" y="hd2"/>
              </a:cxn>
              <a:cxn ang="16200000">
                <a:pos x="wd2" y="hd2"/>
              </a:cxn>
            </a:cxnLst>
            <a:rect l="0" t="0" r="r" b="b"/>
            <a:pathLst>
              <a:path w="20400" h="21502"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chemeClr val="accent1">
              <a:satOff val="-41823"/>
              <a:lumOff val="35196"/>
            </a:schemeClr>
          </a:solidFill>
          <a:ln w="19050">
            <a:solidFill>
              <a:schemeClr val="accent1"/>
            </a:solidFill>
            <a:miter/>
          </a:ln>
        </p:spPr>
        <p:txBody>
          <a:bodyPr lIns="45719" rIns="45719" anchor="ctr"/>
          <a:lstStyle/>
          <a:p>
            <a:endParaRPr/>
          </a:p>
        </p:txBody>
      </p:sp>
      <p:sp>
        <p:nvSpPr>
          <p:cNvPr id="145" name="Female"/>
          <p:cNvSpPr/>
          <p:nvPr/>
        </p:nvSpPr>
        <p:spPr>
          <a:xfrm>
            <a:off x="735965" y="2434401"/>
            <a:ext cx="923905" cy="2043528"/>
          </a:xfrm>
          <a:custGeom>
            <a:avLst/>
            <a:gdLst/>
            <a:ahLst/>
            <a:cxnLst>
              <a:cxn ang="0">
                <a:pos x="wd2" y="hd2"/>
              </a:cxn>
              <a:cxn ang="5400000">
                <a:pos x="wd2" y="hd2"/>
              </a:cxn>
              <a:cxn ang="10800000">
                <a:pos x="wd2" y="hd2"/>
              </a:cxn>
              <a:cxn ang="16200000">
                <a:pos x="wd2" y="hd2"/>
              </a:cxn>
            </a:cxnLst>
            <a:rect l="0" t="0" r="r" b="b"/>
            <a:pathLst>
              <a:path w="21297" h="21600" extrusionOk="0">
                <a:moveTo>
                  <a:pt x="10652" y="0"/>
                </a:moveTo>
                <a:cubicBezTo>
                  <a:pt x="9610" y="0"/>
                  <a:pt x="8570" y="182"/>
                  <a:pt x="7774" y="547"/>
                </a:cubicBezTo>
                <a:cubicBezTo>
                  <a:pt x="6184" y="1276"/>
                  <a:pt x="6184" y="2458"/>
                  <a:pt x="7774" y="3188"/>
                </a:cubicBezTo>
                <a:cubicBezTo>
                  <a:pt x="9365" y="3917"/>
                  <a:pt x="11943" y="3917"/>
                  <a:pt x="13534" y="3188"/>
                </a:cubicBezTo>
                <a:cubicBezTo>
                  <a:pt x="15124" y="2458"/>
                  <a:pt x="15124" y="1276"/>
                  <a:pt x="13534" y="547"/>
                </a:cubicBezTo>
                <a:cubicBezTo>
                  <a:pt x="12738" y="182"/>
                  <a:pt x="11695" y="0"/>
                  <a:pt x="10652" y="0"/>
                </a:cubicBezTo>
                <a:close/>
                <a:moveTo>
                  <a:pt x="7859" y="4109"/>
                </a:moveTo>
                <a:cubicBezTo>
                  <a:pt x="5671" y="4109"/>
                  <a:pt x="4499" y="4934"/>
                  <a:pt x="4153" y="5420"/>
                </a:cubicBezTo>
                <a:lnTo>
                  <a:pt x="50" y="11877"/>
                </a:lnTo>
                <a:cubicBezTo>
                  <a:pt x="-150" y="12205"/>
                  <a:pt x="268" y="12546"/>
                  <a:pt x="985" y="12638"/>
                </a:cubicBezTo>
                <a:cubicBezTo>
                  <a:pt x="1106" y="12653"/>
                  <a:pt x="1229" y="12661"/>
                  <a:pt x="1349" y="12661"/>
                </a:cubicBezTo>
                <a:cubicBezTo>
                  <a:pt x="1938" y="12661"/>
                  <a:pt x="2478" y="12482"/>
                  <a:pt x="2644" y="12209"/>
                </a:cubicBezTo>
                <a:lnTo>
                  <a:pt x="6269" y="6537"/>
                </a:lnTo>
                <a:lnTo>
                  <a:pt x="6994" y="6537"/>
                </a:lnTo>
                <a:cubicBezTo>
                  <a:pt x="6989" y="6544"/>
                  <a:pt x="6983" y="6551"/>
                  <a:pt x="6979" y="6558"/>
                </a:cubicBezTo>
                <a:lnTo>
                  <a:pt x="2405" y="14438"/>
                </a:lnTo>
                <a:cubicBezTo>
                  <a:pt x="2329" y="14570"/>
                  <a:pt x="2507" y="14676"/>
                  <a:pt x="2803" y="14676"/>
                </a:cubicBezTo>
                <a:lnTo>
                  <a:pt x="6067" y="14676"/>
                </a:lnTo>
                <a:lnTo>
                  <a:pt x="6067" y="20674"/>
                </a:lnTo>
                <a:cubicBezTo>
                  <a:pt x="6067" y="21185"/>
                  <a:pt x="6972" y="21600"/>
                  <a:pt x="8087" y="21600"/>
                </a:cubicBezTo>
                <a:cubicBezTo>
                  <a:pt x="9203" y="21600"/>
                  <a:pt x="10104" y="21185"/>
                  <a:pt x="10104" y="20674"/>
                </a:cubicBezTo>
                <a:lnTo>
                  <a:pt x="10104" y="14676"/>
                </a:lnTo>
                <a:cubicBezTo>
                  <a:pt x="10326" y="14676"/>
                  <a:pt x="10531" y="14676"/>
                  <a:pt x="10608" y="14676"/>
                </a:cubicBezTo>
                <a:cubicBezTo>
                  <a:pt x="10695" y="14676"/>
                  <a:pt x="10945" y="14676"/>
                  <a:pt x="11201" y="14676"/>
                </a:cubicBezTo>
                <a:lnTo>
                  <a:pt x="11201" y="20674"/>
                </a:lnTo>
                <a:cubicBezTo>
                  <a:pt x="11201" y="21185"/>
                  <a:pt x="12105" y="21600"/>
                  <a:pt x="13221" y="21600"/>
                </a:cubicBezTo>
                <a:cubicBezTo>
                  <a:pt x="14337" y="21600"/>
                  <a:pt x="15238" y="21185"/>
                  <a:pt x="15238" y="20674"/>
                </a:cubicBezTo>
                <a:lnTo>
                  <a:pt x="15238" y="14676"/>
                </a:lnTo>
                <a:lnTo>
                  <a:pt x="18410" y="14676"/>
                </a:lnTo>
                <a:cubicBezTo>
                  <a:pt x="18706" y="14676"/>
                  <a:pt x="18887" y="14570"/>
                  <a:pt x="18811" y="14438"/>
                </a:cubicBezTo>
                <a:lnTo>
                  <a:pt x="14237" y="6558"/>
                </a:lnTo>
                <a:cubicBezTo>
                  <a:pt x="14233" y="6551"/>
                  <a:pt x="14227" y="6544"/>
                  <a:pt x="14222" y="6537"/>
                </a:cubicBezTo>
                <a:lnTo>
                  <a:pt x="14932" y="6537"/>
                </a:lnTo>
                <a:lnTo>
                  <a:pt x="18656" y="12192"/>
                </a:lnTo>
                <a:cubicBezTo>
                  <a:pt x="18827" y="12463"/>
                  <a:pt x="19364" y="12638"/>
                  <a:pt x="19948" y="12638"/>
                </a:cubicBezTo>
                <a:cubicBezTo>
                  <a:pt x="20072" y="12638"/>
                  <a:pt x="20199" y="12631"/>
                  <a:pt x="20324" y="12614"/>
                </a:cubicBezTo>
                <a:cubicBezTo>
                  <a:pt x="21038" y="12519"/>
                  <a:pt x="21450" y="12177"/>
                  <a:pt x="21244" y="11850"/>
                </a:cubicBezTo>
                <a:lnTo>
                  <a:pt x="17037" y="5432"/>
                </a:lnTo>
                <a:lnTo>
                  <a:pt x="17022" y="5407"/>
                </a:lnTo>
                <a:cubicBezTo>
                  <a:pt x="16669" y="4924"/>
                  <a:pt x="15494" y="4112"/>
                  <a:pt x="13328" y="4112"/>
                </a:cubicBezTo>
                <a:cubicBezTo>
                  <a:pt x="13316" y="4112"/>
                  <a:pt x="13303" y="4112"/>
                  <a:pt x="13291" y="4112"/>
                </a:cubicBezTo>
                <a:lnTo>
                  <a:pt x="12768" y="4114"/>
                </a:lnTo>
                <a:cubicBezTo>
                  <a:pt x="12732" y="4113"/>
                  <a:pt x="12698" y="4109"/>
                  <a:pt x="12662" y="4109"/>
                </a:cubicBezTo>
                <a:lnTo>
                  <a:pt x="7859" y="4109"/>
                </a:lnTo>
                <a:close/>
              </a:path>
            </a:pathLst>
          </a:custGeom>
          <a:solidFill>
            <a:schemeClr val="accent3"/>
          </a:solidFill>
          <a:ln w="25400">
            <a:solidFill>
              <a:srgbClr val="FFFFFF"/>
            </a:solidFill>
            <a:miter/>
          </a:ln>
        </p:spPr>
        <p:txBody>
          <a:bodyPr lIns="45719" rIns="45719" anchor="ctr"/>
          <a:lstStyle/>
          <a:p>
            <a:pPr>
              <a:defRPr>
                <a:solidFill>
                  <a:srgbClr val="FFFFFF"/>
                </a:solidFill>
              </a:defRPr>
            </a:pPr>
            <a:endParaRPr/>
          </a:p>
        </p:txBody>
      </p:sp>
      <p:sp>
        <p:nvSpPr>
          <p:cNvPr id="146" name="10%"/>
          <p:cNvSpPr txBox="1"/>
          <p:nvPr/>
        </p:nvSpPr>
        <p:spPr>
          <a:xfrm>
            <a:off x="4075163" y="2865691"/>
            <a:ext cx="942955" cy="599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3300" b="1">
                <a:solidFill>
                  <a:srgbClr val="FF2600"/>
                </a:solidFill>
              </a:defRPr>
            </a:lvl1pPr>
          </a:lstStyle>
          <a:p>
            <a:r>
              <a:rPr dirty="0"/>
              <a:t>10%</a:t>
            </a:r>
          </a:p>
        </p:txBody>
      </p:sp>
      <p:sp>
        <p:nvSpPr>
          <p:cNvPr id="147" name="Hourglass"/>
          <p:cNvSpPr/>
          <p:nvPr/>
        </p:nvSpPr>
        <p:spPr>
          <a:xfrm>
            <a:off x="7958270" y="2583810"/>
            <a:ext cx="1101839" cy="1620120"/>
          </a:xfrm>
          <a:custGeom>
            <a:avLst/>
            <a:gdLst/>
            <a:ahLst/>
            <a:cxnLst>
              <a:cxn ang="0">
                <a:pos x="wd2" y="hd2"/>
              </a:cxn>
              <a:cxn ang="5400000">
                <a:pos x="wd2" y="hd2"/>
              </a:cxn>
              <a:cxn ang="10800000">
                <a:pos x="wd2" y="hd2"/>
              </a:cxn>
              <a:cxn ang="16200000">
                <a:pos x="wd2" y="hd2"/>
              </a:cxn>
            </a:cxnLst>
            <a:rect l="0" t="0" r="r" b="b"/>
            <a:pathLst>
              <a:path w="21600" h="21600" extrusionOk="0">
                <a:moveTo>
                  <a:pt x="898" y="0"/>
                </a:moveTo>
                <a:cubicBezTo>
                  <a:pt x="404" y="0"/>
                  <a:pt x="0" y="242"/>
                  <a:pt x="0" y="537"/>
                </a:cubicBezTo>
                <a:lnTo>
                  <a:pt x="0" y="901"/>
                </a:lnTo>
                <a:cubicBezTo>
                  <a:pt x="0" y="1196"/>
                  <a:pt x="404" y="1438"/>
                  <a:pt x="898" y="1438"/>
                </a:cubicBezTo>
                <a:lnTo>
                  <a:pt x="20702" y="1438"/>
                </a:lnTo>
                <a:cubicBezTo>
                  <a:pt x="21196" y="1438"/>
                  <a:pt x="21600" y="1196"/>
                  <a:pt x="21600" y="901"/>
                </a:cubicBezTo>
                <a:lnTo>
                  <a:pt x="21600" y="537"/>
                </a:lnTo>
                <a:cubicBezTo>
                  <a:pt x="21600" y="242"/>
                  <a:pt x="21196" y="0"/>
                  <a:pt x="20702" y="0"/>
                </a:cubicBezTo>
                <a:lnTo>
                  <a:pt x="898" y="0"/>
                </a:lnTo>
                <a:close/>
                <a:moveTo>
                  <a:pt x="2670" y="2035"/>
                </a:moveTo>
                <a:cubicBezTo>
                  <a:pt x="2211" y="2035"/>
                  <a:pt x="1818" y="2231"/>
                  <a:pt x="1734" y="2499"/>
                </a:cubicBezTo>
                <a:cubicBezTo>
                  <a:pt x="1688" y="2648"/>
                  <a:pt x="678" y="6175"/>
                  <a:pt x="7600" y="10445"/>
                </a:cubicBezTo>
                <a:lnTo>
                  <a:pt x="7609" y="10452"/>
                </a:lnTo>
                <a:cubicBezTo>
                  <a:pt x="7626" y="10469"/>
                  <a:pt x="7637" y="10489"/>
                  <a:pt x="7652" y="10509"/>
                </a:cubicBezTo>
                <a:lnTo>
                  <a:pt x="7657" y="10516"/>
                </a:lnTo>
                <a:cubicBezTo>
                  <a:pt x="7692" y="10583"/>
                  <a:pt x="7734" y="10686"/>
                  <a:pt x="7739" y="10800"/>
                </a:cubicBezTo>
                <a:cubicBezTo>
                  <a:pt x="7733" y="10917"/>
                  <a:pt x="7692" y="11018"/>
                  <a:pt x="7657" y="11084"/>
                </a:cubicBezTo>
                <a:lnTo>
                  <a:pt x="7654" y="11089"/>
                </a:lnTo>
                <a:cubicBezTo>
                  <a:pt x="7640" y="11110"/>
                  <a:pt x="7626" y="11130"/>
                  <a:pt x="7609" y="11148"/>
                </a:cubicBezTo>
                <a:lnTo>
                  <a:pt x="7603" y="11153"/>
                </a:lnTo>
                <a:cubicBezTo>
                  <a:pt x="678" y="15424"/>
                  <a:pt x="1688" y="18954"/>
                  <a:pt x="1734" y="19102"/>
                </a:cubicBezTo>
                <a:cubicBezTo>
                  <a:pt x="1818" y="19371"/>
                  <a:pt x="2211" y="19565"/>
                  <a:pt x="2670" y="19565"/>
                </a:cubicBezTo>
                <a:lnTo>
                  <a:pt x="18930" y="19565"/>
                </a:lnTo>
                <a:cubicBezTo>
                  <a:pt x="19389" y="19565"/>
                  <a:pt x="19782" y="19371"/>
                  <a:pt x="19866" y="19102"/>
                </a:cubicBezTo>
                <a:cubicBezTo>
                  <a:pt x="19912" y="18954"/>
                  <a:pt x="20920" y="15426"/>
                  <a:pt x="13997" y="11155"/>
                </a:cubicBezTo>
                <a:lnTo>
                  <a:pt x="13991" y="11148"/>
                </a:lnTo>
                <a:cubicBezTo>
                  <a:pt x="13974" y="11131"/>
                  <a:pt x="13962" y="11113"/>
                  <a:pt x="13948" y="11092"/>
                </a:cubicBezTo>
                <a:lnTo>
                  <a:pt x="13943" y="11084"/>
                </a:lnTo>
                <a:cubicBezTo>
                  <a:pt x="13908" y="11018"/>
                  <a:pt x="13866" y="10915"/>
                  <a:pt x="13861" y="10802"/>
                </a:cubicBezTo>
                <a:cubicBezTo>
                  <a:pt x="13866" y="10684"/>
                  <a:pt x="13908" y="10584"/>
                  <a:pt x="13943" y="10518"/>
                </a:cubicBezTo>
                <a:lnTo>
                  <a:pt x="13946" y="10511"/>
                </a:lnTo>
                <a:cubicBezTo>
                  <a:pt x="13960" y="10490"/>
                  <a:pt x="13974" y="10470"/>
                  <a:pt x="13991" y="10452"/>
                </a:cubicBezTo>
                <a:lnTo>
                  <a:pt x="13997" y="10447"/>
                </a:lnTo>
                <a:cubicBezTo>
                  <a:pt x="20922" y="6176"/>
                  <a:pt x="19912" y="2648"/>
                  <a:pt x="19866" y="2499"/>
                </a:cubicBezTo>
                <a:cubicBezTo>
                  <a:pt x="19782" y="2231"/>
                  <a:pt x="19389" y="2035"/>
                  <a:pt x="18930" y="2035"/>
                </a:cubicBezTo>
                <a:lnTo>
                  <a:pt x="2670" y="2035"/>
                </a:lnTo>
                <a:close/>
                <a:moveTo>
                  <a:pt x="3562" y="3170"/>
                </a:moveTo>
                <a:lnTo>
                  <a:pt x="18038" y="3170"/>
                </a:lnTo>
                <a:cubicBezTo>
                  <a:pt x="18033" y="3525"/>
                  <a:pt x="17958" y="4064"/>
                  <a:pt x="17658" y="4738"/>
                </a:cubicBezTo>
                <a:cubicBezTo>
                  <a:pt x="17139" y="5903"/>
                  <a:pt x="15820" y="7716"/>
                  <a:pt x="12489" y="9742"/>
                </a:cubicBezTo>
                <a:cubicBezTo>
                  <a:pt x="12423" y="9782"/>
                  <a:pt x="12368" y="9829"/>
                  <a:pt x="12325" y="9879"/>
                </a:cubicBezTo>
                <a:cubicBezTo>
                  <a:pt x="12317" y="9888"/>
                  <a:pt x="12253" y="9965"/>
                  <a:pt x="12180" y="10087"/>
                </a:cubicBezTo>
                <a:cubicBezTo>
                  <a:pt x="12034" y="10297"/>
                  <a:pt x="11957" y="10524"/>
                  <a:pt x="11956" y="10759"/>
                </a:cubicBezTo>
                <a:cubicBezTo>
                  <a:pt x="11956" y="10768"/>
                  <a:pt x="11956" y="10776"/>
                  <a:pt x="11956" y="10785"/>
                </a:cubicBezTo>
                <a:lnTo>
                  <a:pt x="11956" y="10815"/>
                </a:lnTo>
                <a:cubicBezTo>
                  <a:pt x="11956" y="10824"/>
                  <a:pt x="11956" y="10832"/>
                  <a:pt x="11956" y="10837"/>
                </a:cubicBezTo>
                <a:cubicBezTo>
                  <a:pt x="11957" y="11075"/>
                  <a:pt x="12034" y="11303"/>
                  <a:pt x="12177" y="11510"/>
                </a:cubicBezTo>
                <a:cubicBezTo>
                  <a:pt x="12252" y="11635"/>
                  <a:pt x="12317" y="11714"/>
                  <a:pt x="12325" y="11723"/>
                </a:cubicBezTo>
                <a:cubicBezTo>
                  <a:pt x="12368" y="11772"/>
                  <a:pt x="12423" y="11817"/>
                  <a:pt x="12489" y="11858"/>
                </a:cubicBezTo>
                <a:cubicBezTo>
                  <a:pt x="15820" y="13884"/>
                  <a:pt x="17139" y="15699"/>
                  <a:pt x="17658" y="16863"/>
                </a:cubicBezTo>
                <a:cubicBezTo>
                  <a:pt x="17959" y="17538"/>
                  <a:pt x="18033" y="18076"/>
                  <a:pt x="18038" y="18430"/>
                </a:cubicBezTo>
                <a:lnTo>
                  <a:pt x="3562" y="18430"/>
                </a:lnTo>
                <a:cubicBezTo>
                  <a:pt x="3567" y="18075"/>
                  <a:pt x="3642" y="17536"/>
                  <a:pt x="3942" y="16862"/>
                </a:cubicBezTo>
                <a:cubicBezTo>
                  <a:pt x="4461" y="15697"/>
                  <a:pt x="5780" y="13884"/>
                  <a:pt x="9111" y="11858"/>
                </a:cubicBezTo>
                <a:cubicBezTo>
                  <a:pt x="9177" y="11817"/>
                  <a:pt x="9232" y="11771"/>
                  <a:pt x="9275" y="11721"/>
                </a:cubicBezTo>
                <a:cubicBezTo>
                  <a:pt x="9283" y="11713"/>
                  <a:pt x="9348" y="11635"/>
                  <a:pt x="9420" y="11513"/>
                </a:cubicBezTo>
                <a:cubicBezTo>
                  <a:pt x="9566" y="11303"/>
                  <a:pt x="9643" y="11076"/>
                  <a:pt x="9644" y="10841"/>
                </a:cubicBezTo>
                <a:cubicBezTo>
                  <a:pt x="9644" y="10832"/>
                  <a:pt x="9644" y="10824"/>
                  <a:pt x="9644" y="10815"/>
                </a:cubicBezTo>
                <a:lnTo>
                  <a:pt x="9644" y="10785"/>
                </a:lnTo>
                <a:cubicBezTo>
                  <a:pt x="9644" y="10776"/>
                  <a:pt x="9644" y="10768"/>
                  <a:pt x="9644" y="10763"/>
                </a:cubicBezTo>
                <a:cubicBezTo>
                  <a:pt x="9643" y="10525"/>
                  <a:pt x="9566" y="10297"/>
                  <a:pt x="9423" y="10090"/>
                </a:cubicBezTo>
                <a:cubicBezTo>
                  <a:pt x="9348" y="9964"/>
                  <a:pt x="9283" y="9888"/>
                  <a:pt x="9275" y="9879"/>
                </a:cubicBezTo>
                <a:cubicBezTo>
                  <a:pt x="9232" y="9829"/>
                  <a:pt x="9177" y="9783"/>
                  <a:pt x="9111" y="9742"/>
                </a:cubicBezTo>
                <a:cubicBezTo>
                  <a:pt x="5780" y="7716"/>
                  <a:pt x="4461" y="5903"/>
                  <a:pt x="3942" y="4738"/>
                </a:cubicBezTo>
                <a:cubicBezTo>
                  <a:pt x="3641" y="4064"/>
                  <a:pt x="3567" y="3525"/>
                  <a:pt x="3562" y="3170"/>
                </a:cubicBezTo>
                <a:close/>
                <a:moveTo>
                  <a:pt x="10800" y="12519"/>
                </a:moveTo>
                <a:cubicBezTo>
                  <a:pt x="10624" y="12512"/>
                  <a:pt x="10439" y="12534"/>
                  <a:pt x="10293" y="12618"/>
                </a:cubicBezTo>
                <a:lnTo>
                  <a:pt x="10296" y="12620"/>
                </a:lnTo>
                <a:cubicBezTo>
                  <a:pt x="4812" y="15292"/>
                  <a:pt x="5628" y="17483"/>
                  <a:pt x="5665" y="17575"/>
                </a:cubicBezTo>
                <a:lnTo>
                  <a:pt x="5707" y="17678"/>
                </a:lnTo>
                <a:lnTo>
                  <a:pt x="15892" y="17678"/>
                </a:lnTo>
                <a:lnTo>
                  <a:pt x="15935" y="17575"/>
                </a:lnTo>
                <a:cubicBezTo>
                  <a:pt x="15972" y="17483"/>
                  <a:pt x="16788" y="15292"/>
                  <a:pt x="11304" y="12620"/>
                </a:cubicBezTo>
                <a:lnTo>
                  <a:pt x="11307" y="12618"/>
                </a:lnTo>
                <a:cubicBezTo>
                  <a:pt x="11161" y="12534"/>
                  <a:pt x="10976" y="12512"/>
                  <a:pt x="10800" y="12519"/>
                </a:cubicBezTo>
                <a:close/>
                <a:moveTo>
                  <a:pt x="898" y="20164"/>
                </a:moveTo>
                <a:cubicBezTo>
                  <a:pt x="404" y="20164"/>
                  <a:pt x="0" y="20404"/>
                  <a:pt x="0" y="20699"/>
                </a:cubicBezTo>
                <a:lnTo>
                  <a:pt x="0" y="21064"/>
                </a:lnTo>
                <a:cubicBezTo>
                  <a:pt x="0" y="21359"/>
                  <a:pt x="404" y="21600"/>
                  <a:pt x="898" y="21600"/>
                </a:cubicBezTo>
                <a:lnTo>
                  <a:pt x="20702" y="21600"/>
                </a:lnTo>
                <a:cubicBezTo>
                  <a:pt x="21196" y="21600"/>
                  <a:pt x="21600" y="21359"/>
                  <a:pt x="21600" y="21064"/>
                </a:cubicBezTo>
                <a:lnTo>
                  <a:pt x="21600" y="20699"/>
                </a:lnTo>
                <a:cubicBezTo>
                  <a:pt x="21600" y="20404"/>
                  <a:pt x="21196" y="20164"/>
                  <a:pt x="20702" y="20164"/>
                </a:cubicBezTo>
                <a:lnTo>
                  <a:pt x="898" y="20164"/>
                </a:lnTo>
                <a:close/>
              </a:path>
            </a:pathLst>
          </a:custGeom>
          <a:solidFill>
            <a:schemeClr val="accent2"/>
          </a:solidFill>
          <a:ln w="19050">
            <a:solidFill>
              <a:srgbClr val="AA5224"/>
            </a:solidFill>
            <a:miter/>
          </a:ln>
        </p:spPr>
        <p:txBody>
          <a:bodyPr lIns="45719" rIns="45719" anchor="ctr"/>
          <a:lstStyle/>
          <a:p>
            <a:pPr>
              <a:defRPr>
                <a:solidFill>
                  <a:srgbClr val="FFFFFF"/>
                </a:solidFill>
              </a:defRPr>
            </a:pPr>
            <a:endParaRPr/>
          </a:p>
        </p:txBody>
      </p:sp>
      <p:sp>
        <p:nvSpPr>
          <p:cNvPr id="148" name="3 gadi"/>
          <p:cNvSpPr txBox="1"/>
          <p:nvPr/>
        </p:nvSpPr>
        <p:spPr>
          <a:xfrm>
            <a:off x="9983380" y="2588959"/>
            <a:ext cx="764715"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b="1">
                <a:solidFill>
                  <a:srgbClr val="FF9300"/>
                </a:solidFill>
              </a:defRPr>
            </a:lvl1pPr>
          </a:lstStyle>
          <a:p>
            <a:r>
              <a:rPr dirty="0"/>
              <a:t>3 gadi</a:t>
            </a:r>
          </a:p>
        </p:txBody>
      </p:sp>
      <p:sp>
        <p:nvSpPr>
          <p:cNvPr id="149" name="10 - 15 gadi"/>
          <p:cNvSpPr txBox="1"/>
          <p:nvPr/>
        </p:nvSpPr>
        <p:spPr>
          <a:xfrm>
            <a:off x="9762811" y="3833089"/>
            <a:ext cx="1349275"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b="1">
                <a:solidFill>
                  <a:srgbClr val="FF2600"/>
                </a:solidFill>
              </a:defRPr>
            </a:lvl1pPr>
          </a:lstStyle>
          <a:p>
            <a:r>
              <a:rPr dirty="0"/>
              <a:t>10 - 15 gadi</a:t>
            </a:r>
          </a:p>
        </p:txBody>
      </p:sp>
      <p:sp>
        <p:nvSpPr>
          <p:cNvPr id="150" name="75%"/>
          <p:cNvSpPr txBox="1"/>
          <p:nvPr/>
        </p:nvSpPr>
        <p:spPr>
          <a:xfrm>
            <a:off x="9851474" y="5488877"/>
            <a:ext cx="1298455" cy="840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4900" b="1">
                <a:solidFill>
                  <a:schemeClr val="accent3"/>
                </a:solidFill>
              </a:defRPr>
            </a:lvl1pPr>
          </a:lstStyle>
          <a:p>
            <a:r>
              <a:rPr dirty="0"/>
              <a:t>75% </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TotalTime>
  <Words>634</Words>
  <Application>Microsoft Macintosh PowerPoint</Application>
  <PresentationFormat>Widescreen</PresentationFormat>
  <Paragraphs>50</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Aptos</vt:lpstr>
      <vt:lpstr>Aptos Display</vt:lpstr>
      <vt:lpstr>Arial</vt:lpstr>
      <vt:lpstr>Helvetica Neue</vt:lpstr>
      <vt:lpstr>Office Theme</vt:lpstr>
      <vt:lpstr>Dzemdes kakla skrīninga metodes un to nozīme dzemdes kakla priekšvēža saslimšanu diagnostikā.</vt:lpstr>
      <vt:lpstr>Dzemdes kakla skrīnings. </vt:lpstr>
      <vt:lpstr>Latvijā pieejamās metodes.</vt:lpstr>
      <vt:lpstr>PowerPoint Presentation</vt:lpstr>
      <vt:lpstr>PowerPoint Presentation</vt:lpstr>
      <vt:lpstr>Kāpēc skrīnings ir efektīvs un vai tam var uzticēties?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Dzemdes kakla skrīninga metodes un to nozīme dzemdes kakla priekšvēža saslimšanu diagnostikā.</dc:title>
  <cp:lastModifiedBy>Arta Spridzāne</cp:lastModifiedBy>
  <cp:revision>2</cp:revision>
  <dcterms:modified xsi:type="dcterms:W3CDTF">2024-05-16T20:23:28Z</dcterms:modified>
</cp:coreProperties>
</file>