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0" r:id="rId3"/>
    <p:sldId id="263" r:id="rId4"/>
    <p:sldId id="264" r:id="rId5"/>
    <p:sldId id="265" r:id="rId6"/>
    <p:sldId id="257" r:id="rId7"/>
    <p:sldId id="262" r:id="rId8"/>
    <p:sldId id="261" r:id="rId9"/>
    <p:sldId id="258" r:id="rId10"/>
    <p:sldId id="259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3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6/13/2019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88383" y="564303"/>
            <a:ext cx="8825658" cy="5349386"/>
          </a:xfrm>
        </p:spPr>
        <p:txBody>
          <a:bodyPr/>
          <a:lstStyle/>
          <a:p>
            <a:r>
              <a:rPr lang="pl-PL" sz="2400" dirty="0" smtClean="0"/>
              <a:t>Magdalena Kluska</a:t>
            </a:r>
          </a:p>
          <a:p>
            <a:endParaRPr lang="pl-PL" sz="2400" dirty="0" smtClean="0"/>
          </a:p>
          <a:p>
            <a:r>
              <a:rPr lang="pl-PL" sz="2400" dirty="0" err="1" smtClean="0"/>
              <a:t>University</a:t>
            </a:r>
            <a:r>
              <a:rPr lang="pl-PL" sz="2400" dirty="0" smtClean="0"/>
              <a:t> of </a:t>
            </a:r>
            <a:r>
              <a:rPr lang="pl-PL" sz="2400" dirty="0" err="1" smtClean="0"/>
              <a:t>Lodz</a:t>
            </a:r>
            <a:endParaRPr lang="pl-PL" sz="2400" dirty="0" smtClean="0"/>
          </a:p>
          <a:p>
            <a:endParaRPr lang="pl-PL" sz="2400" dirty="0"/>
          </a:p>
          <a:p>
            <a:r>
              <a:rPr lang="en-US" sz="2400" dirty="0"/>
              <a:t>Faculty of Biology and Environmental </a:t>
            </a:r>
            <a:r>
              <a:rPr lang="en-US" sz="2400" dirty="0" smtClean="0"/>
              <a:t>Protection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err="1" smtClean="0"/>
              <a:t>Institute</a:t>
            </a:r>
            <a:r>
              <a:rPr lang="pl-PL" sz="2400" dirty="0" smtClean="0"/>
              <a:t> of </a:t>
            </a:r>
            <a:r>
              <a:rPr lang="pl-PL" sz="2400" dirty="0" err="1" smtClean="0"/>
              <a:t>biochemistry</a:t>
            </a:r>
            <a:endParaRPr lang="pl-PL" sz="2400" dirty="0" smtClean="0"/>
          </a:p>
          <a:p>
            <a:endParaRPr lang="pl-PL" sz="2400" dirty="0" smtClean="0"/>
          </a:p>
          <a:p>
            <a:r>
              <a:rPr lang="pl-PL" sz="2400" dirty="0" err="1" smtClean="0"/>
              <a:t>Department</a:t>
            </a:r>
            <a:r>
              <a:rPr lang="pl-PL" sz="2400" dirty="0" smtClean="0"/>
              <a:t> </a:t>
            </a:r>
            <a:r>
              <a:rPr lang="pl-PL" sz="2400" dirty="0"/>
              <a:t>of </a:t>
            </a:r>
            <a:r>
              <a:rPr lang="pl-PL" sz="2400" dirty="0" err="1"/>
              <a:t>Molecular</a:t>
            </a:r>
            <a:r>
              <a:rPr lang="pl-PL" sz="2400" dirty="0"/>
              <a:t> Genetics</a:t>
            </a:r>
            <a:endParaRPr lang="pl-PL" sz="2400" dirty="0" smtClean="0"/>
          </a:p>
          <a:p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4407" y="3153398"/>
            <a:ext cx="4787969" cy="3592259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8790" y="125293"/>
            <a:ext cx="2276475" cy="2009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56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2" y="452718"/>
            <a:ext cx="8369702" cy="1400530"/>
          </a:xfrm>
        </p:spPr>
        <p:txBody>
          <a:bodyPr/>
          <a:lstStyle/>
          <a:p>
            <a:r>
              <a:rPr lang="pl-PL" dirty="0" err="1" smtClean="0"/>
              <a:t>During</a:t>
            </a:r>
            <a:r>
              <a:rPr lang="pl-PL" dirty="0" smtClean="0"/>
              <a:t> </a:t>
            </a:r>
            <a:r>
              <a:rPr lang="pl-PL" dirty="0" err="1" smtClean="0"/>
              <a:t>intership</a:t>
            </a:r>
            <a:r>
              <a:rPr lang="pl-PL" dirty="0" smtClean="0"/>
              <a:t> in </a:t>
            </a:r>
            <a:r>
              <a:rPr lang="pl-PL" dirty="0" err="1" smtClean="0"/>
              <a:t>Riga</a:t>
            </a:r>
            <a:r>
              <a:rPr lang="pl-PL" dirty="0" smtClean="0"/>
              <a:t> I </a:t>
            </a:r>
            <a:r>
              <a:rPr lang="pl-PL" dirty="0" err="1" smtClean="0"/>
              <a:t>would</a:t>
            </a:r>
            <a:r>
              <a:rPr lang="pl-PL" dirty="0" smtClean="0"/>
              <a:t> </a:t>
            </a:r>
            <a:r>
              <a:rPr lang="pl-PL" dirty="0" err="1" smtClean="0"/>
              <a:t>like</a:t>
            </a:r>
            <a:r>
              <a:rPr lang="pl-PL" dirty="0" smtClean="0"/>
              <a:t> to:</a:t>
            </a:r>
            <a:endParaRPr lang="pl-PL" dirty="0"/>
          </a:p>
        </p:txBody>
      </p:sp>
      <p:sp>
        <p:nvSpPr>
          <p:cNvPr id="3" name="pole tekstowe 2"/>
          <p:cNvSpPr txBox="1"/>
          <p:nvPr/>
        </p:nvSpPr>
        <p:spPr>
          <a:xfrm>
            <a:off x="803305" y="2333002"/>
            <a:ext cx="833914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 err="1" smtClean="0"/>
              <a:t>Increase</a:t>
            </a:r>
            <a:r>
              <a:rPr lang="pl-PL" sz="2400" dirty="0" smtClean="0"/>
              <a:t> my </a:t>
            </a:r>
            <a:r>
              <a:rPr lang="pl-PL" sz="2400" dirty="0" err="1" smtClean="0"/>
              <a:t>competences</a:t>
            </a:r>
            <a:endParaRPr lang="pl-PL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 err="1" smtClean="0"/>
              <a:t>Learn</a:t>
            </a:r>
            <a:r>
              <a:rPr lang="pl-PL" sz="2400" dirty="0" smtClean="0"/>
              <a:t> to </a:t>
            </a:r>
            <a:r>
              <a:rPr lang="pl-PL" sz="2400" dirty="0" err="1" smtClean="0"/>
              <a:t>work</a:t>
            </a:r>
            <a:r>
              <a:rPr lang="pl-PL" sz="2400" dirty="0" smtClean="0"/>
              <a:t> with </a:t>
            </a:r>
            <a:r>
              <a:rPr lang="pl-PL" sz="2400" dirty="0" err="1" smtClean="0"/>
              <a:t>animal</a:t>
            </a:r>
            <a:r>
              <a:rPr lang="pl-PL" sz="2400" dirty="0" smtClean="0"/>
              <a:t> </a:t>
            </a:r>
            <a:r>
              <a:rPr lang="pl-PL" sz="2400" dirty="0" err="1" smtClean="0"/>
              <a:t>models</a:t>
            </a:r>
            <a:endParaRPr lang="pl-PL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 err="1" smtClean="0"/>
              <a:t>Learn</a:t>
            </a:r>
            <a:r>
              <a:rPr lang="pl-PL" sz="2400" dirty="0" smtClean="0"/>
              <a:t> </a:t>
            </a:r>
            <a:r>
              <a:rPr lang="pl-PL" sz="2400" i="1" dirty="0" smtClean="0"/>
              <a:t>in vivo </a:t>
            </a:r>
            <a:r>
              <a:rPr lang="pl-PL" sz="2400" dirty="0" err="1" smtClean="0"/>
              <a:t>imaging</a:t>
            </a:r>
            <a:r>
              <a:rPr lang="pl-PL" sz="2400" dirty="0" smtClean="0"/>
              <a:t> </a:t>
            </a:r>
            <a:r>
              <a:rPr lang="pl-PL" sz="2400" dirty="0" err="1" smtClean="0"/>
              <a:t>techniques</a:t>
            </a:r>
            <a:endParaRPr lang="pl-PL" sz="2400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l-PL" sz="2400" dirty="0" err="1" smtClean="0"/>
              <a:t>Learn</a:t>
            </a:r>
            <a:r>
              <a:rPr lang="pl-PL" sz="2400" dirty="0" smtClean="0"/>
              <a:t> to </a:t>
            </a:r>
            <a:r>
              <a:rPr lang="pl-PL" sz="2400" dirty="0" err="1"/>
              <a:t>c</a:t>
            </a:r>
            <a:r>
              <a:rPr lang="pl-PL" sz="2400" dirty="0" err="1" smtClean="0"/>
              <a:t>reat</a:t>
            </a:r>
            <a:r>
              <a:rPr lang="pl-PL" sz="2400" dirty="0" smtClean="0"/>
              <a:t> a bank of </a:t>
            </a:r>
            <a:r>
              <a:rPr lang="pl-PL" sz="2400" dirty="0" err="1" smtClean="0"/>
              <a:t>organs</a:t>
            </a:r>
            <a:r>
              <a:rPr lang="pl-PL" sz="2400" dirty="0" smtClean="0"/>
              <a:t> and </a:t>
            </a:r>
            <a:r>
              <a:rPr lang="pl-PL" sz="2400" dirty="0" err="1" smtClean="0"/>
              <a:t>tumors</a:t>
            </a:r>
            <a:r>
              <a:rPr lang="pl-PL" sz="2400" dirty="0" smtClean="0"/>
              <a:t> </a:t>
            </a:r>
            <a:r>
              <a:rPr lang="pl-PL" sz="2400" dirty="0" err="1" smtClean="0"/>
              <a:t>samples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99937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36526" y="2264426"/>
            <a:ext cx="9404723" cy="1400530"/>
          </a:xfrm>
        </p:spPr>
        <p:txBody>
          <a:bodyPr/>
          <a:lstStyle/>
          <a:p>
            <a:r>
              <a:rPr lang="pl-PL" dirty="0" err="1" smtClean="0"/>
              <a:t>Thank</a:t>
            </a:r>
            <a:r>
              <a:rPr lang="pl-PL" dirty="0" smtClean="0"/>
              <a:t> </a:t>
            </a:r>
            <a:r>
              <a:rPr lang="pl-PL" dirty="0" err="1" smtClean="0"/>
              <a:t>you</a:t>
            </a:r>
            <a:r>
              <a:rPr lang="pl-PL" dirty="0" smtClean="0"/>
              <a:t> for </a:t>
            </a:r>
            <a:r>
              <a:rPr lang="pl-PL" dirty="0" err="1" smtClean="0"/>
              <a:t>your</a:t>
            </a:r>
            <a:r>
              <a:rPr lang="pl-PL" dirty="0" smtClean="0"/>
              <a:t> </a:t>
            </a:r>
            <a:r>
              <a:rPr lang="pl-PL" dirty="0" err="1" smtClean="0"/>
              <a:t>attention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314447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711" y="858755"/>
            <a:ext cx="11022523" cy="6200169"/>
          </a:xfrm>
          <a:prstGeom prst="rect">
            <a:avLst/>
          </a:prstGeom>
        </p:spPr>
      </p:pic>
      <p:sp>
        <p:nvSpPr>
          <p:cNvPr id="5" name="Prostokąt 4"/>
          <p:cNvSpPr/>
          <p:nvPr/>
        </p:nvSpPr>
        <p:spPr>
          <a:xfrm>
            <a:off x="6283111" y="991545"/>
            <a:ext cx="313630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/>
              <a:t>Poland</a:t>
            </a:r>
          </a:p>
        </p:txBody>
      </p:sp>
      <p:sp>
        <p:nvSpPr>
          <p:cNvPr id="6" name="Prostokąt 5"/>
          <p:cNvSpPr/>
          <p:nvPr/>
        </p:nvSpPr>
        <p:spPr>
          <a:xfrm>
            <a:off x="5665447" y="3426637"/>
            <a:ext cx="135485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sz="4000" dirty="0">
                <a:solidFill>
                  <a:srgbClr val="FF0000"/>
                </a:solidFill>
              </a:rPr>
              <a:t>Łódź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704" y="4134523"/>
            <a:ext cx="274344" cy="274344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36230" y="1640430"/>
            <a:ext cx="2933700" cy="155257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2368" y="4959498"/>
            <a:ext cx="3486150" cy="131445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514285" y="4271695"/>
            <a:ext cx="2143125" cy="2143125"/>
          </a:xfrm>
          <a:prstGeom prst="rect">
            <a:avLst/>
          </a:prstGeom>
        </p:spPr>
      </p:pic>
      <p:sp>
        <p:nvSpPr>
          <p:cNvPr id="11" name="pole tekstowe 10"/>
          <p:cNvSpPr txBox="1"/>
          <p:nvPr/>
        </p:nvSpPr>
        <p:spPr>
          <a:xfrm>
            <a:off x="341832" y="222104"/>
            <a:ext cx="573907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4400" dirty="0" err="1" smtClean="0"/>
              <a:t>Lodz</a:t>
            </a:r>
            <a:r>
              <a:rPr lang="pl-PL" sz="4400" dirty="0" smtClean="0"/>
              <a:t> a </a:t>
            </a:r>
            <a:r>
              <a:rPr lang="pl-PL" sz="4400" dirty="0" err="1" smtClean="0"/>
              <a:t>university</a:t>
            </a:r>
            <a:r>
              <a:rPr lang="pl-PL" sz="4400" dirty="0" smtClean="0"/>
              <a:t> </a:t>
            </a:r>
            <a:r>
              <a:rPr lang="pl-PL" sz="4400" dirty="0" err="1" smtClean="0"/>
              <a:t>city</a:t>
            </a:r>
            <a:endParaRPr lang="pl-PL" sz="4400" dirty="0"/>
          </a:p>
        </p:txBody>
      </p:sp>
    </p:spTree>
    <p:extLst>
      <p:ext uri="{BB962C8B-B14F-4D97-AF65-F5344CB8AC3E}">
        <p14:creationId xmlns:p14="http://schemas.microsoft.com/office/powerpoint/2010/main" val="256380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The </a:t>
            </a:r>
            <a:r>
              <a:rPr lang="pl-PL" dirty="0" err="1" smtClean="0"/>
              <a:t>University</a:t>
            </a:r>
            <a:r>
              <a:rPr lang="pl-PL" dirty="0" smtClean="0"/>
              <a:t> of </a:t>
            </a:r>
            <a:r>
              <a:rPr lang="pl-PL" dirty="0" err="1" smtClean="0"/>
              <a:t>Lodz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599" y="3757463"/>
            <a:ext cx="4388567" cy="2920392"/>
          </a:xfrm>
          <a:prstGeom prst="rect">
            <a:avLst/>
          </a:prstGeom>
        </p:spPr>
      </p:pic>
      <p:sp>
        <p:nvSpPr>
          <p:cNvPr id="5" name="pole tekstowe 4"/>
          <p:cNvSpPr txBox="1"/>
          <p:nvPr/>
        </p:nvSpPr>
        <p:spPr>
          <a:xfrm>
            <a:off x="646111" y="1717704"/>
            <a:ext cx="44181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/>
              <a:t>12 </a:t>
            </a:r>
            <a:r>
              <a:rPr lang="pl-PL" sz="2400" dirty="0" err="1" smtClean="0"/>
              <a:t>faculties</a:t>
            </a:r>
            <a:endParaRPr lang="pl-PL" sz="2400" dirty="0" smtClean="0"/>
          </a:p>
          <a:p>
            <a:r>
              <a:rPr lang="pl-PL" sz="2400" dirty="0" smtClean="0"/>
              <a:t>60 </a:t>
            </a:r>
            <a:r>
              <a:rPr lang="pl-PL" sz="2400" dirty="0" err="1"/>
              <a:t>specializations</a:t>
            </a:r>
            <a:endParaRPr lang="pl-PL" sz="2400" dirty="0" smtClean="0"/>
          </a:p>
          <a:p>
            <a:r>
              <a:rPr lang="pl-PL" sz="2400" dirty="0" smtClean="0"/>
              <a:t>32 000 </a:t>
            </a:r>
            <a:r>
              <a:rPr lang="pl-PL" sz="2400" dirty="0" err="1" smtClean="0"/>
              <a:t>students</a:t>
            </a:r>
            <a:endParaRPr lang="pl-PL" sz="2400" dirty="0" smtClean="0"/>
          </a:p>
          <a:p>
            <a:r>
              <a:rPr lang="pl-PL" sz="2400" dirty="0"/>
              <a:t>2600 </a:t>
            </a:r>
            <a:r>
              <a:rPr lang="pl-PL" sz="2400" dirty="0" err="1"/>
              <a:t>international</a:t>
            </a:r>
            <a:r>
              <a:rPr lang="pl-PL" sz="2400" dirty="0"/>
              <a:t> </a:t>
            </a:r>
            <a:r>
              <a:rPr lang="pl-PL" sz="2400" dirty="0" err="1"/>
              <a:t>students</a:t>
            </a:r>
            <a:endParaRPr lang="pl-PL" sz="24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0883" y="4243002"/>
            <a:ext cx="4388567" cy="243485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55415" y="373523"/>
            <a:ext cx="1714500" cy="17526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646111" y="3534350"/>
            <a:ext cx="25218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400" dirty="0" smtClean="0"/>
              <a:t>www.uni.lodz.pl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39395656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677209" cy="1400530"/>
          </a:xfrm>
        </p:spPr>
        <p:txBody>
          <a:bodyPr/>
          <a:lstStyle/>
          <a:p>
            <a:r>
              <a:rPr lang="pl-PL" dirty="0" err="1" smtClean="0"/>
              <a:t>Faculty</a:t>
            </a:r>
            <a:r>
              <a:rPr lang="pl-PL" dirty="0" smtClean="0"/>
              <a:t> of </a:t>
            </a:r>
            <a:r>
              <a:rPr lang="pl-PL" dirty="0" err="1" smtClean="0"/>
              <a:t>Biology</a:t>
            </a:r>
            <a:r>
              <a:rPr lang="pl-PL" dirty="0" smtClean="0"/>
              <a:t> and </a:t>
            </a:r>
            <a:r>
              <a:rPr lang="pl-PL" dirty="0" err="1" smtClean="0"/>
              <a:t>Environmental</a:t>
            </a:r>
            <a:r>
              <a:rPr lang="pl-PL" dirty="0" smtClean="0"/>
              <a:t> </a:t>
            </a:r>
            <a:r>
              <a:rPr lang="pl-PL" dirty="0" err="1" smtClean="0"/>
              <a:t>Protection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6481" y="4186267"/>
            <a:ext cx="4458234" cy="2528327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17436" y="1789142"/>
            <a:ext cx="3733800" cy="1228725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6265" y="4189624"/>
            <a:ext cx="2524971" cy="2524971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91646" y="4189623"/>
            <a:ext cx="2524971" cy="2524971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1026481" y="3349952"/>
            <a:ext cx="36343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800" dirty="0" smtClean="0"/>
              <a:t>www.biol.uni.lodz.pl</a:t>
            </a:r>
            <a:endParaRPr lang="pl-PL" sz="2800" dirty="0"/>
          </a:p>
        </p:txBody>
      </p:sp>
    </p:spTree>
    <p:extLst>
      <p:ext uri="{BB962C8B-B14F-4D97-AF65-F5344CB8AC3E}">
        <p14:creationId xmlns:p14="http://schemas.microsoft.com/office/powerpoint/2010/main" val="1224888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/>
              <a:t>Faculty's</a:t>
            </a:r>
            <a:r>
              <a:rPr lang="pl-PL" dirty="0"/>
              <a:t> </a:t>
            </a:r>
            <a:r>
              <a:rPr lang="pl-PL" dirty="0" err="1"/>
              <a:t>structure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709301" y="1579782"/>
            <a:ext cx="808426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>
                <a:solidFill>
                  <a:srgbClr val="FF0000"/>
                </a:solidFill>
              </a:rPr>
              <a:t>INSTITUTE OF </a:t>
            </a:r>
            <a:r>
              <a:rPr lang="pl-PL" dirty="0" smtClean="0">
                <a:solidFill>
                  <a:srgbClr val="FF0000"/>
                </a:solidFill>
              </a:rPr>
              <a:t>BIOCHEMISTRY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CYTOBIOCHEMISTRY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DEPARTMENT OF GENERAL BIOCHEMISTRY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FF0000"/>
                </a:solidFill>
              </a:rPr>
              <a:t>DEPARTMENT OF MOLECULAR </a:t>
            </a:r>
            <a:r>
              <a:rPr lang="en-US" dirty="0" smtClean="0">
                <a:solidFill>
                  <a:srgbClr val="FF0000"/>
                </a:solidFill>
              </a:rPr>
              <a:t>GENETICS</a:t>
            </a:r>
            <a:endParaRPr lang="pl-PL" dirty="0" smtClean="0">
              <a:solidFill>
                <a:srgbClr val="FF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INSTITUTE OF </a:t>
            </a:r>
            <a:r>
              <a:rPr lang="pl-PL" dirty="0" smtClean="0"/>
              <a:t>BIOPHYSICS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INSTITUTE </a:t>
            </a:r>
            <a:r>
              <a:rPr lang="en-US" dirty="0"/>
              <a:t>OF ECOLOGY AND ENVIRONMENTAL </a:t>
            </a:r>
            <a:r>
              <a:rPr lang="en-US" dirty="0" smtClean="0"/>
              <a:t>PROTECTION</a:t>
            </a:r>
            <a:endParaRPr lang="pl-PL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pl-PL" dirty="0"/>
              <a:t>INSTITUTE OF EXPERIMENTAL </a:t>
            </a:r>
            <a:r>
              <a:rPr lang="pl-PL" dirty="0" smtClean="0"/>
              <a:t>BIOLOGY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INSTITUTE OF MICROBIOLOGY, BIOTECHNOLOGY AND IMMUNOLOGY</a:t>
            </a:r>
            <a:endParaRPr lang="pl-PL" dirty="0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37975" y="1579782"/>
            <a:ext cx="3733800" cy="122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11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Department</a:t>
            </a:r>
            <a:r>
              <a:rPr lang="pl-PL" dirty="0" smtClean="0"/>
              <a:t> of </a:t>
            </a:r>
            <a:r>
              <a:rPr lang="pl-PL" dirty="0" err="1"/>
              <a:t>M</a:t>
            </a:r>
            <a:r>
              <a:rPr lang="pl-PL" dirty="0" err="1" smtClean="0"/>
              <a:t>olecular</a:t>
            </a:r>
            <a:r>
              <a:rPr lang="pl-PL" dirty="0" smtClean="0"/>
              <a:t> </a:t>
            </a:r>
            <a:r>
              <a:rPr lang="pl-PL" dirty="0"/>
              <a:t>G</a:t>
            </a:r>
            <a:r>
              <a:rPr lang="pl-PL" dirty="0" smtClean="0"/>
              <a:t>enetics</a:t>
            </a: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646111" y="1550500"/>
            <a:ext cx="70028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Head of Department: Prof. </a:t>
            </a:r>
            <a:r>
              <a:rPr lang="en-US" dirty="0" err="1"/>
              <a:t>dr</a:t>
            </a:r>
            <a:r>
              <a:rPr lang="en-US" dirty="0"/>
              <a:t> hab. </a:t>
            </a:r>
            <a:r>
              <a:rPr lang="en-US" dirty="0" err="1"/>
              <a:t>Katarzyna</a:t>
            </a:r>
            <a:r>
              <a:rPr lang="en-US" dirty="0"/>
              <a:t> </a:t>
            </a:r>
            <a:r>
              <a:rPr lang="en-US" dirty="0" err="1"/>
              <a:t>Woźniak</a:t>
            </a:r>
            <a:endParaRPr lang="pl-PL" dirty="0"/>
          </a:p>
        </p:txBody>
      </p:sp>
      <p:sp>
        <p:nvSpPr>
          <p:cNvPr id="6" name="pole tekstowe 5"/>
          <p:cNvSpPr txBox="1"/>
          <p:nvPr/>
        </p:nvSpPr>
        <p:spPr>
          <a:xfrm>
            <a:off x="646111" y="2085145"/>
            <a:ext cx="184537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4 </a:t>
            </a:r>
            <a:r>
              <a:rPr lang="pl-PL" dirty="0" err="1" smtClean="0"/>
              <a:t>full</a:t>
            </a:r>
            <a:r>
              <a:rPr lang="pl-PL" dirty="0" smtClean="0"/>
              <a:t> </a:t>
            </a:r>
            <a:r>
              <a:rPr lang="pl-PL" dirty="0" err="1" smtClean="0"/>
              <a:t>professors</a:t>
            </a:r>
            <a:endParaRPr lang="pl-PL" dirty="0" smtClean="0"/>
          </a:p>
          <a:p>
            <a:r>
              <a:rPr lang="pl-PL" dirty="0"/>
              <a:t>4</a:t>
            </a:r>
            <a:r>
              <a:rPr lang="pl-PL" dirty="0" smtClean="0"/>
              <a:t> </a:t>
            </a:r>
            <a:r>
              <a:rPr lang="pl-PL" dirty="0" err="1" smtClean="0"/>
              <a:t>doctors</a:t>
            </a:r>
            <a:endParaRPr lang="pl-PL" dirty="0" smtClean="0"/>
          </a:p>
          <a:p>
            <a:r>
              <a:rPr lang="pl-PL" dirty="0" smtClean="0"/>
              <a:t>8 </a:t>
            </a:r>
            <a:r>
              <a:rPr lang="pl-PL" dirty="0" err="1" smtClean="0"/>
              <a:t>PhD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endParaRPr lang="pl-PL" dirty="0" smtClean="0"/>
          </a:p>
          <a:p>
            <a:r>
              <a:rPr lang="pl-PL" dirty="0" smtClean="0"/>
              <a:t>8 </a:t>
            </a:r>
            <a:r>
              <a:rPr lang="pl-PL" dirty="0" err="1" smtClean="0"/>
              <a:t>MSc</a:t>
            </a:r>
            <a:r>
              <a:rPr lang="pl-PL" dirty="0" smtClean="0"/>
              <a:t> </a:t>
            </a:r>
            <a:r>
              <a:rPr lang="pl-PL" dirty="0" err="1" smtClean="0"/>
              <a:t>students</a:t>
            </a:r>
            <a:endParaRPr lang="pl-PL" dirty="0"/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8945" y="1345074"/>
            <a:ext cx="2158701" cy="2158701"/>
          </a:xfrm>
          <a:prstGeom prst="rect">
            <a:avLst/>
          </a:prstGeom>
        </p:spPr>
      </p:pic>
      <p:sp>
        <p:nvSpPr>
          <p:cNvPr id="8" name="Prostokąt 7"/>
          <p:cNvSpPr/>
          <p:nvPr/>
        </p:nvSpPr>
        <p:spPr>
          <a:xfrm>
            <a:off x="646111" y="3476454"/>
            <a:ext cx="11880263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Cooperation with the national centers:</a:t>
            </a:r>
          </a:p>
          <a:p>
            <a:r>
              <a:rPr lang="en-US" dirty="0"/>
              <a:t>Laboratory of Molecular Bases of Aging, </a:t>
            </a:r>
            <a:r>
              <a:rPr lang="en-US" dirty="0" err="1"/>
              <a:t>Nencki</a:t>
            </a:r>
            <a:r>
              <a:rPr lang="en-US" dirty="0"/>
              <a:t> Institute of Experimental Biology PAS, Warsaw</a:t>
            </a:r>
          </a:p>
          <a:p>
            <a:r>
              <a:rPr lang="en-US" dirty="0"/>
              <a:t>Department of Ophthalmology, Medical University of Warsaw,</a:t>
            </a:r>
          </a:p>
          <a:p>
            <a:r>
              <a:rPr lang="en-US" dirty="0"/>
              <a:t>Department of Gastroenterology and Internal Diseases, Medical University of Lodz,</a:t>
            </a:r>
          </a:p>
          <a:p>
            <a:r>
              <a:rPr lang="en-US" dirty="0"/>
              <a:t>Neurosurgery and CNS Oncology Department, Medical University of Lodz,</a:t>
            </a:r>
          </a:p>
          <a:p>
            <a:r>
              <a:rPr lang="en-US" dirty="0"/>
              <a:t>Department of Orthodontics, Medical University of Lodz,</a:t>
            </a:r>
          </a:p>
          <a:p>
            <a:r>
              <a:rPr lang="en-US" dirty="0"/>
              <a:t>Department of Biophysics of Environmental Pollution, University of Lodz.</a:t>
            </a:r>
          </a:p>
          <a:p>
            <a:r>
              <a:rPr lang="en-US" dirty="0"/>
              <a:t> </a:t>
            </a:r>
          </a:p>
          <a:p>
            <a:r>
              <a:rPr lang="en-US" dirty="0"/>
              <a:t>Cooperation with foreign centers:</a:t>
            </a:r>
          </a:p>
          <a:p>
            <a:r>
              <a:rPr lang="en-US" dirty="0"/>
              <a:t>Department of Structural Biology, University of Texas, Health Science Center, San Antonio, TX, USA,</a:t>
            </a:r>
          </a:p>
          <a:p>
            <a:r>
              <a:rPr lang="en-US" dirty="0"/>
              <a:t>Department of Ophthalmology, University of Eastern Finland, Kuopio, Finland,</a:t>
            </a:r>
          </a:p>
          <a:p>
            <a:r>
              <a:rPr lang="en-US" dirty="0"/>
              <a:t>Pharmaceutical Sciences, Wilkes University, USA.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5479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Methods</a:t>
            </a:r>
            <a:r>
              <a:rPr lang="pl-PL" dirty="0" smtClean="0"/>
              <a:t> </a:t>
            </a:r>
            <a:r>
              <a:rPr lang="pl-PL" dirty="0" err="1" smtClean="0"/>
              <a:t>used</a:t>
            </a:r>
            <a:r>
              <a:rPr lang="pl-PL" dirty="0" smtClean="0"/>
              <a:t> in </a:t>
            </a:r>
            <a:r>
              <a:rPr lang="pl-PL" dirty="0" err="1" smtClean="0"/>
              <a:t>Department</a:t>
            </a:r>
            <a:r>
              <a:rPr lang="pl-PL" dirty="0" smtClean="0"/>
              <a:t> of </a:t>
            </a:r>
            <a:r>
              <a:rPr lang="pl-PL" dirty="0" err="1" smtClean="0"/>
              <a:t>Molecular</a:t>
            </a:r>
            <a:r>
              <a:rPr lang="pl-PL" dirty="0" smtClean="0"/>
              <a:t> Genetics</a:t>
            </a:r>
            <a:endParaRPr lang="pl-PL" dirty="0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73278" y="1956988"/>
            <a:ext cx="3014962" cy="2010980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6930" y="1956987"/>
            <a:ext cx="2991029" cy="199202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28464" y="1956987"/>
            <a:ext cx="2987633" cy="1998129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461473" y="4078388"/>
            <a:ext cx="1476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Cells</a:t>
            </a:r>
            <a:r>
              <a:rPr lang="pl-PL" dirty="0" smtClean="0"/>
              <a:t> </a:t>
            </a:r>
            <a:r>
              <a:rPr lang="pl-PL" dirty="0" err="1" smtClean="0"/>
              <a:t>assays</a:t>
            </a:r>
            <a:endParaRPr lang="pl-PL" dirty="0"/>
          </a:p>
        </p:txBody>
      </p:sp>
      <p:sp>
        <p:nvSpPr>
          <p:cNvPr id="7" name="pole tekstowe 6"/>
          <p:cNvSpPr txBox="1"/>
          <p:nvPr/>
        </p:nvSpPr>
        <p:spPr>
          <a:xfrm>
            <a:off x="4028464" y="4096777"/>
            <a:ext cx="2111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Gel</a:t>
            </a:r>
            <a:r>
              <a:rPr lang="pl-PL" dirty="0" smtClean="0"/>
              <a:t> </a:t>
            </a:r>
            <a:r>
              <a:rPr lang="pl-PL" dirty="0" err="1" smtClean="0"/>
              <a:t>electroforesis</a:t>
            </a:r>
            <a:endParaRPr lang="pl-PL" dirty="0"/>
          </a:p>
        </p:txBody>
      </p:sp>
      <p:sp>
        <p:nvSpPr>
          <p:cNvPr id="8" name="pole tekstowe 7"/>
          <p:cNvSpPr txBox="1"/>
          <p:nvPr/>
        </p:nvSpPr>
        <p:spPr>
          <a:xfrm>
            <a:off x="7537405" y="4078388"/>
            <a:ext cx="3050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err="1" smtClean="0"/>
              <a:t>Fluorescence</a:t>
            </a:r>
            <a:r>
              <a:rPr lang="pl-PL" dirty="0" smtClean="0"/>
              <a:t> </a:t>
            </a:r>
            <a:r>
              <a:rPr lang="pl-PL" dirty="0" err="1" smtClean="0"/>
              <a:t>microscopy</a:t>
            </a:r>
            <a:endParaRPr lang="pl-PL" dirty="0"/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6930" y="4577096"/>
            <a:ext cx="2199719" cy="2199719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21634" y="4665135"/>
            <a:ext cx="2621327" cy="1973586"/>
          </a:xfrm>
          <a:prstGeom prst="rect">
            <a:avLst/>
          </a:prstGeom>
        </p:spPr>
      </p:pic>
      <p:pic>
        <p:nvPicPr>
          <p:cNvPr id="12" name="Obraz 1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028464" y="4607770"/>
            <a:ext cx="2466975" cy="1847850"/>
          </a:xfrm>
          <a:prstGeom prst="rect">
            <a:avLst/>
          </a:prstGeom>
        </p:spPr>
      </p:pic>
      <p:sp>
        <p:nvSpPr>
          <p:cNvPr id="13" name="pole tekstowe 12"/>
          <p:cNvSpPr txBox="1"/>
          <p:nvPr/>
        </p:nvSpPr>
        <p:spPr>
          <a:xfrm>
            <a:off x="4072844" y="6475122"/>
            <a:ext cx="6479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dirty="0" smtClean="0"/>
              <a:t>PCR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730022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Research</a:t>
            </a:r>
            <a:r>
              <a:rPr lang="pl-PL" dirty="0" smtClean="0"/>
              <a:t> </a:t>
            </a:r>
            <a:r>
              <a:rPr lang="pl-PL" dirty="0" err="1" smtClean="0"/>
              <a:t>topics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04203" y="1853248"/>
            <a:ext cx="777667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Department of Molecular Genetics </a:t>
            </a:r>
            <a:r>
              <a:rPr lang="pl-PL" dirty="0" err="1" smtClean="0"/>
              <a:t>explore</a:t>
            </a:r>
            <a:r>
              <a:rPr lang="pl-PL" dirty="0" smtClean="0"/>
              <a:t> the </a:t>
            </a:r>
            <a:r>
              <a:rPr lang="pl-PL" dirty="0" err="1" smtClean="0"/>
              <a:t>following</a:t>
            </a:r>
            <a:r>
              <a:rPr lang="pl-PL" dirty="0" smtClean="0"/>
              <a:t> </a:t>
            </a:r>
            <a:r>
              <a:rPr lang="pl-PL" dirty="0" err="1" smtClean="0"/>
              <a:t>issues</a:t>
            </a:r>
            <a:r>
              <a:rPr lang="pl-PL" dirty="0" smtClean="0"/>
              <a:t>:</a:t>
            </a:r>
          </a:p>
          <a:p>
            <a:endParaRPr lang="pl-PL" dirty="0" smtClean="0"/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Regulation </a:t>
            </a:r>
            <a:r>
              <a:rPr lang="en-US" dirty="0"/>
              <a:t>of cell cycle and DNA repair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 smtClean="0"/>
              <a:t>The </a:t>
            </a:r>
            <a:r>
              <a:rPr lang="en-US" dirty="0"/>
              <a:t>importance of epigenetic modification in response of cells to DNA damage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Genetic variability of </a:t>
            </a:r>
            <a:r>
              <a:rPr lang="en-US" dirty="0" err="1"/>
              <a:t>miRNAs</a:t>
            </a:r>
            <a:r>
              <a:rPr lang="en-US" dirty="0"/>
              <a:t> in human cancers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Analysis of the biological properties of synthetic </a:t>
            </a:r>
            <a:r>
              <a:rPr lang="en-US" dirty="0" err="1"/>
              <a:t>thiosugars</a:t>
            </a:r>
            <a:r>
              <a:rPr lang="en-US" dirty="0"/>
              <a:t> in tumor cells </a:t>
            </a:r>
            <a:r>
              <a:rPr lang="en-US" dirty="0" err="1" smtClean="0"/>
              <a:t>Biomolecular</a:t>
            </a:r>
            <a:r>
              <a:rPr lang="en-US" dirty="0" smtClean="0"/>
              <a:t> </a:t>
            </a:r>
            <a:r>
              <a:rPr lang="en-US" dirty="0"/>
              <a:t>computers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Gene expression of BER pathway in Alzheimer's disease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DNA repair genes variability in depressive diseases 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en-US" dirty="0"/>
              <a:t>Proteins of DNA double-strand breaks repair as targets for personalized anti-cancer therapy based on synthetic lethality</a:t>
            </a: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48344" y="2312295"/>
            <a:ext cx="3401937" cy="340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308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/>
              <a:t>Doctoral</a:t>
            </a:r>
            <a:r>
              <a:rPr lang="pl-PL" dirty="0" smtClean="0"/>
              <a:t> </a:t>
            </a:r>
            <a:r>
              <a:rPr lang="pl-PL" dirty="0" err="1" smtClean="0"/>
              <a:t>dissertation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646111" y="2334107"/>
            <a:ext cx="4344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dirty="0"/>
              <a:t>Advisor: </a:t>
            </a:r>
            <a:r>
              <a:rPr lang="pl-PL" dirty="0" err="1"/>
              <a:t>Professor</a:t>
            </a:r>
            <a:r>
              <a:rPr lang="pl-PL" dirty="0"/>
              <a:t> Katarzyna Woźniak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546931" y="1462970"/>
            <a:ext cx="119441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,,Kaempferol and </a:t>
            </a:r>
            <a:r>
              <a:rPr lang="pl-PL" sz="2000" dirty="0" err="1" smtClean="0"/>
              <a:t>its</a:t>
            </a:r>
            <a:r>
              <a:rPr lang="pl-PL" sz="2000" dirty="0" smtClean="0"/>
              <a:t> </a:t>
            </a:r>
            <a:r>
              <a:rPr lang="pl-PL" sz="2000" dirty="0" err="1" smtClean="0"/>
              <a:t>derivatives</a:t>
            </a:r>
            <a:r>
              <a:rPr lang="pl-PL" sz="2000" dirty="0" smtClean="0"/>
              <a:t> as </a:t>
            </a:r>
            <a:r>
              <a:rPr lang="pl-PL" sz="2000" dirty="0" err="1" smtClean="0"/>
              <a:t>compounds</a:t>
            </a:r>
            <a:r>
              <a:rPr lang="pl-PL" sz="2000" dirty="0" smtClean="0"/>
              <a:t> </a:t>
            </a:r>
            <a:r>
              <a:rPr lang="pl-PL" sz="2000" dirty="0" err="1" smtClean="0"/>
              <a:t>modulating</a:t>
            </a:r>
            <a:r>
              <a:rPr lang="pl-PL" sz="2000" dirty="0" smtClean="0"/>
              <a:t> the </a:t>
            </a:r>
            <a:r>
              <a:rPr lang="pl-PL" sz="2000" dirty="0" err="1" smtClean="0"/>
              <a:t>anticancer</a:t>
            </a:r>
            <a:r>
              <a:rPr lang="pl-PL" sz="2000" dirty="0" smtClean="0"/>
              <a:t> </a:t>
            </a:r>
            <a:r>
              <a:rPr lang="pl-PL" sz="2000" dirty="0" err="1" smtClean="0"/>
              <a:t>activity</a:t>
            </a:r>
            <a:r>
              <a:rPr lang="pl-PL" sz="2000" dirty="0" smtClean="0"/>
              <a:t> of etoposide”</a:t>
            </a:r>
            <a:endParaRPr lang="pl-PL" sz="2000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6931" y="2883334"/>
            <a:ext cx="9717518" cy="3884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347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J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321</TotalTime>
  <Words>382</Words>
  <Application>Microsoft Office PowerPoint</Application>
  <PresentationFormat>Panoramiczny</PresentationFormat>
  <Paragraphs>72</Paragraphs>
  <Slides>11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11</vt:i4>
      </vt:variant>
    </vt:vector>
  </HeadingPairs>
  <TitlesOfParts>
    <vt:vector size="16" baseType="lpstr">
      <vt:lpstr>Arial</vt:lpstr>
      <vt:lpstr>Century Gothic</vt:lpstr>
      <vt:lpstr>Wingdings</vt:lpstr>
      <vt:lpstr>Wingdings 3</vt:lpstr>
      <vt:lpstr>Jon</vt:lpstr>
      <vt:lpstr>Prezentacja programu PowerPoint</vt:lpstr>
      <vt:lpstr>Prezentacja programu PowerPoint</vt:lpstr>
      <vt:lpstr>The University of Lodz</vt:lpstr>
      <vt:lpstr>Faculty of Biology and Environmental Protection</vt:lpstr>
      <vt:lpstr>Faculty's structure</vt:lpstr>
      <vt:lpstr>Department of Molecular Genetics</vt:lpstr>
      <vt:lpstr>Methods used in Department of Molecular Genetics</vt:lpstr>
      <vt:lpstr>Research topics</vt:lpstr>
      <vt:lpstr>Doctoral dissertation</vt:lpstr>
      <vt:lpstr>During intership in Riga I would like to:</vt:lpstr>
      <vt:lpstr>Thank you for your attention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Magda</dc:creator>
  <cp:lastModifiedBy>Magda</cp:lastModifiedBy>
  <cp:revision>30</cp:revision>
  <dcterms:created xsi:type="dcterms:W3CDTF">2019-06-12T05:07:16Z</dcterms:created>
  <dcterms:modified xsi:type="dcterms:W3CDTF">2019-06-13T07:42:56Z</dcterms:modified>
</cp:coreProperties>
</file>