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466" r:id="rId3"/>
    <p:sldId id="262" r:id="rId4"/>
    <p:sldId id="467" r:id="rId5"/>
    <p:sldId id="469" r:id="rId6"/>
    <p:sldId id="460" r:id="rId7"/>
    <p:sldId id="461" r:id="rId8"/>
    <p:sldId id="462" r:id="rId9"/>
    <p:sldId id="465" r:id="rId10"/>
    <p:sldId id="400" r:id="rId11"/>
    <p:sldId id="389" r:id="rId12"/>
    <p:sldId id="392" r:id="rId13"/>
    <p:sldId id="401" r:id="rId14"/>
    <p:sldId id="391" r:id="rId15"/>
    <p:sldId id="393" r:id="rId16"/>
    <p:sldId id="402" r:id="rId17"/>
    <p:sldId id="406" r:id="rId18"/>
    <p:sldId id="407" r:id="rId19"/>
    <p:sldId id="403" r:id="rId20"/>
    <p:sldId id="412" r:id="rId21"/>
    <p:sldId id="414" r:id="rId22"/>
    <p:sldId id="411" r:id="rId23"/>
    <p:sldId id="454" r:id="rId24"/>
    <p:sldId id="415" r:id="rId25"/>
    <p:sldId id="388" r:id="rId26"/>
    <p:sldId id="418" r:id="rId27"/>
    <p:sldId id="416" r:id="rId28"/>
    <p:sldId id="285" r:id="rId29"/>
    <p:sldId id="459" r:id="rId30"/>
    <p:sldId id="417" r:id="rId31"/>
    <p:sldId id="452" r:id="rId32"/>
    <p:sldId id="440" r:id="rId33"/>
    <p:sldId id="458" r:id="rId34"/>
    <p:sldId id="397" r:id="rId35"/>
    <p:sldId id="344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5">
          <p15:clr>
            <a:srgbClr val="A4A3A4"/>
          </p15:clr>
        </p15:guide>
        <p15:guide id="2" pos="54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9884" autoAdjust="0"/>
  </p:normalViewPr>
  <p:slideViewPr>
    <p:cSldViewPr snapToGrid="0">
      <p:cViewPr varScale="1">
        <p:scale>
          <a:sx n="112" d="100"/>
          <a:sy n="112" d="100"/>
        </p:scale>
        <p:origin x="1640" y="192"/>
      </p:cViewPr>
      <p:guideLst>
        <p:guide orient="horz" pos="2125"/>
        <p:guide pos="54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6317F2F-2BC0-8042-8601-575F52DDA732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4D075DF9-F7E7-1C41-AFED-5546C3EADAE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2730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CBF707-DD74-1943-B19A-9A769A47BAC7}" type="slidenum">
              <a:rPr lang="en-ZA" sz="1200">
                <a:latin typeface="Calibri" charset="0"/>
              </a:rPr>
              <a:pPr eaLnBrk="1" hangingPunct="1"/>
              <a:t>11</a:t>
            </a:fld>
            <a:endParaRPr lang="en-ZA" sz="1200">
              <a:latin typeface="Calibri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CBF707-DD74-1943-B19A-9A769A47BAC7}" type="slidenum">
              <a:rPr lang="en-ZA" sz="1200">
                <a:latin typeface="Calibri" charset="0"/>
              </a:rPr>
              <a:pPr eaLnBrk="1" hangingPunct="1"/>
              <a:t>13</a:t>
            </a:fld>
            <a:endParaRPr lang="en-ZA" sz="1200">
              <a:latin typeface="Calibri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224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E0DD35-7F06-3644-8AA8-9A9BDC27905A}" type="slidenum">
              <a:rPr lang="en-GB" altLang="en-US" sz="1200">
                <a:latin typeface="Calibri" charset="0"/>
              </a:rPr>
              <a:pPr eaLnBrk="1" hangingPunct="1"/>
              <a:t>28</a:t>
            </a:fld>
            <a:endParaRPr lang="en-GB" altLang="en-US" sz="1200">
              <a:latin typeface="Calibri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/>
            <a:r>
              <a:rPr lang="en-GB" altLang="en-US">
                <a:ea typeface="ＭＳ Ｐゴシック" charset="-128"/>
              </a:rPr>
              <a:t>RNA traduction (fusion of Zera® peptide and product) </a:t>
            </a:r>
          </a:p>
          <a:p>
            <a:pPr marL="228600" indent="-228600" eaLnBrk="1" hangingPunct="1"/>
            <a:r>
              <a:rPr lang="en-GB" altLang="en-US">
                <a:ea typeface="ＭＳ Ｐゴシック" charset="-128"/>
              </a:rPr>
              <a:t>Internalization via signal peptide </a:t>
            </a:r>
            <a:br>
              <a:rPr lang="en-GB" altLang="en-US">
                <a:ea typeface="ＭＳ Ｐゴシック" charset="-128"/>
              </a:rPr>
            </a:br>
            <a:endParaRPr lang="en-GB" altLang="en-US">
              <a:ea typeface="ＭＳ Ｐゴシック" charset="-128"/>
            </a:endParaRPr>
          </a:p>
          <a:p>
            <a:pPr marL="228600" indent="-228600" eaLnBrk="1" hangingPunct="1"/>
            <a:r>
              <a:rPr lang="en-GB" altLang="en-US">
                <a:ea typeface="ＭＳ Ｐゴシック" charset="-128"/>
              </a:rPr>
              <a:t>Zera® peptides interact with the ER membrane, self-assemble, associate with chaperones, and induce the formation of de novo storage organelles </a:t>
            </a:r>
            <a:br>
              <a:rPr lang="en-GB" altLang="en-US">
                <a:ea typeface="ＭＳ Ｐゴシック" charset="-128"/>
              </a:rPr>
            </a:br>
            <a:endParaRPr lang="en-GB" altLang="en-US">
              <a:ea typeface="ＭＳ Ｐゴシック" charset="-128"/>
            </a:endParaRPr>
          </a:p>
          <a:p>
            <a:pPr marL="228600" indent="-228600" eaLnBrk="1" hangingPunct="1"/>
            <a:r>
              <a:rPr lang="en-GB" altLang="en-US">
                <a:ea typeface="ＭＳ Ｐゴシック" charset="-128"/>
              </a:rPr>
              <a:t>The fusion of Zera®-peptide and protein of interest are sequestered inside the StorPro™ organelles and are insulated from proteolytic degradation</a:t>
            </a:r>
          </a:p>
          <a:p>
            <a:pPr marL="228600" indent="-228600" eaLnBrk="1" hangingPunct="1"/>
            <a:endParaRPr lang="en-GB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215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CBF707-DD74-1943-B19A-9A769A47BAC7}" type="slidenum">
              <a:rPr lang="en-ZA" sz="1200">
                <a:latin typeface="Calibri" charset="0"/>
              </a:rPr>
              <a:pPr eaLnBrk="1" hangingPunct="1"/>
              <a:t>32</a:t>
            </a:fld>
            <a:endParaRPr lang="en-ZA" sz="1200">
              <a:latin typeface="Calibri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89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A1FC99-446A-A240-B3C0-E597786EDF48}" type="slidenum">
              <a:rPr lang="en-ZA" sz="1200">
                <a:latin typeface="Calibri" charset="0"/>
              </a:rPr>
              <a:pPr eaLnBrk="1" hangingPunct="1"/>
              <a:t>35</a:t>
            </a:fld>
            <a:endParaRPr lang="en-ZA" sz="1200">
              <a:latin typeface="Calibri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3023-89D2-CA41-9E28-F2FB7BBD8AC2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D9CC9-5D1E-4648-B4F1-39BDDED94BB5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54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B7818-E2AC-2E4D-B796-769C1D20E5C7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727FA-8B8B-CC44-BC96-7E0188AD043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626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D0001-DDC3-1D41-9876-A0D3B8C9F3AC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C7929-43D9-C14E-9DBE-F299FB4A773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808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7AEE6-B895-694B-B27B-A37348AC716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882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ZA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9843-16C6-6149-9AE7-D8D4F8A471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82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E613E-7A3C-4F4D-93A1-56D72C65CB1D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B0C6-D28B-D44B-BC5A-E9BDD518358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117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BA1BB-B5B2-1E45-8FC4-C6645F9DE9B6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F4E7-3B8C-C54F-AF80-038118A8D2FC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67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1CD4A-63C9-B540-A51C-2BD41C2B2AA5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0397-9C94-2648-A7D3-000A3C74EBA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03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15CBA-BF5B-3A4C-B144-50D8B8EC04DC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4545-8E9F-9641-B8B0-C0291BAE2CF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9702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BA31F-1DD8-EA4A-8BA1-B7A804F51461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121C-B7F6-284A-BA16-3F9785B55955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43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55694-E147-3148-830E-7157AEFEBA3F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C175-5F96-D14B-BA60-75542596547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81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C4F9E-8ACE-3042-936B-72B0F7612CE2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2AB7F-A0FE-1A41-9D86-CAFB0C60B8F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081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F9577-D940-5B47-8BF9-7C9046FAFA9B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61404-5635-1C4D-A0C4-92DE7939F8F9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754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AEB94CC-0E87-6943-9F25-E768910BCA86}" type="datetimeFigureOut">
              <a:rPr lang="en-US"/>
              <a:pPr>
                <a:defRPr/>
              </a:pPr>
              <a:t>6/18/19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43E0058-7991-7647-AA98-542D75C6C3E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hyperlink" Target="https://www.globenewswire.com/Tracker?data=OB0-9wSNHNSKcYCgifxSQzlk-2lHh1E-pzEcJXCGmyUFPYZYatB68Qa8sqUTI057klIgera-Fckcgp6-9f9M2vzhLoyAC6yfWEzTPgwIlNlDOTNUNMRGvQy42FwsYML5fKM3MFsFnUGn01qGy4Lh0Q==" TargetMode="Externa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medcentral.com/1471-2407/14/367/abstract" TargetMode="External"/><Relationship Id="rId3" Type="http://schemas.openxmlformats.org/officeDocument/2006/relationships/hyperlink" Target="http://cancerres.aacrjournals.org/content/62/13/3654.long" TargetMode="External"/><Relationship Id="rId7" Type="http://schemas.openxmlformats.org/officeDocument/2006/relationships/hyperlink" Target="http://journals.plos.org/plosone/article?id=10.1371/journal.pone.0061473" TargetMode="External"/><Relationship Id="rId2" Type="http://schemas.openxmlformats.org/officeDocument/2006/relationships/hyperlink" Target="http://link.springer.com/article/10.1007/s00705-013-1819-z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virologyj.com/content/11/1/205%23B87" TargetMode="External"/><Relationship Id="rId5" Type="http://schemas.openxmlformats.org/officeDocument/2006/relationships/hyperlink" Target="http://www.virologyj.com/content/11/1/205%23B86" TargetMode="External"/><Relationship Id="rId4" Type="http://schemas.openxmlformats.org/officeDocument/2006/relationships/hyperlink" Target="http://www.virologyj.com/content/11/1/205%23B85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medcentral.com/1471-2407/14/36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tiff"/><Relationship Id="rId4" Type="http://schemas.openxmlformats.org/officeDocument/2006/relationships/image" Target="../media/image1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microsoft.com/office/2007/relationships/hdphoto" Target="../media/hdphoto1.wdp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microsoft.com/office/2007/relationships/hdphoto" Target="../media/hdphoto3.wdp"/><Relationship Id="rId11" Type="http://schemas.openxmlformats.org/officeDocument/2006/relationships/oleObject" Target="../embeddings/oleObject2.bin"/><Relationship Id="rId5" Type="http://schemas.microsoft.com/office/2007/relationships/hdphoto" Target="../media/hdphoto2.wdp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.png"/><Relationship Id="rId19" Type="http://schemas.openxmlformats.org/officeDocument/2006/relationships/image" Target="../media/image12.w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RU logo.jp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1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558" y="196236"/>
            <a:ext cx="7772400" cy="186963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Z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Candidate plant-made therapeutic vaccines for human cancers</a:t>
            </a:r>
            <a:endParaRPr lang="en-ZA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56114"/>
            <a:ext cx="6400800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Z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Ed Rybicki</a:t>
            </a:r>
          </a:p>
          <a:p>
            <a:pPr>
              <a:defRPr/>
            </a:pPr>
            <a:r>
              <a:rPr lang="en-Z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Dept MCB / IIDMM</a:t>
            </a:r>
          </a:p>
          <a:p>
            <a:pPr>
              <a:defRPr/>
            </a:pPr>
            <a:r>
              <a:rPr lang="en-ZA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University of Cape Town</a:t>
            </a:r>
          </a:p>
        </p:txBody>
      </p:sp>
      <p:pic>
        <p:nvPicPr>
          <p:cNvPr id="15367" name="Picture 8" descr="UCTc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398" y="5506356"/>
            <a:ext cx="856602" cy="119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iopharming-Research-Unit.jp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0454" r="10587" b="9053"/>
          <a:stretch/>
        </p:blipFill>
        <p:spPr>
          <a:xfrm>
            <a:off x="3267362" y="2380977"/>
            <a:ext cx="2714266" cy="2048814"/>
          </a:xfrm>
          <a:prstGeom prst="rect">
            <a:avLst/>
          </a:prstGeom>
        </p:spPr>
      </p:pic>
      <p:pic>
        <p:nvPicPr>
          <p:cNvPr id="6" name="Picture 5" descr="IDM_Institute_of_Infectious_Disease_and_Molecular_Medicine_-_welcome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" y="5562023"/>
            <a:ext cx="2186214" cy="1120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8E5FB2-D998-F746-8187-78092E709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08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1521D5-0B40-2E41-AE1B-90B38FE6B9F0}"/>
              </a:ext>
            </a:extLst>
          </p:cNvPr>
          <p:cNvSpPr/>
          <p:nvPr/>
        </p:nvSpPr>
        <p:spPr>
          <a:xfrm>
            <a:off x="2334223" y="6242278"/>
            <a:ext cx="4395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000" dirty="0">
                <a:solidFill>
                  <a:srgbClr val="007CA8"/>
                </a:solidFill>
                <a:latin typeface="CharisSIL"/>
              </a:rPr>
              <a:t>Papillomavirus Research 5 (2018) 46–58 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74748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U logo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2514"/>
            <a:ext cx="1466162" cy="1105486"/>
          </a:xfrm>
          <a:prstGeom prst="rect">
            <a:avLst/>
          </a:prstGeom>
        </p:spPr>
      </p:pic>
      <p:pic>
        <p:nvPicPr>
          <p:cNvPr id="8" name="Picture 6" descr="uctba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46100"/>
            <a:ext cx="8229600" cy="561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ZA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j-cs"/>
              </a:rPr>
              <a:t>Cervical Cancer and HPV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5571"/>
            <a:ext cx="8314871" cy="4771572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ea typeface="+mn-ea"/>
                <a:cs typeface="+mn-cs"/>
              </a:rPr>
              <a:t>Cervical cancer is the </a:t>
            </a:r>
            <a:r>
              <a:rPr lang="en-GB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second most prevalent cancer</a:t>
            </a:r>
            <a:r>
              <a:rPr lang="en-GB" sz="3000" dirty="0">
                <a:ea typeface="+mn-ea"/>
                <a:cs typeface="+mn-cs"/>
              </a:rPr>
              <a:t> in women worldwide and </a:t>
            </a:r>
            <a:r>
              <a:rPr lang="en-GB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the most common cancer in women in developing countries</a:t>
            </a:r>
            <a:r>
              <a:rPr lang="en-GB" sz="3000" dirty="0">
                <a:ea typeface="+mn-ea"/>
                <a:cs typeface="+mn-cs"/>
              </a:rPr>
              <a:t> (IARC 1999)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2800" dirty="0"/>
              <a:t>in 2001 women in developing countries accounted for ~85% of both annual cases of cervical cancer (~</a:t>
            </a:r>
            <a:r>
              <a:rPr lang="en-GB" sz="2800" b="1" dirty="0">
                <a:solidFill>
                  <a:srgbClr val="FF0000"/>
                </a:solidFill>
              </a:rPr>
              <a:t>500 000 cases worldwide</a:t>
            </a:r>
            <a:r>
              <a:rPr lang="en-GB" sz="2800" dirty="0"/>
              <a:t>) and annual deaths from cervical cancer (~</a:t>
            </a:r>
            <a:r>
              <a:rPr lang="en-GB" sz="2800" b="1" dirty="0">
                <a:solidFill>
                  <a:srgbClr val="FF0000"/>
                </a:solidFill>
              </a:rPr>
              <a:t>300 000 worldwide</a:t>
            </a:r>
            <a:r>
              <a:rPr lang="en-GB" sz="2800" dirty="0"/>
              <a:t>) </a:t>
            </a:r>
            <a:endParaRPr lang="en-GB" sz="3000" dirty="0">
              <a:ea typeface="+mn-ea"/>
              <a:cs typeface="+mn-cs"/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Sub-Saharan Africa</a:t>
            </a:r>
            <a:r>
              <a:rPr lang="en-GB" sz="3000" dirty="0">
                <a:ea typeface="+mn-ea"/>
                <a:cs typeface="+mn-cs"/>
              </a:rPr>
              <a:t> and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SE Asia </a:t>
            </a:r>
            <a:r>
              <a:rPr lang="en-GB" sz="3000" dirty="0">
                <a:ea typeface="+mn-ea"/>
                <a:cs typeface="+mn-cs"/>
              </a:rPr>
              <a:t>are the areas of highest cervical cancer mortality rates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900" b="1" dirty="0">
                <a:ea typeface="+mn-ea"/>
                <a:cs typeface="+mn-cs"/>
              </a:rPr>
              <a:t>100% of cervical cancers are caused by high-risk HPVs (at least 50% HPV-16)</a:t>
            </a:r>
            <a:endParaRPr lang="en-ZA" sz="39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7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202067"/>
            <a:ext cx="8229600" cy="569005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Virus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37001" y="910771"/>
            <a:ext cx="481942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Isometric </a:t>
            </a:r>
            <a:r>
              <a:rPr lang="en-US" sz="2400" dirty="0" err="1"/>
              <a:t>unenveloped</a:t>
            </a:r>
            <a:r>
              <a:rPr lang="en-US" sz="2400" dirty="0"/>
              <a:t> particles, ~60 nm diameter, T=7 symmetry</a:t>
            </a:r>
          </a:p>
          <a:p>
            <a:pPr marL="0" indent="0" algn="just">
              <a:buNone/>
            </a:pPr>
            <a:r>
              <a:rPr lang="en-US" sz="2400" dirty="0"/>
              <a:t>~8 </a:t>
            </a:r>
            <a:r>
              <a:rPr lang="en-US" sz="2400" dirty="0" err="1"/>
              <a:t>kbp</a:t>
            </a:r>
            <a:r>
              <a:rPr lang="en-US" sz="2400" dirty="0"/>
              <a:t> circular </a:t>
            </a:r>
            <a:r>
              <a:rPr lang="en-US" sz="2400" dirty="0" err="1"/>
              <a:t>dsDNA</a:t>
            </a:r>
            <a:r>
              <a:rPr lang="en-US" sz="2400" dirty="0"/>
              <a:t> genome</a:t>
            </a:r>
          </a:p>
          <a:p>
            <a:pPr marL="0" indent="0" algn="just">
              <a:buNone/>
            </a:pPr>
            <a:r>
              <a:rPr lang="en-US" sz="2400" dirty="0"/>
              <a:t>Capsid has 72 pentamers of 55 </a:t>
            </a:r>
            <a:r>
              <a:rPr lang="en-US" sz="2400" dirty="0" err="1"/>
              <a:t>kDa</a:t>
            </a:r>
            <a:r>
              <a:rPr lang="en-US" sz="2400" dirty="0"/>
              <a:t> L1 major capsid protein; 12-72 copies of 55 </a:t>
            </a:r>
            <a:r>
              <a:rPr lang="en-US" sz="2400" dirty="0" err="1"/>
              <a:t>kDa</a:t>
            </a:r>
            <a:r>
              <a:rPr lang="en-US" sz="2400" dirty="0"/>
              <a:t> L2</a:t>
            </a:r>
          </a:p>
          <a:p>
            <a:pPr marL="0" indent="0" algn="just">
              <a:buNone/>
            </a:pPr>
            <a:r>
              <a:rPr lang="en-US" sz="2400" dirty="0"/>
              <a:t>E6, E7 </a:t>
            </a:r>
            <a:r>
              <a:rPr lang="en-US" sz="2400" dirty="0" err="1"/>
              <a:t>oncoproteins</a:t>
            </a:r>
            <a:r>
              <a:rPr lang="en-US" sz="2400" dirty="0"/>
              <a:t> bind p53 and </a:t>
            </a:r>
            <a:r>
              <a:rPr lang="en-US" sz="2400" dirty="0" err="1"/>
              <a:t>Rb</a:t>
            </a:r>
            <a:r>
              <a:rPr lang="en-US" sz="2400" dirty="0"/>
              <a:t>, prevent apoptosis and promote cell cycle progression – </a:t>
            </a:r>
            <a:r>
              <a:rPr lang="en-US" sz="2400" b="1" dirty="0"/>
              <a:t>expressed in </a:t>
            </a:r>
            <a:r>
              <a:rPr lang="en-US" sz="2400" b="1" dirty="0" err="1"/>
              <a:t>tumours</a:t>
            </a:r>
            <a:endParaRPr lang="en-US" sz="2400" b="1" dirty="0"/>
          </a:p>
        </p:txBody>
      </p:sp>
      <p:pic>
        <p:nvPicPr>
          <p:cNvPr id="6" name="Picture 5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" y="5752514"/>
            <a:ext cx="1466162" cy="1105486"/>
          </a:xfrm>
          <a:prstGeom prst="rect">
            <a:avLst/>
          </a:prstGeom>
        </p:spPr>
      </p:pic>
      <p:pic>
        <p:nvPicPr>
          <p:cNvPr id="7" name="Picture 6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4214" y="-1"/>
            <a:ext cx="8799286" cy="6858001"/>
            <a:chOff x="154214" y="-1"/>
            <a:chExt cx="8799286" cy="6858001"/>
          </a:xfrm>
        </p:grpSpPr>
        <p:pic>
          <p:nvPicPr>
            <p:cNvPr id="5" name="Picture 4" descr="HPV-16_genome_organizatio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5" t="6084" r="13959" b="5159"/>
            <a:stretch/>
          </p:blipFill>
          <p:spPr>
            <a:xfrm>
              <a:off x="3454835" y="-1"/>
              <a:ext cx="5498665" cy="68580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4214" y="4590143"/>
              <a:ext cx="35469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"HPV-16 genome organization" by </a:t>
              </a:r>
              <a:r>
                <a:rPr lang="en-US" sz="1200" dirty="0" err="1"/>
                <a:t>Xmort</a:t>
              </a:r>
              <a:r>
                <a:rPr lang="en-US" sz="1200" dirty="0"/>
                <a:t> - </a:t>
              </a:r>
              <a:r>
                <a:rPr lang="en-US" sz="1200" dirty="0" err="1"/>
                <a:t>en:wiki</a:t>
              </a:r>
              <a:r>
                <a:rPr lang="en-US" sz="1200" dirty="0"/>
                <a:t>. Licensed under GFDL via Wikimedia Commons - http://</a:t>
              </a:r>
              <a:r>
                <a:rPr lang="en-US" sz="1200" dirty="0" err="1"/>
                <a:t>commons.wikimedia.org</a:t>
              </a:r>
              <a:r>
                <a:rPr lang="en-US" sz="1200" dirty="0"/>
                <a:t>/wiki/File:HPV-16_genome_organization.png#/media/File:HPV-16_genome_organization.png</a:t>
              </a:r>
            </a:p>
          </p:txBody>
        </p:sp>
      </p:grpSp>
      <p:pic>
        <p:nvPicPr>
          <p:cNvPr id="4" name="Picture 3" descr="VIRUS-HPV-virion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86"/>
            <a:ext cx="3927928" cy="392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U logo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2514"/>
            <a:ext cx="1466162" cy="1105486"/>
          </a:xfrm>
          <a:prstGeom prst="rect">
            <a:avLst/>
          </a:prstGeom>
        </p:spPr>
      </p:pic>
      <p:pic>
        <p:nvPicPr>
          <p:cNvPr id="8" name="Picture 6" descr="uctba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546100"/>
            <a:ext cx="8229600" cy="561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ZA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j-cs"/>
              </a:rPr>
              <a:t>Other Cancers and HPV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5571"/>
            <a:ext cx="8314871" cy="4771572"/>
          </a:xfrm>
        </p:spPr>
        <p:txBody>
          <a:bodyPr rtlCol="0">
            <a:normAutofit fontScale="9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ea typeface="+mn-ea"/>
                <a:cs typeface="+mn-cs"/>
              </a:rPr>
              <a:t>Recent studies have strongly linked HPV with cancers of the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vulva, penis, anal canal, and head-and-neck</a:t>
            </a:r>
            <a:r>
              <a:rPr lang="en-GB" sz="3000" dirty="0">
                <a:ea typeface="+mn-ea"/>
                <a:cs typeface="+mn-cs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ea typeface="+mn-ea"/>
                <a:cs typeface="+mn-cs"/>
              </a:rPr>
              <a:t>73% of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oral cavity </a:t>
            </a:r>
            <a:r>
              <a:rPr lang="en-GB" sz="3000" dirty="0">
                <a:ea typeface="+mn-ea"/>
                <a:cs typeface="+mn-cs"/>
              </a:rPr>
              <a:t>tumours tested positive for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HPV-16</a:t>
            </a:r>
            <a:r>
              <a:rPr lang="en-GB" sz="3000" dirty="0">
                <a:ea typeface="+mn-ea"/>
                <a:cs typeface="+mn-cs"/>
              </a:rPr>
              <a:t> DNA.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ea typeface="+mn-ea"/>
                <a:cs typeface="+mn-cs"/>
              </a:rPr>
              <a:t>80% of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anal cancers </a:t>
            </a:r>
            <a:r>
              <a:rPr lang="en-GB" sz="3000" dirty="0">
                <a:ea typeface="+mn-ea"/>
                <a:cs typeface="+mn-cs"/>
              </a:rPr>
              <a:t>positive for either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HPV-16 or 18 DNA</a:t>
            </a:r>
            <a:r>
              <a:rPr lang="en-GB" sz="3000" dirty="0">
                <a:ea typeface="+mn-ea"/>
                <a:cs typeface="+mn-cs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3000" dirty="0">
                <a:ea typeface="+mn-ea"/>
                <a:cs typeface="+mn-cs"/>
              </a:rPr>
              <a:t>A 2012 population study showed an association between </a:t>
            </a:r>
            <a:r>
              <a:rPr lang="en-GB" sz="3000" dirty="0">
                <a:solidFill>
                  <a:srgbClr val="FF0000"/>
                </a:solidFill>
              </a:rPr>
              <a:t>cutaneous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HPV subtypes </a:t>
            </a:r>
            <a:r>
              <a:rPr lang="en-GB" sz="3000" dirty="0">
                <a:ea typeface="+mn-ea"/>
                <a:cs typeface="+mn-cs"/>
              </a:rPr>
              <a:t>and the development of </a:t>
            </a:r>
            <a:r>
              <a:rPr lang="en-GB" sz="3000" dirty="0">
                <a:solidFill>
                  <a:srgbClr val="FF0000"/>
                </a:solidFill>
                <a:ea typeface="+mn-ea"/>
                <a:cs typeface="+mn-cs"/>
              </a:rPr>
              <a:t>squamous cell skin cancer </a:t>
            </a:r>
            <a:r>
              <a:rPr lang="en-GB" sz="3000" dirty="0">
                <a:ea typeface="+mn-ea"/>
                <a:cs typeface="+mn-cs"/>
              </a:rPr>
              <a:t>(SCC). The role of the virus in the development of the disease is not yet clear.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n-ZA" sz="1500" dirty="0">
                <a:ea typeface="+mn-ea"/>
                <a:cs typeface="+mn-cs"/>
              </a:rPr>
              <a:t>https://</a:t>
            </a:r>
            <a:r>
              <a:rPr lang="en-ZA" sz="1500" dirty="0" err="1">
                <a:ea typeface="+mn-ea"/>
                <a:cs typeface="+mn-cs"/>
              </a:rPr>
              <a:t>www.cancerquest.org</a:t>
            </a:r>
            <a:r>
              <a:rPr lang="en-ZA" sz="1500" dirty="0">
                <a:ea typeface="+mn-ea"/>
                <a:cs typeface="+mn-cs"/>
              </a:rPr>
              <a:t>/cancer-biology/viruses-and-cancer</a:t>
            </a:r>
          </a:p>
        </p:txBody>
      </p:sp>
    </p:spTree>
    <p:extLst>
      <p:ext uri="{BB962C8B-B14F-4D97-AF65-F5344CB8AC3E}">
        <p14:creationId xmlns:p14="http://schemas.microsoft.com/office/powerpoint/2010/main" val="385437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" y="5752514"/>
            <a:ext cx="1466162" cy="1105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88" y="202067"/>
            <a:ext cx="8229600" cy="569005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Prophylactic Vaccines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1552" y="910771"/>
            <a:ext cx="8314871" cy="5539015"/>
          </a:xfrm>
        </p:spPr>
        <p:txBody>
          <a:bodyPr/>
          <a:lstStyle/>
          <a:p>
            <a:pPr algn="just"/>
            <a:r>
              <a:rPr lang="en-US" sz="2300" dirty="0"/>
              <a:t>HPV prophylactic vaccines are </a:t>
            </a:r>
            <a:r>
              <a:rPr lang="en-US" sz="2300" b="1" dirty="0"/>
              <a:t>VLPs</a:t>
            </a:r>
            <a:r>
              <a:rPr lang="en-US" sz="2300" dirty="0"/>
              <a:t> made by recombinant expression and assembly of the </a:t>
            </a:r>
            <a:r>
              <a:rPr lang="en-US" sz="2300" b="1" dirty="0"/>
              <a:t>major capsid protein L1</a:t>
            </a:r>
          </a:p>
          <a:p>
            <a:pPr algn="just"/>
            <a:r>
              <a:rPr lang="en-US" sz="2300" dirty="0"/>
              <a:t>Merck’s yeast-made </a:t>
            </a:r>
            <a:r>
              <a:rPr lang="en-US" sz="2300" b="1" dirty="0">
                <a:solidFill>
                  <a:srgbClr val="FF0000"/>
                </a:solidFill>
              </a:rPr>
              <a:t>Gardasil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targets </a:t>
            </a:r>
            <a:r>
              <a:rPr lang="en-US" sz="2300" b="1" dirty="0"/>
              <a:t>HPV-16 and HPV-18 </a:t>
            </a:r>
            <a:r>
              <a:rPr lang="en-US" sz="2300" dirty="0"/>
              <a:t>found in </a:t>
            </a:r>
            <a:r>
              <a:rPr lang="en-US" sz="2300" b="1" dirty="0">
                <a:solidFill>
                  <a:srgbClr val="FF0000"/>
                </a:solidFill>
              </a:rPr>
              <a:t>70% of cervical cancer cases </a:t>
            </a:r>
            <a:r>
              <a:rPr lang="en-US" sz="2300" dirty="0"/>
              <a:t>and genital wart-causing viruses </a:t>
            </a:r>
            <a:r>
              <a:rPr lang="en-US" sz="2300" b="1" dirty="0"/>
              <a:t>HPVs −6 and −11</a:t>
            </a:r>
          </a:p>
          <a:p>
            <a:pPr algn="just"/>
            <a:r>
              <a:rPr lang="en-US" sz="2300" dirty="0"/>
              <a:t>GSK’s insect cell-made </a:t>
            </a:r>
            <a:r>
              <a:rPr lang="en-US" sz="2300" b="1" dirty="0" err="1">
                <a:solidFill>
                  <a:srgbClr val="FF0000"/>
                </a:solidFill>
              </a:rPr>
              <a:t>Cervarix</a:t>
            </a:r>
            <a:r>
              <a:rPr lang="en-US" sz="2300" dirty="0">
                <a:solidFill>
                  <a:srgbClr val="FF0000"/>
                </a:solidFill>
              </a:rPr>
              <a:t> </a:t>
            </a:r>
            <a:r>
              <a:rPr lang="en-US" sz="2300" dirty="0"/>
              <a:t>contains only </a:t>
            </a:r>
            <a:r>
              <a:rPr lang="en-US" sz="2300" b="1" dirty="0"/>
              <a:t>HPVs −16 and −18</a:t>
            </a:r>
            <a:r>
              <a:rPr lang="en-US" sz="2300" dirty="0"/>
              <a:t>.</a:t>
            </a:r>
          </a:p>
          <a:p>
            <a:pPr algn="just"/>
            <a:r>
              <a:rPr lang="en-US" sz="2300" dirty="0"/>
              <a:t>Merck’s </a:t>
            </a:r>
            <a:r>
              <a:rPr lang="en-US" sz="2300" b="1" dirty="0" err="1"/>
              <a:t>nonavalent</a:t>
            </a:r>
            <a:r>
              <a:rPr lang="en-US" sz="2300" b="1" dirty="0"/>
              <a:t> VLP vaccine </a:t>
            </a:r>
            <a:r>
              <a:rPr lang="en-US" sz="2300" dirty="0"/>
              <a:t>was approved by FDA in December 2014 – may prevent &gt;</a:t>
            </a:r>
            <a:r>
              <a:rPr lang="en-US" sz="2300" b="1" dirty="0">
                <a:solidFill>
                  <a:srgbClr val="FF0000"/>
                </a:solidFill>
              </a:rPr>
              <a:t>80%</a:t>
            </a:r>
            <a:r>
              <a:rPr lang="en-US" sz="2300" dirty="0"/>
              <a:t> of Ca cervix</a:t>
            </a:r>
          </a:p>
          <a:p>
            <a:pPr algn="just"/>
            <a:r>
              <a:rPr lang="en-US" sz="2800" dirty="0"/>
              <a:t>“</a:t>
            </a:r>
            <a:r>
              <a:rPr lang="en-US" sz="2800" b="1" dirty="0"/>
              <a:t>Protection against the targeted HPV types has been found to last for at least 8 years with Gardasil and at least 9 years with </a:t>
            </a:r>
            <a:r>
              <a:rPr lang="en-US" sz="2800" b="1" dirty="0" err="1"/>
              <a:t>Cervarix</a:t>
            </a:r>
            <a:r>
              <a:rPr lang="en-US" sz="2800" dirty="0"/>
              <a:t>“ - NIH’s NCI</a:t>
            </a:r>
          </a:p>
        </p:txBody>
      </p:sp>
      <p:pic>
        <p:nvPicPr>
          <p:cNvPr id="7" name="Picture 6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3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Problems with HPV vaccines: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4858"/>
            <a:ext cx="8224838" cy="5001306"/>
          </a:xfrm>
        </p:spPr>
        <p:txBody>
          <a:bodyPr/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Cost</a:t>
            </a:r>
            <a:r>
              <a:rPr lang="en-US" sz="2400" dirty="0"/>
              <a:t>: 2-3 doses needed, lowest price $4.50/dose for 2-4-valent vaccines ONLY with GAVI in SOME developing countries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Virus coverage</a:t>
            </a:r>
            <a:r>
              <a:rPr lang="en-US" sz="2400" dirty="0"/>
              <a:t>: developing country prevalence differences and different spectrum of HPVs in HIV+ people means inadequate coverage 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Non-therapeutic</a:t>
            </a:r>
            <a:r>
              <a:rPr lang="en-US" sz="2400" dirty="0"/>
              <a:t>: neither Gardasil nor </a:t>
            </a:r>
            <a:r>
              <a:rPr lang="en-US" sz="2400" dirty="0" err="1"/>
              <a:t>Cervarix</a:t>
            </a:r>
            <a:r>
              <a:rPr lang="en-US" sz="2400" dirty="0"/>
              <a:t> are effective against pre-established infections or cancers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Next-generation </a:t>
            </a:r>
            <a:r>
              <a:rPr lang="en-US" sz="2400" dirty="0"/>
              <a:t>multivalent or chimaeric or L2-based vaccines will not address this</a:t>
            </a:r>
          </a:p>
          <a:p>
            <a:pPr algn="ctr"/>
            <a:r>
              <a:rPr lang="en-US" sz="2800" b="1" dirty="0"/>
              <a:t>NEED CHEAP, PROPHYLACTIC AND THERAPEUTIC VACCINES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775857" y="0"/>
            <a:ext cx="6368143" cy="7447643"/>
            <a:chOff x="2775857" y="0"/>
            <a:chExt cx="6368143" cy="7447643"/>
          </a:xfrm>
        </p:grpSpPr>
        <p:pic>
          <p:nvPicPr>
            <p:cNvPr id="11" name="Picture 10" descr="VIRUS-HPV-Cervical-Cancer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2861" y="0"/>
              <a:ext cx="4881139" cy="6858000"/>
            </a:xfrm>
            <a:prstGeom prst="rect">
              <a:avLst/>
            </a:prstGeom>
          </p:spPr>
        </p:pic>
        <p:pic>
          <p:nvPicPr>
            <p:cNvPr id="12" name="Picture 11" descr="VIRUS-HPV-4-600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5857" y="3002643"/>
              <a:ext cx="4445000" cy="444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23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HPV Infection 1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80377-D9F9-A744-8316-119B68ED7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7"/>
          <a:stretch/>
        </p:blipFill>
        <p:spPr>
          <a:xfrm>
            <a:off x="0" y="1160304"/>
            <a:ext cx="4419600" cy="5697696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F293E9C-7C6E-624A-812A-41644D0A3A93}"/>
              </a:ext>
            </a:extLst>
          </p:cNvPr>
          <p:cNvSpPr/>
          <p:nvPr/>
        </p:nvSpPr>
        <p:spPr>
          <a:xfrm>
            <a:off x="4072467" y="3344333"/>
            <a:ext cx="1019525" cy="1786467"/>
          </a:xfrm>
          <a:custGeom>
            <a:avLst/>
            <a:gdLst>
              <a:gd name="connsiteX0" fmla="*/ 533400 w 1019525"/>
              <a:gd name="connsiteY0" fmla="*/ 0 h 1786467"/>
              <a:gd name="connsiteX1" fmla="*/ 533400 w 1019525"/>
              <a:gd name="connsiteY1" fmla="*/ 0 h 1786467"/>
              <a:gd name="connsiteX2" fmla="*/ 457200 w 1019525"/>
              <a:gd name="connsiteY2" fmla="*/ 8467 h 1786467"/>
              <a:gd name="connsiteX3" fmla="*/ 296333 w 1019525"/>
              <a:gd name="connsiteY3" fmla="*/ 16934 h 1786467"/>
              <a:gd name="connsiteX4" fmla="*/ 270933 w 1019525"/>
              <a:gd name="connsiteY4" fmla="*/ 67734 h 1786467"/>
              <a:gd name="connsiteX5" fmla="*/ 245533 w 1019525"/>
              <a:gd name="connsiteY5" fmla="*/ 84667 h 1786467"/>
              <a:gd name="connsiteX6" fmla="*/ 211666 w 1019525"/>
              <a:gd name="connsiteY6" fmla="*/ 135467 h 1786467"/>
              <a:gd name="connsiteX7" fmla="*/ 194733 w 1019525"/>
              <a:gd name="connsiteY7" fmla="*/ 160867 h 1786467"/>
              <a:gd name="connsiteX8" fmla="*/ 143933 w 1019525"/>
              <a:gd name="connsiteY8" fmla="*/ 177800 h 1786467"/>
              <a:gd name="connsiteX9" fmla="*/ 127000 w 1019525"/>
              <a:gd name="connsiteY9" fmla="*/ 270934 h 1786467"/>
              <a:gd name="connsiteX10" fmla="*/ 110066 w 1019525"/>
              <a:gd name="connsiteY10" fmla="*/ 372534 h 1786467"/>
              <a:gd name="connsiteX11" fmla="*/ 101600 w 1019525"/>
              <a:gd name="connsiteY11" fmla="*/ 397934 h 1786467"/>
              <a:gd name="connsiteX12" fmla="*/ 84666 w 1019525"/>
              <a:gd name="connsiteY12" fmla="*/ 414867 h 1786467"/>
              <a:gd name="connsiteX13" fmla="*/ 76200 w 1019525"/>
              <a:gd name="connsiteY13" fmla="*/ 440267 h 1786467"/>
              <a:gd name="connsiteX14" fmla="*/ 59266 w 1019525"/>
              <a:gd name="connsiteY14" fmla="*/ 457200 h 1786467"/>
              <a:gd name="connsiteX15" fmla="*/ 50800 w 1019525"/>
              <a:gd name="connsiteY15" fmla="*/ 491067 h 1786467"/>
              <a:gd name="connsiteX16" fmla="*/ 33866 w 1019525"/>
              <a:gd name="connsiteY16" fmla="*/ 516467 h 1786467"/>
              <a:gd name="connsiteX17" fmla="*/ 16933 w 1019525"/>
              <a:gd name="connsiteY17" fmla="*/ 601134 h 1786467"/>
              <a:gd name="connsiteX18" fmla="*/ 8466 w 1019525"/>
              <a:gd name="connsiteY18" fmla="*/ 626534 h 1786467"/>
              <a:gd name="connsiteX19" fmla="*/ 0 w 1019525"/>
              <a:gd name="connsiteY19" fmla="*/ 660400 h 1786467"/>
              <a:gd name="connsiteX20" fmla="*/ 8466 w 1019525"/>
              <a:gd name="connsiteY20" fmla="*/ 770467 h 1786467"/>
              <a:gd name="connsiteX21" fmla="*/ 33866 w 1019525"/>
              <a:gd name="connsiteY21" fmla="*/ 778934 h 1786467"/>
              <a:gd name="connsiteX22" fmla="*/ 42333 w 1019525"/>
              <a:gd name="connsiteY22" fmla="*/ 855134 h 1786467"/>
              <a:gd name="connsiteX23" fmla="*/ 33866 w 1019525"/>
              <a:gd name="connsiteY23" fmla="*/ 914400 h 1786467"/>
              <a:gd name="connsiteX24" fmla="*/ 33866 w 1019525"/>
              <a:gd name="connsiteY24" fmla="*/ 956734 h 1786467"/>
              <a:gd name="connsiteX25" fmla="*/ 25400 w 1019525"/>
              <a:gd name="connsiteY25" fmla="*/ 1159934 h 1786467"/>
              <a:gd name="connsiteX26" fmla="*/ 16933 w 1019525"/>
              <a:gd name="connsiteY26" fmla="*/ 1185334 h 1786467"/>
              <a:gd name="connsiteX27" fmla="*/ 42333 w 1019525"/>
              <a:gd name="connsiteY27" fmla="*/ 1236134 h 1786467"/>
              <a:gd name="connsiteX28" fmla="*/ 33866 w 1019525"/>
              <a:gd name="connsiteY28" fmla="*/ 1270000 h 1786467"/>
              <a:gd name="connsiteX29" fmla="*/ 25400 w 1019525"/>
              <a:gd name="connsiteY29" fmla="*/ 1295400 h 1786467"/>
              <a:gd name="connsiteX30" fmla="*/ 42333 w 1019525"/>
              <a:gd name="connsiteY30" fmla="*/ 1380067 h 1786467"/>
              <a:gd name="connsiteX31" fmla="*/ 50800 w 1019525"/>
              <a:gd name="connsiteY31" fmla="*/ 1515534 h 1786467"/>
              <a:gd name="connsiteX32" fmla="*/ 76200 w 1019525"/>
              <a:gd name="connsiteY32" fmla="*/ 1557867 h 1786467"/>
              <a:gd name="connsiteX33" fmla="*/ 127000 w 1019525"/>
              <a:gd name="connsiteY33" fmla="*/ 1617134 h 1786467"/>
              <a:gd name="connsiteX34" fmla="*/ 169333 w 1019525"/>
              <a:gd name="connsiteY34" fmla="*/ 1667934 h 1786467"/>
              <a:gd name="connsiteX35" fmla="*/ 203200 w 1019525"/>
              <a:gd name="connsiteY35" fmla="*/ 1710267 h 1786467"/>
              <a:gd name="connsiteX36" fmla="*/ 228600 w 1019525"/>
              <a:gd name="connsiteY36" fmla="*/ 1727200 h 1786467"/>
              <a:gd name="connsiteX37" fmla="*/ 270933 w 1019525"/>
              <a:gd name="connsiteY37" fmla="*/ 1761067 h 1786467"/>
              <a:gd name="connsiteX38" fmla="*/ 338666 w 1019525"/>
              <a:gd name="connsiteY38" fmla="*/ 1778000 h 1786467"/>
              <a:gd name="connsiteX39" fmla="*/ 364066 w 1019525"/>
              <a:gd name="connsiteY39" fmla="*/ 1786467 h 1786467"/>
              <a:gd name="connsiteX40" fmla="*/ 541866 w 1019525"/>
              <a:gd name="connsiteY40" fmla="*/ 1778000 h 1786467"/>
              <a:gd name="connsiteX41" fmla="*/ 567266 w 1019525"/>
              <a:gd name="connsiteY41" fmla="*/ 1761067 h 1786467"/>
              <a:gd name="connsiteX42" fmla="*/ 592666 w 1019525"/>
              <a:gd name="connsiteY42" fmla="*/ 1752600 h 1786467"/>
              <a:gd name="connsiteX43" fmla="*/ 643466 w 1019525"/>
              <a:gd name="connsiteY43" fmla="*/ 1710267 h 1786467"/>
              <a:gd name="connsiteX44" fmla="*/ 677333 w 1019525"/>
              <a:gd name="connsiteY44" fmla="*/ 1693334 h 1786467"/>
              <a:gd name="connsiteX45" fmla="*/ 719666 w 1019525"/>
              <a:gd name="connsiteY45" fmla="*/ 1659467 h 1786467"/>
              <a:gd name="connsiteX46" fmla="*/ 812800 w 1019525"/>
              <a:gd name="connsiteY46" fmla="*/ 1583267 h 1786467"/>
              <a:gd name="connsiteX47" fmla="*/ 838200 w 1019525"/>
              <a:gd name="connsiteY47" fmla="*/ 1549400 h 1786467"/>
              <a:gd name="connsiteX48" fmla="*/ 897466 w 1019525"/>
              <a:gd name="connsiteY48" fmla="*/ 1490134 h 1786467"/>
              <a:gd name="connsiteX49" fmla="*/ 922866 w 1019525"/>
              <a:gd name="connsiteY49" fmla="*/ 1430867 h 1786467"/>
              <a:gd name="connsiteX50" fmla="*/ 956733 w 1019525"/>
              <a:gd name="connsiteY50" fmla="*/ 1380067 h 1786467"/>
              <a:gd name="connsiteX51" fmla="*/ 982133 w 1019525"/>
              <a:gd name="connsiteY51" fmla="*/ 1286934 h 1786467"/>
              <a:gd name="connsiteX52" fmla="*/ 990600 w 1019525"/>
              <a:gd name="connsiteY52" fmla="*/ 1244600 h 1786467"/>
              <a:gd name="connsiteX53" fmla="*/ 1007533 w 1019525"/>
              <a:gd name="connsiteY53" fmla="*/ 1193800 h 1786467"/>
              <a:gd name="connsiteX54" fmla="*/ 1007533 w 1019525"/>
              <a:gd name="connsiteY54" fmla="*/ 753534 h 1786467"/>
              <a:gd name="connsiteX55" fmla="*/ 999066 w 1019525"/>
              <a:gd name="connsiteY55" fmla="*/ 719667 h 1786467"/>
              <a:gd name="connsiteX56" fmla="*/ 990600 w 1019525"/>
              <a:gd name="connsiteY56" fmla="*/ 668867 h 1786467"/>
              <a:gd name="connsiteX57" fmla="*/ 973666 w 1019525"/>
              <a:gd name="connsiteY57" fmla="*/ 567267 h 1786467"/>
              <a:gd name="connsiteX58" fmla="*/ 965200 w 1019525"/>
              <a:gd name="connsiteY58" fmla="*/ 516467 h 1786467"/>
              <a:gd name="connsiteX59" fmla="*/ 948266 w 1019525"/>
              <a:gd name="connsiteY59" fmla="*/ 457200 h 1786467"/>
              <a:gd name="connsiteX60" fmla="*/ 939800 w 1019525"/>
              <a:gd name="connsiteY60" fmla="*/ 431800 h 1786467"/>
              <a:gd name="connsiteX61" fmla="*/ 922866 w 1019525"/>
              <a:gd name="connsiteY61" fmla="*/ 397934 h 1786467"/>
              <a:gd name="connsiteX62" fmla="*/ 914400 w 1019525"/>
              <a:gd name="connsiteY62" fmla="*/ 355600 h 1786467"/>
              <a:gd name="connsiteX63" fmla="*/ 897466 w 1019525"/>
              <a:gd name="connsiteY63" fmla="*/ 313267 h 1786467"/>
              <a:gd name="connsiteX64" fmla="*/ 889000 w 1019525"/>
              <a:gd name="connsiteY64" fmla="*/ 237067 h 1786467"/>
              <a:gd name="connsiteX65" fmla="*/ 880533 w 1019525"/>
              <a:gd name="connsiteY65" fmla="*/ 203200 h 1786467"/>
              <a:gd name="connsiteX66" fmla="*/ 872066 w 1019525"/>
              <a:gd name="connsiteY66" fmla="*/ 135467 h 1786467"/>
              <a:gd name="connsiteX67" fmla="*/ 855133 w 1019525"/>
              <a:gd name="connsiteY67" fmla="*/ 59267 h 1786467"/>
              <a:gd name="connsiteX68" fmla="*/ 838200 w 1019525"/>
              <a:gd name="connsiteY68" fmla="*/ 33867 h 1786467"/>
              <a:gd name="connsiteX69" fmla="*/ 728133 w 1019525"/>
              <a:gd name="connsiteY69" fmla="*/ 8467 h 1786467"/>
              <a:gd name="connsiteX70" fmla="*/ 533400 w 1019525"/>
              <a:gd name="connsiteY70" fmla="*/ 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19525" h="1786467">
                <a:moveTo>
                  <a:pt x="533400" y="0"/>
                </a:moveTo>
                <a:lnTo>
                  <a:pt x="533400" y="0"/>
                </a:lnTo>
                <a:cubicBezTo>
                  <a:pt x="508000" y="2822"/>
                  <a:pt x="482691" y="6646"/>
                  <a:pt x="457200" y="8467"/>
                </a:cubicBezTo>
                <a:cubicBezTo>
                  <a:pt x="403640" y="12293"/>
                  <a:pt x="349081" y="6887"/>
                  <a:pt x="296333" y="16934"/>
                </a:cubicBezTo>
                <a:cubicBezTo>
                  <a:pt x="279493" y="20142"/>
                  <a:pt x="278194" y="58658"/>
                  <a:pt x="270933" y="67734"/>
                </a:cubicBezTo>
                <a:cubicBezTo>
                  <a:pt x="264576" y="75680"/>
                  <a:pt x="254000" y="79023"/>
                  <a:pt x="245533" y="84667"/>
                </a:cubicBezTo>
                <a:cubicBezTo>
                  <a:pt x="230653" y="129305"/>
                  <a:pt x="246901" y="93185"/>
                  <a:pt x="211666" y="135467"/>
                </a:cubicBezTo>
                <a:cubicBezTo>
                  <a:pt x="205152" y="143284"/>
                  <a:pt x="203362" y="155474"/>
                  <a:pt x="194733" y="160867"/>
                </a:cubicBezTo>
                <a:cubicBezTo>
                  <a:pt x="179597" y="170327"/>
                  <a:pt x="143933" y="177800"/>
                  <a:pt x="143933" y="177800"/>
                </a:cubicBezTo>
                <a:cubicBezTo>
                  <a:pt x="136637" y="214279"/>
                  <a:pt x="132418" y="233005"/>
                  <a:pt x="127000" y="270934"/>
                </a:cubicBezTo>
                <a:cubicBezTo>
                  <a:pt x="118164" y="332784"/>
                  <a:pt x="123502" y="325507"/>
                  <a:pt x="110066" y="372534"/>
                </a:cubicBezTo>
                <a:cubicBezTo>
                  <a:pt x="107614" y="381115"/>
                  <a:pt x="106192" y="390281"/>
                  <a:pt x="101600" y="397934"/>
                </a:cubicBezTo>
                <a:cubicBezTo>
                  <a:pt x="97493" y="404779"/>
                  <a:pt x="90311" y="409223"/>
                  <a:pt x="84666" y="414867"/>
                </a:cubicBezTo>
                <a:cubicBezTo>
                  <a:pt x="81844" y="423334"/>
                  <a:pt x="80792" y="432614"/>
                  <a:pt x="76200" y="440267"/>
                </a:cubicBezTo>
                <a:cubicBezTo>
                  <a:pt x="72093" y="447112"/>
                  <a:pt x="62836" y="450060"/>
                  <a:pt x="59266" y="457200"/>
                </a:cubicBezTo>
                <a:cubicBezTo>
                  <a:pt x="54062" y="467608"/>
                  <a:pt x="55384" y="480371"/>
                  <a:pt x="50800" y="491067"/>
                </a:cubicBezTo>
                <a:cubicBezTo>
                  <a:pt x="46792" y="500420"/>
                  <a:pt x="39511" y="508000"/>
                  <a:pt x="33866" y="516467"/>
                </a:cubicBezTo>
                <a:cubicBezTo>
                  <a:pt x="14738" y="573856"/>
                  <a:pt x="36393" y="503837"/>
                  <a:pt x="16933" y="601134"/>
                </a:cubicBezTo>
                <a:cubicBezTo>
                  <a:pt x="15183" y="609885"/>
                  <a:pt x="10918" y="617953"/>
                  <a:pt x="8466" y="626534"/>
                </a:cubicBezTo>
                <a:cubicBezTo>
                  <a:pt x="5269" y="637722"/>
                  <a:pt x="2822" y="649111"/>
                  <a:pt x="0" y="660400"/>
                </a:cubicBezTo>
                <a:cubicBezTo>
                  <a:pt x="2822" y="697089"/>
                  <a:pt x="-1643" y="735085"/>
                  <a:pt x="8466" y="770467"/>
                </a:cubicBezTo>
                <a:cubicBezTo>
                  <a:pt x="10918" y="779048"/>
                  <a:pt x="30551" y="770648"/>
                  <a:pt x="33866" y="778934"/>
                </a:cubicBezTo>
                <a:cubicBezTo>
                  <a:pt x="43357" y="802662"/>
                  <a:pt x="39511" y="829734"/>
                  <a:pt x="42333" y="855134"/>
                </a:cubicBezTo>
                <a:cubicBezTo>
                  <a:pt x="39511" y="874889"/>
                  <a:pt x="40177" y="895468"/>
                  <a:pt x="33866" y="914400"/>
                </a:cubicBezTo>
                <a:cubicBezTo>
                  <a:pt x="20461" y="954615"/>
                  <a:pt x="-1164" y="904188"/>
                  <a:pt x="33866" y="956734"/>
                </a:cubicBezTo>
                <a:cubicBezTo>
                  <a:pt x="31044" y="1024467"/>
                  <a:pt x="30408" y="1092327"/>
                  <a:pt x="25400" y="1159934"/>
                </a:cubicBezTo>
                <a:cubicBezTo>
                  <a:pt x="24741" y="1168834"/>
                  <a:pt x="16933" y="1176409"/>
                  <a:pt x="16933" y="1185334"/>
                </a:cubicBezTo>
                <a:cubicBezTo>
                  <a:pt x="16933" y="1202860"/>
                  <a:pt x="33772" y="1223293"/>
                  <a:pt x="42333" y="1236134"/>
                </a:cubicBezTo>
                <a:cubicBezTo>
                  <a:pt x="39511" y="1247423"/>
                  <a:pt x="37063" y="1258812"/>
                  <a:pt x="33866" y="1270000"/>
                </a:cubicBezTo>
                <a:cubicBezTo>
                  <a:pt x="31414" y="1278581"/>
                  <a:pt x="25400" y="1286475"/>
                  <a:pt x="25400" y="1295400"/>
                </a:cubicBezTo>
                <a:cubicBezTo>
                  <a:pt x="25400" y="1334319"/>
                  <a:pt x="31906" y="1348786"/>
                  <a:pt x="42333" y="1380067"/>
                </a:cubicBezTo>
                <a:cubicBezTo>
                  <a:pt x="45155" y="1425223"/>
                  <a:pt x="42334" y="1471089"/>
                  <a:pt x="50800" y="1515534"/>
                </a:cubicBezTo>
                <a:cubicBezTo>
                  <a:pt x="53879" y="1531700"/>
                  <a:pt x="68208" y="1543482"/>
                  <a:pt x="76200" y="1557867"/>
                </a:cubicBezTo>
                <a:cubicBezTo>
                  <a:pt x="103872" y="1607677"/>
                  <a:pt x="78085" y="1580448"/>
                  <a:pt x="127000" y="1617134"/>
                </a:cubicBezTo>
                <a:cubicBezTo>
                  <a:pt x="161653" y="1669114"/>
                  <a:pt x="123702" y="1615785"/>
                  <a:pt x="169333" y="1667934"/>
                </a:cubicBezTo>
                <a:cubicBezTo>
                  <a:pt x="181233" y="1681534"/>
                  <a:pt x="190422" y="1697489"/>
                  <a:pt x="203200" y="1710267"/>
                </a:cubicBezTo>
                <a:cubicBezTo>
                  <a:pt x="210395" y="1717462"/>
                  <a:pt x="220654" y="1720843"/>
                  <a:pt x="228600" y="1727200"/>
                </a:cubicBezTo>
                <a:cubicBezTo>
                  <a:pt x="246334" y="1741388"/>
                  <a:pt x="247041" y="1752379"/>
                  <a:pt x="270933" y="1761067"/>
                </a:cubicBezTo>
                <a:cubicBezTo>
                  <a:pt x="292804" y="1769020"/>
                  <a:pt x="316588" y="1770640"/>
                  <a:pt x="338666" y="1778000"/>
                </a:cubicBezTo>
                <a:lnTo>
                  <a:pt x="364066" y="1786467"/>
                </a:lnTo>
                <a:cubicBezTo>
                  <a:pt x="423333" y="1783645"/>
                  <a:pt x="482990" y="1785359"/>
                  <a:pt x="541866" y="1778000"/>
                </a:cubicBezTo>
                <a:cubicBezTo>
                  <a:pt x="551963" y="1776738"/>
                  <a:pt x="558165" y="1765618"/>
                  <a:pt x="567266" y="1761067"/>
                </a:cubicBezTo>
                <a:cubicBezTo>
                  <a:pt x="575248" y="1757076"/>
                  <a:pt x="584199" y="1755422"/>
                  <a:pt x="592666" y="1752600"/>
                </a:cubicBezTo>
                <a:cubicBezTo>
                  <a:pt x="616014" y="1729252"/>
                  <a:pt x="615961" y="1725983"/>
                  <a:pt x="643466" y="1710267"/>
                </a:cubicBezTo>
                <a:cubicBezTo>
                  <a:pt x="654425" y="1704005"/>
                  <a:pt x="666831" y="1700335"/>
                  <a:pt x="677333" y="1693334"/>
                </a:cubicBezTo>
                <a:cubicBezTo>
                  <a:pt x="692369" y="1683310"/>
                  <a:pt x="704862" y="1669830"/>
                  <a:pt x="719666" y="1659467"/>
                </a:cubicBezTo>
                <a:cubicBezTo>
                  <a:pt x="769880" y="1624317"/>
                  <a:pt x="768779" y="1641962"/>
                  <a:pt x="812800" y="1583267"/>
                </a:cubicBezTo>
                <a:cubicBezTo>
                  <a:pt x="821267" y="1571978"/>
                  <a:pt x="828708" y="1559841"/>
                  <a:pt x="838200" y="1549400"/>
                </a:cubicBezTo>
                <a:cubicBezTo>
                  <a:pt x="856993" y="1528727"/>
                  <a:pt x="897466" y="1490134"/>
                  <a:pt x="897466" y="1490134"/>
                </a:cubicBezTo>
                <a:cubicBezTo>
                  <a:pt x="906225" y="1463859"/>
                  <a:pt x="907174" y="1457020"/>
                  <a:pt x="922866" y="1430867"/>
                </a:cubicBezTo>
                <a:cubicBezTo>
                  <a:pt x="933337" y="1413416"/>
                  <a:pt x="956733" y="1380067"/>
                  <a:pt x="956733" y="1380067"/>
                </a:cubicBezTo>
                <a:cubicBezTo>
                  <a:pt x="964983" y="1351191"/>
                  <a:pt x="975410" y="1317185"/>
                  <a:pt x="982133" y="1286934"/>
                </a:cubicBezTo>
                <a:cubicBezTo>
                  <a:pt x="985255" y="1272886"/>
                  <a:pt x="986814" y="1258484"/>
                  <a:pt x="990600" y="1244600"/>
                </a:cubicBezTo>
                <a:cubicBezTo>
                  <a:pt x="995296" y="1227380"/>
                  <a:pt x="1001889" y="1210733"/>
                  <a:pt x="1007533" y="1193800"/>
                </a:cubicBezTo>
                <a:cubicBezTo>
                  <a:pt x="1025107" y="1000492"/>
                  <a:pt x="1021856" y="1075781"/>
                  <a:pt x="1007533" y="753534"/>
                </a:cubicBezTo>
                <a:cubicBezTo>
                  <a:pt x="1007016" y="741909"/>
                  <a:pt x="1001348" y="731077"/>
                  <a:pt x="999066" y="719667"/>
                </a:cubicBezTo>
                <a:cubicBezTo>
                  <a:pt x="995699" y="702833"/>
                  <a:pt x="993028" y="685861"/>
                  <a:pt x="990600" y="668867"/>
                </a:cubicBezTo>
                <a:cubicBezTo>
                  <a:pt x="962060" y="469084"/>
                  <a:pt x="997179" y="684835"/>
                  <a:pt x="973666" y="567267"/>
                </a:cubicBezTo>
                <a:cubicBezTo>
                  <a:pt x="970299" y="550433"/>
                  <a:pt x="969060" y="533194"/>
                  <a:pt x="965200" y="516467"/>
                </a:cubicBezTo>
                <a:cubicBezTo>
                  <a:pt x="960580" y="496447"/>
                  <a:pt x="954170" y="476880"/>
                  <a:pt x="948266" y="457200"/>
                </a:cubicBezTo>
                <a:cubicBezTo>
                  <a:pt x="945702" y="448652"/>
                  <a:pt x="943316" y="440003"/>
                  <a:pt x="939800" y="431800"/>
                </a:cubicBezTo>
                <a:cubicBezTo>
                  <a:pt x="934828" y="420199"/>
                  <a:pt x="928511" y="409223"/>
                  <a:pt x="922866" y="397934"/>
                </a:cubicBezTo>
                <a:cubicBezTo>
                  <a:pt x="920044" y="383823"/>
                  <a:pt x="918535" y="369384"/>
                  <a:pt x="914400" y="355600"/>
                </a:cubicBezTo>
                <a:cubicBezTo>
                  <a:pt x="910033" y="341043"/>
                  <a:pt x="900650" y="328128"/>
                  <a:pt x="897466" y="313267"/>
                </a:cubicBezTo>
                <a:cubicBezTo>
                  <a:pt x="892111" y="288278"/>
                  <a:pt x="892886" y="262326"/>
                  <a:pt x="889000" y="237067"/>
                </a:cubicBezTo>
                <a:cubicBezTo>
                  <a:pt x="887231" y="225566"/>
                  <a:pt x="882446" y="214678"/>
                  <a:pt x="880533" y="203200"/>
                </a:cubicBezTo>
                <a:cubicBezTo>
                  <a:pt x="876792" y="180756"/>
                  <a:pt x="875526" y="157956"/>
                  <a:pt x="872066" y="135467"/>
                </a:cubicBezTo>
                <a:cubicBezTo>
                  <a:pt x="871101" y="129193"/>
                  <a:pt x="859180" y="68709"/>
                  <a:pt x="855133" y="59267"/>
                </a:cubicBezTo>
                <a:cubicBezTo>
                  <a:pt x="851125" y="49914"/>
                  <a:pt x="846829" y="39260"/>
                  <a:pt x="838200" y="33867"/>
                </a:cubicBezTo>
                <a:cubicBezTo>
                  <a:pt x="810653" y="16650"/>
                  <a:pt x="757905" y="12720"/>
                  <a:pt x="728133" y="8467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91FAC20-7DEC-4F47-930C-219E91239B18}"/>
              </a:ext>
            </a:extLst>
          </p:cNvPr>
          <p:cNvSpPr/>
          <p:nvPr/>
        </p:nvSpPr>
        <p:spPr>
          <a:xfrm>
            <a:off x="4128405" y="4639733"/>
            <a:ext cx="1019525" cy="1786467"/>
          </a:xfrm>
          <a:custGeom>
            <a:avLst/>
            <a:gdLst>
              <a:gd name="connsiteX0" fmla="*/ 533400 w 1019525"/>
              <a:gd name="connsiteY0" fmla="*/ 0 h 1786467"/>
              <a:gd name="connsiteX1" fmla="*/ 533400 w 1019525"/>
              <a:gd name="connsiteY1" fmla="*/ 0 h 1786467"/>
              <a:gd name="connsiteX2" fmla="*/ 457200 w 1019525"/>
              <a:gd name="connsiteY2" fmla="*/ 8467 h 1786467"/>
              <a:gd name="connsiteX3" fmla="*/ 296333 w 1019525"/>
              <a:gd name="connsiteY3" fmla="*/ 16934 h 1786467"/>
              <a:gd name="connsiteX4" fmla="*/ 270933 w 1019525"/>
              <a:gd name="connsiteY4" fmla="*/ 67734 h 1786467"/>
              <a:gd name="connsiteX5" fmla="*/ 245533 w 1019525"/>
              <a:gd name="connsiteY5" fmla="*/ 84667 h 1786467"/>
              <a:gd name="connsiteX6" fmla="*/ 211666 w 1019525"/>
              <a:gd name="connsiteY6" fmla="*/ 135467 h 1786467"/>
              <a:gd name="connsiteX7" fmla="*/ 194733 w 1019525"/>
              <a:gd name="connsiteY7" fmla="*/ 160867 h 1786467"/>
              <a:gd name="connsiteX8" fmla="*/ 143933 w 1019525"/>
              <a:gd name="connsiteY8" fmla="*/ 177800 h 1786467"/>
              <a:gd name="connsiteX9" fmla="*/ 127000 w 1019525"/>
              <a:gd name="connsiteY9" fmla="*/ 270934 h 1786467"/>
              <a:gd name="connsiteX10" fmla="*/ 110066 w 1019525"/>
              <a:gd name="connsiteY10" fmla="*/ 372534 h 1786467"/>
              <a:gd name="connsiteX11" fmla="*/ 101600 w 1019525"/>
              <a:gd name="connsiteY11" fmla="*/ 397934 h 1786467"/>
              <a:gd name="connsiteX12" fmla="*/ 84666 w 1019525"/>
              <a:gd name="connsiteY12" fmla="*/ 414867 h 1786467"/>
              <a:gd name="connsiteX13" fmla="*/ 76200 w 1019525"/>
              <a:gd name="connsiteY13" fmla="*/ 440267 h 1786467"/>
              <a:gd name="connsiteX14" fmla="*/ 59266 w 1019525"/>
              <a:gd name="connsiteY14" fmla="*/ 457200 h 1786467"/>
              <a:gd name="connsiteX15" fmla="*/ 50800 w 1019525"/>
              <a:gd name="connsiteY15" fmla="*/ 491067 h 1786467"/>
              <a:gd name="connsiteX16" fmla="*/ 33866 w 1019525"/>
              <a:gd name="connsiteY16" fmla="*/ 516467 h 1786467"/>
              <a:gd name="connsiteX17" fmla="*/ 16933 w 1019525"/>
              <a:gd name="connsiteY17" fmla="*/ 601134 h 1786467"/>
              <a:gd name="connsiteX18" fmla="*/ 8466 w 1019525"/>
              <a:gd name="connsiteY18" fmla="*/ 626534 h 1786467"/>
              <a:gd name="connsiteX19" fmla="*/ 0 w 1019525"/>
              <a:gd name="connsiteY19" fmla="*/ 660400 h 1786467"/>
              <a:gd name="connsiteX20" fmla="*/ 8466 w 1019525"/>
              <a:gd name="connsiteY20" fmla="*/ 770467 h 1786467"/>
              <a:gd name="connsiteX21" fmla="*/ 33866 w 1019525"/>
              <a:gd name="connsiteY21" fmla="*/ 778934 h 1786467"/>
              <a:gd name="connsiteX22" fmla="*/ 42333 w 1019525"/>
              <a:gd name="connsiteY22" fmla="*/ 855134 h 1786467"/>
              <a:gd name="connsiteX23" fmla="*/ 33866 w 1019525"/>
              <a:gd name="connsiteY23" fmla="*/ 914400 h 1786467"/>
              <a:gd name="connsiteX24" fmla="*/ 33866 w 1019525"/>
              <a:gd name="connsiteY24" fmla="*/ 956734 h 1786467"/>
              <a:gd name="connsiteX25" fmla="*/ 25400 w 1019525"/>
              <a:gd name="connsiteY25" fmla="*/ 1159934 h 1786467"/>
              <a:gd name="connsiteX26" fmla="*/ 16933 w 1019525"/>
              <a:gd name="connsiteY26" fmla="*/ 1185334 h 1786467"/>
              <a:gd name="connsiteX27" fmla="*/ 42333 w 1019525"/>
              <a:gd name="connsiteY27" fmla="*/ 1236134 h 1786467"/>
              <a:gd name="connsiteX28" fmla="*/ 33866 w 1019525"/>
              <a:gd name="connsiteY28" fmla="*/ 1270000 h 1786467"/>
              <a:gd name="connsiteX29" fmla="*/ 25400 w 1019525"/>
              <a:gd name="connsiteY29" fmla="*/ 1295400 h 1786467"/>
              <a:gd name="connsiteX30" fmla="*/ 42333 w 1019525"/>
              <a:gd name="connsiteY30" fmla="*/ 1380067 h 1786467"/>
              <a:gd name="connsiteX31" fmla="*/ 50800 w 1019525"/>
              <a:gd name="connsiteY31" fmla="*/ 1515534 h 1786467"/>
              <a:gd name="connsiteX32" fmla="*/ 76200 w 1019525"/>
              <a:gd name="connsiteY32" fmla="*/ 1557867 h 1786467"/>
              <a:gd name="connsiteX33" fmla="*/ 127000 w 1019525"/>
              <a:gd name="connsiteY33" fmla="*/ 1617134 h 1786467"/>
              <a:gd name="connsiteX34" fmla="*/ 169333 w 1019525"/>
              <a:gd name="connsiteY34" fmla="*/ 1667934 h 1786467"/>
              <a:gd name="connsiteX35" fmla="*/ 203200 w 1019525"/>
              <a:gd name="connsiteY35" fmla="*/ 1710267 h 1786467"/>
              <a:gd name="connsiteX36" fmla="*/ 228600 w 1019525"/>
              <a:gd name="connsiteY36" fmla="*/ 1727200 h 1786467"/>
              <a:gd name="connsiteX37" fmla="*/ 270933 w 1019525"/>
              <a:gd name="connsiteY37" fmla="*/ 1761067 h 1786467"/>
              <a:gd name="connsiteX38" fmla="*/ 338666 w 1019525"/>
              <a:gd name="connsiteY38" fmla="*/ 1778000 h 1786467"/>
              <a:gd name="connsiteX39" fmla="*/ 364066 w 1019525"/>
              <a:gd name="connsiteY39" fmla="*/ 1786467 h 1786467"/>
              <a:gd name="connsiteX40" fmla="*/ 541866 w 1019525"/>
              <a:gd name="connsiteY40" fmla="*/ 1778000 h 1786467"/>
              <a:gd name="connsiteX41" fmla="*/ 567266 w 1019525"/>
              <a:gd name="connsiteY41" fmla="*/ 1761067 h 1786467"/>
              <a:gd name="connsiteX42" fmla="*/ 592666 w 1019525"/>
              <a:gd name="connsiteY42" fmla="*/ 1752600 h 1786467"/>
              <a:gd name="connsiteX43" fmla="*/ 643466 w 1019525"/>
              <a:gd name="connsiteY43" fmla="*/ 1710267 h 1786467"/>
              <a:gd name="connsiteX44" fmla="*/ 677333 w 1019525"/>
              <a:gd name="connsiteY44" fmla="*/ 1693334 h 1786467"/>
              <a:gd name="connsiteX45" fmla="*/ 719666 w 1019525"/>
              <a:gd name="connsiteY45" fmla="*/ 1659467 h 1786467"/>
              <a:gd name="connsiteX46" fmla="*/ 812800 w 1019525"/>
              <a:gd name="connsiteY46" fmla="*/ 1583267 h 1786467"/>
              <a:gd name="connsiteX47" fmla="*/ 838200 w 1019525"/>
              <a:gd name="connsiteY47" fmla="*/ 1549400 h 1786467"/>
              <a:gd name="connsiteX48" fmla="*/ 897466 w 1019525"/>
              <a:gd name="connsiteY48" fmla="*/ 1490134 h 1786467"/>
              <a:gd name="connsiteX49" fmla="*/ 922866 w 1019525"/>
              <a:gd name="connsiteY49" fmla="*/ 1430867 h 1786467"/>
              <a:gd name="connsiteX50" fmla="*/ 956733 w 1019525"/>
              <a:gd name="connsiteY50" fmla="*/ 1380067 h 1786467"/>
              <a:gd name="connsiteX51" fmla="*/ 982133 w 1019525"/>
              <a:gd name="connsiteY51" fmla="*/ 1286934 h 1786467"/>
              <a:gd name="connsiteX52" fmla="*/ 990600 w 1019525"/>
              <a:gd name="connsiteY52" fmla="*/ 1244600 h 1786467"/>
              <a:gd name="connsiteX53" fmla="*/ 1007533 w 1019525"/>
              <a:gd name="connsiteY53" fmla="*/ 1193800 h 1786467"/>
              <a:gd name="connsiteX54" fmla="*/ 1007533 w 1019525"/>
              <a:gd name="connsiteY54" fmla="*/ 753534 h 1786467"/>
              <a:gd name="connsiteX55" fmla="*/ 999066 w 1019525"/>
              <a:gd name="connsiteY55" fmla="*/ 719667 h 1786467"/>
              <a:gd name="connsiteX56" fmla="*/ 990600 w 1019525"/>
              <a:gd name="connsiteY56" fmla="*/ 668867 h 1786467"/>
              <a:gd name="connsiteX57" fmla="*/ 973666 w 1019525"/>
              <a:gd name="connsiteY57" fmla="*/ 567267 h 1786467"/>
              <a:gd name="connsiteX58" fmla="*/ 965200 w 1019525"/>
              <a:gd name="connsiteY58" fmla="*/ 516467 h 1786467"/>
              <a:gd name="connsiteX59" fmla="*/ 948266 w 1019525"/>
              <a:gd name="connsiteY59" fmla="*/ 457200 h 1786467"/>
              <a:gd name="connsiteX60" fmla="*/ 939800 w 1019525"/>
              <a:gd name="connsiteY60" fmla="*/ 431800 h 1786467"/>
              <a:gd name="connsiteX61" fmla="*/ 922866 w 1019525"/>
              <a:gd name="connsiteY61" fmla="*/ 397934 h 1786467"/>
              <a:gd name="connsiteX62" fmla="*/ 914400 w 1019525"/>
              <a:gd name="connsiteY62" fmla="*/ 355600 h 1786467"/>
              <a:gd name="connsiteX63" fmla="*/ 897466 w 1019525"/>
              <a:gd name="connsiteY63" fmla="*/ 313267 h 1786467"/>
              <a:gd name="connsiteX64" fmla="*/ 889000 w 1019525"/>
              <a:gd name="connsiteY64" fmla="*/ 237067 h 1786467"/>
              <a:gd name="connsiteX65" fmla="*/ 880533 w 1019525"/>
              <a:gd name="connsiteY65" fmla="*/ 203200 h 1786467"/>
              <a:gd name="connsiteX66" fmla="*/ 872066 w 1019525"/>
              <a:gd name="connsiteY66" fmla="*/ 135467 h 1786467"/>
              <a:gd name="connsiteX67" fmla="*/ 855133 w 1019525"/>
              <a:gd name="connsiteY67" fmla="*/ 59267 h 1786467"/>
              <a:gd name="connsiteX68" fmla="*/ 838200 w 1019525"/>
              <a:gd name="connsiteY68" fmla="*/ 33867 h 1786467"/>
              <a:gd name="connsiteX69" fmla="*/ 728133 w 1019525"/>
              <a:gd name="connsiteY69" fmla="*/ 8467 h 1786467"/>
              <a:gd name="connsiteX70" fmla="*/ 533400 w 1019525"/>
              <a:gd name="connsiteY70" fmla="*/ 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19525" h="1786467">
                <a:moveTo>
                  <a:pt x="533400" y="0"/>
                </a:moveTo>
                <a:lnTo>
                  <a:pt x="533400" y="0"/>
                </a:lnTo>
                <a:cubicBezTo>
                  <a:pt x="508000" y="2822"/>
                  <a:pt x="482691" y="6646"/>
                  <a:pt x="457200" y="8467"/>
                </a:cubicBezTo>
                <a:cubicBezTo>
                  <a:pt x="403640" y="12293"/>
                  <a:pt x="349081" y="6887"/>
                  <a:pt x="296333" y="16934"/>
                </a:cubicBezTo>
                <a:cubicBezTo>
                  <a:pt x="279493" y="20142"/>
                  <a:pt x="278194" y="58658"/>
                  <a:pt x="270933" y="67734"/>
                </a:cubicBezTo>
                <a:cubicBezTo>
                  <a:pt x="264576" y="75680"/>
                  <a:pt x="254000" y="79023"/>
                  <a:pt x="245533" y="84667"/>
                </a:cubicBezTo>
                <a:cubicBezTo>
                  <a:pt x="230653" y="129305"/>
                  <a:pt x="246901" y="93185"/>
                  <a:pt x="211666" y="135467"/>
                </a:cubicBezTo>
                <a:cubicBezTo>
                  <a:pt x="205152" y="143284"/>
                  <a:pt x="203362" y="155474"/>
                  <a:pt x="194733" y="160867"/>
                </a:cubicBezTo>
                <a:cubicBezTo>
                  <a:pt x="179597" y="170327"/>
                  <a:pt x="143933" y="177800"/>
                  <a:pt x="143933" y="177800"/>
                </a:cubicBezTo>
                <a:cubicBezTo>
                  <a:pt x="136637" y="214279"/>
                  <a:pt x="132418" y="233005"/>
                  <a:pt x="127000" y="270934"/>
                </a:cubicBezTo>
                <a:cubicBezTo>
                  <a:pt x="118164" y="332784"/>
                  <a:pt x="123502" y="325507"/>
                  <a:pt x="110066" y="372534"/>
                </a:cubicBezTo>
                <a:cubicBezTo>
                  <a:pt x="107614" y="381115"/>
                  <a:pt x="106192" y="390281"/>
                  <a:pt x="101600" y="397934"/>
                </a:cubicBezTo>
                <a:cubicBezTo>
                  <a:pt x="97493" y="404779"/>
                  <a:pt x="90311" y="409223"/>
                  <a:pt x="84666" y="414867"/>
                </a:cubicBezTo>
                <a:cubicBezTo>
                  <a:pt x="81844" y="423334"/>
                  <a:pt x="80792" y="432614"/>
                  <a:pt x="76200" y="440267"/>
                </a:cubicBezTo>
                <a:cubicBezTo>
                  <a:pt x="72093" y="447112"/>
                  <a:pt x="62836" y="450060"/>
                  <a:pt x="59266" y="457200"/>
                </a:cubicBezTo>
                <a:cubicBezTo>
                  <a:pt x="54062" y="467608"/>
                  <a:pt x="55384" y="480371"/>
                  <a:pt x="50800" y="491067"/>
                </a:cubicBezTo>
                <a:cubicBezTo>
                  <a:pt x="46792" y="500420"/>
                  <a:pt x="39511" y="508000"/>
                  <a:pt x="33866" y="516467"/>
                </a:cubicBezTo>
                <a:cubicBezTo>
                  <a:pt x="14738" y="573856"/>
                  <a:pt x="36393" y="503837"/>
                  <a:pt x="16933" y="601134"/>
                </a:cubicBezTo>
                <a:cubicBezTo>
                  <a:pt x="15183" y="609885"/>
                  <a:pt x="10918" y="617953"/>
                  <a:pt x="8466" y="626534"/>
                </a:cubicBezTo>
                <a:cubicBezTo>
                  <a:pt x="5269" y="637722"/>
                  <a:pt x="2822" y="649111"/>
                  <a:pt x="0" y="660400"/>
                </a:cubicBezTo>
                <a:cubicBezTo>
                  <a:pt x="2822" y="697089"/>
                  <a:pt x="-1643" y="735085"/>
                  <a:pt x="8466" y="770467"/>
                </a:cubicBezTo>
                <a:cubicBezTo>
                  <a:pt x="10918" y="779048"/>
                  <a:pt x="30551" y="770648"/>
                  <a:pt x="33866" y="778934"/>
                </a:cubicBezTo>
                <a:cubicBezTo>
                  <a:pt x="43357" y="802662"/>
                  <a:pt x="39511" y="829734"/>
                  <a:pt x="42333" y="855134"/>
                </a:cubicBezTo>
                <a:cubicBezTo>
                  <a:pt x="39511" y="874889"/>
                  <a:pt x="40177" y="895468"/>
                  <a:pt x="33866" y="914400"/>
                </a:cubicBezTo>
                <a:cubicBezTo>
                  <a:pt x="20461" y="954615"/>
                  <a:pt x="-1164" y="904188"/>
                  <a:pt x="33866" y="956734"/>
                </a:cubicBezTo>
                <a:cubicBezTo>
                  <a:pt x="31044" y="1024467"/>
                  <a:pt x="30408" y="1092327"/>
                  <a:pt x="25400" y="1159934"/>
                </a:cubicBezTo>
                <a:cubicBezTo>
                  <a:pt x="24741" y="1168834"/>
                  <a:pt x="16933" y="1176409"/>
                  <a:pt x="16933" y="1185334"/>
                </a:cubicBezTo>
                <a:cubicBezTo>
                  <a:pt x="16933" y="1202860"/>
                  <a:pt x="33772" y="1223293"/>
                  <a:pt x="42333" y="1236134"/>
                </a:cubicBezTo>
                <a:cubicBezTo>
                  <a:pt x="39511" y="1247423"/>
                  <a:pt x="37063" y="1258812"/>
                  <a:pt x="33866" y="1270000"/>
                </a:cubicBezTo>
                <a:cubicBezTo>
                  <a:pt x="31414" y="1278581"/>
                  <a:pt x="25400" y="1286475"/>
                  <a:pt x="25400" y="1295400"/>
                </a:cubicBezTo>
                <a:cubicBezTo>
                  <a:pt x="25400" y="1334319"/>
                  <a:pt x="31906" y="1348786"/>
                  <a:pt x="42333" y="1380067"/>
                </a:cubicBezTo>
                <a:cubicBezTo>
                  <a:pt x="45155" y="1425223"/>
                  <a:pt x="42334" y="1471089"/>
                  <a:pt x="50800" y="1515534"/>
                </a:cubicBezTo>
                <a:cubicBezTo>
                  <a:pt x="53879" y="1531700"/>
                  <a:pt x="68208" y="1543482"/>
                  <a:pt x="76200" y="1557867"/>
                </a:cubicBezTo>
                <a:cubicBezTo>
                  <a:pt x="103872" y="1607677"/>
                  <a:pt x="78085" y="1580448"/>
                  <a:pt x="127000" y="1617134"/>
                </a:cubicBezTo>
                <a:cubicBezTo>
                  <a:pt x="161653" y="1669114"/>
                  <a:pt x="123702" y="1615785"/>
                  <a:pt x="169333" y="1667934"/>
                </a:cubicBezTo>
                <a:cubicBezTo>
                  <a:pt x="181233" y="1681534"/>
                  <a:pt x="190422" y="1697489"/>
                  <a:pt x="203200" y="1710267"/>
                </a:cubicBezTo>
                <a:cubicBezTo>
                  <a:pt x="210395" y="1717462"/>
                  <a:pt x="220654" y="1720843"/>
                  <a:pt x="228600" y="1727200"/>
                </a:cubicBezTo>
                <a:cubicBezTo>
                  <a:pt x="246334" y="1741388"/>
                  <a:pt x="247041" y="1752379"/>
                  <a:pt x="270933" y="1761067"/>
                </a:cubicBezTo>
                <a:cubicBezTo>
                  <a:pt x="292804" y="1769020"/>
                  <a:pt x="316588" y="1770640"/>
                  <a:pt x="338666" y="1778000"/>
                </a:cubicBezTo>
                <a:lnTo>
                  <a:pt x="364066" y="1786467"/>
                </a:lnTo>
                <a:cubicBezTo>
                  <a:pt x="423333" y="1783645"/>
                  <a:pt x="482990" y="1785359"/>
                  <a:pt x="541866" y="1778000"/>
                </a:cubicBezTo>
                <a:cubicBezTo>
                  <a:pt x="551963" y="1776738"/>
                  <a:pt x="558165" y="1765618"/>
                  <a:pt x="567266" y="1761067"/>
                </a:cubicBezTo>
                <a:cubicBezTo>
                  <a:pt x="575248" y="1757076"/>
                  <a:pt x="584199" y="1755422"/>
                  <a:pt x="592666" y="1752600"/>
                </a:cubicBezTo>
                <a:cubicBezTo>
                  <a:pt x="616014" y="1729252"/>
                  <a:pt x="615961" y="1725983"/>
                  <a:pt x="643466" y="1710267"/>
                </a:cubicBezTo>
                <a:cubicBezTo>
                  <a:pt x="654425" y="1704005"/>
                  <a:pt x="666831" y="1700335"/>
                  <a:pt x="677333" y="1693334"/>
                </a:cubicBezTo>
                <a:cubicBezTo>
                  <a:pt x="692369" y="1683310"/>
                  <a:pt x="704862" y="1669830"/>
                  <a:pt x="719666" y="1659467"/>
                </a:cubicBezTo>
                <a:cubicBezTo>
                  <a:pt x="769880" y="1624317"/>
                  <a:pt x="768779" y="1641962"/>
                  <a:pt x="812800" y="1583267"/>
                </a:cubicBezTo>
                <a:cubicBezTo>
                  <a:pt x="821267" y="1571978"/>
                  <a:pt x="828708" y="1559841"/>
                  <a:pt x="838200" y="1549400"/>
                </a:cubicBezTo>
                <a:cubicBezTo>
                  <a:pt x="856993" y="1528727"/>
                  <a:pt x="897466" y="1490134"/>
                  <a:pt x="897466" y="1490134"/>
                </a:cubicBezTo>
                <a:cubicBezTo>
                  <a:pt x="906225" y="1463859"/>
                  <a:pt x="907174" y="1457020"/>
                  <a:pt x="922866" y="1430867"/>
                </a:cubicBezTo>
                <a:cubicBezTo>
                  <a:pt x="933337" y="1413416"/>
                  <a:pt x="956733" y="1380067"/>
                  <a:pt x="956733" y="1380067"/>
                </a:cubicBezTo>
                <a:cubicBezTo>
                  <a:pt x="964983" y="1351191"/>
                  <a:pt x="975410" y="1317185"/>
                  <a:pt x="982133" y="1286934"/>
                </a:cubicBezTo>
                <a:cubicBezTo>
                  <a:pt x="985255" y="1272886"/>
                  <a:pt x="986814" y="1258484"/>
                  <a:pt x="990600" y="1244600"/>
                </a:cubicBezTo>
                <a:cubicBezTo>
                  <a:pt x="995296" y="1227380"/>
                  <a:pt x="1001889" y="1210733"/>
                  <a:pt x="1007533" y="1193800"/>
                </a:cubicBezTo>
                <a:cubicBezTo>
                  <a:pt x="1025107" y="1000492"/>
                  <a:pt x="1021856" y="1075781"/>
                  <a:pt x="1007533" y="753534"/>
                </a:cubicBezTo>
                <a:cubicBezTo>
                  <a:pt x="1007016" y="741909"/>
                  <a:pt x="1001348" y="731077"/>
                  <a:pt x="999066" y="719667"/>
                </a:cubicBezTo>
                <a:cubicBezTo>
                  <a:pt x="995699" y="702833"/>
                  <a:pt x="993028" y="685861"/>
                  <a:pt x="990600" y="668867"/>
                </a:cubicBezTo>
                <a:cubicBezTo>
                  <a:pt x="962060" y="469084"/>
                  <a:pt x="997179" y="684835"/>
                  <a:pt x="973666" y="567267"/>
                </a:cubicBezTo>
                <a:cubicBezTo>
                  <a:pt x="970299" y="550433"/>
                  <a:pt x="969060" y="533194"/>
                  <a:pt x="965200" y="516467"/>
                </a:cubicBezTo>
                <a:cubicBezTo>
                  <a:pt x="960580" y="496447"/>
                  <a:pt x="954170" y="476880"/>
                  <a:pt x="948266" y="457200"/>
                </a:cubicBezTo>
                <a:cubicBezTo>
                  <a:pt x="945702" y="448652"/>
                  <a:pt x="943316" y="440003"/>
                  <a:pt x="939800" y="431800"/>
                </a:cubicBezTo>
                <a:cubicBezTo>
                  <a:pt x="934828" y="420199"/>
                  <a:pt x="928511" y="409223"/>
                  <a:pt x="922866" y="397934"/>
                </a:cubicBezTo>
                <a:cubicBezTo>
                  <a:pt x="920044" y="383823"/>
                  <a:pt x="918535" y="369384"/>
                  <a:pt x="914400" y="355600"/>
                </a:cubicBezTo>
                <a:cubicBezTo>
                  <a:pt x="910033" y="341043"/>
                  <a:pt x="900650" y="328128"/>
                  <a:pt x="897466" y="313267"/>
                </a:cubicBezTo>
                <a:cubicBezTo>
                  <a:pt x="892111" y="288278"/>
                  <a:pt x="892886" y="262326"/>
                  <a:pt x="889000" y="237067"/>
                </a:cubicBezTo>
                <a:cubicBezTo>
                  <a:pt x="887231" y="225566"/>
                  <a:pt x="882446" y="214678"/>
                  <a:pt x="880533" y="203200"/>
                </a:cubicBezTo>
                <a:cubicBezTo>
                  <a:pt x="876792" y="180756"/>
                  <a:pt x="875526" y="157956"/>
                  <a:pt x="872066" y="135467"/>
                </a:cubicBezTo>
                <a:cubicBezTo>
                  <a:pt x="871101" y="129193"/>
                  <a:pt x="859180" y="68709"/>
                  <a:pt x="855133" y="59267"/>
                </a:cubicBezTo>
                <a:cubicBezTo>
                  <a:pt x="851125" y="49914"/>
                  <a:pt x="846829" y="39260"/>
                  <a:pt x="838200" y="33867"/>
                </a:cubicBezTo>
                <a:cubicBezTo>
                  <a:pt x="810653" y="16650"/>
                  <a:pt x="757905" y="12720"/>
                  <a:pt x="728133" y="8467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46FE3-A797-5B43-92E9-38AB77F28258}"/>
              </a:ext>
            </a:extLst>
          </p:cNvPr>
          <p:cNvSpPr/>
          <p:nvPr/>
        </p:nvSpPr>
        <p:spPr>
          <a:xfrm>
            <a:off x="4572000" y="2048933"/>
            <a:ext cx="436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Infection occurs at basal epithelial cells through anatomically accessible points such as microlesions.</a:t>
            </a:r>
          </a:p>
        </p:txBody>
      </p:sp>
    </p:spTree>
    <p:extLst>
      <p:ext uri="{BB962C8B-B14F-4D97-AF65-F5344CB8AC3E}">
        <p14:creationId xmlns:p14="http://schemas.microsoft.com/office/powerpoint/2010/main" val="2787140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HPV Infection 2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80377-D9F9-A744-8316-119B68ED7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4" r="28518"/>
          <a:stretch/>
        </p:blipFill>
        <p:spPr>
          <a:xfrm>
            <a:off x="4224866" y="1160304"/>
            <a:ext cx="2311401" cy="5697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783D7F-EE5F-0846-ABD3-3F4622ADBA17}"/>
              </a:ext>
            </a:extLst>
          </p:cNvPr>
          <p:cNvSpPr/>
          <p:nvPr/>
        </p:nvSpPr>
        <p:spPr>
          <a:xfrm>
            <a:off x="211667" y="1078637"/>
            <a:ext cx="392853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HPV genomes stay as </a:t>
            </a:r>
            <a:r>
              <a:rPr lang="en-US" sz="2800" dirty="0" err="1"/>
              <a:t>episomes</a:t>
            </a:r>
            <a:r>
              <a:rPr lang="en-US" sz="2800" dirty="0"/>
              <a:t> in the host's cell nuclei. Cells proliferate and differentiate. The expression of structural proteins, L1 and L2, viral assembly and release only occur at late stages of the cell differentiation cycle.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DA6BA-F651-2E41-A30D-35731CC68B77}"/>
              </a:ext>
            </a:extLst>
          </p:cNvPr>
          <p:cNvSpPr/>
          <p:nvPr/>
        </p:nvSpPr>
        <p:spPr>
          <a:xfrm>
            <a:off x="6769792" y="3550334"/>
            <a:ext cx="1883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Early gene expression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7A3C97-53C8-C046-A848-84BFD727EBBF}"/>
              </a:ext>
            </a:extLst>
          </p:cNvPr>
          <p:cNvSpPr/>
          <p:nvPr/>
        </p:nvSpPr>
        <p:spPr>
          <a:xfrm>
            <a:off x="7057660" y="2777067"/>
            <a:ext cx="1840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Late gene expression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E20F089-D758-D443-BB01-A1B5CF46D58D}"/>
              </a:ext>
            </a:extLst>
          </p:cNvPr>
          <p:cNvSpPr/>
          <p:nvPr/>
        </p:nvSpPr>
        <p:spPr>
          <a:xfrm>
            <a:off x="6578599" y="2827867"/>
            <a:ext cx="148861" cy="209126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67AB704-D8E0-914E-8DBC-2BDB1A512A00}"/>
              </a:ext>
            </a:extLst>
          </p:cNvPr>
          <p:cNvSpPr/>
          <p:nvPr/>
        </p:nvSpPr>
        <p:spPr>
          <a:xfrm>
            <a:off x="6769793" y="2827867"/>
            <a:ext cx="197198" cy="595531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31490F-D60D-0D44-92B0-65CB3E6077AF}"/>
              </a:ext>
            </a:extLst>
          </p:cNvPr>
          <p:cNvSpPr/>
          <p:nvPr/>
        </p:nvSpPr>
        <p:spPr>
          <a:xfrm>
            <a:off x="4707467" y="1160304"/>
            <a:ext cx="1625600" cy="1379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724EA1-7432-0B49-B080-2CC4A3206234}"/>
              </a:ext>
            </a:extLst>
          </p:cNvPr>
          <p:cNvSpPr/>
          <p:nvPr/>
        </p:nvSpPr>
        <p:spPr>
          <a:xfrm>
            <a:off x="6253326" y="1493014"/>
            <a:ext cx="1205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Infectious virions shed</a:t>
            </a:r>
          </a:p>
        </p:txBody>
      </p:sp>
    </p:spTree>
    <p:extLst>
      <p:ext uri="{BB962C8B-B14F-4D97-AF65-F5344CB8AC3E}">
        <p14:creationId xmlns:p14="http://schemas.microsoft.com/office/powerpoint/2010/main" val="33393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10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HPV Infection 3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80377-D9F9-A744-8316-119B68ED71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9"/>
          <a:stretch/>
        </p:blipFill>
        <p:spPr>
          <a:xfrm>
            <a:off x="6527800" y="1160304"/>
            <a:ext cx="2616200" cy="56976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431552-2481-A34D-A99B-0A7D09FCDCC8}"/>
              </a:ext>
            </a:extLst>
          </p:cNvPr>
          <p:cNvSpPr/>
          <p:nvPr/>
        </p:nvSpPr>
        <p:spPr>
          <a:xfrm>
            <a:off x="1025525" y="1160304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Integration of the viral genome into the host's genome leads to disruption of the </a:t>
            </a:r>
            <a:r>
              <a:rPr lang="en-US" sz="2800" dirty="0">
                <a:solidFill>
                  <a:srgbClr val="FF0000"/>
                </a:solidFill>
              </a:rPr>
              <a:t>E2 gene</a:t>
            </a:r>
            <a:r>
              <a:rPr lang="en-US" sz="2800" dirty="0"/>
              <a:t>, which is the transcriptional repressor of  </a:t>
            </a:r>
            <a:r>
              <a:rPr lang="en-US" sz="2800" dirty="0">
                <a:solidFill>
                  <a:srgbClr val="FF0000"/>
                </a:solidFill>
              </a:rPr>
              <a:t>E6 and E7: </a:t>
            </a:r>
            <a:r>
              <a:rPr lang="en-US" sz="2800" dirty="0"/>
              <a:t>this leads to their</a:t>
            </a:r>
            <a:r>
              <a:rPr lang="en-US" sz="2800" dirty="0">
                <a:solidFill>
                  <a:srgbClr val="FF0000"/>
                </a:solidFill>
              </a:rPr>
              <a:t> overexpression</a:t>
            </a:r>
            <a:r>
              <a:rPr lang="en-US" sz="2800" dirty="0"/>
              <a:t>, which disrupts the cell life cycle regulation, which promotes prolonged cell life leading to genomic instability and cancer.</a:t>
            </a:r>
          </a:p>
        </p:txBody>
      </p:sp>
    </p:spTree>
    <p:extLst>
      <p:ext uri="{BB962C8B-B14F-4D97-AF65-F5344CB8AC3E}">
        <p14:creationId xmlns:p14="http://schemas.microsoft.com/office/powerpoint/2010/main" val="196870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Therapeutic Vaccine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4858"/>
            <a:ext cx="8224838" cy="50013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/>
              <a:t>Spontaneous </a:t>
            </a:r>
            <a:r>
              <a:rPr lang="en-US" sz="2800" dirty="0">
                <a:solidFill>
                  <a:srgbClr val="FF0000"/>
                </a:solidFill>
              </a:rPr>
              <a:t>clearance</a:t>
            </a:r>
            <a:r>
              <a:rPr lang="en-US" sz="2800" dirty="0"/>
              <a:t> and slow progression of HPV infections associated with a strong </a:t>
            </a:r>
            <a:r>
              <a:rPr lang="en-US" sz="2800" dirty="0">
                <a:solidFill>
                  <a:srgbClr val="FF0000"/>
                </a:solidFill>
              </a:rPr>
              <a:t>cell-mediated</a:t>
            </a:r>
            <a:r>
              <a:rPr lang="en-US" sz="2800" dirty="0"/>
              <a:t> immune response involving mainly </a:t>
            </a:r>
            <a:r>
              <a:rPr lang="en-US" sz="2800" dirty="0">
                <a:solidFill>
                  <a:srgbClr val="FF0000"/>
                </a:solidFill>
              </a:rPr>
              <a:t>T-helper type 1 </a:t>
            </a:r>
            <a:r>
              <a:rPr lang="en-US" sz="2800" dirty="0"/>
              <a:t>cells and </a:t>
            </a:r>
            <a:r>
              <a:rPr lang="en-US" sz="2800" dirty="0">
                <a:solidFill>
                  <a:srgbClr val="FF0000"/>
                </a:solidFill>
              </a:rPr>
              <a:t>cytotoxic T-cells (</a:t>
            </a:r>
            <a:r>
              <a:rPr lang="en-US" sz="2800" dirty="0"/>
              <a:t>so why emphasis on </a:t>
            </a:r>
            <a:r>
              <a:rPr lang="en-US" sz="2800" dirty="0" err="1"/>
              <a:t>Ab</a:t>
            </a:r>
            <a:r>
              <a:rPr lang="en-US" sz="2800" dirty="0"/>
              <a:t> response for current vaccines??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dirty="0"/>
              <a:t>Targets in </a:t>
            </a:r>
            <a:r>
              <a:rPr lang="en-US" sz="2400" dirty="0">
                <a:solidFill>
                  <a:srgbClr val="FF0000"/>
                </a:solidFill>
              </a:rPr>
              <a:t>early viral infections </a:t>
            </a:r>
            <a:r>
              <a:rPr lang="en-US" sz="2400" dirty="0"/>
              <a:t>could be </a:t>
            </a:r>
            <a:r>
              <a:rPr lang="en-US" sz="2400" dirty="0">
                <a:solidFill>
                  <a:srgbClr val="FF0000"/>
                </a:solidFill>
              </a:rPr>
              <a:t>E1</a:t>
            </a:r>
            <a:r>
              <a:rPr lang="en-US" sz="2400" dirty="0"/>
              <a:t> (helicase) and </a:t>
            </a:r>
            <a:r>
              <a:rPr lang="en-US" sz="2400" dirty="0">
                <a:solidFill>
                  <a:srgbClr val="FF0000"/>
                </a:solidFill>
              </a:rPr>
              <a:t>E2</a:t>
            </a:r>
            <a:r>
              <a:rPr lang="en-US" sz="2400" dirty="0"/>
              <a:t>, expressed at higher level than E6/E7</a:t>
            </a:r>
          </a:p>
          <a:p>
            <a:pPr algn="just"/>
            <a:r>
              <a:rPr lang="en-US" sz="2400" dirty="0"/>
              <a:t>Targets for later stage infection and </a:t>
            </a:r>
            <a:r>
              <a:rPr lang="en-US" sz="2400" dirty="0">
                <a:solidFill>
                  <a:srgbClr val="FF0000"/>
                </a:solidFill>
              </a:rPr>
              <a:t>especially post-transformation</a:t>
            </a:r>
            <a:r>
              <a:rPr lang="en-US" sz="2400" dirty="0"/>
              <a:t> are </a:t>
            </a:r>
            <a:r>
              <a:rPr lang="en-US" sz="2400" dirty="0">
                <a:solidFill>
                  <a:srgbClr val="FF0000"/>
                </a:solidFill>
              </a:rPr>
              <a:t>E6 and E7</a:t>
            </a:r>
          </a:p>
          <a:p>
            <a:pPr algn="just"/>
            <a:r>
              <a:rPr lang="en-US" sz="2400" dirty="0"/>
              <a:t>Ideal therapeutic vaccine would target </a:t>
            </a:r>
            <a:r>
              <a:rPr lang="en-US" sz="2400" dirty="0">
                <a:solidFill>
                  <a:srgbClr val="FF0000"/>
                </a:solidFill>
              </a:rPr>
              <a:t>E1, E2, E6&amp;7 </a:t>
            </a:r>
            <a:r>
              <a:rPr lang="en-US" sz="2400" dirty="0"/>
              <a:t>to induce strong </a:t>
            </a:r>
            <a:r>
              <a:rPr lang="en-US" sz="2400" dirty="0" err="1">
                <a:solidFill>
                  <a:srgbClr val="FF0000"/>
                </a:solidFill>
              </a:rPr>
              <a:t>tumour</a:t>
            </a:r>
            <a:r>
              <a:rPr lang="en-US" sz="2400" dirty="0">
                <a:solidFill>
                  <a:srgbClr val="FF0000"/>
                </a:solidFill>
              </a:rPr>
              <a:t>-specific Th1 and CTL responses</a:t>
            </a:r>
            <a:r>
              <a:rPr lang="en-US" sz="2400" dirty="0"/>
              <a:t> able to kill infected and transformed cells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72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63976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Conventional biologics manufacture: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8486" y="1600201"/>
            <a:ext cx="245078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Stainless steel cell fermenters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/>
              <a:t>large, VERY expensive to set up, costly to run and to maintain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0610" y="6285206"/>
            <a:ext cx="4440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www.theneweconomy.com</a:t>
            </a:r>
            <a:r>
              <a:rPr lang="en-US" dirty="0"/>
              <a:t>/i40-2013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122364"/>
            <a:ext cx="5910268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1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113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Therapeutic Agents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28326"/>
            <a:ext cx="8224838" cy="50013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b="1" dirty="0"/>
              <a:t>Checkpoint inhibitors: </a:t>
            </a:r>
            <a:r>
              <a:rPr lang="en-US" sz="2400" dirty="0"/>
              <a:t>p</a:t>
            </a:r>
            <a:r>
              <a:rPr lang="en-ZA" sz="2400" dirty="0" err="1"/>
              <a:t>revent</a:t>
            </a:r>
            <a:r>
              <a:rPr lang="en-ZA" sz="2400" dirty="0"/>
              <a:t> cancer cells from avoiding T-cell mediated killing </a:t>
            </a:r>
          </a:p>
          <a:p>
            <a:pPr algn="just"/>
            <a:r>
              <a:rPr lang="en-ZA" sz="2400" dirty="0">
                <a:solidFill>
                  <a:srgbClr val="FF0000"/>
                </a:solidFill>
              </a:rPr>
              <a:t>PD-1</a:t>
            </a:r>
            <a:r>
              <a:rPr lang="en-ZA" sz="2400" dirty="0"/>
              <a:t> and CTL-associated transmembrane receptor 4 (</a:t>
            </a:r>
            <a:r>
              <a:rPr lang="en-ZA" sz="2400" dirty="0">
                <a:solidFill>
                  <a:srgbClr val="FF0000"/>
                </a:solidFill>
              </a:rPr>
              <a:t>CTLA-4</a:t>
            </a:r>
            <a:r>
              <a:rPr lang="en-ZA" sz="2400" dirty="0"/>
              <a:t>) are expressed on the surface of CTLs; binding them prevents attenuation of CTL activation </a:t>
            </a:r>
          </a:p>
          <a:p>
            <a:pPr marL="0" indent="0">
              <a:buNone/>
            </a:pPr>
            <a:r>
              <a:rPr lang="en-ZA" sz="2800" b="1" dirty="0"/>
              <a:t>TLR agonists</a:t>
            </a:r>
            <a:r>
              <a:rPr lang="en-ZA" sz="2800" dirty="0"/>
              <a:t>: </a:t>
            </a:r>
            <a:r>
              <a:rPr lang="en-ZA" sz="2400" dirty="0"/>
              <a:t>immunopotentiators which increase activation of cell-mediated responses and viral clearance.</a:t>
            </a:r>
          </a:p>
          <a:p>
            <a:r>
              <a:rPr lang="en-ZA" sz="2400" b="1" dirty="0"/>
              <a:t>Pentarix</a:t>
            </a:r>
            <a:r>
              <a:rPr lang="en-ZA" sz="2400" dirty="0"/>
              <a:t> - </a:t>
            </a:r>
            <a:r>
              <a:rPr lang="en-ZA" sz="2400" dirty="0">
                <a:solidFill>
                  <a:srgbClr val="FF0000"/>
                </a:solidFill>
              </a:rPr>
              <a:t>E7</a:t>
            </a:r>
            <a:r>
              <a:rPr lang="en-ZA" sz="2400" dirty="0"/>
              <a:t> sequences from the </a:t>
            </a:r>
            <a:r>
              <a:rPr lang="en-ZA" sz="2400" dirty="0" err="1"/>
              <a:t>hrHPV</a:t>
            </a:r>
            <a:r>
              <a:rPr lang="en-ZA" sz="2400" dirty="0"/>
              <a:t> types 16, 18, 31, 45 and 52 – elicited strong CMR with </a:t>
            </a:r>
            <a:r>
              <a:rPr lang="en-ZA" sz="2400" dirty="0">
                <a:solidFill>
                  <a:srgbClr val="FF0000"/>
                </a:solidFill>
              </a:rPr>
              <a:t>TLR3</a:t>
            </a:r>
            <a:r>
              <a:rPr lang="en-ZA" sz="2400" dirty="0"/>
              <a:t> agonist poly(I:C) and </a:t>
            </a:r>
            <a:r>
              <a:rPr lang="en-ZA" sz="2400" dirty="0">
                <a:solidFill>
                  <a:srgbClr val="FF0000"/>
                </a:solidFill>
              </a:rPr>
              <a:t>TLR9</a:t>
            </a:r>
            <a:r>
              <a:rPr lang="en-ZA" sz="2400" dirty="0"/>
              <a:t> agonist CpG DNA</a:t>
            </a:r>
          </a:p>
          <a:p>
            <a:pPr marL="0" indent="0" algn="just">
              <a:buNone/>
            </a:pPr>
            <a:r>
              <a:rPr lang="en-ZA" sz="2800" b="1" dirty="0"/>
              <a:t>Nanoparticles</a:t>
            </a:r>
            <a:r>
              <a:rPr lang="en-ZA" sz="2800" dirty="0"/>
              <a:t>: </a:t>
            </a:r>
            <a:r>
              <a:rPr lang="en-ZA" sz="2400" dirty="0" err="1">
                <a:solidFill>
                  <a:srgbClr val="FF0000"/>
                </a:solidFill>
              </a:rPr>
              <a:t>eCPMV</a:t>
            </a:r>
            <a:r>
              <a:rPr lang="en-ZA" sz="2400" dirty="0"/>
              <a:t> particles induced potent anti-tumour immune responses in melanoma, ovarian, colon and breast cancer models; </a:t>
            </a:r>
            <a:r>
              <a:rPr lang="en-ZA" sz="2400" dirty="0">
                <a:solidFill>
                  <a:srgbClr val="FF0000"/>
                </a:solidFill>
              </a:rPr>
              <a:t>HPV PsVs </a:t>
            </a:r>
            <a:r>
              <a:rPr lang="en-ZA" sz="2400" dirty="0"/>
              <a:t>preferentially target tumour cells.</a:t>
            </a:r>
          </a:p>
          <a:p>
            <a:pPr marL="0" indent="0" algn="just">
              <a:buNone/>
            </a:pPr>
            <a:endParaRPr lang="en-US" sz="2400" b="1" dirty="0"/>
          </a:p>
          <a:p>
            <a:pPr algn="just"/>
            <a:endParaRPr lang="en-US" sz="2800" dirty="0"/>
          </a:p>
        </p:txBody>
      </p:sp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9903"/>
            <a:ext cx="8229600" cy="483345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 Vaccine Trials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BB489-8FD6-8A4E-BBD2-C531B615C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490"/>
            <a:ext cx="9144000" cy="60710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BEF4F5-3632-7343-9348-3B86045F10EC}"/>
              </a:ext>
            </a:extLst>
          </p:cNvPr>
          <p:cNvSpPr/>
          <p:nvPr/>
        </p:nvSpPr>
        <p:spPr>
          <a:xfrm>
            <a:off x="855133" y="563248"/>
            <a:ext cx="72305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http://</a:t>
            </a:r>
            <a:r>
              <a:rPr lang="en-US" sz="1000" dirty="0" err="1"/>
              <a:t>news.cancerconnect.com</a:t>
            </a:r>
            <a:r>
              <a:rPr lang="en-US" sz="1000" dirty="0"/>
              <a:t>/adxs11-001improves-survival-advanced-cervical-cancer/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734EB-621B-4E44-BD10-D2E3E02420AF}"/>
              </a:ext>
            </a:extLst>
          </p:cNvPr>
          <p:cNvSpPr/>
          <p:nvPr/>
        </p:nvSpPr>
        <p:spPr>
          <a:xfrm>
            <a:off x="102430" y="1305342"/>
            <a:ext cx="8838370" cy="258532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The clinical trial included 26 patients with advanced cervical cancer that had not responded to, or had recurred, following prior treatment with chemotherapy; 31% had also received prior therapy with Avastin® (bevacizumab).  The patients in this trial were not considered curable with standard therapeutic options, with less than a 30% survival rate at one year.</a:t>
            </a:r>
          </a:p>
          <a:p>
            <a:endParaRPr lang="en-ZA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At 12 months, the overall survival rate was 38.5%.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Among patients who completed all doses of therapy (3), had median overall survival of over one year, with 55.6% of these patients alive at 12 months.</a:t>
            </a:r>
            <a:endParaRPr lang="en-ZA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D6BF3F-3B1E-6D49-A9AE-63B91E967384}"/>
              </a:ext>
            </a:extLst>
          </p:cNvPr>
          <p:cNvSpPr/>
          <p:nvPr/>
        </p:nvSpPr>
        <p:spPr>
          <a:xfrm>
            <a:off x="102430" y="4074924"/>
            <a:ext cx="8838370" cy="14773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“…promising safety and efficacy results, including the encouraging 12-month 34.9% combined OS rate, warrant further investigation of ADXS11-001 for treatment of recurrent/refractory cervical cancer.”</a:t>
            </a:r>
          </a:p>
          <a:p>
            <a:endParaRPr lang="en-ZA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ZA" dirty="0" err="1">
                <a:solidFill>
                  <a:srgbClr val="000000"/>
                </a:solidFill>
                <a:latin typeface="Helvetica Neue" panose="02000503000000020004" pitchFamily="2" charset="0"/>
              </a:rPr>
              <a:t>Basu</a:t>
            </a:r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 et al. (2018) </a:t>
            </a:r>
            <a:r>
              <a:rPr lang="en-ZA" dirty="0" err="1">
                <a:solidFill>
                  <a:srgbClr val="000000"/>
                </a:solidFill>
                <a:latin typeface="Helvetica Neue" panose="02000503000000020004" pitchFamily="2" charset="0"/>
              </a:rPr>
              <a:t>Int</a:t>
            </a:r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 J </a:t>
            </a:r>
            <a:r>
              <a:rPr lang="en-ZA" dirty="0" err="1">
                <a:solidFill>
                  <a:srgbClr val="000000"/>
                </a:solidFill>
                <a:latin typeface="Helvetica Neue" panose="02000503000000020004" pitchFamily="2" charset="0"/>
              </a:rPr>
              <a:t>Gynecol</a:t>
            </a:r>
            <a:r>
              <a:rPr lang="en-ZA" dirty="0">
                <a:solidFill>
                  <a:srgbClr val="000000"/>
                </a:solidFill>
                <a:latin typeface="Helvetica Neue" panose="02000503000000020004" pitchFamily="2" charset="0"/>
              </a:rPr>
              <a:t> Cancer. 2018 May; 28(4): 764–772</a:t>
            </a:r>
            <a:endParaRPr lang="en-ZA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9903"/>
            <a:ext cx="8229600" cy="659719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 Vaccine Trials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A2167-0990-094C-B4FA-BD068A108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0"/>
            <a:ext cx="892702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36E6A-482D-7842-A175-055118BAC6B6}"/>
              </a:ext>
            </a:extLst>
          </p:cNvPr>
          <p:cNvSpPr txBox="1"/>
          <p:nvPr/>
        </p:nvSpPr>
        <p:spPr>
          <a:xfrm>
            <a:off x="1" y="819525"/>
            <a:ext cx="9143999" cy="59093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b="1" dirty="0" err="1">
                <a:solidFill>
                  <a:srgbClr val="000033"/>
                </a:solidFill>
                <a:latin typeface="semplicitapro"/>
              </a:rPr>
              <a:t>Inovio</a:t>
            </a:r>
            <a:r>
              <a:rPr lang="en-ZA" b="1" dirty="0">
                <a:solidFill>
                  <a:srgbClr val="000033"/>
                </a:solidFill>
                <a:latin typeface="semplicitapro"/>
              </a:rPr>
              <a:t> Begins Phase 3 Clinical Trial of VGX-3100 for the Treatment of HPV-Related Cervical Pre-Cancer</a:t>
            </a:r>
          </a:p>
          <a:p>
            <a:r>
              <a:rPr lang="en-ZA" b="1" dirty="0">
                <a:solidFill>
                  <a:srgbClr val="000000"/>
                </a:solidFill>
                <a:latin typeface="semplicitapro"/>
              </a:rPr>
              <a:t>June 08, 2017</a:t>
            </a:r>
            <a:endParaRPr lang="en-ZA" dirty="0">
              <a:solidFill>
                <a:srgbClr val="000000"/>
              </a:solidFill>
              <a:latin typeface="semplicitapro"/>
            </a:endParaRPr>
          </a:p>
          <a:p>
            <a:r>
              <a:rPr lang="en-ZA" b="1" dirty="0">
                <a:solidFill>
                  <a:srgbClr val="000000"/>
                </a:solidFill>
                <a:latin typeface="inherit"/>
              </a:rPr>
              <a:t>FDA removes clinical hold on phase 3; </a:t>
            </a:r>
            <a:r>
              <a:rPr lang="en-ZA" b="1" dirty="0" err="1">
                <a:solidFill>
                  <a:srgbClr val="000000"/>
                </a:solidFill>
                <a:latin typeface="inherit"/>
              </a:rPr>
              <a:t>Inovio</a:t>
            </a:r>
            <a:r>
              <a:rPr lang="en-ZA" b="1" dirty="0">
                <a:solidFill>
                  <a:srgbClr val="000000"/>
                </a:solidFill>
                <a:latin typeface="inherit"/>
              </a:rPr>
              <a:t> to immediately begin recruiting subjects</a:t>
            </a:r>
          </a:p>
          <a:p>
            <a:pPr algn="just"/>
            <a:r>
              <a:rPr lang="en-ZA" dirty="0">
                <a:solidFill>
                  <a:srgbClr val="303030"/>
                </a:solidFill>
                <a:latin typeface="semplicitapro"/>
              </a:rPr>
              <a:t>PLYMOUTH MEETING, Pa., June 08, 2017 (GLOBE NEWSWIRE) -- </a:t>
            </a:r>
            <a:r>
              <a:rPr lang="en-ZA" dirty="0" err="1">
                <a:solidFill>
                  <a:srgbClr val="303030"/>
                </a:solidFill>
                <a:latin typeface="semplicitapro"/>
              </a:rPr>
              <a:t>Inovio</a:t>
            </a:r>
            <a:r>
              <a:rPr lang="en-ZA" dirty="0">
                <a:solidFill>
                  <a:srgbClr val="303030"/>
                </a:solidFill>
                <a:latin typeface="semplicitapro"/>
              </a:rPr>
              <a:t> Pharmaceuticals, Inc. (NASDAQ:INO) today announced that it has commenced its phase 3 clinical program to evaluate the efficacy of </a:t>
            </a:r>
            <a:r>
              <a:rPr lang="en-ZA" dirty="0" err="1">
                <a:solidFill>
                  <a:srgbClr val="303030"/>
                </a:solidFill>
                <a:latin typeface="semplicitapro"/>
              </a:rPr>
              <a:t>Inovio’s</a:t>
            </a:r>
            <a:r>
              <a:rPr lang="en-ZA" dirty="0">
                <a:solidFill>
                  <a:srgbClr val="303030"/>
                </a:solidFill>
                <a:latin typeface="semplicitapro"/>
              </a:rPr>
              <a:t> DNA-based immunotherapy, VGX-3100, to treat cervical dysplasia caused by human papillomavirus (HPV). </a:t>
            </a:r>
            <a:r>
              <a:rPr lang="en-ZA" dirty="0" err="1">
                <a:solidFill>
                  <a:srgbClr val="303030"/>
                </a:solidFill>
                <a:latin typeface="semplicitapro"/>
              </a:rPr>
              <a:t>Inovio’s</a:t>
            </a:r>
            <a:r>
              <a:rPr lang="en-ZA" dirty="0">
                <a:solidFill>
                  <a:srgbClr val="303030"/>
                </a:solidFill>
                <a:latin typeface="semplicitapro"/>
              </a:rPr>
              <a:t> study will assess the efficacy of VGX-3100 in regressing cervical HSIL (high-grade squamous intraepithelial lesions), a direct precursor to cervical cancer, and eliminating the HPV infection that causes these lesions. The pivotal data from this program will support the potential licensure of VGX-3100 as the first immunotherapy for this disease.</a:t>
            </a:r>
          </a:p>
          <a:p>
            <a:pPr algn="just"/>
            <a:endParaRPr lang="en-ZA" dirty="0">
              <a:solidFill>
                <a:srgbClr val="303030"/>
              </a:solidFill>
              <a:latin typeface="semplicitapro"/>
            </a:endParaRPr>
          </a:p>
          <a:p>
            <a:pPr algn="just"/>
            <a:r>
              <a:rPr lang="en-ZA" dirty="0"/>
              <a:t>VGX-3100 demonstrated in a phase 2b study (</a:t>
            </a:r>
            <a:r>
              <a:rPr lang="en-ZA" dirty="0">
                <a:hlinkClick r:id="rId5"/>
              </a:rPr>
              <a:t>published</a:t>
            </a:r>
            <a:r>
              <a:rPr lang="en-ZA" dirty="0"/>
              <a:t> in </a:t>
            </a:r>
            <a:r>
              <a:rPr lang="en-ZA" i="1" dirty="0"/>
              <a:t>The Lancet</a:t>
            </a:r>
            <a:r>
              <a:rPr lang="en-ZA" dirty="0"/>
              <a:t>) its ability to clear HPV-16 and HPV-18 infection and pre-cancerous lesions.</a:t>
            </a:r>
          </a:p>
          <a:p>
            <a:pPr algn="just"/>
            <a:endParaRPr lang="en-ZA" dirty="0">
              <a:solidFill>
                <a:srgbClr val="303030"/>
              </a:solidFill>
              <a:latin typeface="semplicitapro"/>
            </a:endParaRPr>
          </a:p>
          <a:p>
            <a:pPr algn="just"/>
            <a:r>
              <a:rPr lang="en-ZA" dirty="0"/>
              <a:t>In a randomized, double-blind, placebo-controlled phase 2b study in 167 adult women with histologically documented HPV 16/18 cervical HSIL(CIN2/3), treatment with VGX-3100 resulted in a statistically significantly greater decrease in cervical HSIL and clearance of HPV infection vs. placebo.</a:t>
            </a:r>
            <a:endParaRPr lang="en-ZA" dirty="0">
              <a:solidFill>
                <a:srgbClr val="303030"/>
              </a:solidFill>
              <a:latin typeface="semplicitapro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CD8EC-1F0F-8B4F-9B54-C554E7DDE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525"/>
            <a:ext cx="9144000" cy="3357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AADCCD-E64E-9044-A318-020F72C780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528"/>
            <a:ext cx="9144000" cy="13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0" y="130859"/>
            <a:ext cx="8229600" cy="815693"/>
          </a:xfrm>
        </p:spPr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</a:rPr>
              <a:t>Main limitations of present vaccines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43375"/>
              </p:ext>
            </p:extLst>
          </p:nvPr>
        </p:nvGraphicFramePr>
        <p:xfrm>
          <a:off x="455252" y="1073495"/>
          <a:ext cx="8230500" cy="5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Live vectors (bacteria, viruses)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Proteins or peptides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Cell-based (ACT, DCs </a:t>
                      </a:r>
                      <a:r>
                        <a:rPr lang="en-US" sz="2000" b="1" dirty="0" err="1"/>
                        <a:t>etc</a:t>
                      </a:r>
                      <a:r>
                        <a:rPr lang="en-US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Nucleic acids (RNA, DNA)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Vector response may be </a:t>
                      </a:r>
                      <a:r>
                        <a:rPr lang="en-US" dirty="0" err="1"/>
                        <a:t>immunodominant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MHC-specific responses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Complex and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highly expensive</a:t>
                      </a:r>
                      <a:r>
                        <a:rPr lang="en-US" dirty="0"/>
                        <a:t> to 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Potential integration of DNA vectors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Pre-existing immunity to vector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Subunit</a:t>
                      </a:r>
                      <a:r>
                        <a:rPr lang="en-US" baseline="0" dirty="0"/>
                        <a:t> proteins / peptides p</a:t>
                      </a:r>
                      <a:r>
                        <a:rPr lang="en-US" dirty="0"/>
                        <a:t>oorly immunogenic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defined route for vaccination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Poor immunogenicity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Generation of </a:t>
                      </a:r>
                      <a:r>
                        <a:rPr lang="en-US" dirty="0" err="1"/>
                        <a:t>nAbs</a:t>
                      </a:r>
                      <a:r>
                        <a:rPr lang="en-US" dirty="0"/>
                        <a:t> to vector, precluding re-use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Require adjuvants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Inconsistent vaccine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Potential pathogenicity in </a:t>
                      </a:r>
                      <a:r>
                        <a:rPr lang="en-US" dirty="0" err="1"/>
                        <a:t>immuno</a:t>
                      </a:r>
                      <a:r>
                        <a:rPr lang="en-US" dirty="0"/>
                        <a:t>-compromised individuals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Predominantly </a:t>
                      </a:r>
                      <a:r>
                        <a:rPr lang="en-US" dirty="0" err="1"/>
                        <a:t>Ab</a:t>
                      </a:r>
                      <a:r>
                        <a:rPr lang="en-US" dirty="0"/>
                        <a:t> responses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limited lifespan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20030" y="6488668"/>
            <a:ext cx="430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Chabeda</a:t>
            </a:r>
            <a:r>
              <a:rPr lang="en-US" dirty="0">
                <a:solidFill>
                  <a:srgbClr val="FF0000"/>
                </a:solidFill>
              </a:rPr>
              <a:t> et al. Papillomavirus Research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0878" y="3007394"/>
            <a:ext cx="1785071" cy="7428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08372" y="2932143"/>
            <a:ext cx="1932180" cy="1453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9903"/>
            <a:ext cx="8229600" cy="483345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Current Vaccine Trials</a:t>
            </a:r>
          </a:p>
        </p:txBody>
      </p:sp>
      <p:pic>
        <p:nvPicPr>
          <p:cNvPr id="5" name="Picture 4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6124333"/>
            <a:ext cx="973033" cy="733667"/>
          </a:xfrm>
          <a:prstGeom prst="rect">
            <a:avLst/>
          </a:prstGeom>
        </p:spPr>
      </p:pic>
      <p:pic>
        <p:nvPicPr>
          <p:cNvPr id="6" name="Picture 31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03C608-186C-C74E-98D0-D2C2A6AE7E9C}"/>
              </a:ext>
            </a:extLst>
          </p:cNvPr>
          <p:cNvSpPr/>
          <p:nvPr/>
        </p:nvSpPr>
        <p:spPr>
          <a:xfrm>
            <a:off x="1286933" y="1094939"/>
            <a:ext cx="6527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800" dirty="0">
                <a:latin typeface="AdvOT596495f2"/>
              </a:rPr>
              <a:t>“…there have been numerous and extensive studies that have generated promising vaccine candidates tested in clinical trials. </a:t>
            </a:r>
          </a:p>
          <a:p>
            <a:pPr algn="ctr"/>
            <a:endParaRPr lang="en-ZA" sz="2800" dirty="0">
              <a:latin typeface="AdvOT596495f2"/>
            </a:endParaRPr>
          </a:p>
          <a:p>
            <a:pPr algn="ctr"/>
            <a:r>
              <a:rPr lang="en-ZA" sz="2800" dirty="0">
                <a:latin typeface="AdvOT596495f2"/>
              </a:rPr>
              <a:t>Despite the current success of these vaccine candidates, there remains the concern that </a:t>
            </a:r>
            <a:r>
              <a:rPr lang="en-ZA" sz="2800" dirty="0">
                <a:solidFill>
                  <a:srgbClr val="FF0000"/>
                </a:solidFill>
                <a:latin typeface="AdvOT596495f2"/>
              </a:rPr>
              <a:t>conventional expression methods might result in expensive products</a:t>
            </a:r>
            <a:r>
              <a:rPr lang="en-ZA" sz="2800" dirty="0">
                <a:latin typeface="AdvOT596495f2"/>
              </a:rPr>
              <a:t>, making them inaccessible to the poorer countries who have the highest incidences.” 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9051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900" name="Group 1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208638"/>
              </p:ext>
            </p:extLst>
          </p:nvPr>
        </p:nvGraphicFramePr>
        <p:xfrm>
          <a:off x="265113" y="1260541"/>
          <a:ext cx="8604250" cy="4724440"/>
        </p:xfrm>
        <a:graphic>
          <a:graphicData uri="http://schemas.openxmlformats.org/drawingml/2006/table">
            <a:tbl>
              <a:tblPr/>
              <a:tblGrid>
                <a:gridCol w="91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4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</a:t>
                      </a: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Plant expressed HPV-16 L1 with C-terminal string of E6 and E7 T-cell epitopes is viable prophylactic/therapeutic vaccine candidate (</a:t>
                      </a:r>
                      <a:r>
                        <a:rPr lang="en-US" sz="2000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2"/>
                        </a:rPr>
                        <a:t>Monroy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2"/>
                        </a:rPr>
                        <a:t>-Garcia et al., 2014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18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2002</a:t>
                      </a:r>
                      <a:endParaRPr kumimoji="0" lang="en-Z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Plant-derived HPV 16 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E7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oncoprotein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induces immune response and specific tumour protection in mice (</a:t>
                      </a:r>
                      <a:r>
                        <a:rPr kumimoji="0" lang="en-GB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  <a:hlinkClick r:id="rId3"/>
                        </a:rPr>
                        <a:t>Franconi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  <a:hlinkClick r:id="rId3"/>
                        </a:rPr>
                        <a:t> et al., 2002</a:t>
                      </a: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2007 - 2012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Plant production, scale-up and protective efficacy in mouse model of therapeutic </a:t>
                      </a:r>
                      <a:r>
                        <a:rPr lang="en-US" sz="2000" u="none" baseline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E7GGG-LicKM fusion protein 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vaccine (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4"/>
                        </a:rPr>
                        <a:t>Massa 2007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en-US" sz="2000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5"/>
                        </a:rPr>
                        <a:t>Venuti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5"/>
                        </a:rPr>
                        <a:t> 2009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; </a:t>
                      </a:r>
                      <a:r>
                        <a:rPr lang="en-US" sz="2000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6"/>
                        </a:rPr>
                        <a:t>Buyel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6"/>
                        </a:rPr>
                        <a:t> 2012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2013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Production and proof of efficacy in mouse </a:t>
                      </a:r>
                      <a:r>
                        <a:rPr lang="en-US" sz="2000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tumour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model of </a:t>
                      </a:r>
                      <a:r>
                        <a:rPr lang="en-US" sz="2000" u="none" baseline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soluble E7GGG 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therapeutic vaccine in transplastomic </a:t>
                      </a:r>
                      <a:r>
                        <a:rPr lang="en-US" sz="2000" i="1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Chlamydomonas</a:t>
                      </a:r>
                      <a:r>
                        <a:rPr lang="en-US" sz="2000" i="1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i="1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reinhardtii</a:t>
                      </a:r>
                      <a:r>
                        <a:rPr lang="en-US" sz="2000" i="1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i="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i="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7"/>
                        </a:rPr>
                        <a:t>Demurtas et al., 2013</a:t>
                      </a:r>
                      <a:r>
                        <a:rPr lang="en-US" sz="2000" i="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kumimoji="0" lang="en-GB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1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Z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2014*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Proof of yield increase and efficacy in a mouse </a:t>
                      </a:r>
                      <a:r>
                        <a:rPr lang="en-US" sz="2000" u="none" baseline="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tumour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model of </a:t>
                      </a:r>
                      <a:r>
                        <a:rPr lang="en-US" sz="2000" u="none" baseline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shuffled E7 protein fused to Zera® peptide 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hlinkClick r:id="rId8"/>
                        </a:rPr>
                        <a:t>Whitehead et al., 2014</a:t>
                      </a:r>
                      <a:r>
                        <a:rPr lang="en-US" sz="2000" u="none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347"/>
          <p:cNvSpPr>
            <a:spLocks noGrp="1" noChangeArrowheads="1"/>
          </p:cNvSpPr>
          <p:nvPr>
            <p:ph type="title"/>
          </p:nvPr>
        </p:nvSpPr>
        <p:spPr>
          <a:xfrm>
            <a:off x="452438" y="67865"/>
            <a:ext cx="8229600" cy="6540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Plant-made HPV therapeutic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vaccine candidates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5903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610D1-01C0-EB46-BC93-B7734D9F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61B23D4-1DE2-F14C-8601-ABD035C1867E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5AE3F-D718-AE40-A0B7-65D068E3D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1"/>
          <a:stretch/>
        </p:blipFill>
        <p:spPr>
          <a:xfrm>
            <a:off x="0" y="679069"/>
            <a:ext cx="9144000" cy="52391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C7228A-1B9B-E448-8930-DC12720767AA}"/>
              </a:ext>
            </a:extLst>
          </p:cNvPr>
          <p:cNvSpPr/>
          <p:nvPr/>
        </p:nvSpPr>
        <p:spPr>
          <a:xfrm>
            <a:off x="2190105" y="772068"/>
            <a:ext cx="5201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doi.org</a:t>
            </a:r>
            <a:r>
              <a:rPr lang="en-US" sz="2000" dirty="0"/>
              <a:t>/10.1186/1471-2407-14-367</a:t>
            </a:r>
          </a:p>
        </p:txBody>
      </p:sp>
    </p:spTree>
    <p:extLst>
      <p:ext uri="{BB962C8B-B14F-4D97-AF65-F5344CB8AC3E}">
        <p14:creationId xmlns:p14="http://schemas.microsoft.com/office/powerpoint/2010/main" val="324949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Shuffled E7 Gene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Whitehead_et_al_2014_E7-Zera_pdf__page_3_of_15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154"/>
            <a:ext cx="9144000" cy="49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35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5" name="Group 4"/>
          <p:cNvGrpSpPr>
            <a:grpSpLocks/>
          </p:cNvGrpSpPr>
          <p:nvPr/>
        </p:nvGrpSpPr>
        <p:grpSpPr bwMode="auto">
          <a:xfrm>
            <a:off x="304800" y="912865"/>
            <a:ext cx="7726268" cy="3810000"/>
            <a:chOff x="240" y="528"/>
            <a:chExt cx="5280" cy="2738"/>
          </a:xfrm>
        </p:grpSpPr>
        <p:grpSp>
          <p:nvGrpSpPr>
            <p:cNvPr id="84997" name="Group 5"/>
            <p:cNvGrpSpPr>
              <a:grpSpLocks/>
            </p:cNvGrpSpPr>
            <p:nvPr/>
          </p:nvGrpSpPr>
          <p:grpSpPr bwMode="auto">
            <a:xfrm>
              <a:off x="240" y="528"/>
              <a:ext cx="5280" cy="2738"/>
              <a:chOff x="192" y="1104"/>
              <a:chExt cx="5280" cy="2738"/>
            </a:xfrm>
          </p:grpSpPr>
          <p:pic>
            <p:nvPicPr>
              <p:cNvPr id="84999" name="Picture 6" descr="2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13"/>
              <a:stretch>
                <a:fillRect/>
              </a:stretch>
            </p:blipFill>
            <p:spPr bwMode="auto">
              <a:xfrm>
                <a:off x="192" y="1104"/>
                <a:ext cx="5280" cy="2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00" name="Rectangle 7"/>
              <p:cNvSpPr>
                <a:spLocks noChangeArrowheads="1"/>
              </p:cNvSpPr>
              <p:nvPr/>
            </p:nvSpPr>
            <p:spPr bwMode="auto">
              <a:xfrm>
                <a:off x="528" y="3600"/>
                <a:ext cx="1296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85001" name="Rectangle 8"/>
              <p:cNvSpPr>
                <a:spLocks noChangeArrowheads="1"/>
              </p:cNvSpPr>
              <p:nvPr/>
            </p:nvSpPr>
            <p:spPr bwMode="auto">
              <a:xfrm>
                <a:off x="2352" y="2592"/>
                <a:ext cx="1488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85002" name="Rectangle 9"/>
              <p:cNvSpPr>
                <a:spLocks noChangeArrowheads="1"/>
              </p:cNvSpPr>
              <p:nvPr/>
            </p:nvSpPr>
            <p:spPr bwMode="auto">
              <a:xfrm>
                <a:off x="3552" y="3216"/>
                <a:ext cx="384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  <p:sp>
            <p:nvSpPr>
              <p:cNvPr id="85003" name="Rectangle 10"/>
              <p:cNvSpPr>
                <a:spLocks noChangeArrowheads="1"/>
              </p:cNvSpPr>
              <p:nvPr/>
            </p:nvSpPr>
            <p:spPr bwMode="auto">
              <a:xfrm>
                <a:off x="3120" y="2352"/>
                <a:ext cx="576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en-GB" altLang="en-US" sz="1800"/>
              </a:p>
            </p:txBody>
          </p:sp>
        </p:grpSp>
        <p:sp>
          <p:nvSpPr>
            <p:cNvPr id="84998" name="Rectangle 11"/>
            <p:cNvSpPr>
              <a:spLocks noChangeArrowheads="1"/>
            </p:cNvSpPr>
            <p:nvPr/>
          </p:nvSpPr>
          <p:spPr bwMode="auto">
            <a:xfrm>
              <a:off x="3312" y="1248"/>
              <a:ext cx="1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en-GB" altLang="en-US" sz="1800"/>
            </a:p>
          </p:txBody>
        </p:sp>
      </p:grpSp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88475"/>
          </a:xfrm>
        </p:spPr>
        <p:txBody>
          <a:bodyPr/>
          <a:lstStyle/>
          <a:p>
            <a:pPr eaLnBrk="1" hangingPunct="1"/>
            <a:r>
              <a:rPr lang="en-ZA" altLang="en-US" sz="3600" dirty="0">
                <a:ea typeface="ＭＳ Ｐゴシック" charset="-128"/>
              </a:rPr>
              <a:t>Zera</a:t>
            </a:r>
            <a:r>
              <a:rPr lang="en-US" altLang="en-US" sz="3600" dirty="0">
                <a:ea typeface="ＭＳ Ｐゴシック" charset="-128"/>
              </a:rPr>
              <a:t>® Signal Peptide</a:t>
            </a:r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707748"/>
            <a:ext cx="8229600" cy="180871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800" dirty="0">
                <a:ea typeface="ＭＳ Ｐゴシック" charset="-128"/>
              </a:rPr>
              <a:t>Significantly increases protein yields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>
                <a:ea typeface="ＭＳ Ｐゴシック" charset="-128"/>
              </a:rPr>
              <a:t>Simplifies purification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>
                <a:ea typeface="ＭＳ Ｐゴシック" charset="-128"/>
              </a:rPr>
              <a:t>Dramatically enhances immunogenicity of subunits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>
                <a:ea typeface="ＭＳ Ｐゴシック" charset="-128"/>
              </a:rPr>
              <a:t>Acts as an </a:t>
            </a:r>
            <a:r>
              <a:rPr lang="en-GB" altLang="en-US" sz="2800" dirty="0">
                <a:solidFill>
                  <a:srgbClr val="FF0000"/>
                </a:solidFill>
                <a:ea typeface="ＭＳ Ｐゴシック" charset="-128"/>
              </a:rPr>
              <a:t>adjuvant, </a:t>
            </a:r>
            <a:r>
              <a:rPr lang="en-GB" altLang="en-US" sz="2800" dirty="0">
                <a:ea typeface="ＭＳ Ｐゴシック" charset="-128"/>
              </a:rPr>
              <a:t>in</a:t>
            </a:r>
            <a:r>
              <a:rPr lang="en-GB" altLang="en-US" sz="2800" dirty="0">
                <a:solidFill>
                  <a:srgbClr val="FF0000"/>
                </a:solidFill>
                <a:ea typeface="ＭＳ Ｐゴシック" charset="-128"/>
              </a:rPr>
              <a:t> protein and DNA-based vaccines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b="1" dirty="0">
                <a:ea typeface="ＭＳ Ｐゴシック" charset="-128"/>
              </a:rPr>
              <a:t>Proof of anticancer efficacy for HPV E7 in mouse model</a:t>
            </a: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7315200" y="2362201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/>
              <a:t>StorPro™ organelles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3552" y="873853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403838"/>
                </a:solidFill>
                <a:latin typeface="Lucida Sans Unicode" charset="0"/>
              </a:rPr>
              <a:t>N-terminal 112 aa </a:t>
            </a:r>
            <a:r>
              <a:rPr lang="en-US" dirty="0" err="1">
                <a:solidFill>
                  <a:srgbClr val="403838"/>
                </a:solidFill>
                <a:latin typeface="Lucida Sans Unicode" charset="0"/>
              </a:rPr>
              <a:t>proline</a:t>
            </a:r>
            <a:r>
              <a:rPr lang="en-US" dirty="0">
                <a:solidFill>
                  <a:srgbClr val="403838"/>
                </a:solidFill>
                <a:latin typeface="Lucida Sans Unicode" charset="0"/>
              </a:rPr>
              <a:t>-rich domain of maize-derived </a:t>
            </a:r>
            <a:r>
              <a:rPr lang="en-US" dirty="0" err="1">
                <a:solidFill>
                  <a:srgbClr val="403838"/>
                </a:solidFill>
                <a:latin typeface="Lucida Sans Unicode" charset="0"/>
              </a:rPr>
              <a:t>γ-zein</a:t>
            </a:r>
            <a:r>
              <a:rPr lang="en-US" dirty="0">
                <a:solidFill>
                  <a:srgbClr val="403838"/>
                </a:solidFill>
                <a:latin typeface="Lucida Sans Unicode" charset="0"/>
              </a:rPr>
              <a:t> = Zera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6473" y="6488668"/>
            <a:ext cx="7394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Era</a:t>
            </a:r>
            <a:r>
              <a:rPr lang="de-DE" dirty="0"/>
              <a:t> </a:t>
            </a:r>
            <a:r>
              <a:rPr lang="de-DE" dirty="0" err="1"/>
              <a:t>Biotech</a:t>
            </a:r>
            <a:r>
              <a:rPr lang="de-DE" dirty="0"/>
              <a:t> / Zip Solutions </a:t>
            </a:r>
            <a:r>
              <a:rPr lang="de-DE" dirty="0" err="1"/>
              <a:t>funded</a:t>
            </a:r>
            <a:r>
              <a:rPr lang="de-DE" dirty="0"/>
              <a:t> Whitehead et al. 2014 BMC </a:t>
            </a:r>
            <a:r>
              <a:rPr lang="de-DE" dirty="0" err="1"/>
              <a:t>Cancer</a:t>
            </a:r>
            <a:r>
              <a:rPr lang="de-DE" dirty="0"/>
              <a:t> 14:367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11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0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000" dirty="0"/>
              <a:t>Mouse </a:t>
            </a:r>
            <a:r>
              <a:rPr lang="en-US" sz="4000" dirty="0" err="1"/>
              <a:t>tumour</a:t>
            </a:r>
            <a:r>
              <a:rPr lang="en-US" sz="4000" dirty="0"/>
              <a:t> regression challenge</a:t>
            </a:r>
          </a:p>
        </p:txBody>
      </p:sp>
      <p:pic>
        <p:nvPicPr>
          <p:cNvPr id="5" name="Picture 4" descr="www_biomedcentral_com_-_Figu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0"/>
          <a:stretch/>
        </p:blipFill>
        <p:spPr>
          <a:xfrm>
            <a:off x="457200" y="2346401"/>
            <a:ext cx="5749434" cy="375785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395167" y="2439399"/>
            <a:ext cx="7291633" cy="2914152"/>
            <a:chOff x="1395167" y="2779638"/>
            <a:chExt cx="7291633" cy="2914152"/>
          </a:xfrm>
        </p:grpSpPr>
        <p:grpSp>
          <p:nvGrpSpPr>
            <p:cNvPr id="20" name="Group 19"/>
            <p:cNvGrpSpPr/>
            <p:nvPr/>
          </p:nvGrpSpPr>
          <p:grpSpPr>
            <a:xfrm>
              <a:off x="1395167" y="3054285"/>
              <a:ext cx="4685123" cy="2639505"/>
              <a:chOff x="1395167" y="3054285"/>
              <a:chExt cx="4685123" cy="2639505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1395167" y="5599522"/>
                <a:ext cx="659876" cy="9426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2055043" y="5307291"/>
                <a:ext cx="1008668" cy="29223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3063711" y="4326903"/>
                <a:ext cx="659876" cy="98038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3723587" y="3864990"/>
                <a:ext cx="669304" cy="4619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392891" y="3459637"/>
                <a:ext cx="1018095" cy="40535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410986" y="3054285"/>
                <a:ext cx="669304" cy="40535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6206634" y="2779638"/>
              <a:ext cx="248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Control empty plasmid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95167" y="4035059"/>
            <a:ext cx="7313885" cy="1318492"/>
            <a:chOff x="-500972" y="3733801"/>
            <a:chExt cx="7313885" cy="1318492"/>
          </a:xfrm>
        </p:grpSpPr>
        <p:grpSp>
          <p:nvGrpSpPr>
            <p:cNvPr id="39" name="Group 38"/>
            <p:cNvGrpSpPr/>
            <p:nvPr/>
          </p:nvGrpSpPr>
          <p:grpSpPr>
            <a:xfrm>
              <a:off x="-500972" y="3733801"/>
              <a:ext cx="4685123" cy="1318492"/>
              <a:chOff x="-500972" y="3733801"/>
              <a:chExt cx="4685123" cy="1318492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flipV="1">
                <a:off x="-500972" y="4958025"/>
                <a:ext cx="659876" cy="9426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49916" y="4531243"/>
                <a:ext cx="1017656" cy="426782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158144" y="4108324"/>
                <a:ext cx="669304" cy="422919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827448" y="3733801"/>
                <a:ext cx="669304" cy="38540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487324" y="3743069"/>
                <a:ext cx="1027523" cy="18100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514847" y="3930412"/>
                <a:ext cx="669304" cy="6607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4319923" y="3778785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E7SH vaccine </a:t>
              </a:r>
              <a:r>
                <a:rPr lang="en-US" dirty="0">
                  <a:solidFill>
                    <a:srgbClr val="FF0000"/>
                  </a:solidFill>
                </a:rPr>
                <a:t>plasmid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04155" y="4292192"/>
            <a:ext cx="6916780" cy="1061359"/>
            <a:chOff x="-1520164" y="2986658"/>
            <a:chExt cx="6916780" cy="1061359"/>
          </a:xfrm>
        </p:grpSpPr>
        <p:grpSp>
          <p:nvGrpSpPr>
            <p:cNvPr id="54" name="Group 53"/>
            <p:cNvGrpSpPr/>
            <p:nvPr/>
          </p:nvGrpSpPr>
          <p:grpSpPr>
            <a:xfrm>
              <a:off x="-1520164" y="3089430"/>
              <a:ext cx="4676135" cy="958587"/>
              <a:chOff x="-1520164" y="3089430"/>
              <a:chExt cx="4676135" cy="958587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V="1">
                <a:off x="-1520164" y="3953749"/>
                <a:ext cx="659876" cy="9426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-860288" y="3833569"/>
                <a:ext cx="999679" cy="12018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139391" y="3596175"/>
                <a:ext cx="659876" cy="23739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781292" y="3401539"/>
                <a:ext cx="687280" cy="21145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1459144" y="3217284"/>
                <a:ext cx="1027523" cy="1867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2486667" y="3089430"/>
                <a:ext cx="669304" cy="12785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3301171" y="2986658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E7SH Zera protein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5598441" y="3466106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E7SH-Zera + IFA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68283" y="896800"/>
            <a:ext cx="77094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Mice were inoculated with 0.5 × 10</a:t>
            </a:r>
            <a:r>
              <a:rPr lang="en-US" baseline="30000" dirty="0"/>
              <a:t>6</a:t>
            </a:r>
            <a:r>
              <a:rPr lang="en-US" dirty="0"/>
              <a:t> C3 </a:t>
            </a:r>
            <a:r>
              <a:rPr lang="en-US" dirty="0" err="1"/>
              <a:t>tumour</a:t>
            </a:r>
            <a:r>
              <a:rPr lang="en-US" dirty="0"/>
              <a:t> cells to induce </a:t>
            </a:r>
            <a:r>
              <a:rPr lang="en-US" dirty="0" err="1"/>
              <a:t>tumours</a:t>
            </a:r>
            <a:r>
              <a:rPr lang="en-US" dirty="0"/>
              <a:t> and subsequently injected with vaccine (5 </a:t>
            </a:r>
            <a:r>
              <a:rPr lang="en-US" dirty="0" err="1"/>
              <a:t>μg</a:t>
            </a:r>
            <a:r>
              <a:rPr lang="en-US" dirty="0"/>
              <a:t> protein or 100 </a:t>
            </a:r>
            <a:r>
              <a:rPr lang="en-US" dirty="0" err="1"/>
              <a:t>μg</a:t>
            </a:r>
            <a:r>
              <a:rPr lang="en-US" dirty="0"/>
              <a:t> DNA in 100 </a:t>
            </a:r>
            <a:r>
              <a:rPr lang="en-US" dirty="0" err="1"/>
              <a:t>μl</a:t>
            </a:r>
            <a:r>
              <a:rPr lang="en-US" dirty="0"/>
              <a:t>) in two sites per animal when the </a:t>
            </a:r>
            <a:r>
              <a:rPr lang="en-US" dirty="0" err="1"/>
              <a:t>tumours</a:t>
            </a:r>
            <a:r>
              <a:rPr lang="en-US" dirty="0"/>
              <a:t> were clearly palpable.</a:t>
            </a:r>
          </a:p>
          <a:p>
            <a:pPr algn="just"/>
            <a:r>
              <a:rPr lang="en-US" sz="1400" dirty="0"/>
              <a:t>Whitehead et al., 2014, </a:t>
            </a:r>
            <a:r>
              <a:rPr lang="en-US" sz="1400" dirty="0">
                <a:hlinkClick r:id="rId3"/>
              </a:rPr>
              <a:t>http://www.biomedcentral.com/1471-2407/14/367</a:t>
            </a:r>
            <a:endParaRPr lang="en-US" sz="1400" dirty="0"/>
          </a:p>
        </p:txBody>
      </p:sp>
      <p:sp>
        <p:nvSpPr>
          <p:cNvPr id="72" name="Rectangle 71"/>
          <p:cNvSpPr/>
          <p:nvPr/>
        </p:nvSpPr>
        <p:spPr>
          <a:xfrm>
            <a:off x="684715" y="6213349"/>
            <a:ext cx="770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ea typeface="Arial" charset="0"/>
                <a:cs typeface="Arial" charset="0"/>
              </a:rPr>
              <a:t>NB</a:t>
            </a:r>
            <a:r>
              <a:rPr lang="en-US">
                <a:solidFill>
                  <a:srgbClr val="333333"/>
                </a:solidFill>
                <a:ea typeface="Arial" charset="0"/>
                <a:cs typeface="Arial" charset="0"/>
              </a:rPr>
              <a:t>: mixing free </a:t>
            </a:r>
            <a:r>
              <a:rPr lang="en-US" dirty="0">
                <a:solidFill>
                  <a:srgbClr val="333333"/>
                </a:solidFill>
                <a:ea typeface="Arial" charset="0"/>
                <a:cs typeface="Arial" charset="0"/>
              </a:rPr>
              <a:t>PBs and 16E7SH also enhanced immune responses, indicating an adjuvant activity for the Zera® PBs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4483" y="4707752"/>
            <a:ext cx="2443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Following up with improved E6/E7 gene and DNA prime / protein boost regime</a:t>
            </a:r>
          </a:p>
        </p:txBody>
      </p:sp>
    </p:spTree>
    <p:extLst>
      <p:ext uri="{BB962C8B-B14F-4D97-AF65-F5344CB8AC3E}">
        <p14:creationId xmlns:p14="http://schemas.microsoft.com/office/powerpoint/2010/main" val="169434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062133" cy="6062133"/>
          </a:xfrm>
          <a:prstGeom prst="rect">
            <a:avLst/>
          </a:prstGeom>
          <a:effectLst>
            <a:outerShdw blurRad="6985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232821" y="5944843"/>
            <a:ext cx="2755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Credit: Stefan </a:t>
            </a:r>
            <a:r>
              <a:rPr lang="en-US" sz="2000" dirty="0" err="1"/>
              <a:t>Schillberg</a:t>
            </a:r>
            <a:r>
              <a:rPr lang="en-US" sz="2000" dirty="0"/>
              <a:t>, </a:t>
            </a:r>
            <a:r>
              <a:rPr lang="en-US" sz="2000" dirty="0" err="1"/>
              <a:t>Fraunhofer</a:t>
            </a:r>
            <a:r>
              <a:rPr lang="en-US" sz="2000" dirty="0"/>
              <a:t> 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736599" y="6079982"/>
            <a:ext cx="537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www.jic.ac.uk</a:t>
            </a:r>
            <a:r>
              <a:rPr lang="en-US" dirty="0"/>
              <a:t>/news/2013/02/growing-medicines-in-plants-requires-new-regulations/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5703" y="643467"/>
            <a:ext cx="280669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Biofarming: using the plant or plant cell as factory to make complex biologics</a:t>
            </a:r>
          </a:p>
          <a:p>
            <a:pPr algn="ctr"/>
            <a:r>
              <a:rPr lang="en-US" sz="3600" dirty="0"/>
              <a:t>- since 1988</a:t>
            </a:r>
          </a:p>
        </p:txBody>
      </p:sp>
    </p:spTree>
    <p:extLst>
      <p:ext uri="{BB962C8B-B14F-4D97-AF65-F5344CB8AC3E}">
        <p14:creationId xmlns:p14="http://schemas.microsoft.com/office/powerpoint/2010/main" val="233751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 descr="PLOS_ONE__Design_of_a_Highly_Effective_Therapeutic_HPV16_E6_E7-Specific_DNA_Vaccine__Optimization_by_Different_Ways_of_Sequence_Rearrangements__Shuffling_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25340"/>
          </a:xfrm>
          <a:prstGeom prst="rect">
            <a:avLst/>
          </a:prstGeom>
        </p:spPr>
      </p:pic>
      <p:pic>
        <p:nvPicPr>
          <p:cNvPr id="5" name="Picture 4" descr="PLOS_ONE__Design_of_a_Highly_Effective_Therapeutic_HPV16_E6_E7-Specific_DNA_Vaccine__Optimization_by_Different_Ways_of_Sequence_Rearrangements__Shuffling_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0" y="3233940"/>
            <a:ext cx="8372480" cy="36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RU logo.jp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169" cy="6858000"/>
          </a:xfrm>
          <a:prstGeom prst="rect">
            <a:avLst/>
          </a:prstGeom>
        </p:spPr>
      </p:pic>
      <p:pic>
        <p:nvPicPr>
          <p:cNvPr id="25" name="Picture 24" descr="BRU logo small.jpg"/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5752514"/>
            <a:ext cx="1466162" cy="1105487"/>
          </a:xfrm>
          <a:prstGeom prst="rect">
            <a:avLst/>
          </a:prstGeom>
        </p:spPr>
      </p:pic>
      <p:pic>
        <p:nvPicPr>
          <p:cNvPr id="26" name="Picture 7" descr="uctba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6210301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1143878"/>
            <a:ext cx="4662566" cy="3329698"/>
            <a:chOff x="3473211" y="1807229"/>
            <a:chExt cx="4108057" cy="21653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463" r="5738" b="2646"/>
            <a:stretch/>
          </p:blipFill>
          <p:spPr>
            <a:xfrm rot="16200000" flipV="1">
              <a:off x="4724400" y="1290319"/>
              <a:ext cx="1971040" cy="33934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21851" y="1807229"/>
              <a:ext cx="3559417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50" dirty="0"/>
                <a:t>  1          2        3        4        5         6         7        8        9       10 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3211" y="2654848"/>
              <a:ext cx="682229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/>
                <a:t>58 </a:t>
              </a:r>
              <a:r>
                <a:rPr lang="en-ZA" sz="1100" dirty="0" err="1"/>
                <a:t>kDa</a:t>
              </a:r>
              <a:endParaRPr lang="en-ZA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73211" y="2929993"/>
              <a:ext cx="682229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/>
                <a:t>46 </a:t>
              </a:r>
              <a:r>
                <a:rPr lang="en-ZA" sz="1100" dirty="0" err="1"/>
                <a:t>kDa</a:t>
              </a:r>
              <a:endParaRPr lang="en-ZA" sz="11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3" t="13731" r="7510" b="65594"/>
          <a:stretch/>
        </p:blipFill>
        <p:spPr>
          <a:xfrm>
            <a:off x="6590704" y="614811"/>
            <a:ext cx="1539747" cy="1523330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9" t="21376" r="36630" b="40930"/>
          <a:stretch/>
        </p:blipFill>
        <p:spPr>
          <a:xfrm>
            <a:off x="4877879" y="614811"/>
            <a:ext cx="940065" cy="2246001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Freeform 26"/>
          <p:cNvSpPr/>
          <p:nvPr/>
        </p:nvSpPr>
        <p:spPr>
          <a:xfrm>
            <a:off x="1741136" y="3057887"/>
            <a:ext cx="4107141" cy="391348"/>
          </a:xfrm>
          <a:custGeom>
            <a:avLst/>
            <a:gdLst>
              <a:gd name="connsiteX0" fmla="*/ 0 w 5476188"/>
              <a:gd name="connsiteY0" fmla="*/ 0 h 666076"/>
              <a:gd name="connsiteX1" fmla="*/ 1269958 w 5476188"/>
              <a:gd name="connsiteY1" fmla="*/ 542007 h 666076"/>
              <a:gd name="connsiteX2" fmla="*/ 3882674 w 5476188"/>
              <a:gd name="connsiteY2" fmla="*/ 655262 h 666076"/>
              <a:gd name="connsiteX3" fmla="*/ 5476188 w 5476188"/>
              <a:gd name="connsiteY3" fmla="*/ 355945 h 66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188" h="666076">
                <a:moveTo>
                  <a:pt x="0" y="0"/>
                </a:moveTo>
                <a:cubicBezTo>
                  <a:pt x="311423" y="216398"/>
                  <a:pt x="622846" y="432797"/>
                  <a:pt x="1269958" y="542007"/>
                </a:cubicBezTo>
                <a:cubicBezTo>
                  <a:pt x="1917070" y="651217"/>
                  <a:pt x="3181636" y="686272"/>
                  <a:pt x="3882674" y="655262"/>
                </a:cubicBezTo>
                <a:cubicBezTo>
                  <a:pt x="4583712" y="624252"/>
                  <a:pt x="5224084" y="401786"/>
                  <a:pt x="5476188" y="355945"/>
                </a:cubicBezTo>
              </a:path>
            </a:pathLst>
          </a:custGeom>
          <a:ln w="508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72557" y="225876"/>
            <a:ext cx="4656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HPV VLP Work:</a:t>
            </a:r>
            <a:b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Alta van </a:t>
            </a:r>
            <a:r>
              <a:rPr lang="en-US" sz="2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Zyl</a:t>
            </a:r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Medicago</a:t>
            </a:r>
          </a:p>
        </p:txBody>
      </p:sp>
      <p:pic>
        <p:nvPicPr>
          <p:cNvPr id="2" name="Picture 1" descr="FullSizeRender 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77" y="3449235"/>
            <a:ext cx="3478845" cy="2136133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36537" y="4928002"/>
            <a:ext cx="8670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HPV types</a:t>
            </a:r>
          </a:p>
          <a:p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Therapeutic if differently adjuvanted??</a:t>
            </a:r>
          </a:p>
          <a:p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Evidence from animal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190" y="2151403"/>
            <a:ext cx="304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Gradient purified VLPs</a:t>
            </a:r>
          </a:p>
        </p:txBody>
      </p:sp>
    </p:spTree>
    <p:extLst>
      <p:ext uri="{BB962C8B-B14F-4D97-AF65-F5344CB8AC3E}">
        <p14:creationId xmlns:p14="http://schemas.microsoft.com/office/powerpoint/2010/main" val="27606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0282"/>
            <a:ext cx="8229600" cy="5619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ZA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j-cs"/>
              </a:rPr>
              <a:t>Plant-made infectious HPV pseudovirions</a:t>
            </a:r>
          </a:p>
        </p:txBody>
      </p:sp>
      <p:pic>
        <p:nvPicPr>
          <p:cNvPr id="31748" name="Picture 7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6210301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RU logo 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5752514"/>
            <a:ext cx="1466162" cy="1105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240" y="791241"/>
            <a:ext cx="5802639" cy="591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3000" y="3581400"/>
            <a:ext cx="27897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evidence that DNA vaccines can be made in plants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2607398"/>
            <a:ext cx="2662356" cy="301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5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479" y="4948424"/>
            <a:ext cx="834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2400" b="1" dirty="0"/>
              <a:t>…</a:t>
            </a:r>
            <a:r>
              <a:rPr lang="en-US" sz="2400" b="1" dirty="0"/>
              <a:t>and add novel replicating DNA expression vectors</a:t>
            </a:r>
            <a:r>
              <a:rPr lang="mr-IN" sz="2400" b="1" dirty="0"/>
              <a:t>…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8212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7453"/>
          </a:xfrm>
        </p:spPr>
        <p:txBody>
          <a:bodyPr/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about the future?</a:t>
            </a:r>
          </a:p>
        </p:txBody>
      </p:sp>
      <p:pic>
        <p:nvPicPr>
          <p:cNvPr id="4" name="Picture 3" descr="BRU logo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" y="5752514"/>
            <a:ext cx="1466162" cy="1105486"/>
          </a:xfrm>
          <a:prstGeom prst="rect">
            <a:avLst/>
          </a:prstGeom>
        </p:spPr>
      </p:pic>
      <p:pic>
        <p:nvPicPr>
          <p:cNvPr id="5" name="Picture 6" descr="uctba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165850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90525" y="1242277"/>
            <a:ext cx="8291513" cy="498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Arial"/>
              <a:buChar char="•"/>
            </a:pPr>
            <a:r>
              <a:rPr lang="en-GB" sz="3600" b="1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Clinical trial 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of plant-made E7-based vaccine candidates in </a:t>
            </a:r>
            <a:r>
              <a:rPr lang="en-GB" sz="3600" b="1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cancer patients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? </a:t>
            </a:r>
            <a:r>
              <a:rPr lang="en-GB" sz="3600" dirty="0" err="1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Eg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: Zera-E7SH / E6E7SH; </a:t>
            </a:r>
            <a:r>
              <a:rPr lang="en-GB" sz="3600" dirty="0" err="1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Saporin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  <a:latin typeface="Calibri" charset="0"/>
              </a:rPr>
              <a:t> E7GGG?</a:t>
            </a:r>
          </a:p>
          <a:p>
            <a:pPr algn="just" eaLnBrk="1" hangingPunct="1">
              <a:buFont typeface="Arial"/>
              <a:buChar char="•"/>
            </a:pPr>
            <a:r>
              <a:rPr lang="en-GB" sz="3600" b="1" dirty="0">
                <a:solidFill>
                  <a:schemeClr val="bg2">
                    <a:lumMod val="10000"/>
                  </a:schemeClr>
                </a:solidFill>
              </a:rPr>
              <a:t>Combination prophylactic / therapeutic vaccines 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could be trialled – </a:t>
            </a:r>
            <a:r>
              <a:rPr lang="en-GB" sz="3600" dirty="0" err="1">
                <a:solidFill>
                  <a:schemeClr val="bg2">
                    <a:lumMod val="10000"/>
                  </a:schemeClr>
                </a:solidFill>
              </a:rPr>
              <a:t>eg</a:t>
            </a:r>
            <a:r>
              <a:rPr lang="en-GB" sz="3600" dirty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en-US" sz="3600" dirty="0">
                <a:solidFill>
                  <a:srgbClr val="000000"/>
                </a:solidFill>
                <a:cs typeface="Arial"/>
              </a:rPr>
              <a:t>L1 with E6 / E7 epitopes; </a:t>
            </a:r>
            <a:r>
              <a:rPr lang="en-US" sz="3600" b="1" dirty="0">
                <a:solidFill>
                  <a:srgbClr val="FF0000"/>
                </a:solidFill>
                <a:cs typeface="Arial"/>
              </a:rPr>
              <a:t>HPV pseudovirions </a:t>
            </a:r>
            <a:r>
              <a:rPr lang="en-US" sz="3600" b="1">
                <a:solidFill>
                  <a:srgbClr val="FF0000"/>
                </a:solidFill>
                <a:cs typeface="Arial"/>
              </a:rPr>
              <a:t>+ replicating DNA </a:t>
            </a:r>
            <a:r>
              <a:rPr lang="en-US" sz="3600" b="1" dirty="0">
                <a:solidFill>
                  <a:srgbClr val="FF0000"/>
                </a:solidFill>
                <a:cs typeface="Arial"/>
              </a:rPr>
              <a:t>vaccine</a:t>
            </a:r>
            <a:endParaRPr lang="en-GB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U logo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169" cy="6858000"/>
          </a:xfrm>
          <a:prstGeom prst="rect">
            <a:avLst/>
          </a:prstGeom>
        </p:spPr>
      </p:pic>
      <p:sp>
        <p:nvSpPr>
          <p:cNvPr id="57350" name="Rectangle 10"/>
          <p:cNvSpPr>
            <a:spLocks noChangeArrowheads="1"/>
          </p:cNvSpPr>
          <p:nvPr/>
        </p:nvSpPr>
        <p:spPr bwMode="auto">
          <a:xfrm>
            <a:off x="1787071" y="2060575"/>
            <a:ext cx="54519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ZA" sz="2400" b="1" dirty="0">
                <a:latin typeface="Calibri" charset="0"/>
              </a:rPr>
              <a:t>With special thanks to the HPV green team, present and past:</a:t>
            </a:r>
            <a:br>
              <a:rPr lang="en-ZA" sz="2400" b="1" dirty="0">
                <a:latin typeface="Calibri" charset="0"/>
              </a:rPr>
            </a:br>
            <a:br>
              <a:rPr lang="en-ZA" sz="900" dirty="0">
                <a:solidFill>
                  <a:schemeClr val="tx2"/>
                </a:solidFill>
                <a:latin typeface="Calibri" charset="0"/>
              </a:rPr>
            </a:br>
            <a:r>
              <a:rPr lang="en-ZA" sz="9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n-ZA" b="1" dirty="0">
                <a:solidFill>
                  <a:schemeClr val="tx2"/>
                </a:solidFill>
                <a:latin typeface="Calibri" charset="0"/>
              </a:rPr>
              <a:t>A.-L. Williamson, Inga Hitzeroth, Ann Meyers, Alta van Zyl, Renate Lamprecht, Megan Hendrikse, Mark Whitehead, Guy Regnard, Aleyo Chabeda</a:t>
            </a:r>
          </a:p>
          <a:p>
            <a:pPr algn="ctr"/>
            <a:endParaRPr lang="en-ZA" b="1" dirty="0">
              <a:solidFill>
                <a:schemeClr val="tx2"/>
              </a:solidFill>
              <a:latin typeface="Calibri" charset="0"/>
            </a:endParaRPr>
          </a:p>
          <a:p>
            <a:pPr algn="ctr"/>
            <a:r>
              <a:rPr lang="en-ZA" b="1" dirty="0">
                <a:solidFill>
                  <a:schemeClr val="tx2"/>
                </a:solidFill>
                <a:latin typeface="Calibri" charset="0"/>
              </a:rPr>
              <a:t>Sue Huddy, Paul Kennedy, Benjamin Singo, James Maclean, Arvind Varsani, Thomas Kohl, Ramon Pereira</a:t>
            </a:r>
            <a:br>
              <a:rPr lang="en-US" b="1" dirty="0">
                <a:solidFill>
                  <a:schemeClr val="tx2"/>
                </a:solidFill>
                <a:latin typeface="Calibri" charset="0"/>
              </a:rPr>
            </a:br>
            <a:r>
              <a:rPr lang="en-US" b="1" dirty="0">
                <a:solidFill>
                  <a:schemeClr val="tx2"/>
                </a:solidFill>
                <a:latin typeface="Calibri" charset="0"/>
              </a:rPr>
              <a:t> Cathy </a:t>
            </a:r>
            <a:r>
              <a:rPr lang="en-US" b="1" dirty="0" err="1">
                <a:solidFill>
                  <a:schemeClr val="tx2"/>
                </a:solidFill>
                <a:latin typeface="Calibri" charset="0"/>
              </a:rPr>
              <a:t>Pineo</a:t>
            </a:r>
            <a:endParaRPr lang="en-US" b="1" dirty="0">
              <a:solidFill>
                <a:schemeClr val="tx2"/>
              </a:solidFill>
              <a:latin typeface="Calibri" charset="0"/>
            </a:endParaRPr>
          </a:p>
          <a:p>
            <a:pPr algn="ctr"/>
            <a:endParaRPr lang="en-US" b="1" dirty="0">
              <a:solidFill>
                <a:schemeClr val="tx2"/>
              </a:solidFill>
              <a:latin typeface="Calibri" charset="0"/>
            </a:endParaRP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Calibri" charset="0"/>
              </a:rPr>
              <a:t>And to:</a:t>
            </a:r>
            <a:br>
              <a:rPr lang="en-US" sz="2800" b="1" dirty="0">
                <a:solidFill>
                  <a:srgbClr val="000000"/>
                </a:solidFill>
                <a:latin typeface="Calibri" charset="0"/>
              </a:rPr>
            </a:br>
            <a:r>
              <a:rPr lang="en-US" sz="2000" b="1" dirty="0">
                <a:solidFill>
                  <a:schemeClr val="tx2"/>
                </a:solidFill>
                <a:latin typeface="Calibri" charset="0"/>
              </a:rPr>
              <a:t>Rainer Fischer, Thomas </a:t>
            </a:r>
            <a:r>
              <a:rPr lang="en-US" sz="2000" b="1" dirty="0" err="1">
                <a:solidFill>
                  <a:schemeClr val="tx2"/>
                </a:solidFill>
                <a:latin typeface="Calibri" charset="0"/>
              </a:rPr>
              <a:t>Rademacher</a:t>
            </a:r>
            <a:r>
              <a:rPr lang="en-US" sz="2000" b="1" dirty="0">
                <a:solidFill>
                  <a:schemeClr val="tx2"/>
                </a:solidFill>
                <a:latin typeface="Calibri" charset="0"/>
              </a:rPr>
              <a:t> - </a:t>
            </a:r>
            <a:r>
              <a:rPr lang="en-US" sz="2000" b="1" dirty="0">
                <a:latin typeface="Calibri" charset="0"/>
              </a:rPr>
              <a:t>RWTH Aachen University </a:t>
            </a:r>
            <a:br>
              <a:rPr lang="en-US" sz="2000" b="1" dirty="0">
                <a:latin typeface="Calibri" charset="0"/>
              </a:rPr>
            </a:br>
            <a:r>
              <a:rPr lang="en-US" sz="2000" b="1" dirty="0">
                <a:latin typeface="Calibri" charset="0"/>
              </a:rPr>
              <a:t>Neil Christensen – </a:t>
            </a:r>
            <a:r>
              <a:rPr lang="en-US" sz="2000" b="1" dirty="0" err="1">
                <a:latin typeface="Calibri" charset="0"/>
              </a:rPr>
              <a:t>Univ</a:t>
            </a:r>
            <a:r>
              <a:rPr lang="en-US" sz="2000" b="1" dirty="0">
                <a:latin typeface="Calibri" charset="0"/>
              </a:rPr>
              <a:t> Pennsylvania</a:t>
            </a:r>
            <a:br>
              <a:rPr lang="en-US" sz="2000" b="1" dirty="0">
                <a:latin typeface="Calibri" charset="0"/>
              </a:rPr>
            </a:br>
            <a:r>
              <a:rPr lang="en-US" sz="2000" b="1" dirty="0">
                <a:latin typeface="Calibri" charset="0"/>
              </a:rPr>
              <a:t>Martin Muller – DKFZ, Heidelberg</a:t>
            </a:r>
          </a:p>
          <a:p>
            <a:pPr algn="ctr"/>
            <a:r>
              <a:rPr lang="en-US" sz="2000" b="1" dirty="0">
                <a:latin typeface="Calibri" charset="0"/>
              </a:rPr>
              <a:t>Peter </a:t>
            </a:r>
            <a:r>
              <a:rPr lang="en-US" sz="2000" b="1" dirty="0" err="1">
                <a:latin typeface="Calibri" charset="0"/>
              </a:rPr>
              <a:t>Oelschlager</a:t>
            </a:r>
            <a:r>
              <a:rPr lang="en-US" sz="2000" b="1" dirty="0">
                <a:latin typeface="Calibri" charset="0"/>
              </a:rPr>
              <a:t> – </a:t>
            </a:r>
            <a:r>
              <a:rPr lang="en-US" sz="2000" b="1" dirty="0" err="1">
                <a:latin typeface="Calibri" charset="0"/>
              </a:rPr>
              <a:t>Univ</a:t>
            </a:r>
            <a:r>
              <a:rPr lang="en-US" sz="2000" b="1" dirty="0">
                <a:latin typeface="Calibri" charset="0"/>
              </a:rPr>
              <a:t> Konstanz</a:t>
            </a:r>
          </a:p>
        </p:txBody>
      </p:sp>
      <p:pic>
        <p:nvPicPr>
          <p:cNvPr id="11" name="Picture 9" descr="logos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3164219"/>
            <a:ext cx="22923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16374" r="90608" b="73407"/>
          <a:stretch>
            <a:fillRect/>
          </a:stretch>
        </p:blipFill>
        <p:spPr bwMode="auto">
          <a:xfrm>
            <a:off x="138799" y="5595938"/>
            <a:ext cx="1247775" cy="1182687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 descr="ba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38" b="23471"/>
          <a:stretch>
            <a:fillRect/>
          </a:stretch>
        </p:blipFill>
        <p:spPr bwMode="auto">
          <a:xfrm>
            <a:off x="163285" y="2253116"/>
            <a:ext cx="1285875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7" t="17583" r="2458" b="62154"/>
          <a:stretch>
            <a:fillRect/>
          </a:stretch>
        </p:blipFill>
        <p:spPr bwMode="auto">
          <a:xfrm>
            <a:off x="221570" y="3975780"/>
            <a:ext cx="22320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-_Department__Science_and_Technology__Republic_of_South_Africa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72" y="5648360"/>
            <a:ext cx="2755900" cy="1104900"/>
          </a:xfrm>
          <a:prstGeom prst="rect">
            <a:avLst/>
          </a:prstGeom>
        </p:spPr>
      </p:pic>
      <p:pic>
        <p:nvPicPr>
          <p:cNvPr id="17" name="Picture 16" descr="Medicago_Inc__-_Hom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19" y="6010538"/>
            <a:ext cx="2043225" cy="589209"/>
          </a:xfrm>
          <a:prstGeom prst="rect">
            <a:avLst/>
          </a:prstGeom>
        </p:spPr>
      </p:pic>
      <p:pic>
        <p:nvPicPr>
          <p:cNvPr id="18" name="Picture 17" descr="Hom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88" y="5896417"/>
            <a:ext cx="1368637" cy="789214"/>
          </a:xfrm>
          <a:prstGeom prst="rect">
            <a:avLst/>
          </a:prstGeom>
        </p:spPr>
      </p:pic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6594920" y="4989266"/>
            <a:ext cx="2429102" cy="744764"/>
            <a:chOff x="1979712" y="3140968"/>
            <a:chExt cx="5422900" cy="2049760"/>
          </a:xfrm>
        </p:grpSpPr>
        <p:pic>
          <p:nvPicPr>
            <p:cNvPr id="20" name="Picture 1" descr="Plant Production of Vaccines - PLAPROVA.jpg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140968"/>
              <a:ext cx="5422900" cy="157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Plant Production of Vaccines - PLAPROVA-1.jpg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4581128"/>
              <a:ext cx="40894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610054" y="5585278"/>
            <a:ext cx="5826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ZA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PRF</a:t>
            </a:r>
          </a:p>
        </p:txBody>
      </p:sp>
      <p:pic>
        <p:nvPicPr>
          <p:cNvPr id="2" name="Picture 1" descr="__CANSA_–_The_Cancer_Association_of_South_Africa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02" y="2083404"/>
            <a:ext cx="2077698" cy="1024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79"/>
            <a:ext cx="8229600" cy="6499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Expression of proteins in plants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1840692"/>
            <a:ext cx="2590800" cy="1258888"/>
            <a:chOff x="528" y="455"/>
            <a:chExt cx="1632" cy="793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773" y="455"/>
              <a:ext cx="123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>
                  <a:latin typeface="Arial Rounded MT Bold" charset="0"/>
                </a:rPr>
                <a:t>DNA coding</a:t>
              </a:r>
            </a:p>
            <a:p>
              <a:pPr algn="ctr"/>
              <a:r>
                <a:rPr lang="en-GB" b="1" dirty="0">
                  <a:latin typeface="Arial Rounded MT Bold" charset="0"/>
                </a:rPr>
                <a:t>for protein</a:t>
              </a:r>
              <a:endParaRPr lang="en-GB" dirty="0">
                <a:latin typeface="Times New Roman" charset="0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528" y="1152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864" y="1056"/>
              <a:ext cx="105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047369" y="1612094"/>
            <a:ext cx="5759453" cy="2116137"/>
            <a:chOff x="2150" y="301"/>
            <a:chExt cx="3628" cy="1333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301"/>
              <a:ext cx="1413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2448" y="1142"/>
              <a:ext cx="1790" cy="1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50" y="471"/>
              <a:ext cx="220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800" b="1" dirty="0">
                  <a:latin typeface="Arial Rounded MT Bold" charset="0"/>
                </a:rPr>
                <a:t>Introduce into plants or cells</a:t>
              </a:r>
            </a:p>
            <a:p>
              <a:pPr algn="ctr"/>
              <a:r>
                <a:rPr lang="en-GB" sz="1800" b="1" dirty="0">
                  <a:latin typeface="Arial Rounded MT Bold" charset="0"/>
                </a:rPr>
                <a:t>by stable OR transient </a:t>
              </a:r>
              <a:r>
                <a:rPr lang="en-GB" sz="1800" b="1" i="1" dirty="0">
                  <a:latin typeface="Arial Rounded MT Bold" charset="0"/>
                </a:rPr>
                <a:t>Agrobacterium</a:t>
              </a:r>
              <a:r>
                <a:rPr lang="en-GB" sz="1800" b="1" dirty="0">
                  <a:latin typeface="Arial Rounded MT Bold" charset="0"/>
                </a:rPr>
                <a:t> transfection</a:t>
              </a:r>
              <a:endParaRPr lang="en-GB" sz="2800" dirty="0">
                <a:latin typeface="Times New Roman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99216" y="3043459"/>
            <a:ext cx="1320801" cy="979684"/>
            <a:chOff x="6399214" y="2223213"/>
            <a:chExt cx="1320801" cy="979684"/>
          </a:xfrm>
        </p:grpSpPr>
        <p:pic>
          <p:nvPicPr>
            <p:cNvPr id="12" name="Picture 286" descr="plant-cell-60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67" b="96333" l="2771" r="965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" t="4149" r="3104" b="3595"/>
            <a:stretch/>
          </p:blipFill>
          <p:spPr bwMode="auto">
            <a:xfrm>
              <a:off x="6687081" y="2223213"/>
              <a:ext cx="880534" cy="64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86" descr="plant-cell-60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67" b="96333" l="2771" r="965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" t="4149" r="3104" b="3595"/>
            <a:stretch/>
          </p:blipFill>
          <p:spPr bwMode="auto">
            <a:xfrm>
              <a:off x="6839481" y="2375613"/>
              <a:ext cx="880534" cy="64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86" descr="plant-cell-60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67" b="96333" l="2771" r="965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8" t="4149" r="3104" b="3595"/>
            <a:stretch/>
          </p:blipFill>
          <p:spPr bwMode="auto">
            <a:xfrm>
              <a:off x="6399214" y="2556024"/>
              <a:ext cx="880534" cy="646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 descr="rbrb_27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8" y="3981954"/>
            <a:ext cx="1524000" cy="1757595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419608" y="4708352"/>
            <a:ext cx="3003553" cy="1782763"/>
            <a:chOff x="2568" y="2712"/>
            <a:chExt cx="1892" cy="1123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H="1">
              <a:off x="3360" y="3168"/>
              <a:ext cx="960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296" y="3312"/>
              <a:ext cx="116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600" b="1" dirty="0">
                  <a:latin typeface="Arial Rounded MT Bold" charset="0"/>
                </a:rPr>
                <a:t>Formulate for</a:t>
              </a:r>
            </a:p>
            <a:p>
              <a:pPr algn="ctr"/>
              <a:r>
                <a:rPr lang="en-GB" sz="1600" b="1" dirty="0">
                  <a:latin typeface="Arial Rounded MT Bold" charset="0"/>
                </a:rPr>
                <a:t>Injection OR oral </a:t>
              </a:r>
              <a:br>
                <a:rPr lang="en-GB" sz="1600" b="1" dirty="0">
                  <a:latin typeface="Arial Rounded MT Bold" charset="0"/>
                </a:rPr>
              </a:br>
              <a:r>
                <a:rPr lang="en-GB" sz="1600" b="1" dirty="0">
                  <a:latin typeface="Arial Rounded MT Bold" charset="0"/>
                </a:rPr>
                <a:t>dosing</a:t>
              </a:r>
              <a:endParaRPr lang="en-GB" dirty="0">
                <a:latin typeface="Times New Roman" charset="0"/>
              </a:endParaRPr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2568" y="2712"/>
              <a:ext cx="648" cy="605"/>
              <a:chOff x="2568" y="2712"/>
              <a:chExt cx="648" cy="605"/>
            </a:xfrm>
          </p:grpSpPr>
          <p:graphicFrame>
            <p:nvGraphicFramePr>
              <p:cNvPr id="20" name="Object 19"/>
              <p:cNvGraphicFramePr>
                <a:graphicFrameLocks noChangeAspect="1"/>
              </p:cNvGraphicFramePr>
              <p:nvPr/>
            </p:nvGraphicFramePr>
            <p:xfrm>
              <a:off x="2784" y="2976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" name="Clip" r:id="rId9" imgW="380852" imgH="390270" progId="">
                      <p:embed/>
                    </p:oleObj>
                  </mc:Choice>
                  <mc:Fallback>
                    <p:oleObj name="Clip" r:id="rId9" imgW="380852" imgH="390270" progId="">
                      <p:embed/>
                      <p:pic>
                        <p:nvPicPr>
                          <p:cNvPr id="20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4" y="2976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2880" y="3072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0" name="Clip" r:id="rId11" imgW="380852" imgH="390270" progId="">
                      <p:embed/>
                    </p:oleObj>
                  </mc:Choice>
                  <mc:Fallback>
                    <p:oleObj name="Clip" r:id="rId11" imgW="380852" imgH="390270" progId="">
                      <p:embed/>
                      <p:pic>
                        <p:nvPicPr>
                          <p:cNvPr id="21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3072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1"/>
              <p:cNvGraphicFramePr>
                <a:graphicFrameLocks noChangeAspect="1"/>
              </p:cNvGraphicFramePr>
              <p:nvPr/>
            </p:nvGraphicFramePr>
            <p:xfrm>
              <a:off x="2880" y="3072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1" name="Clip" r:id="rId12" imgW="380852" imgH="390270" progId="">
                      <p:embed/>
                    </p:oleObj>
                  </mc:Choice>
                  <mc:Fallback>
                    <p:oleObj name="Clip" r:id="rId12" imgW="380852" imgH="390270" progId="">
                      <p:embed/>
                      <p:pic>
                        <p:nvPicPr>
                          <p:cNvPr id="22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80" y="3072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2"/>
              <p:cNvGraphicFramePr>
                <a:graphicFrameLocks noChangeAspect="1"/>
              </p:cNvGraphicFramePr>
              <p:nvPr/>
            </p:nvGraphicFramePr>
            <p:xfrm>
              <a:off x="2688" y="2712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Clip" r:id="rId13" imgW="380852" imgH="390270" progId="">
                      <p:embed/>
                    </p:oleObj>
                  </mc:Choice>
                  <mc:Fallback>
                    <p:oleObj name="Clip" r:id="rId13" imgW="380852" imgH="390270" progId="">
                      <p:embed/>
                      <p:pic>
                        <p:nvPicPr>
                          <p:cNvPr id="23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88" y="2712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23"/>
              <p:cNvGraphicFramePr>
                <a:graphicFrameLocks noChangeAspect="1"/>
              </p:cNvGraphicFramePr>
              <p:nvPr/>
            </p:nvGraphicFramePr>
            <p:xfrm>
              <a:off x="2784" y="2808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3" name="Clip" r:id="rId14" imgW="380852" imgH="390270" progId="">
                      <p:embed/>
                    </p:oleObj>
                  </mc:Choice>
                  <mc:Fallback>
                    <p:oleObj name="Clip" r:id="rId14" imgW="380852" imgH="390270" progId="">
                      <p:embed/>
                      <p:pic>
                        <p:nvPicPr>
                          <p:cNvPr id="24" name="Object 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4" y="2808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4"/>
              <p:cNvGraphicFramePr>
                <a:graphicFrameLocks noChangeAspect="1"/>
              </p:cNvGraphicFramePr>
              <p:nvPr/>
            </p:nvGraphicFramePr>
            <p:xfrm>
              <a:off x="2976" y="3000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Clip" r:id="rId15" imgW="380852" imgH="390270" progId="">
                      <p:embed/>
                    </p:oleObj>
                  </mc:Choice>
                  <mc:Fallback>
                    <p:oleObj name="Clip" r:id="rId15" imgW="380852" imgH="390270" progId="">
                      <p:embed/>
                      <p:pic>
                        <p:nvPicPr>
                          <p:cNvPr id="25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76" y="3000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5"/>
              <p:cNvGraphicFramePr>
                <a:graphicFrameLocks noChangeAspect="1"/>
              </p:cNvGraphicFramePr>
              <p:nvPr/>
            </p:nvGraphicFramePr>
            <p:xfrm>
              <a:off x="2568" y="2883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5" name="Clip" r:id="rId16" imgW="380852" imgH="390270" progId="">
                      <p:embed/>
                    </p:oleObj>
                  </mc:Choice>
                  <mc:Fallback>
                    <p:oleObj name="Clip" r:id="rId16" imgW="380852" imgH="390270" progId="">
                      <p:embed/>
                      <p:pic>
                        <p:nvPicPr>
                          <p:cNvPr id="26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68" y="2883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26"/>
              <p:cNvGraphicFramePr>
                <a:graphicFrameLocks noChangeAspect="1"/>
              </p:cNvGraphicFramePr>
              <p:nvPr/>
            </p:nvGraphicFramePr>
            <p:xfrm>
              <a:off x="2664" y="2979"/>
              <a:ext cx="240" cy="2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6" name="Clip" r:id="rId17" imgW="380852" imgH="390270" progId="">
                      <p:embed/>
                    </p:oleObj>
                  </mc:Choice>
                  <mc:Fallback>
                    <p:oleObj name="Clip" r:id="rId17" imgW="380852" imgH="390270" progId="">
                      <p:embed/>
                      <p:pic>
                        <p:nvPicPr>
                          <p:cNvPr id="27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4" y="2979"/>
                            <a:ext cx="240" cy="2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362703" y="3817760"/>
            <a:ext cx="2360613" cy="1189038"/>
            <a:chOff x="3792" y="1743"/>
            <a:chExt cx="1487" cy="749"/>
          </a:xfrm>
        </p:grpSpPr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4704" y="1743"/>
              <a:ext cx="0" cy="345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4128" y="2085"/>
              <a:ext cx="115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800" b="1" dirty="0">
                  <a:latin typeface="Arial Rounded MT Bold" charset="0"/>
                </a:rPr>
                <a:t>Harvest,</a:t>
              </a:r>
            </a:p>
            <a:p>
              <a:r>
                <a:rPr lang="en-GB" sz="1800" b="1" dirty="0">
                  <a:latin typeface="Arial Rounded MT Bold" charset="0"/>
                </a:rPr>
                <a:t>extract protein</a:t>
              </a:r>
              <a:endParaRPr lang="en-GB" sz="2800" dirty="0">
                <a:latin typeface="Times New Roman" charset="0"/>
              </a:endParaRPr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>
              <a:off x="3792" y="1968"/>
              <a:ext cx="11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3600" b="1">
                <a:latin typeface="Arial Rounded MT Bold" charset="0"/>
              </a:endParaRPr>
            </a:p>
          </p:txBody>
        </p:sp>
      </p:grp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2374900" y="4898850"/>
            <a:ext cx="1752600" cy="1077913"/>
            <a:chOff x="1344" y="3059"/>
            <a:chExt cx="1104" cy="679"/>
          </a:xfrm>
        </p:grpSpPr>
        <p:sp>
          <p:nvSpPr>
            <p:cNvPr id="33" name="Line 40"/>
            <p:cNvSpPr>
              <a:spLocks noChangeShapeType="1"/>
            </p:cNvSpPr>
            <p:nvPr/>
          </p:nvSpPr>
          <p:spPr bwMode="auto">
            <a:xfrm flipH="1">
              <a:off x="1488" y="3395"/>
              <a:ext cx="960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42"/>
            <p:cNvSpPr txBox="1">
              <a:spLocks noChangeArrowheads="1"/>
            </p:cNvSpPr>
            <p:nvPr/>
          </p:nvSpPr>
          <p:spPr bwMode="auto">
            <a:xfrm>
              <a:off x="1344" y="3059"/>
              <a:ext cx="1102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600" b="1" dirty="0">
                  <a:latin typeface="Arial Rounded MT Bold" charset="0"/>
                </a:rPr>
                <a:t>DOSE HUMANS</a:t>
              </a:r>
              <a:br>
                <a:rPr lang="en-GB" sz="1600" b="1" dirty="0">
                  <a:latin typeface="Arial Rounded MT Bold" charset="0"/>
                </a:rPr>
              </a:br>
              <a:br>
                <a:rPr lang="en-GB" sz="1600" b="1" dirty="0">
                  <a:latin typeface="Arial Rounded MT Bold" charset="0"/>
                </a:rPr>
              </a:br>
              <a:br>
                <a:rPr lang="en-GB" sz="1600" b="1" dirty="0">
                  <a:latin typeface="Arial Rounded MT Bold" charset="0"/>
                </a:rPr>
              </a:br>
              <a:r>
                <a:rPr lang="en-GB" sz="1600" b="1" dirty="0">
                  <a:latin typeface="Arial Rounded MT Bold" charset="0"/>
                </a:rPr>
                <a:t>OR ANIMALS</a:t>
              </a:r>
              <a:endParaRPr lang="en-GB" dirty="0">
                <a:latin typeface="Times New Roman" charset="0"/>
              </a:endParaRPr>
            </a:p>
          </p:txBody>
        </p:sp>
      </p:grpSp>
      <p:grpSp>
        <p:nvGrpSpPr>
          <p:cNvPr id="35" name="Group 30"/>
          <p:cNvGrpSpPr>
            <a:grpSpLocks/>
          </p:cNvGrpSpPr>
          <p:nvPr/>
        </p:nvGrpSpPr>
        <p:grpSpPr bwMode="auto">
          <a:xfrm>
            <a:off x="7456489" y="5157613"/>
            <a:ext cx="708025" cy="1158875"/>
            <a:chOff x="4508" y="2832"/>
            <a:chExt cx="446" cy="730"/>
          </a:xfrm>
        </p:grpSpPr>
        <p:grpSp>
          <p:nvGrpSpPr>
            <p:cNvPr id="36" name="Group 31"/>
            <p:cNvGrpSpPr>
              <a:grpSpLocks/>
            </p:cNvGrpSpPr>
            <p:nvPr/>
          </p:nvGrpSpPr>
          <p:grpSpPr bwMode="auto">
            <a:xfrm>
              <a:off x="4512" y="2928"/>
              <a:ext cx="432" cy="624"/>
              <a:chOff x="4512" y="2928"/>
              <a:chExt cx="432" cy="624"/>
            </a:xfrm>
          </p:grpSpPr>
          <p:sp>
            <p:nvSpPr>
              <p:cNvPr id="40" name="Line 32"/>
              <p:cNvSpPr>
                <a:spLocks noChangeShapeType="1"/>
              </p:cNvSpPr>
              <p:nvPr/>
            </p:nvSpPr>
            <p:spPr bwMode="auto">
              <a:xfrm>
                <a:off x="4512" y="292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33"/>
              <p:cNvSpPr>
                <a:spLocks noChangeShapeType="1"/>
              </p:cNvSpPr>
              <p:nvPr/>
            </p:nvSpPr>
            <p:spPr bwMode="auto">
              <a:xfrm>
                <a:off x="4944" y="2928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34"/>
              <p:cNvSpPr>
                <a:spLocks noChangeArrowheads="1"/>
              </p:cNvSpPr>
              <p:nvPr/>
            </p:nvSpPr>
            <p:spPr bwMode="auto">
              <a:xfrm>
                <a:off x="4512" y="3408"/>
                <a:ext cx="432" cy="14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latin typeface="Calibri" charset="0"/>
                </a:endParaRPr>
              </a:p>
            </p:txBody>
          </p:sp>
        </p:grpSp>
        <p:sp>
          <p:nvSpPr>
            <p:cNvPr id="37" name="Oval 35"/>
            <p:cNvSpPr>
              <a:spLocks noChangeArrowheads="1"/>
            </p:cNvSpPr>
            <p:nvPr/>
          </p:nvSpPr>
          <p:spPr bwMode="auto">
            <a:xfrm>
              <a:off x="4512" y="2832"/>
              <a:ext cx="432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4512" y="3024"/>
              <a:ext cx="432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Calibri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4508" y="3110"/>
              <a:ext cx="446" cy="452"/>
            </a:xfrm>
            <a:custGeom>
              <a:avLst/>
              <a:gdLst>
                <a:gd name="T0" fmla="*/ 4 w 446"/>
                <a:gd name="T1" fmla="*/ 10 h 452"/>
                <a:gd name="T2" fmla="*/ 0 w 446"/>
                <a:gd name="T3" fmla="*/ 74 h 452"/>
                <a:gd name="T4" fmla="*/ 0 w 446"/>
                <a:gd name="T5" fmla="*/ 150 h 452"/>
                <a:gd name="T6" fmla="*/ 2 w 446"/>
                <a:gd name="T7" fmla="*/ 236 h 452"/>
                <a:gd name="T8" fmla="*/ 4 w 446"/>
                <a:gd name="T9" fmla="*/ 340 h 452"/>
                <a:gd name="T10" fmla="*/ 6 w 446"/>
                <a:gd name="T11" fmla="*/ 378 h 452"/>
                <a:gd name="T12" fmla="*/ 12 w 446"/>
                <a:gd name="T13" fmla="*/ 400 h 452"/>
                <a:gd name="T14" fmla="*/ 30 w 446"/>
                <a:gd name="T15" fmla="*/ 406 h 452"/>
                <a:gd name="T16" fmla="*/ 42 w 446"/>
                <a:gd name="T17" fmla="*/ 414 h 452"/>
                <a:gd name="T18" fmla="*/ 132 w 446"/>
                <a:gd name="T19" fmla="*/ 438 h 452"/>
                <a:gd name="T20" fmla="*/ 180 w 446"/>
                <a:gd name="T21" fmla="*/ 446 h 452"/>
                <a:gd name="T22" fmla="*/ 288 w 446"/>
                <a:gd name="T23" fmla="*/ 444 h 452"/>
                <a:gd name="T24" fmla="*/ 352 w 446"/>
                <a:gd name="T25" fmla="*/ 432 h 452"/>
                <a:gd name="T26" fmla="*/ 410 w 446"/>
                <a:gd name="T27" fmla="*/ 414 h 452"/>
                <a:gd name="T28" fmla="*/ 428 w 446"/>
                <a:gd name="T29" fmla="*/ 404 h 452"/>
                <a:gd name="T30" fmla="*/ 436 w 446"/>
                <a:gd name="T31" fmla="*/ 386 h 452"/>
                <a:gd name="T32" fmla="*/ 434 w 446"/>
                <a:gd name="T33" fmla="*/ 200 h 452"/>
                <a:gd name="T34" fmla="*/ 434 w 446"/>
                <a:gd name="T35" fmla="*/ 4 h 452"/>
                <a:gd name="T36" fmla="*/ 430 w 446"/>
                <a:gd name="T37" fmla="*/ 10 h 452"/>
                <a:gd name="T38" fmla="*/ 412 w 446"/>
                <a:gd name="T39" fmla="*/ 22 h 452"/>
                <a:gd name="T40" fmla="*/ 334 w 446"/>
                <a:gd name="T41" fmla="*/ 50 h 452"/>
                <a:gd name="T42" fmla="*/ 316 w 446"/>
                <a:gd name="T43" fmla="*/ 52 h 452"/>
                <a:gd name="T44" fmla="*/ 284 w 446"/>
                <a:gd name="T45" fmla="*/ 56 h 452"/>
                <a:gd name="T46" fmla="*/ 10 w 446"/>
                <a:gd name="T47" fmla="*/ 8 h 452"/>
                <a:gd name="T48" fmla="*/ 4 w 446"/>
                <a:gd name="T49" fmla="*/ 10 h 4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6"/>
                <a:gd name="T76" fmla="*/ 0 h 452"/>
                <a:gd name="T77" fmla="*/ 446 w 446"/>
                <a:gd name="T78" fmla="*/ 452 h 4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6" h="452">
                  <a:moveTo>
                    <a:pt x="4" y="10"/>
                  </a:moveTo>
                  <a:cubicBezTo>
                    <a:pt x="1" y="32"/>
                    <a:pt x="4" y="52"/>
                    <a:pt x="0" y="74"/>
                  </a:cubicBezTo>
                  <a:cubicBezTo>
                    <a:pt x="3" y="100"/>
                    <a:pt x="3" y="124"/>
                    <a:pt x="0" y="150"/>
                  </a:cubicBezTo>
                  <a:cubicBezTo>
                    <a:pt x="4" y="183"/>
                    <a:pt x="3" y="195"/>
                    <a:pt x="2" y="236"/>
                  </a:cubicBezTo>
                  <a:cubicBezTo>
                    <a:pt x="4" y="274"/>
                    <a:pt x="6" y="302"/>
                    <a:pt x="4" y="340"/>
                  </a:cubicBezTo>
                  <a:cubicBezTo>
                    <a:pt x="5" y="353"/>
                    <a:pt x="5" y="365"/>
                    <a:pt x="6" y="378"/>
                  </a:cubicBezTo>
                  <a:cubicBezTo>
                    <a:pt x="7" y="386"/>
                    <a:pt x="6" y="396"/>
                    <a:pt x="12" y="400"/>
                  </a:cubicBezTo>
                  <a:cubicBezTo>
                    <a:pt x="12" y="400"/>
                    <a:pt x="27" y="405"/>
                    <a:pt x="30" y="406"/>
                  </a:cubicBezTo>
                  <a:cubicBezTo>
                    <a:pt x="35" y="408"/>
                    <a:pt x="38" y="411"/>
                    <a:pt x="42" y="414"/>
                  </a:cubicBezTo>
                  <a:cubicBezTo>
                    <a:pt x="63" y="428"/>
                    <a:pt x="109" y="437"/>
                    <a:pt x="132" y="438"/>
                  </a:cubicBezTo>
                  <a:cubicBezTo>
                    <a:pt x="148" y="443"/>
                    <a:pt x="163" y="445"/>
                    <a:pt x="180" y="446"/>
                  </a:cubicBezTo>
                  <a:cubicBezTo>
                    <a:pt x="199" y="452"/>
                    <a:pt x="278" y="444"/>
                    <a:pt x="288" y="444"/>
                  </a:cubicBezTo>
                  <a:cubicBezTo>
                    <a:pt x="310" y="440"/>
                    <a:pt x="329" y="434"/>
                    <a:pt x="352" y="432"/>
                  </a:cubicBezTo>
                  <a:cubicBezTo>
                    <a:pt x="368" y="427"/>
                    <a:pt x="396" y="423"/>
                    <a:pt x="410" y="414"/>
                  </a:cubicBezTo>
                  <a:cubicBezTo>
                    <a:pt x="424" y="405"/>
                    <a:pt x="417" y="408"/>
                    <a:pt x="428" y="404"/>
                  </a:cubicBezTo>
                  <a:cubicBezTo>
                    <a:pt x="432" y="399"/>
                    <a:pt x="436" y="386"/>
                    <a:pt x="436" y="386"/>
                  </a:cubicBezTo>
                  <a:cubicBezTo>
                    <a:pt x="444" y="328"/>
                    <a:pt x="446" y="258"/>
                    <a:pt x="434" y="200"/>
                  </a:cubicBezTo>
                  <a:cubicBezTo>
                    <a:pt x="436" y="125"/>
                    <a:pt x="438" y="87"/>
                    <a:pt x="434" y="4"/>
                  </a:cubicBezTo>
                  <a:cubicBezTo>
                    <a:pt x="434" y="2"/>
                    <a:pt x="432" y="8"/>
                    <a:pt x="430" y="10"/>
                  </a:cubicBezTo>
                  <a:cubicBezTo>
                    <a:pt x="425" y="16"/>
                    <a:pt x="420" y="19"/>
                    <a:pt x="412" y="22"/>
                  </a:cubicBezTo>
                  <a:cubicBezTo>
                    <a:pt x="401" y="33"/>
                    <a:pt x="350" y="48"/>
                    <a:pt x="334" y="50"/>
                  </a:cubicBezTo>
                  <a:cubicBezTo>
                    <a:pt x="328" y="51"/>
                    <a:pt x="322" y="51"/>
                    <a:pt x="316" y="52"/>
                  </a:cubicBezTo>
                  <a:cubicBezTo>
                    <a:pt x="305" y="53"/>
                    <a:pt x="284" y="56"/>
                    <a:pt x="284" y="56"/>
                  </a:cubicBezTo>
                  <a:cubicBezTo>
                    <a:pt x="200" y="55"/>
                    <a:pt x="85" y="58"/>
                    <a:pt x="10" y="8"/>
                  </a:cubicBezTo>
                  <a:cubicBezTo>
                    <a:pt x="4" y="0"/>
                    <a:pt x="7" y="0"/>
                    <a:pt x="4" y="1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" name="Picture 42" descr="AA028233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5310012"/>
            <a:ext cx="1389114" cy="1438275"/>
          </a:xfrm>
          <a:prstGeom prst="rect">
            <a:avLst/>
          </a:prstGeom>
        </p:spPr>
      </p:pic>
      <p:pic>
        <p:nvPicPr>
          <p:cNvPr id="45" name="Picture 44" descr="hm00361_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3070" y="5474478"/>
            <a:ext cx="1235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Connector 45"/>
          <p:cNvCxnSpPr/>
          <p:nvPr/>
        </p:nvCxnSpPr>
        <p:spPr>
          <a:xfrm>
            <a:off x="346390" y="3917814"/>
            <a:ext cx="6340693" cy="0"/>
          </a:xfrm>
          <a:prstGeom prst="line">
            <a:avLst/>
          </a:prstGeom>
          <a:ln w="539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337258" y="3321000"/>
            <a:ext cx="157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Cheap bit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73367" y="3970797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Expensive bit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11651" y="765800"/>
            <a:ext cx="8796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100 – 1000-fold</a:t>
            </a:r>
            <a:r>
              <a:rPr lang="en-ZA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&lt; animal cell and </a:t>
            </a:r>
            <a:r>
              <a:rPr lang="en-Z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10 – 100-fold</a:t>
            </a:r>
            <a:r>
              <a:rPr lang="en-ZA" sz="2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&lt; bacterial or yeast cell production</a:t>
            </a:r>
            <a:endParaRPr lang="en-GB" sz="2400" b="1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RU logo.jpg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169" cy="6858000"/>
          </a:xfrm>
          <a:prstGeom prst="rect">
            <a:avLst/>
          </a:prstGeom>
        </p:spPr>
      </p:pic>
      <p:pic>
        <p:nvPicPr>
          <p:cNvPr id="25" name="Picture 24" descr="BRU logo small.jpg"/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0" y="5752514"/>
            <a:ext cx="1466162" cy="1105487"/>
          </a:xfrm>
          <a:prstGeom prst="rect">
            <a:avLst/>
          </a:prstGeom>
        </p:spPr>
      </p:pic>
      <p:pic>
        <p:nvPicPr>
          <p:cNvPr id="26" name="Picture 7" descr="uctbad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6210301"/>
            <a:ext cx="5524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1143878"/>
            <a:ext cx="4662566" cy="3329698"/>
            <a:chOff x="3473211" y="1807229"/>
            <a:chExt cx="4108057" cy="21653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9" t="23463" r="5738" b="2646"/>
            <a:stretch/>
          </p:blipFill>
          <p:spPr>
            <a:xfrm rot="16200000" flipV="1">
              <a:off x="4724400" y="1290319"/>
              <a:ext cx="1971040" cy="33934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021851" y="1807229"/>
              <a:ext cx="3559417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50" dirty="0"/>
                <a:t>  1          2        3        4        5         6         7        8        9       10 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73211" y="2654848"/>
              <a:ext cx="682229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/>
                <a:t>58 </a:t>
              </a:r>
              <a:r>
                <a:rPr lang="en-ZA" sz="1100" dirty="0" err="1"/>
                <a:t>kDa</a:t>
              </a:r>
              <a:endParaRPr lang="en-ZA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73211" y="2929993"/>
              <a:ext cx="682229" cy="170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100" dirty="0"/>
                <a:t>46 </a:t>
              </a:r>
              <a:r>
                <a:rPr lang="en-ZA" sz="1100" dirty="0" err="1"/>
                <a:t>kDa</a:t>
              </a:r>
              <a:endParaRPr lang="en-ZA" sz="11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3" t="13731" r="7510" b="65594"/>
          <a:stretch/>
        </p:blipFill>
        <p:spPr>
          <a:xfrm>
            <a:off x="6590704" y="614811"/>
            <a:ext cx="1539747" cy="1523330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9" t="21376" r="36630" b="40930"/>
          <a:stretch/>
        </p:blipFill>
        <p:spPr>
          <a:xfrm>
            <a:off x="4877879" y="614811"/>
            <a:ext cx="940065" cy="2246001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Freeform 26"/>
          <p:cNvSpPr/>
          <p:nvPr/>
        </p:nvSpPr>
        <p:spPr>
          <a:xfrm>
            <a:off x="1741136" y="3057887"/>
            <a:ext cx="4107141" cy="391348"/>
          </a:xfrm>
          <a:custGeom>
            <a:avLst/>
            <a:gdLst>
              <a:gd name="connsiteX0" fmla="*/ 0 w 5476188"/>
              <a:gd name="connsiteY0" fmla="*/ 0 h 666076"/>
              <a:gd name="connsiteX1" fmla="*/ 1269958 w 5476188"/>
              <a:gd name="connsiteY1" fmla="*/ 542007 h 666076"/>
              <a:gd name="connsiteX2" fmla="*/ 3882674 w 5476188"/>
              <a:gd name="connsiteY2" fmla="*/ 655262 h 666076"/>
              <a:gd name="connsiteX3" fmla="*/ 5476188 w 5476188"/>
              <a:gd name="connsiteY3" fmla="*/ 355945 h 66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188" h="666076">
                <a:moveTo>
                  <a:pt x="0" y="0"/>
                </a:moveTo>
                <a:cubicBezTo>
                  <a:pt x="311423" y="216398"/>
                  <a:pt x="622846" y="432797"/>
                  <a:pt x="1269958" y="542007"/>
                </a:cubicBezTo>
                <a:cubicBezTo>
                  <a:pt x="1917070" y="651217"/>
                  <a:pt x="3181636" y="686272"/>
                  <a:pt x="3882674" y="655262"/>
                </a:cubicBezTo>
                <a:cubicBezTo>
                  <a:pt x="4583712" y="624252"/>
                  <a:pt x="5224084" y="401786"/>
                  <a:pt x="5476188" y="355945"/>
                </a:cubicBezTo>
              </a:path>
            </a:pathLst>
          </a:custGeom>
          <a:ln w="50800">
            <a:solidFill>
              <a:srgbClr val="FF0000"/>
            </a:solidFill>
            <a:tailEnd type="triangle" w="lg" len="lg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72557" y="225876"/>
            <a:ext cx="4656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HPV VLP Work:</a:t>
            </a:r>
            <a:b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Alta van </a:t>
            </a:r>
            <a:r>
              <a:rPr lang="en-US" sz="20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Zyl</a:t>
            </a:r>
            <a:r>
              <a:rPr lang="en-US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Medicago</a:t>
            </a:r>
          </a:p>
        </p:txBody>
      </p:sp>
      <p:pic>
        <p:nvPicPr>
          <p:cNvPr id="2" name="Picture 1" descr="FullSizeRender 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77" y="3449235"/>
            <a:ext cx="3478845" cy="2136133"/>
          </a:xfrm>
          <a:prstGeom prst="rect">
            <a:avLst/>
          </a:prstGeom>
          <a:effectLst>
            <a:outerShdw blurRad="63500" dist="1016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12877" y="4800538"/>
            <a:ext cx="458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HPV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3190" y="2151403"/>
            <a:ext cx="304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Gradient purified VLPs</a:t>
            </a:r>
          </a:p>
        </p:txBody>
      </p:sp>
    </p:spTree>
    <p:extLst>
      <p:ext uri="{BB962C8B-B14F-4D97-AF65-F5344CB8AC3E}">
        <p14:creationId xmlns:p14="http://schemas.microsoft.com/office/powerpoint/2010/main" val="3650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30601-DA2B-0245-B313-BEB0B180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Vaccines for cancer-causing viruses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60222-1629-F243-8881-978622ECB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200150"/>
            <a:ext cx="7454900" cy="44577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25083-D4CF-F243-9FFF-0A76E0AF0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8229600" cy="3198548"/>
          </a:xfrm>
        </p:spPr>
      </p:pic>
    </p:spTree>
    <p:extLst>
      <p:ext uri="{BB962C8B-B14F-4D97-AF65-F5344CB8AC3E}">
        <p14:creationId xmlns:p14="http://schemas.microsoft.com/office/powerpoint/2010/main" val="20235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85CE-9893-5740-B9DC-31FB7A66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758"/>
            <a:ext cx="8229600" cy="1143000"/>
          </a:xfrm>
        </p:spPr>
        <p:txBody>
          <a:bodyPr/>
          <a:lstStyle/>
          <a:p>
            <a:r>
              <a:rPr lang="en-US" dirty="0"/>
              <a:t>Cancer therapeutics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329E48-4A52-0149-A3EF-474B916EA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166018"/>
            <a:ext cx="8101659" cy="510905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9C9799-5395-504D-A5BC-919D85F8B65C}"/>
              </a:ext>
            </a:extLst>
          </p:cNvPr>
          <p:cNvSpPr txBox="1"/>
          <p:nvPr/>
        </p:nvSpPr>
        <p:spPr>
          <a:xfrm>
            <a:off x="585142" y="1348898"/>
            <a:ext cx="7973716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ZA" dirty="0"/>
              <a:t>“transgenic plants and plant cell cultures have been established that allow the recombinant protein to receive an authentic human glycosylation pattern”</a:t>
            </a:r>
          </a:p>
          <a:p>
            <a:pPr>
              <a:spcAft>
                <a:spcPts val="1200"/>
              </a:spcAft>
            </a:pPr>
            <a:r>
              <a:rPr lang="en-US" dirty="0"/>
              <a:t>“Plants can be used to produce intrinsically disordered proteins or to facilitate the manufacturing of products like </a:t>
            </a:r>
            <a:r>
              <a:rPr lang="en-US" dirty="0" err="1"/>
              <a:t>viscumin</a:t>
            </a:r>
            <a:r>
              <a:rPr lang="en-US" dirty="0"/>
              <a:t>, a lectin with anti-cancer activity. These cannot be synthesized efficiently in mammalian cells or prokaryotes due to their toxicity and complex structure”</a:t>
            </a:r>
          </a:p>
          <a:p>
            <a:pPr>
              <a:spcAft>
                <a:spcPts val="1200"/>
              </a:spcAft>
            </a:pPr>
            <a:r>
              <a:rPr lang="en-US" dirty="0"/>
              <a:t>“plants contain a vast number of secondary metabolites with various applications, e.g., as anti-cancer agents”</a:t>
            </a:r>
          </a:p>
          <a:p>
            <a:pPr>
              <a:spcAft>
                <a:spcPts val="1200"/>
              </a:spcAft>
            </a:pPr>
            <a:r>
              <a:rPr lang="en-US" dirty="0"/>
              <a:t>“Among tobacco metabolites, </a:t>
            </a:r>
            <a:r>
              <a:rPr lang="en-US" dirty="0" err="1"/>
              <a:t>rutin</a:t>
            </a:r>
            <a:r>
              <a:rPr lang="en-US" dirty="0"/>
              <a:t> has potential applications in breast cancer therapy. Recently, </a:t>
            </a:r>
            <a:r>
              <a:rPr lang="en-US" dirty="0" err="1"/>
              <a:t>rutin</a:t>
            </a:r>
            <a:r>
              <a:rPr lang="en-US" dirty="0"/>
              <a:t> was isolated using a non-optimized procedure from tobacco leaves yielding 0.2–0.7 g kg-1 biomass” </a:t>
            </a:r>
          </a:p>
        </p:txBody>
      </p:sp>
    </p:spTree>
    <p:extLst>
      <p:ext uri="{BB962C8B-B14F-4D97-AF65-F5344CB8AC3E}">
        <p14:creationId xmlns:p14="http://schemas.microsoft.com/office/powerpoint/2010/main" val="41259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B529-484F-A640-992B-DD98E0661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5512"/>
          </a:xfrm>
        </p:spPr>
        <p:txBody>
          <a:bodyPr/>
          <a:lstStyle/>
          <a:p>
            <a:r>
              <a:rPr lang="en-US" dirty="0"/>
              <a:t>Plant-made virus nanoparticles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95E65-FADD-E84A-9DEF-E47E9B88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US" sz="2400" dirty="0"/>
              <a:t>Plant virus-derived VNPs enhance immune responses through their intrinsic properties governing clearance, as well as targeting cells involved in the immune response. </a:t>
            </a:r>
          </a:p>
          <a:p>
            <a:r>
              <a:rPr lang="en-US" sz="2400" dirty="0"/>
              <a:t>TMV VNPs are preferentially taken up by DCs in draining lymph nodes in mice, where DC activation can result in potent antigen-specific CD8+ T-cell responses if the VNPs display a foreign peptide</a:t>
            </a:r>
          </a:p>
          <a:p>
            <a:r>
              <a:rPr lang="en-US" sz="2400" dirty="0"/>
              <a:t>CPMV binds to vimentin, displayed on cell lines derived from bone, brain and lymph node metastases of human prostate </a:t>
            </a:r>
            <a:r>
              <a:rPr lang="en-US" sz="2400" dirty="0" err="1"/>
              <a:t>tumours</a:t>
            </a:r>
            <a:r>
              <a:rPr lang="en-US" sz="2400" dirty="0"/>
              <a:t>, meaning CPMV VNPs can target these </a:t>
            </a:r>
            <a:r>
              <a:rPr lang="en-US" sz="2400" dirty="0" err="1"/>
              <a:t>tumours</a:t>
            </a:r>
            <a:r>
              <a:rPr lang="en-US" sz="2400" dirty="0"/>
              <a:t>.</a:t>
            </a:r>
          </a:p>
          <a:p>
            <a:r>
              <a:rPr lang="en-US" sz="2400" dirty="0"/>
              <a:t>Semi-specific targeting of VNPs to </a:t>
            </a:r>
            <a:r>
              <a:rPr lang="en-US" sz="2400" dirty="0" err="1"/>
              <a:t>tumour</a:t>
            </a:r>
            <a:r>
              <a:rPr lang="en-US" sz="2400" dirty="0"/>
              <a:t> cells can be achieved by engineering surface display of a integrin-binding RGD oligopeptide motif, as several </a:t>
            </a:r>
            <a:r>
              <a:rPr lang="en-US" sz="2400" dirty="0" err="1"/>
              <a:t>tumours</a:t>
            </a:r>
            <a:r>
              <a:rPr lang="en-US" sz="2400" dirty="0"/>
              <a:t> display integrin</a:t>
            </a:r>
          </a:p>
        </p:txBody>
      </p:sp>
    </p:spTree>
    <p:extLst>
      <p:ext uri="{BB962C8B-B14F-4D97-AF65-F5344CB8AC3E}">
        <p14:creationId xmlns:p14="http://schemas.microsoft.com/office/powerpoint/2010/main" val="39474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F6225-A8F8-BB46-AB37-D40346D6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3E1DF-00B5-0942-B2E0-36FDE8E24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274638"/>
            <a:ext cx="8229600" cy="42184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E6BE9E-5BEC-4547-A94E-0F997EDFC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734"/>
            <a:ext cx="8094420" cy="4456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58BD0-7F37-2C46-85DF-8982D9A9B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69129"/>
            <a:ext cx="8094420" cy="24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6893151</TotalTime>
  <Words>1937</Words>
  <Application>Microsoft Macintosh PowerPoint</Application>
  <PresentationFormat>On-screen Show (4:3)</PresentationFormat>
  <Paragraphs>195</Paragraphs>
  <Slides>35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AdvOT596495f2</vt:lpstr>
      <vt:lpstr>Arial</vt:lpstr>
      <vt:lpstr>Arial Rounded MT Bold</vt:lpstr>
      <vt:lpstr>Calibri</vt:lpstr>
      <vt:lpstr>CharisSIL</vt:lpstr>
      <vt:lpstr>Helvetica Neue</vt:lpstr>
      <vt:lpstr>inherit</vt:lpstr>
      <vt:lpstr>Lucida Sans Unicode</vt:lpstr>
      <vt:lpstr>semplicitapro</vt:lpstr>
      <vt:lpstr>Times New Roman</vt:lpstr>
      <vt:lpstr>Wingdings</vt:lpstr>
      <vt:lpstr>Office Theme</vt:lpstr>
      <vt:lpstr>Clip</vt:lpstr>
      <vt:lpstr>Candidate plant-made therapeutic vaccines for human cancers</vt:lpstr>
      <vt:lpstr>Conventional biologics manufacture:</vt:lpstr>
      <vt:lpstr>PowerPoint Presentation</vt:lpstr>
      <vt:lpstr>Expression of proteins in plants</vt:lpstr>
      <vt:lpstr>PowerPoint Presentation</vt:lpstr>
      <vt:lpstr>Vaccines for cancer-causing viruses</vt:lpstr>
      <vt:lpstr>Cancer therapeutics</vt:lpstr>
      <vt:lpstr>Plant-made virus nanoparticles</vt:lpstr>
      <vt:lpstr>PowerPoint Presentation</vt:lpstr>
      <vt:lpstr>PowerPoint Presentation</vt:lpstr>
      <vt:lpstr>Cervical Cancer and HPV</vt:lpstr>
      <vt:lpstr>The Virus</vt:lpstr>
      <vt:lpstr>Other Cancers and HPV</vt:lpstr>
      <vt:lpstr>Prophylactic Vaccines</vt:lpstr>
      <vt:lpstr>Problems with HPV vaccines:</vt:lpstr>
      <vt:lpstr>HPV Infection 1</vt:lpstr>
      <vt:lpstr>HPV Infection 2</vt:lpstr>
      <vt:lpstr>HPV Infection 3</vt:lpstr>
      <vt:lpstr>Therapeutic Vaccine Targets</vt:lpstr>
      <vt:lpstr>Therapeutic Agents</vt:lpstr>
      <vt:lpstr>Current Vaccine Trials</vt:lpstr>
      <vt:lpstr>Current Vaccine Trials</vt:lpstr>
      <vt:lpstr>Main limitations of present vaccines</vt:lpstr>
      <vt:lpstr>Current Vaccine Trials</vt:lpstr>
      <vt:lpstr>Plant-made HPV therapeutic vaccine candidates</vt:lpstr>
      <vt:lpstr>PowerPoint Presentation</vt:lpstr>
      <vt:lpstr>Shuffled E7 Gene</vt:lpstr>
      <vt:lpstr>Zera® Signal Peptide</vt:lpstr>
      <vt:lpstr>Mouse tumour regression challenge</vt:lpstr>
      <vt:lpstr>PowerPoint Presentation</vt:lpstr>
      <vt:lpstr>PowerPoint Presentation</vt:lpstr>
      <vt:lpstr>Plant-made infectious HPV pseudovirions</vt:lpstr>
      <vt:lpstr>PowerPoint Presentation</vt:lpstr>
      <vt:lpstr>What about the future?</vt:lpstr>
      <vt:lpstr>PowerPoint Presentation</vt:lpstr>
    </vt:vector>
  </TitlesOfParts>
  <Manager/>
  <Company>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from hype</dc:title>
  <dc:subject/>
  <dc:creator>Ed Rybicki</dc:creator>
  <cp:keywords/>
  <dc:description/>
  <cp:lastModifiedBy>Ed Rybicki</cp:lastModifiedBy>
  <cp:revision>270</cp:revision>
  <dcterms:created xsi:type="dcterms:W3CDTF">2008-11-28T13:20:14Z</dcterms:created>
  <dcterms:modified xsi:type="dcterms:W3CDTF">2019-06-18T08:59:31Z</dcterms:modified>
  <cp:category/>
</cp:coreProperties>
</file>