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82" r:id="rId4"/>
    <p:sldId id="271" r:id="rId5"/>
    <p:sldId id="283" r:id="rId6"/>
    <p:sldId id="284" r:id="rId7"/>
    <p:sldId id="285" r:id="rId8"/>
    <p:sldId id="286" r:id="rId9"/>
    <p:sldId id="266" r:id="rId1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68" autoAdjust="0"/>
  </p:normalViewPr>
  <p:slideViewPr>
    <p:cSldViewPr snapToGrid="0">
      <p:cViewPr>
        <p:scale>
          <a:sx n="72" d="100"/>
          <a:sy n="72" d="100"/>
        </p:scale>
        <p:origin x="-1112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193EC-08FF-5940-AF9E-9D6412910B00}" type="datetime1">
              <a:rPr lang="en-US" smtClean="0"/>
              <a:t>18/06/19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0C6C-80EB-4BED-B87C-FDAA050CD5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1604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510AF-4DC5-EC4F-99C6-1E30A645C3DE}" type="datetime1">
              <a:rPr lang="en-US" smtClean="0"/>
              <a:t>18/06/19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CB3C-315F-1043-A161-BFECC89E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CB3C-315F-1043-A161-BFECC89E74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722913"/>
            <a:ext cx="7772400" cy="872899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96AE-7DAA-2B44-84ED-13CA3B11D9F8}" type="datetime1">
              <a:rPr lang="en-US" smtClean="0"/>
              <a:t>18/06/19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619-7E6E-4040-A377-E29345264AD5}" type="datetime1">
              <a:rPr lang="en-US" smtClean="0"/>
              <a:t>18/06/19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950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90C-39E5-5F46-939E-51FD59C429E4}" type="datetime1">
              <a:rPr lang="en-US" smtClean="0"/>
              <a:t>18/06/19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02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5497-06A4-6544-9CA0-4D2D911444A7}" type="datetime1">
              <a:rPr lang="en-US" smtClean="0"/>
              <a:t>18/06/19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781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7A7-5E67-CE4F-8456-80C8D616E1DC}" type="datetime1">
              <a:rPr lang="en-US" smtClean="0"/>
              <a:t>18/06/19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882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2691-47B0-6142-AD81-080891674AD9}" type="datetime1">
              <a:rPr lang="en-US" smtClean="0"/>
              <a:t>18/06/19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14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C0-E606-8741-A7E2-ABEBEEDC6F48}" type="datetime1">
              <a:rPr lang="en-US" smtClean="0"/>
              <a:t>18/06/19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05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310-F27B-DA41-A080-EE7E31AA8153}" type="datetime1">
              <a:rPr lang="en-US" smtClean="0"/>
              <a:t>18/06/19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2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A94-F651-0943-AAD8-FE62F1E79C29}" type="datetime1">
              <a:rPr lang="en-US" smtClean="0"/>
              <a:t>18/06/19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10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1BFC-F1F4-6244-B26A-5EFA4E2BDD4C}" type="datetime1">
              <a:rPr lang="en-US" smtClean="0"/>
              <a:t>18/06/19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686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D390-C230-C841-99C2-127504A50C10}" type="datetime1">
              <a:rPr lang="en-US" smtClean="0"/>
              <a:t>18/06/19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810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9FB6-819F-9248-8E90-8A23C36BB25D}" type="datetime1">
              <a:rPr lang="en-US" smtClean="0"/>
              <a:t>18/06/19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59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rsu.lv/projekts/inovativu-spektroskopisko-metozu-un-hemometrijas-izmantosana-arstniecibas-augu-analizes-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gnese.brangule@rsu.lv" TargetMode="External"/><Relationship Id="rId3" Type="http://schemas.openxmlformats.org/officeDocument/2006/relationships/hyperlink" Target="mailto:agnesebrangule@yaho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ntranet.rsu.lv/SiteCollectionImages/rsu_logo_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gnese\Desktop\Stradini_logo_ENG_horiz-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04" y="7937"/>
            <a:ext cx="3096896" cy="8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0614" y="4274838"/>
            <a:ext cx="36145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Vadošā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pētniece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Agnese Brangule</a:t>
            </a: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Vadītājs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rof.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Pēteris Tretjakovs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699" y="5130820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RSU Cilvēka fizioloģijas un bioķīmijas katedra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466" y="1820659"/>
            <a:ext cx="8527161" cy="1430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Inovatīvu</a:t>
            </a:r>
            <a:r>
              <a:rPr lang="en-US" dirty="0"/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spektroskopisko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metožu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un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hemometrijas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izmantošana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ārstniecības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augu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analīzes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metožu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izstrādē</a:t>
            </a: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9502" y="3528231"/>
            <a:ext cx="671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Atskaite</a:t>
            </a:r>
            <a:r>
              <a:rPr lang="en-US" sz="2400" dirty="0" smtClean="0">
                <a:latin typeface="Arial"/>
                <a:cs typeface="Arial"/>
              </a:rPr>
              <a:t> par </a:t>
            </a:r>
            <a:r>
              <a:rPr lang="en-US" sz="2400" dirty="0" err="1" smtClean="0">
                <a:latin typeface="Arial"/>
                <a:cs typeface="Arial"/>
              </a:rPr>
              <a:t>padarīto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01.02.2019. </a:t>
            </a:r>
            <a:r>
              <a:rPr lang="mr-IN" sz="2400" b="1" dirty="0" smtClean="0">
                <a:latin typeface="Arial"/>
                <a:cs typeface="Arial"/>
              </a:rPr>
              <a:t>–</a:t>
            </a:r>
            <a:r>
              <a:rPr lang="en-US" sz="2400" b="1" dirty="0" smtClean="0">
                <a:latin typeface="Arial"/>
                <a:cs typeface="Arial"/>
              </a:rPr>
              <a:t> 27.06.2019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1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558728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118" y="6197582"/>
            <a:ext cx="458633" cy="364930"/>
          </a:xfrm>
        </p:spPr>
        <p:txBody>
          <a:bodyPr/>
          <a:lstStyle/>
          <a:p>
            <a:fld id="{E3B4ED9B-8475-427F-92D3-8DF23475C1D1}" type="slidenum">
              <a:rPr lang="lv-LV" sz="1400" smtClean="0">
                <a:latin typeface="Arial"/>
                <a:cs typeface="Arial"/>
              </a:rPr>
              <a:t>2</a:t>
            </a:fld>
            <a:endParaRPr lang="lv-LV" sz="14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551" y="1582341"/>
            <a:ext cx="8290679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800" dirty="0" err="1" smtClean="0">
                <a:latin typeface="Arial"/>
                <a:cs typeface="Arial"/>
              </a:rPr>
              <a:t>Izstrādāt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ārstniecības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augu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kvalitātes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kontroles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metodes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izmantojot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inovatīvas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ātras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ražošanas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procesa</a:t>
            </a:r>
            <a:r>
              <a:rPr lang="en-US" sz="2800" dirty="0">
                <a:latin typeface="Arial"/>
                <a:cs typeface="Arial"/>
              </a:rPr>
              <a:t>̄ </a:t>
            </a:r>
            <a:r>
              <a:rPr lang="en-US" sz="2800" dirty="0" err="1">
                <a:latin typeface="Arial"/>
                <a:cs typeface="Arial"/>
              </a:rPr>
              <a:t>integrējamas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spektroskopijas</a:t>
            </a:r>
            <a:r>
              <a:rPr lang="en-US" sz="2800" dirty="0">
                <a:latin typeface="Arial"/>
                <a:cs typeface="Arial"/>
              </a:rPr>
              <a:t> (Raman SERS, LIBS, PAS-FTIR) un </a:t>
            </a:r>
            <a:r>
              <a:rPr lang="en-US" sz="2800" dirty="0" err="1">
                <a:latin typeface="Arial"/>
                <a:cs typeface="Arial"/>
              </a:rPr>
              <a:t>datu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statistiskās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apstrādes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metodes</a:t>
            </a:r>
            <a:r>
              <a:rPr lang="en-US" sz="2800" dirty="0">
                <a:latin typeface="Arial"/>
                <a:cs typeface="Arial"/>
              </a:rPr>
              <a:t>.</a:t>
            </a:r>
            <a:r>
              <a:rPr lang="en-US" sz="2800" i="1" dirty="0">
                <a:latin typeface="Arial"/>
                <a:cs typeface="Arial"/>
              </a:rPr>
              <a:t> 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Arial"/>
                <a:cs typeface="Arial"/>
              </a:rPr>
              <a:t> 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Pētījuma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mērķis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21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319443"/>
              </p:ext>
            </p:extLst>
          </p:nvPr>
        </p:nvGraphicFramePr>
        <p:xfrm>
          <a:off x="329746" y="1411292"/>
          <a:ext cx="8543581" cy="518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5753100" imgH="3492500" progId="Word.Document.12">
                  <p:embed/>
                </p:oleObj>
              </mc:Choice>
              <mc:Fallback>
                <p:oleObj name="Document" r:id="rId4" imgW="5753100" imgH="349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746" y="1411292"/>
                        <a:ext cx="8543581" cy="518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73" y="230901"/>
            <a:ext cx="8757854" cy="1325563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latin typeface="Arial"/>
                <a:cs typeface="Arial"/>
              </a:rPr>
              <a:t>Pētniecības pieteikuma darbības un </a:t>
            </a:r>
            <a:r>
              <a:rPr lang="lv-LV" sz="3600" dirty="0" smtClean="0">
                <a:latin typeface="Arial"/>
                <a:cs typeface="Arial"/>
              </a:rPr>
              <a:t>aktivitāšu </a:t>
            </a:r>
            <a:r>
              <a:rPr lang="en-GB" sz="3600" dirty="0" smtClean="0">
                <a:latin typeface="Arial"/>
                <a:cs typeface="Arial"/>
              </a:rPr>
              <a:t>(</a:t>
            </a:r>
            <a:r>
              <a:rPr lang="en-GB" sz="3600" i="1" dirty="0">
                <a:latin typeface="Arial"/>
                <a:cs typeface="Arial"/>
              </a:rPr>
              <a:t>Work packages, WP</a:t>
            </a:r>
            <a:r>
              <a:rPr lang="en-GB" sz="3600" dirty="0">
                <a:latin typeface="Arial"/>
                <a:cs typeface="Arial"/>
              </a:rPr>
              <a:t>) </a:t>
            </a:r>
            <a:r>
              <a:rPr lang="en-GB" sz="3600" dirty="0" smtClean="0">
                <a:latin typeface="Arial"/>
                <a:cs typeface="Arial"/>
              </a:rPr>
              <a:t/>
            </a:r>
            <a:br>
              <a:rPr lang="en-GB" sz="3600" dirty="0" smtClean="0">
                <a:latin typeface="Arial"/>
                <a:cs typeface="Arial"/>
              </a:rPr>
            </a:br>
            <a:r>
              <a:rPr lang="en-GB" sz="3600" dirty="0" smtClean="0">
                <a:latin typeface="Arial"/>
                <a:cs typeface="Arial"/>
              </a:rPr>
              <a:t>4 </a:t>
            </a:r>
            <a:r>
              <a:rPr lang="en-GB" sz="3600" dirty="0" err="1" smtClean="0">
                <a:latin typeface="Arial"/>
                <a:cs typeface="Arial"/>
              </a:rPr>
              <a:t>bloki</a:t>
            </a:r>
            <a:r>
              <a:rPr lang="en-GB" sz="3600" dirty="0" smtClean="0">
                <a:latin typeface="Arial"/>
                <a:cs typeface="Arial"/>
              </a:rPr>
              <a:t> </a:t>
            </a:r>
            <a:r>
              <a:rPr lang="en-GB" sz="3600" dirty="0">
                <a:latin typeface="Arial"/>
                <a:cs typeface="Arial"/>
              </a:rPr>
              <a:t>(WP1-WP4</a:t>
            </a:r>
            <a:r>
              <a:rPr lang="en-GB" sz="3600" dirty="0" smtClean="0">
                <a:latin typeface="Arial"/>
                <a:cs typeface="Arial"/>
              </a:rPr>
              <a:t>)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118" y="6197582"/>
            <a:ext cx="458633" cy="364930"/>
          </a:xfrm>
        </p:spPr>
        <p:txBody>
          <a:bodyPr/>
          <a:lstStyle/>
          <a:p>
            <a:fld id="{E3B4ED9B-8475-427F-92D3-8DF23475C1D1}" type="slidenum">
              <a:rPr lang="lv-LV" sz="1400" smtClean="0">
                <a:latin typeface="Arial"/>
                <a:cs typeface="Arial"/>
              </a:rPr>
              <a:t>3</a:t>
            </a:fld>
            <a:endParaRPr lang="lv-LV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72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2" y="213262"/>
            <a:ext cx="855279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"/>
                <a:cs typeface="Arial"/>
              </a:rPr>
              <a:t>Pētniecības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pieteikuma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īstenošanas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laika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grafiks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57553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118" y="6321069"/>
            <a:ext cx="599752" cy="536931"/>
          </a:xfrm>
        </p:spPr>
        <p:txBody>
          <a:bodyPr/>
          <a:lstStyle/>
          <a:p>
            <a:pPr algn="ctr"/>
            <a:fld id="{E3B4ED9B-8475-427F-92D3-8DF23475C1D1}" type="slidenum">
              <a:rPr lang="lv-LV" sz="1400" smtClean="0">
                <a:latin typeface="Arial"/>
                <a:cs typeface="Arial"/>
              </a:rPr>
              <a:pPr algn="ctr"/>
              <a:t>4</a:t>
            </a:fld>
            <a:endParaRPr lang="lv-LV" sz="1400" dirty="0">
              <a:latin typeface="Arial"/>
              <a:cs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" y="1580429"/>
            <a:ext cx="8978627" cy="2706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8670" y="4443931"/>
            <a:ext cx="74734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3600" b="1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Projekta reālais uzsākšanas laiks </a:t>
            </a:r>
          </a:p>
          <a:p>
            <a:pPr algn="ctr"/>
            <a:r>
              <a:rPr lang="lv-LV" sz="3600" b="1" dirty="0" smtClean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1.02.2019</a:t>
            </a:r>
            <a:r>
              <a:rPr lang="lv-LV" sz="3600" dirty="0">
                <a:latin typeface="Arial"/>
                <a:cs typeface="Arial"/>
              </a:rPr>
              <a:t>. 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5771" y="1252522"/>
            <a:ext cx="14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Tabula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8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2" y="213262"/>
            <a:ext cx="8552792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/>
                <a:cs typeface="Arial"/>
              </a:rPr>
              <a:t>Paveiktās aktivitātes periodā - 01.02.2019. līdz 27.06.2019.</a:t>
            </a:r>
            <a:r>
              <a:rPr lang="en-US" sz="3200" dirty="0">
                <a:latin typeface="Arial"/>
                <a:cs typeface="Arial"/>
              </a:rPr>
              <a:t> </a:t>
            </a: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87543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118" y="6321069"/>
            <a:ext cx="599752" cy="536931"/>
          </a:xfrm>
        </p:spPr>
        <p:txBody>
          <a:bodyPr/>
          <a:lstStyle/>
          <a:p>
            <a:pPr algn="ctr"/>
            <a:fld id="{E3B4ED9B-8475-427F-92D3-8DF23475C1D1}" type="slidenum">
              <a:rPr lang="lv-LV" sz="1400" smtClean="0">
                <a:latin typeface="Arial"/>
                <a:cs typeface="Arial"/>
              </a:rPr>
              <a:pPr algn="ctr"/>
              <a:t>5</a:t>
            </a:fld>
            <a:endParaRPr lang="lv-LV" sz="1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390" y="1244529"/>
            <a:ext cx="8043722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>
                <a:latin typeface="Arial"/>
                <a:cs typeface="Arial"/>
              </a:rPr>
              <a:t>3 </a:t>
            </a:r>
            <a:r>
              <a:rPr lang="en-GB" sz="2000" b="1" dirty="0" err="1">
                <a:latin typeface="Arial"/>
                <a:cs typeface="Arial"/>
              </a:rPr>
              <a:t>starptautiskas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b="1" dirty="0" err="1">
                <a:latin typeface="Arial"/>
                <a:cs typeface="Arial"/>
              </a:rPr>
              <a:t>konferences</a:t>
            </a:r>
            <a:r>
              <a:rPr lang="en-GB" sz="2000" b="1" dirty="0">
                <a:latin typeface="Arial"/>
                <a:cs typeface="Arial"/>
              </a:rPr>
              <a:t>:</a:t>
            </a:r>
            <a:endParaRPr lang="en-US" sz="2000" dirty="0">
              <a:latin typeface="Arial"/>
              <a:cs typeface="Arial"/>
            </a:endParaRP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“International Plant Spectroscopy Conference (IPSC)”</a:t>
            </a:r>
            <a:r>
              <a:rPr lang="en-US" sz="2000" dirty="0">
                <a:latin typeface="Arial"/>
                <a:cs typeface="Arial"/>
              </a:rPr>
              <a:t> 2019. g. 24.–28. </a:t>
            </a:r>
            <a:r>
              <a:rPr lang="en-US" sz="2000" dirty="0" err="1">
                <a:latin typeface="Arial"/>
                <a:cs typeface="Arial"/>
              </a:rPr>
              <a:t>martā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Vācija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Berlīne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Postera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prezentācija</a:t>
            </a:r>
            <a:r>
              <a:rPr lang="en-US" sz="2000" dirty="0">
                <a:latin typeface="Arial"/>
                <a:cs typeface="Arial"/>
              </a:rPr>
              <a:t> un </a:t>
            </a:r>
            <a:r>
              <a:rPr lang="en-US" sz="2000" dirty="0" err="1">
                <a:latin typeface="Arial"/>
                <a:cs typeface="Arial"/>
              </a:rPr>
              <a:t>recenzētas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tēzes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“</a:t>
            </a:r>
            <a:r>
              <a:rPr lang="en-US" sz="2000" b="1" dirty="0" err="1">
                <a:latin typeface="Arial"/>
                <a:cs typeface="Arial"/>
              </a:rPr>
              <a:t>Zināšanas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praksei</a:t>
            </a:r>
            <a:r>
              <a:rPr lang="en-US" sz="2000" b="1" dirty="0">
                <a:latin typeface="Arial"/>
                <a:cs typeface="Arial"/>
              </a:rPr>
              <a:t>”</a:t>
            </a:r>
            <a:r>
              <a:rPr lang="en-US" sz="2000" dirty="0">
                <a:latin typeface="Arial"/>
                <a:cs typeface="Arial"/>
              </a:rPr>
              <a:t>. 2019. g. 1.–3. </a:t>
            </a:r>
            <a:r>
              <a:rPr lang="en-US" sz="2000" dirty="0" err="1">
                <a:latin typeface="Arial"/>
                <a:cs typeface="Arial"/>
              </a:rPr>
              <a:t>aprīlī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Latvija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Rīga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Farmācijas</a:t>
            </a:r>
            <a:r>
              <a:rPr lang="en-US" sz="2000" dirty="0">
                <a:latin typeface="Arial"/>
                <a:cs typeface="Arial"/>
              </a:rPr>
              <a:t> un </a:t>
            </a:r>
            <a:r>
              <a:rPr lang="en-US" sz="2000" dirty="0" err="1">
                <a:latin typeface="Arial"/>
                <a:cs typeface="Arial"/>
              </a:rPr>
              <a:t>farmakoloģijas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sekcija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mutisks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referāts</a:t>
            </a:r>
            <a:r>
              <a:rPr lang="en-US" sz="2000" dirty="0">
                <a:latin typeface="Arial"/>
                <a:cs typeface="Arial"/>
              </a:rPr>
              <a:t> "Use of innovative spectroscopy methods and </a:t>
            </a:r>
            <a:r>
              <a:rPr lang="en-US" sz="2000" dirty="0" err="1">
                <a:latin typeface="Arial"/>
                <a:cs typeface="Arial"/>
              </a:rPr>
              <a:t>chemometrics</a:t>
            </a:r>
            <a:r>
              <a:rPr lang="en-US" sz="2000" dirty="0">
                <a:latin typeface="Arial"/>
                <a:cs typeface="Arial"/>
              </a:rPr>
              <a:t> for rapid authentication of herbals".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“The SSC16 conference"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Chemometrics</a:t>
            </a:r>
            <a:r>
              <a:rPr lang="en-US" sz="2000" dirty="0">
                <a:latin typeface="Arial"/>
                <a:cs typeface="Arial"/>
              </a:rPr>
              <a:t> in Action, </a:t>
            </a:r>
            <a:r>
              <a:rPr lang="en-US" sz="2000" dirty="0" err="1">
                <a:latin typeface="Arial"/>
                <a:cs typeface="Arial"/>
              </a:rPr>
              <a:t>Norvēģija</a:t>
            </a:r>
            <a:r>
              <a:rPr lang="en-US" sz="2000" dirty="0">
                <a:latin typeface="Arial"/>
                <a:cs typeface="Arial"/>
              </a:rPr>
              <a:t>, Oslo, 2019. g. 17.–20. </a:t>
            </a:r>
            <a:r>
              <a:rPr lang="en-US" sz="2000" dirty="0" err="1">
                <a:latin typeface="Arial"/>
                <a:cs typeface="Arial"/>
              </a:rPr>
              <a:t>jūnijā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Postera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prezentācija</a:t>
            </a:r>
            <a:r>
              <a:rPr lang="en-US" sz="2000" dirty="0">
                <a:latin typeface="Arial"/>
                <a:cs typeface="Arial"/>
              </a:rPr>
              <a:t> un </a:t>
            </a:r>
            <a:r>
              <a:rPr lang="en-US" sz="2000" dirty="0" err="1">
                <a:latin typeface="Arial"/>
                <a:cs typeface="Arial"/>
              </a:rPr>
              <a:t>recenzētas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tēzes</a:t>
            </a:r>
            <a:r>
              <a:rPr lang="en-US" sz="2000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170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2" y="213262"/>
            <a:ext cx="8552792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/>
                <a:cs typeface="Arial"/>
              </a:rPr>
              <a:t>Paveiktās aktivitātes periodā - 01.02.2019. līdz 27.06.2019.</a:t>
            </a:r>
            <a:r>
              <a:rPr lang="en-US" sz="3200" dirty="0">
                <a:latin typeface="Arial"/>
                <a:cs typeface="Arial"/>
              </a:rPr>
              <a:t> </a:t>
            </a: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87543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118" y="6321069"/>
            <a:ext cx="599752" cy="536931"/>
          </a:xfrm>
        </p:spPr>
        <p:txBody>
          <a:bodyPr/>
          <a:lstStyle/>
          <a:p>
            <a:pPr algn="ctr"/>
            <a:fld id="{E3B4ED9B-8475-427F-92D3-8DF23475C1D1}" type="slidenum">
              <a:rPr lang="lv-LV" sz="1400" smtClean="0">
                <a:latin typeface="Arial"/>
                <a:cs typeface="Arial"/>
              </a:rPr>
              <a:pPr algn="ctr"/>
              <a:t>6</a:t>
            </a:fld>
            <a:endParaRPr lang="lv-LV" sz="1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390" y="1226887"/>
            <a:ext cx="83435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 err="1">
                <a:latin typeface="Arial"/>
                <a:cs typeface="Arial"/>
              </a:rPr>
              <a:t>Komunikācija</a:t>
            </a:r>
            <a:r>
              <a:rPr lang="en-GB" sz="2000" b="1" dirty="0">
                <a:latin typeface="Arial"/>
                <a:cs typeface="Arial"/>
              </a:rPr>
              <a:t> un </a:t>
            </a:r>
            <a:r>
              <a:rPr lang="en-GB" sz="2000" b="1" dirty="0" err="1">
                <a:latin typeface="Arial"/>
                <a:cs typeface="Arial"/>
              </a:rPr>
              <a:t>sabiedrības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b="1" dirty="0" err="1" smtClean="0">
                <a:latin typeface="Arial"/>
                <a:cs typeface="Arial"/>
              </a:rPr>
              <a:t>iesaiste</a:t>
            </a:r>
            <a:endParaRPr lang="en-GB" sz="2000" b="1" dirty="0" smtClean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GB" sz="2000" u="sng" dirty="0" smtClean="0">
                <a:latin typeface="Arial"/>
                <a:cs typeface="Arial"/>
              </a:rPr>
              <a:t>RSU </a:t>
            </a:r>
            <a:r>
              <a:rPr lang="en-GB" sz="2000" u="sng" dirty="0" err="1" smtClean="0">
                <a:latin typeface="Arial"/>
                <a:cs typeface="Arial"/>
              </a:rPr>
              <a:t>mājaslapa</a:t>
            </a:r>
            <a:endParaRPr lang="en-GB" sz="2000" u="sng" dirty="0" smtClean="0"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	</a:t>
            </a:r>
            <a:r>
              <a:rPr lang="en-GB" sz="2000" dirty="0" err="1" smtClean="0">
                <a:latin typeface="Arial"/>
                <a:cs typeface="Arial"/>
              </a:rPr>
              <a:t>Regulāri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atjaunota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informācija</a:t>
            </a:r>
            <a:r>
              <a:rPr lang="en-GB" sz="2000" dirty="0">
                <a:latin typeface="Arial"/>
                <a:cs typeface="Arial"/>
              </a:rPr>
              <a:t> RSU </a:t>
            </a:r>
            <a:r>
              <a:rPr lang="en-GB" sz="2000" dirty="0" err="1" smtClean="0">
                <a:latin typeface="Arial"/>
                <a:cs typeface="Arial"/>
              </a:rPr>
              <a:t>mājaslapā</a:t>
            </a:r>
            <a:r>
              <a:rPr lang="en-GB" sz="2000" dirty="0" smtClean="0">
                <a:latin typeface="Arial"/>
                <a:cs typeface="Arial"/>
              </a:rPr>
              <a:t>:</a:t>
            </a:r>
            <a:endParaRPr lang="en-US" sz="2000" dirty="0">
              <a:latin typeface="Arial"/>
              <a:cs typeface="Arial"/>
            </a:endParaRPr>
          </a:p>
          <a:p>
            <a:r>
              <a:rPr lang="en-GB" sz="2000" u="sng" dirty="0">
                <a:latin typeface="Arial"/>
                <a:cs typeface="Arial"/>
                <a:hlinkClick r:id="rId4"/>
              </a:rPr>
              <a:t>https://www.rsu.lv/projekts/inovativu-spektroskopisko-metozu-un-hemometrijas-izmantosana-arstniecibas-augu-analizes-</a:t>
            </a:r>
            <a:r>
              <a:rPr lang="en-GB" sz="2000" u="sng" dirty="0" smtClean="0">
                <a:latin typeface="Arial"/>
                <a:cs typeface="Arial"/>
                <a:hlinkClick r:id="rId4"/>
              </a:rPr>
              <a:t>0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GB" sz="2000" u="sng" dirty="0">
                <a:latin typeface="Arial"/>
                <a:cs typeface="Arial"/>
              </a:rPr>
              <a:t>3 </a:t>
            </a:r>
            <a:r>
              <a:rPr lang="en-GB" sz="2000" u="sng" dirty="0" err="1">
                <a:latin typeface="Arial"/>
                <a:cs typeface="Arial"/>
              </a:rPr>
              <a:t>Publiskas</a:t>
            </a:r>
            <a:r>
              <a:rPr lang="en-GB" sz="2000" u="sng" dirty="0">
                <a:latin typeface="Arial"/>
                <a:cs typeface="Arial"/>
              </a:rPr>
              <a:t> </a:t>
            </a:r>
            <a:r>
              <a:rPr lang="en-GB" sz="2000" u="sng" dirty="0" err="1">
                <a:latin typeface="Arial"/>
                <a:cs typeface="Arial"/>
              </a:rPr>
              <a:t>uzstāšanās</a:t>
            </a:r>
            <a:r>
              <a:rPr lang="en-GB" sz="2000" u="sng" dirty="0" smtClean="0">
                <a:latin typeface="Arial"/>
                <a:cs typeface="Arial"/>
              </a:rPr>
              <a:t>:</a:t>
            </a:r>
            <a:endParaRPr lang="en-US" sz="2000" u="sng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Akcija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smtClean="0">
                <a:latin typeface="Arial"/>
                <a:cs typeface="Arial"/>
              </a:rPr>
              <a:t>”</a:t>
            </a:r>
            <a:r>
              <a:rPr lang="en-US" sz="2000" i="1" dirty="0" err="1" smtClean="0">
                <a:latin typeface="Arial"/>
                <a:cs typeface="Arial"/>
              </a:rPr>
              <a:t>Atpakaļ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i="1" dirty="0" err="1">
                <a:latin typeface="Arial"/>
                <a:cs typeface="Arial"/>
              </a:rPr>
              <a:t>uz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err="1">
                <a:latin typeface="Arial"/>
                <a:cs typeface="Arial"/>
              </a:rPr>
              <a:t>skolu</a:t>
            </a:r>
            <a:r>
              <a:rPr lang="en-US" sz="2000" i="1" dirty="0">
                <a:latin typeface="Arial"/>
                <a:cs typeface="Arial"/>
              </a:rPr>
              <a:t> / </a:t>
            </a:r>
            <a:r>
              <a:rPr lang="en-US" sz="2000" i="1" dirty="0" err="1">
                <a:latin typeface="Arial"/>
                <a:cs typeface="Arial"/>
              </a:rPr>
              <a:t>Atpakaļ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err="1">
                <a:latin typeface="Arial"/>
                <a:cs typeface="Arial"/>
              </a:rPr>
              <a:t>uz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err="1">
                <a:latin typeface="Arial"/>
                <a:cs typeface="Arial"/>
              </a:rPr>
              <a:t>universitāti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i="1" dirty="0" smtClean="0">
                <a:latin typeface="Arial"/>
                <a:cs typeface="Arial"/>
              </a:rPr>
              <a:t>2019”</a:t>
            </a:r>
            <a:r>
              <a:rPr lang="en-US" sz="2000" dirty="0" smtClean="0">
                <a:latin typeface="Arial"/>
                <a:cs typeface="Arial"/>
              </a:rPr>
              <a:t>, 09.05.2019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Rīgas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Juglas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vidusskola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“</a:t>
            </a:r>
            <a:r>
              <a:rPr lang="en-US" sz="2000" dirty="0" err="1" smtClean="0">
                <a:latin typeface="Arial"/>
                <a:cs typeface="Arial"/>
              </a:rPr>
              <a:t>Zinātnieku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brokastis</a:t>
            </a:r>
            <a:r>
              <a:rPr lang="en-US" sz="2000" dirty="0" smtClean="0">
                <a:latin typeface="Arial"/>
                <a:cs typeface="Arial"/>
              </a:rPr>
              <a:t>” 08.05.2019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smtClean="0">
                <a:latin typeface="Arial"/>
                <a:cs typeface="Arial"/>
              </a:rPr>
              <a:t>RSU.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Bērnu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klīniskās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universitātes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slimnīcas</a:t>
            </a:r>
            <a:r>
              <a:rPr lang="en-US" sz="2000" dirty="0">
                <a:latin typeface="Arial"/>
                <a:cs typeface="Arial"/>
              </a:rPr>
              <a:t> (BKUS), </a:t>
            </a:r>
            <a:r>
              <a:rPr lang="en-US" sz="2000" dirty="0" err="1">
                <a:latin typeface="Arial"/>
                <a:cs typeface="Arial"/>
              </a:rPr>
              <a:t>pasākums</a:t>
            </a:r>
            <a:r>
              <a:rPr lang="en-US" sz="2000" dirty="0">
                <a:latin typeface="Arial"/>
                <a:cs typeface="Arial"/>
              </a:rPr>
              <a:t> par </a:t>
            </a:r>
            <a:r>
              <a:rPr lang="en-US" sz="2000" dirty="0" err="1">
                <a:latin typeface="Arial"/>
                <a:cs typeface="Arial"/>
              </a:rPr>
              <a:t>Valsts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izglītības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attīstības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aģentūras</a:t>
            </a:r>
            <a:r>
              <a:rPr lang="en-US" sz="2000" dirty="0">
                <a:latin typeface="Arial"/>
                <a:cs typeface="Arial"/>
              </a:rPr>
              <a:t> (VIAA) </a:t>
            </a:r>
            <a:r>
              <a:rPr lang="en-US" sz="2000" dirty="0" err="1">
                <a:latin typeface="Arial"/>
                <a:cs typeface="Arial"/>
              </a:rPr>
              <a:t>izsludināto</a:t>
            </a:r>
            <a:r>
              <a:rPr lang="en-US" sz="2000" dirty="0">
                <a:latin typeface="Arial"/>
                <a:cs typeface="Arial"/>
              </a:rPr>
              <a:t> 3. </a:t>
            </a:r>
            <a:r>
              <a:rPr lang="en-US" sz="2000" dirty="0" err="1">
                <a:latin typeface="Arial"/>
                <a:cs typeface="Arial"/>
              </a:rPr>
              <a:t>kārtu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pieteikumu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atlasei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pēcdoktorantūras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pētniecības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atbalsta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saņemšanai</a:t>
            </a:r>
            <a:r>
              <a:rPr lang="en-US" sz="2000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381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2" y="213262"/>
            <a:ext cx="8552792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/>
                <a:cs typeface="Arial"/>
              </a:rPr>
              <a:t>Paveiktās aktivitātes periodā - 01.02.2019. līdz 27.06.2019.</a:t>
            </a:r>
            <a:r>
              <a:rPr lang="en-US" sz="3200" dirty="0">
                <a:latin typeface="Arial"/>
                <a:cs typeface="Arial"/>
              </a:rPr>
              <a:t> </a:t>
            </a: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87543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118" y="6321069"/>
            <a:ext cx="599752" cy="536931"/>
          </a:xfrm>
        </p:spPr>
        <p:txBody>
          <a:bodyPr/>
          <a:lstStyle/>
          <a:p>
            <a:pPr algn="ctr"/>
            <a:fld id="{E3B4ED9B-8475-427F-92D3-8DF23475C1D1}" type="slidenum">
              <a:rPr lang="lv-LV" sz="1400" smtClean="0">
                <a:latin typeface="Arial"/>
                <a:cs typeface="Arial"/>
              </a:rPr>
              <a:pPr algn="ctr"/>
              <a:t>7</a:t>
            </a:fld>
            <a:endParaRPr lang="lv-LV" sz="1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795" y="1226887"/>
            <a:ext cx="8608193" cy="547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err="1">
                <a:latin typeface="Arial"/>
                <a:cs typeface="Arial"/>
              </a:rPr>
              <a:t>Atskaites</a:t>
            </a:r>
            <a:r>
              <a:rPr lang="en-GB" sz="2400" b="1" dirty="0">
                <a:latin typeface="Arial"/>
                <a:cs typeface="Arial"/>
              </a:rPr>
              <a:t> </a:t>
            </a:r>
            <a:r>
              <a:rPr lang="en-GB" sz="2400" b="1" dirty="0" err="1">
                <a:latin typeface="Arial"/>
                <a:cs typeface="Arial"/>
              </a:rPr>
              <a:t>punkti</a:t>
            </a:r>
            <a:r>
              <a:rPr lang="en-GB" sz="2400" b="1" dirty="0">
                <a:latin typeface="Arial"/>
                <a:cs typeface="Arial"/>
              </a:rPr>
              <a:t> (Milestones, M</a:t>
            </a:r>
            <a:r>
              <a:rPr lang="en-GB" sz="2400" b="1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GB" sz="2400" b="1" dirty="0">
                <a:latin typeface="Arial"/>
                <a:cs typeface="Arial"/>
              </a:rPr>
              <a:t>M1: </a:t>
            </a:r>
            <a:r>
              <a:rPr lang="en-GB" sz="2400" dirty="0" err="1">
                <a:latin typeface="Arial"/>
                <a:cs typeface="Arial"/>
              </a:rPr>
              <a:t>Analizēta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literatūra</a:t>
            </a:r>
            <a:r>
              <a:rPr lang="en-GB" sz="2400" b="1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par </a:t>
            </a:r>
            <a:r>
              <a:rPr lang="en-GB" sz="2400" dirty="0" err="1">
                <a:latin typeface="Arial"/>
                <a:cs typeface="Arial"/>
              </a:rPr>
              <a:t>paraugu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sagatavošanas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metodēm</a:t>
            </a:r>
            <a:r>
              <a:rPr lang="en-GB" sz="240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GB" sz="2400" b="1" dirty="0">
                <a:latin typeface="Arial"/>
                <a:cs typeface="Arial"/>
              </a:rPr>
              <a:t>M2</a:t>
            </a:r>
            <a:r>
              <a:rPr lang="en-GB" sz="2400" dirty="0">
                <a:latin typeface="Arial"/>
                <a:cs typeface="Arial"/>
              </a:rPr>
              <a:t>: </a:t>
            </a:r>
            <a:r>
              <a:rPr lang="en-GB" sz="2400" dirty="0" err="1">
                <a:latin typeface="Arial"/>
                <a:cs typeface="Arial"/>
              </a:rPr>
              <a:t>Sagatavoti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vairāk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kā</a:t>
            </a:r>
            <a:r>
              <a:rPr lang="en-GB" sz="2400" dirty="0">
                <a:latin typeface="Arial"/>
                <a:cs typeface="Arial"/>
              </a:rPr>
              <a:t> 10 </a:t>
            </a:r>
            <a:r>
              <a:rPr lang="en-GB" sz="2400" dirty="0" err="1">
                <a:latin typeface="Arial"/>
                <a:cs typeface="Arial"/>
              </a:rPr>
              <a:t>dažādu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ārstniecības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augu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paraugi</a:t>
            </a:r>
            <a:r>
              <a:rPr lang="en-GB" sz="2400" dirty="0">
                <a:latin typeface="Arial"/>
                <a:cs typeface="Arial"/>
              </a:rPr>
              <a:t>: </a:t>
            </a:r>
            <a:r>
              <a:rPr lang="en-GB" sz="2400" dirty="0" err="1">
                <a:latin typeface="Arial"/>
                <a:cs typeface="Arial"/>
              </a:rPr>
              <a:t>ekstrakti</a:t>
            </a:r>
            <a:r>
              <a:rPr lang="en-GB" sz="2400" dirty="0">
                <a:latin typeface="Arial"/>
                <a:cs typeface="Arial"/>
              </a:rPr>
              <a:t> un </a:t>
            </a:r>
            <a:r>
              <a:rPr lang="en-GB" sz="2400" dirty="0" err="1">
                <a:latin typeface="Arial"/>
                <a:cs typeface="Arial"/>
              </a:rPr>
              <a:t>tabletes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GB" sz="2400" b="1" dirty="0">
                <a:latin typeface="Arial"/>
                <a:cs typeface="Arial"/>
              </a:rPr>
              <a:t>M3</a:t>
            </a:r>
            <a:r>
              <a:rPr lang="en-GB" sz="2400" dirty="0">
                <a:latin typeface="Arial"/>
                <a:cs typeface="Arial"/>
              </a:rPr>
              <a:t>: </a:t>
            </a:r>
            <a:r>
              <a:rPr lang="en-GB" sz="2400" dirty="0" err="1">
                <a:latin typeface="Arial"/>
                <a:cs typeface="Arial"/>
              </a:rPr>
              <a:t>Sagatavoto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paraugu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analīze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ar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spektroskopijas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metodēm</a:t>
            </a:r>
            <a:r>
              <a:rPr lang="en-GB" sz="2400" dirty="0">
                <a:latin typeface="Arial"/>
                <a:cs typeface="Arial"/>
              </a:rPr>
              <a:t>: FTIR PAS, FTIR DRIFT un </a:t>
            </a:r>
            <a:r>
              <a:rPr lang="en-GB" sz="2400" dirty="0" err="1">
                <a:latin typeface="Arial"/>
                <a:cs typeface="Arial"/>
              </a:rPr>
              <a:t>elementu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analīze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ar</a:t>
            </a:r>
            <a:r>
              <a:rPr lang="en-GB" sz="2400" dirty="0">
                <a:latin typeface="Arial"/>
                <a:cs typeface="Arial"/>
              </a:rPr>
              <a:t> XRF.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GB" sz="2400" b="1" dirty="0">
                <a:latin typeface="Arial"/>
                <a:cs typeface="Arial"/>
              </a:rPr>
              <a:t>M7: </a:t>
            </a:r>
            <a:r>
              <a:rPr lang="en-GB" sz="2400" dirty="0" err="1">
                <a:latin typeface="Arial"/>
                <a:cs typeface="Arial"/>
              </a:rPr>
              <a:t>Galveno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komponentu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analīze</a:t>
            </a:r>
            <a:r>
              <a:rPr lang="en-GB" sz="2400" dirty="0">
                <a:latin typeface="Arial"/>
                <a:cs typeface="Arial"/>
              </a:rPr>
              <a:t> (PC) un </a:t>
            </a:r>
            <a:r>
              <a:rPr lang="en-GB" sz="2400" dirty="0" err="1">
                <a:latin typeface="Arial"/>
                <a:cs typeface="Arial"/>
              </a:rPr>
              <a:t>hierarhiskā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klasteru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analīze</a:t>
            </a:r>
            <a:r>
              <a:rPr lang="en-GB" sz="2400" dirty="0">
                <a:latin typeface="Arial"/>
                <a:cs typeface="Arial"/>
              </a:rPr>
              <a:t> (HCA), </a:t>
            </a:r>
            <a:r>
              <a:rPr lang="en-GB" sz="2400" dirty="0" err="1">
                <a:latin typeface="Arial"/>
                <a:cs typeface="Arial"/>
              </a:rPr>
              <a:t>spektru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apstrādes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metožu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validēšana</a:t>
            </a:r>
            <a:endParaRPr lang="en-US" sz="2400" dirty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53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2" y="213262"/>
            <a:ext cx="8552792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/>
                <a:cs typeface="Arial"/>
              </a:rPr>
              <a:t>Paveiktās aktivitātes periodā - 01.02.2019. līdz 27.06.2019.</a:t>
            </a:r>
            <a:r>
              <a:rPr lang="en-US" sz="3200" dirty="0">
                <a:latin typeface="Arial"/>
                <a:cs typeface="Arial"/>
              </a:rPr>
              <a:t> </a:t>
            </a: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87543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118" y="6321069"/>
            <a:ext cx="599752" cy="536931"/>
          </a:xfrm>
        </p:spPr>
        <p:txBody>
          <a:bodyPr/>
          <a:lstStyle/>
          <a:p>
            <a:pPr algn="ctr"/>
            <a:fld id="{E3B4ED9B-8475-427F-92D3-8DF23475C1D1}" type="slidenum">
              <a:rPr lang="lv-LV" sz="1400" smtClean="0">
                <a:latin typeface="Arial"/>
                <a:cs typeface="Arial"/>
              </a:rPr>
              <a:pPr algn="ctr"/>
              <a:t>8</a:t>
            </a:fld>
            <a:endParaRPr lang="lv-LV" sz="1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590" y="768221"/>
            <a:ext cx="8343598" cy="525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GB" sz="2000" b="1" dirty="0" smtClean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GB" sz="2000" b="1" dirty="0" err="1" smtClean="0">
                <a:latin typeface="Arial"/>
                <a:cs typeface="Arial"/>
              </a:rPr>
              <a:t>Rezultātu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b="1" dirty="0" err="1">
                <a:latin typeface="Arial"/>
                <a:cs typeface="Arial"/>
              </a:rPr>
              <a:t>rādītāji</a:t>
            </a:r>
            <a:r>
              <a:rPr lang="en-GB" sz="2000" b="1" dirty="0">
                <a:latin typeface="Arial"/>
                <a:cs typeface="Arial"/>
              </a:rPr>
              <a:t> (Deliverables</a:t>
            </a:r>
            <a:r>
              <a:rPr lang="en-GB" sz="2000" b="1" dirty="0" smtClean="0">
                <a:latin typeface="Arial"/>
                <a:cs typeface="Arial"/>
              </a:rPr>
              <a:t>):</a:t>
            </a:r>
          </a:p>
          <a:p>
            <a:pPr algn="just">
              <a:lnSpc>
                <a:spcPct val="150000"/>
              </a:lnSpc>
            </a:pPr>
            <a:r>
              <a:rPr lang="en-GB" sz="2400" u="sng" dirty="0" err="1">
                <a:latin typeface="Arial"/>
                <a:cs typeface="Arial"/>
              </a:rPr>
              <a:t>S</a:t>
            </a:r>
            <a:r>
              <a:rPr lang="en-GB" sz="2400" u="sng" dirty="0" err="1" smtClean="0">
                <a:latin typeface="Arial"/>
                <a:cs typeface="Arial"/>
              </a:rPr>
              <a:t>agatavošanas</a:t>
            </a:r>
            <a:r>
              <a:rPr lang="en-GB" sz="2400" u="sng" dirty="0" smtClean="0">
                <a:latin typeface="Arial"/>
                <a:cs typeface="Arial"/>
              </a:rPr>
              <a:t> </a:t>
            </a:r>
            <a:r>
              <a:rPr lang="en-GB" sz="2400" u="sng" dirty="0" err="1">
                <a:latin typeface="Arial"/>
                <a:cs typeface="Arial"/>
              </a:rPr>
              <a:t>procesā</a:t>
            </a:r>
            <a:r>
              <a:rPr lang="en-US" sz="2400" u="sng" dirty="0">
                <a:latin typeface="Arial"/>
                <a:cs typeface="Arial"/>
              </a:rPr>
              <a:t> </a:t>
            </a:r>
            <a:endParaRPr lang="en-GB" sz="2400" b="1" u="sng" dirty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GB" sz="2000" b="1" dirty="0" smtClean="0">
                <a:latin typeface="Arial"/>
                <a:cs typeface="Arial"/>
              </a:rPr>
              <a:t>WP1.1</a:t>
            </a:r>
            <a:r>
              <a:rPr lang="en-GB" sz="2000" dirty="0" smtClean="0">
                <a:latin typeface="Arial"/>
                <a:cs typeface="Arial"/>
              </a:rPr>
              <a:t>. </a:t>
            </a:r>
            <a:r>
              <a:rPr lang="mr-IN" sz="2000" dirty="0" smtClean="0">
                <a:latin typeface="Arial"/>
                <a:cs typeface="Arial"/>
              </a:rPr>
              <a:t>–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Metodika</a:t>
            </a:r>
            <a:r>
              <a:rPr lang="en-GB" sz="2000" dirty="0" smtClean="0">
                <a:latin typeface="Arial"/>
                <a:cs typeface="Arial"/>
              </a:rPr>
              <a:t>  </a:t>
            </a:r>
            <a:r>
              <a:rPr lang="en-GB" sz="2000" dirty="0">
                <a:latin typeface="Arial"/>
                <a:cs typeface="Arial"/>
              </a:rPr>
              <a:t>par </a:t>
            </a:r>
            <a:r>
              <a:rPr lang="en-GB" sz="2000" dirty="0" err="1">
                <a:latin typeface="Arial"/>
                <a:cs typeface="Arial"/>
              </a:rPr>
              <a:t>paraugu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sagatavošanu</a:t>
            </a:r>
            <a:r>
              <a:rPr lang="en-GB" sz="2000" dirty="0">
                <a:latin typeface="Arial"/>
                <a:cs typeface="Arial"/>
              </a:rPr>
              <a:t>;</a:t>
            </a:r>
            <a:endParaRPr lang="en-US" sz="2000" dirty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GB" sz="2000" b="1" dirty="0">
                <a:latin typeface="Arial"/>
                <a:cs typeface="Arial"/>
              </a:rPr>
              <a:t>WP1.2</a:t>
            </a:r>
            <a:r>
              <a:rPr lang="en-GB" sz="2000" dirty="0">
                <a:latin typeface="Arial"/>
                <a:cs typeface="Arial"/>
              </a:rPr>
              <a:t>. – </a:t>
            </a:r>
            <a:r>
              <a:rPr lang="en-GB" sz="2000" dirty="0" err="1">
                <a:latin typeface="Arial"/>
                <a:cs typeface="Arial"/>
              </a:rPr>
              <a:t>Paraugu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analīzes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iespējas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ar</a:t>
            </a:r>
            <a:r>
              <a:rPr lang="en-GB" sz="2000" dirty="0">
                <a:latin typeface="Arial"/>
                <a:cs typeface="Arial"/>
              </a:rPr>
              <a:t> PAS-FTIR, Raman, LIBS;</a:t>
            </a:r>
            <a:endParaRPr lang="en-US" sz="2000" dirty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GB" sz="2000" b="1" dirty="0">
                <a:latin typeface="Arial"/>
                <a:cs typeface="Arial"/>
              </a:rPr>
              <a:t>WP.2.1</a:t>
            </a:r>
            <a:r>
              <a:rPr lang="en-GB" sz="2000" dirty="0">
                <a:latin typeface="Arial"/>
                <a:cs typeface="Arial"/>
              </a:rPr>
              <a:t>.- </a:t>
            </a:r>
            <a:r>
              <a:rPr lang="en-GB" sz="2000" dirty="0" err="1" smtClean="0">
                <a:latin typeface="Arial"/>
                <a:cs typeface="Arial"/>
              </a:rPr>
              <a:t>Mēr</a:t>
            </a:r>
            <a:r>
              <a:rPr lang="en-GB" sz="2000" dirty="0" err="1" smtClean="0">
                <a:latin typeface="Arial"/>
                <a:cs typeface="Arial"/>
              </a:rPr>
              <a:t>ī</a:t>
            </a:r>
            <a:r>
              <a:rPr lang="en-GB" sz="2000" dirty="0" err="1" smtClean="0">
                <a:latin typeface="Arial"/>
                <a:cs typeface="Arial"/>
              </a:rPr>
              <a:t>šanas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apstākļu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ietekme</a:t>
            </a:r>
            <a:r>
              <a:rPr lang="en-GB" sz="2000" dirty="0">
                <a:latin typeface="Arial"/>
                <a:cs typeface="Arial"/>
              </a:rPr>
              <a:t>, </a:t>
            </a:r>
            <a:r>
              <a:rPr lang="en-GB" sz="2000" dirty="0" err="1">
                <a:latin typeface="Arial"/>
                <a:cs typeface="Arial"/>
              </a:rPr>
              <a:t>analizējot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paraugus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ar</a:t>
            </a:r>
            <a:r>
              <a:rPr lang="en-GB" sz="2000" dirty="0">
                <a:latin typeface="Arial"/>
                <a:cs typeface="Arial"/>
              </a:rPr>
              <a:t> PAS-FTIR, Raman, LIBS</a:t>
            </a:r>
            <a:endParaRPr lang="en-US" sz="2000" dirty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GB" sz="2000" b="1" dirty="0">
                <a:latin typeface="Arial"/>
                <a:cs typeface="Arial"/>
              </a:rPr>
              <a:t>WP2.2.</a:t>
            </a:r>
            <a:r>
              <a:rPr lang="en-GB" sz="2000" dirty="0">
                <a:latin typeface="Arial"/>
                <a:cs typeface="Arial"/>
              </a:rPr>
              <a:t> – </a:t>
            </a:r>
            <a:r>
              <a:rPr lang="en-GB" sz="2000" dirty="0" err="1">
                <a:latin typeface="Arial"/>
                <a:cs typeface="Arial"/>
              </a:rPr>
              <a:t>Metožu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starpvalidēšana</a:t>
            </a:r>
            <a:r>
              <a:rPr lang="en-GB" sz="2000" dirty="0">
                <a:latin typeface="Arial"/>
                <a:cs typeface="Arial"/>
              </a:rPr>
              <a:t>, </a:t>
            </a:r>
            <a:r>
              <a:rPr lang="en-GB" sz="2000" dirty="0" err="1">
                <a:latin typeface="Arial"/>
                <a:cs typeface="Arial"/>
              </a:rPr>
              <a:t>izmantojot</a:t>
            </a:r>
            <a:r>
              <a:rPr lang="en-GB" sz="2000" dirty="0">
                <a:latin typeface="Arial"/>
                <a:cs typeface="Arial"/>
              </a:rPr>
              <a:t> FTIR PAS – DRIFT un LIBS –EDX(XRF);</a:t>
            </a:r>
            <a:endParaRPr lang="en-US" sz="2000" dirty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GB" sz="2000" b="1" dirty="0">
                <a:latin typeface="Arial"/>
                <a:cs typeface="Arial"/>
              </a:rPr>
              <a:t>WP3.1</a:t>
            </a:r>
            <a:r>
              <a:rPr lang="en-GB" sz="2000" dirty="0">
                <a:latin typeface="Arial"/>
                <a:cs typeface="Arial"/>
              </a:rPr>
              <a:t>.- </a:t>
            </a:r>
            <a:r>
              <a:rPr lang="en-GB" sz="2000" dirty="0" err="1">
                <a:latin typeface="Arial"/>
                <a:cs typeface="Arial"/>
              </a:rPr>
              <a:t>Rezultāti</a:t>
            </a:r>
            <a:r>
              <a:rPr lang="en-GB" sz="2000" dirty="0">
                <a:latin typeface="Arial"/>
                <a:cs typeface="Arial"/>
              </a:rPr>
              <a:t> par </a:t>
            </a:r>
            <a:r>
              <a:rPr lang="en-GB" sz="2000" dirty="0" err="1">
                <a:latin typeface="Arial"/>
                <a:cs typeface="Arial"/>
              </a:rPr>
              <a:t>izstrādātajām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statistikas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metodēm</a:t>
            </a:r>
            <a:r>
              <a:rPr lang="en-GB" sz="2000" dirty="0">
                <a:latin typeface="Arial"/>
                <a:cs typeface="Arial"/>
              </a:rPr>
              <a:t>;</a:t>
            </a:r>
            <a:endParaRPr lang="en-US" sz="2000" dirty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GB" sz="2000" b="1" dirty="0">
                <a:latin typeface="Arial"/>
                <a:cs typeface="Arial"/>
              </a:rPr>
              <a:t>WP4.1.- </a:t>
            </a:r>
            <a:r>
              <a:rPr lang="en-GB" sz="2000" dirty="0" err="1" smtClean="0">
                <a:latin typeface="Arial"/>
                <a:cs typeface="Arial"/>
              </a:rPr>
              <a:t>Ārstniecības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augu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paraugu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sagatavošana</a:t>
            </a:r>
            <a:r>
              <a:rPr lang="en-GB" sz="2000" dirty="0">
                <a:latin typeface="Arial"/>
                <a:cs typeface="Arial"/>
              </a:rPr>
              <a:t> un </a:t>
            </a:r>
            <a:r>
              <a:rPr lang="en-GB" sz="2000" dirty="0" err="1">
                <a:latin typeface="Arial"/>
                <a:cs typeface="Arial"/>
              </a:rPr>
              <a:t>analīze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spektroskopisko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metožu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izmantošanā</a:t>
            </a:r>
            <a:r>
              <a:rPr lang="en-GB" sz="2000" dirty="0">
                <a:latin typeface="Arial"/>
                <a:cs typeface="Arial"/>
              </a:rPr>
              <a:t>.  un </a:t>
            </a:r>
            <a:r>
              <a:rPr lang="en-GB" sz="2000" dirty="0" err="1">
                <a:latin typeface="Arial"/>
                <a:cs typeface="Arial"/>
              </a:rPr>
              <a:t>augu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materiāla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testēšanu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ar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spektroskopiju</a:t>
            </a:r>
            <a:r>
              <a:rPr lang="en-GB" sz="2000" b="1" dirty="0" smtClean="0">
                <a:latin typeface="Arial"/>
                <a:cs typeface="Arial"/>
              </a:rPr>
              <a:t>;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26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Paldies</a:t>
            </a:r>
            <a:r>
              <a:rPr lang="en-US" dirty="0" smtClean="0"/>
              <a:t> par </a:t>
            </a:r>
            <a:r>
              <a:rPr lang="en-US" dirty="0" err="1" smtClean="0"/>
              <a:t>uzmanību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dirty="0" smtClean="0"/>
              <a:t>Agnese Brangule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agnese.brangule@rsu.lv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agnesebrangule@yahoo.com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Mob.tel</a:t>
            </a:r>
            <a:r>
              <a:rPr lang="en-US" dirty="0" smtClean="0"/>
              <a:t>. 29411149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007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386</Words>
  <Application>Microsoft Macintosh PowerPoint</Application>
  <PresentationFormat>On-screen Show (4:3)</PresentationFormat>
  <Paragraphs>60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PowerPoint Presentation</vt:lpstr>
      <vt:lpstr>Pētījuma mērķis</vt:lpstr>
      <vt:lpstr>Pētniecības pieteikuma darbības un aktivitāšu (Work packages, WP)  4 bloki (WP1-WP4)</vt:lpstr>
      <vt:lpstr>Pētniecības pieteikuma īstenošanas laika grafiks</vt:lpstr>
      <vt:lpstr>Paveiktās aktivitātes periodā - 01.02.2019. līdz 27.06.2019. </vt:lpstr>
      <vt:lpstr>Paveiktās aktivitātes periodā - 01.02.2019. līdz 27.06.2019. </vt:lpstr>
      <vt:lpstr>Paveiktās aktivitātes periodā - 01.02.2019. līdz 27.06.2019. </vt:lpstr>
      <vt:lpstr>Paveiktās aktivitātes periodā - 01.02.2019. līdz 27.06.2019. </vt:lpstr>
      <vt:lpstr>PowerPoint Presentation</vt:lpstr>
    </vt:vector>
  </TitlesOfParts>
  <Company>VIAA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Zakrevska</dc:creator>
  <cp:lastModifiedBy>Agnese Brangule</cp:lastModifiedBy>
  <cp:revision>93</cp:revision>
  <dcterms:created xsi:type="dcterms:W3CDTF">2019-01-17T14:22:14Z</dcterms:created>
  <dcterms:modified xsi:type="dcterms:W3CDTF">2019-06-18T04:42:28Z</dcterms:modified>
</cp:coreProperties>
</file>