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69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5086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027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557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98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66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37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491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167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700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259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722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9B274-A02E-4A90-95B5-088DF6E60907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C8E56-0475-4FFB-B34C-3767ED305C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626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Fran%C3%A7oise_Barr%C3%A9-Sinoussi-press_conference_Dec_06th,_2008-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hyperlink" Target="https://en.wikipedia.org/wiki/File:Luc_Montagnier-press_conference_Dec_06th,_2008-6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ERA-NET HIVERA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dirty="0" smtClean="0"/>
              <a:t>03.12.2015</a:t>
            </a:r>
          </a:p>
          <a:p>
            <a:r>
              <a:rPr lang="lv-LV" dirty="0" smtClean="0"/>
              <a:t>HERMETIC </a:t>
            </a:r>
            <a:r>
              <a:rPr lang="lv-LV" dirty="0" err="1" smtClean="0"/>
              <a:t>project</a:t>
            </a:r>
            <a:r>
              <a:rPr lang="lv-LV" dirty="0" smtClean="0"/>
              <a:t> </a:t>
            </a:r>
            <a:r>
              <a:rPr lang="lv-LV" dirty="0" err="1" smtClean="0"/>
              <a:t>presentation</a:t>
            </a:r>
            <a:endParaRPr lang="lv-LV" dirty="0" smtClean="0"/>
          </a:p>
          <a:p>
            <a:endParaRPr lang="lv-LV" dirty="0"/>
          </a:p>
          <a:p>
            <a:r>
              <a:rPr lang="lv-LV" dirty="0" smtClean="0"/>
              <a:t>Uldis Berkis, LAS</a:t>
            </a:r>
          </a:p>
          <a:p>
            <a:endParaRPr lang="lv-LV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169"/>
            <a:ext cx="8676456" cy="987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869160"/>
            <a:ext cx="800100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53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HIVERA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r>
              <a:rPr lang="lv-LV" sz="2800" dirty="0" smtClean="0"/>
              <a:t>2010-2015</a:t>
            </a:r>
          </a:p>
          <a:p>
            <a:r>
              <a:rPr lang="lv-LV" sz="2800" dirty="0" smtClean="0"/>
              <a:t>Trīs projektu konkursi</a:t>
            </a:r>
          </a:p>
          <a:p>
            <a:r>
              <a:rPr lang="lv-LV" sz="2800" dirty="0" smtClean="0"/>
              <a:t>Koordinators INSERM (ANRS – Prof. </a:t>
            </a:r>
            <a:r>
              <a:rPr lang="lv-LV" sz="2800" dirty="0" err="1" smtClean="0">
                <a:effectLst/>
              </a:rPr>
              <a:t>Delfraissy</a:t>
            </a:r>
            <a:r>
              <a:rPr lang="lv-LV" sz="2800" dirty="0" smtClean="0"/>
              <a:t>)</a:t>
            </a:r>
          </a:p>
          <a:p>
            <a:r>
              <a:rPr lang="lv-LV" sz="2800" dirty="0" smtClean="0"/>
              <a:t>Nobela prēmija 2008 – </a:t>
            </a:r>
            <a:r>
              <a:rPr lang="lv-LV" sz="2800" dirty="0" err="1" smtClean="0"/>
              <a:t>Pastēra</a:t>
            </a:r>
            <a:r>
              <a:rPr lang="lv-LV" sz="2800" dirty="0" smtClean="0"/>
              <a:t> institūta zinātniekiem par AIDS vīrusa atklāšanu</a:t>
            </a:r>
            <a:endParaRPr lang="lv-LV" sz="2800" dirty="0"/>
          </a:p>
        </p:txBody>
      </p:sp>
      <p:pic>
        <p:nvPicPr>
          <p:cNvPr id="2050" name="Picture 2" descr="Françoise Barré-Sinoussi-press conference Dec 06th, 2008-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26510"/>
            <a:ext cx="1735460" cy="239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Luc Montagnier-press conference Dec 06th, 2008-6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3977387"/>
            <a:ext cx="1702735" cy="246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21785" y="6488668"/>
            <a:ext cx="1679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b="1" dirty="0" err="1" smtClean="0"/>
              <a:t>Luc</a:t>
            </a:r>
            <a:r>
              <a:rPr lang="lv-LV" b="1" dirty="0" smtClean="0"/>
              <a:t> </a:t>
            </a:r>
            <a:r>
              <a:rPr lang="lv-LV" b="1" dirty="0" err="1" smtClean="0"/>
              <a:t>Montagnier</a:t>
            </a:r>
            <a:endParaRPr lang="lv-LV" dirty="0"/>
          </a:p>
        </p:txBody>
      </p:sp>
      <p:sp>
        <p:nvSpPr>
          <p:cNvPr id="5" name="Rectangle 4"/>
          <p:cNvSpPr/>
          <p:nvPr/>
        </p:nvSpPr>
        <p:spPr>
          <a:xfrm>
            <a:off x="1451705" y="6438613"/>
            <a:ext cx="2503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b="1" dirty="0" err="1" smtClean="0"/>
              <a:t>Françoise</a:t>
            </a:r>
            <a:r>
              <a:rPr lang="lv-LV" b="1" dirty="0" smtClean="0"/>
              <a:t> </a:t>
            </a:r>
            <a:r>
              <a:rPr lang="lv-LV" b="1" dirty="0" err="1" smtClean="0"/>
              <a:t>Barré-Sinoussi</a:t>
            </a:r>
            <a:endParaRPr lang="lv-LV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617" y="-12576"/>
            <a:ext cx="19335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484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Projektu konkursi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3 konkursi</a:t>
            </a:r>
          </a:p>
          <a:p>
            <a:r>
              <a:rPr lang="lv-LV" dirty="0" smtClean="0"/>
              <a:t>Latvija piedalās tikai 3. konkursā</a:t>
            </a:r>
          </a:p>
          <a:p>
            <a:r>
              <a:rPr lang="lv-LV" dirty="0" smtClean="0"/>
              <a:t>10 pieteikumi</a:t>
            </a:r>
          </a:p>
          <a:p>
            <a:r>
              <a:rPr lang="lv-LV" dirty="0" smtClean="0"/>
              <a:t>Atbalstīti divi pilnībā (HIV-NANOVA, HERMETIC), viens daļēji (</a:t>
            </a:r>
            <a:r>
              <a:rPr lang="lv-LV" dirty="0" err="1" smtClean="0"/>
              <a:t>INiNRAGI</a:t>
            </a:r>
            <a:r>
              <a:rPr lang="lv-LV" dirty="0" smtClean="0"/>
              <a:t>)</a:t>
            </a:r>
          </a:p>
          <a:p>
            <a:r>
              <a:rPr lang="lv-LV" dirty="0" smtClean="0"/>
              <a:t>Spektrs – </a:t>
            </a:r>
            <a:r>
              <a:rPr lang="lv-LV" dirty="0" err="1" smtClean="0"/>
              <a:t>terapetiskās</a:t>
            </a:r>
            <a:r>
              <a:rPr lang="lv-LV" dirty="0" smtClean="0"/>
              <a:t> vakcīnas, transmisijas modelēšana, jaunas zāles</a:t>
            </a:r>
          </a:p>
          <a:p>
            <a:endParaRPr lang="lv-L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0"/>
            <a:ext cx="19335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59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 smtClean="0"/>
              <a:t>     Transmisija un rezistence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smtClean="0"/>
              <a:t>BEST-HOPE: </a:t>
            </a:r>
            <a:r>
              <a:rPr lang="lv-LV" dirty="0" err="1" smtClean="0"/>
              <a:t>Bio-molecular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Epidemiological</a:t>
            </a:r>
            <a:r>
              <a:rPr lang="lv-LV" dirty="0" smtClean="0"/>
              <a:t> </a:t>
            </a:r>
            <a:r>
              <a:rPr lang="lv-LV" dirty="0" err="1" smtClean="0"/>
              <a:t>Surveillance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HIV </a:t>
            </a:r>
            <a:r>
              <a:rPr lang="lv-LV" dirty="0" err="1" smtClean="0"/>
              <a:t>Transmission</a:t>
            </a:r>
            <a:r>
              <a:rPr lang="lv-LV" dirty="0" smtClean="0"/>
              <a:t> </a:t>
            </a:r>
            <a:r>
              <a:rPr lang="lv-LV" dirty="0" err="1" smtClean="0"/>
              <a:t>patterns</a:t>
            </a:r>
            <a:r>
              <a:rPr lang="lv-LV" dirty="0" smtClean="0"/>
              <a:t>, </a:t>
            </a:r>
            <a:r>
              <a:rPr lang="lv-LV" dirty="0" err="1" smtClean="0"/>
              <a:t>transmitted</a:t>
            </a:r>
            <a:r>
              <a:rPr lang="lv-LV" dirty="0" smtClean="0"/>
              <a:t> </a:t>
            </a:r>
            <a:r>
              <a:rPr lang="lv-LV" dirty="0" err="1" smtClean="0"/>
              <a:t>drug</a:t>
            </a:r>
            <a:r>
              <a:rPr lang="lv-LV" dirty="0" smtClean="0"/>
              <a:t> </a:t>
            </a:r>
            <a:r>
              <a:rPr lang="lv-LV" dirty="0" err="1" smtClean="0"/>
              <a:t>resistance</a:t>
            </a:r>
            <a:r>
              <a:rPr lang="lv-LV" dirty="0" smtClean="0"/>
              <a:t>, </a:t>
            </a:r>
            <a:r>
              <a:rPr lang="lv-LV" dirty="0" err="1" smtClean="0"/>
              <a:t>Hepatitis</a:t>
            </a:r>
            <a:r>
              <a:rPr lang="lv-LV" dirty="0" smtClean="0"/>
              <a:t> </a:t>
            </a:r>
            <a:r>
              <a:rPr lang="lv-LV" dirty="0" err="1" smtClean="0"/>
              <a:t>coinfections</a:t>
            </a:r>
            <a:r>
              <a:rPr lang="lv-LV" dirty="0" smtClean="0"/>
              <a:t>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Ongoing</a:t>
            </a:r>
            <a:r>
              <a:rPr lang="lv-LV" dirty="0" smtClean="0"/>
              <a:t> </a:t>
            </a:r>
            <a:r>
              <a:rPr lang="lv-LV" dirty="0" err="1" smtClean="0"/>
              <a:t>ageing</a:t>
            </a:r>
            <a:r>
              <a:rPr lang="lv-LV" dirty="0" smtClean="0"/>
              <a:t> </a:t>
            </a:r>
            <a:r>
              <a:rPr lang="lv-LV" dirty="0" err="1" smtClean="0"/>
              <a:t>Processes</a:t>
            </a:r>
            <a:r>
              <a:rPr lang="lv-LV" dirty="0" smtClean="0"/>
              <a:t> </a:t>
            </a:r>
            <a:r>
              <a:rPr lang="lv-LV" dirty="0" err="1" smtClean="0"/>
              <a:t>in</a:t>
            </a:r>
            <a:r>
              <a:rPr lang="lv-LV" dirty="0" smtClean="0"/>
              <a:t> </a:t>
            </a:r>
            <a:r>
              <a:rPr lang="lv-LV" dirty="0" err="1" smtClean="0"/>
              <a:t>Europe</a:t>
            </a:r>
            <a:r>
              <a:rPr lang="lv-LV" dirty="0" smtClean="0"/>
              <a:t> (sadarbība ar PT, A. </a:t>
            </a:r>
            <a:r>
              <a:rPr lang="lv-LV" dirty="0" err="1" smtClean="0"/>
              <a:t>Abecasis</a:t>
            </a:r>
            <a:r>
              <a:rPr lang="lv-LV" dirty="0" smtClean="0"/>
              <a:t>) (I)</a:t>
            </a:r>
          </a:p>
          <a:p>
            <a:r>
              <a:rPr lang="en-US" dirty="0" smtClean="0"/>
              <a:t>EURECA: ERANET to Unravel new Roads to </a:t>
            </a:r>
            <a:r>
              <a:rPr lang="en-US" dirty="0" err="1" smtClean="0"/>
              <a:t>Eradica</a:t>
            </a:r>
            <a:r>
              <a:rPr lang="lv-LV" dirty="0" err="1" smtClean="0"/>
              <a:t>ti</a:t>
            </a:r>
            <a:r>
              <a:rPr lang="en-US" dirty="0" smtClean="0"/>
              <a:t>on and a Cure for AIDS</a:t>
            </a:r>
            <a:r>
              <a:rPr lang="lv-LV" dirty="0" smtClean="0"/>
              <a:t> (II)</a:t>
            </a:r>
          </a:p>
          <a:p>
            <a:r>
              <a:rPr lang="lv-LV" dirty="0" smtClean="0"/>
              <a:t>HERMETIC: </a:t>
            </a:r>
            <a:r>
              <a:rPr lang="en-US" dirty="0" smtClean="0"/>
              <a:t>HIV European Research on </a:t>
            </a:r>
            <a:r>
              <a:rPr lang="en-US" dirty="0" err="1" smtClean="0"/>
              <a:t>Mathema</a:t>
            </a:r>
            <a:r>
              <a:rPr lang="lv-LV" dirty="0" err="1" smtClean="0"/>
              <a:t>thi</a:t>
            </a:r>
            <a:r>
              <a:rPr lang="en-US" dirty="0" err="1" smtClean="0"/>
              <a:t>cal</a:t>
            </a:r>
            <a:r>
              <a:rPr lang="en-US" dirty="0" smtClean="0"/>
              <a:t> Modeling and </a:t>
            </a:r>
            <a:r>
              <a:rPr lang="en-US" dirty="0" err="1" smtClean="0"/>
              <a:t>Experimenta</a:t>
            </a:r>
            <a:r>
              <a:rPr lang="lv-LV" dirty="0" err="1" smtClean="0"/>
              <a:t>ti</a:t>
            </a:r>
            <a:r>
              <a:rPr lang="en-US" dirty="0" smtClean="0"/>
              <a:t>on of</a:t>
            </a:r>
            <a:r>
              <a:rPr lang="lv-LV" dirty="0" smtClean="0"/>
              <a:t> </a:t>
            </a:r>
            <a:r>
              <a:rPr lang="en-US" dirty="0" err="1" smtClean="0"/>
              <a:t>Tes</a:t>
            </a:r>
            <a:r>
              <a:rPr lang="lv-LV" dirty="0" err="1" smtClean="0"/>
              <a:t>ti</a:t>
            </a:r>
            <a:r>
              <a:rPr lang="en-US" dirty="0" smtClean="0"/>
              <a:t>ng in Hidden </a:t>
            </a:r>
            <a:r>
              <a:rPr lang="en-US" dirty="0" err="1" smtClean="0"/>
              <a:t>Communi</a:t>
            </a:r>
            <a:r>
              <a:rPr lang="lv-LV" dirty="0" err="1" smtClean="0"/>
              <a:t>ti</a:t>
            </a:r>
            <a:r>
              <a:rPr lang="en-US" dirty="0" err="1" smtClean="0"/>
              <a:t>es</a:t>
            </a:r>
            <a:r>
              <a:rPr lang="lv-LV" dirty="0" smtClean="0"/>
              <a:t> (III)</a:t>
            </a:r>
          </a:p>
          <a:p>
            <a:endParaRPr lang="lv-L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0"/>
            <a:ext cx="19335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1014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 smtClean="0"/>
              <a:t>Nākotne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err="1" smtClean="0"/>
              <a:t>Cofund</a:t>
            </a:r>
            <a:r>
              <a:rPr lang="lv-LV" dirty="0" smtClean="0"/>
              <a:t> ERA-NET, kopā ar </a:t>
            </a:r>
            <a:r>
              <a:rPr lang="lv-LV" dirty="0" err="1" smtClean="0"/>
              <a:t>Infect-ERA</a:t>
            </a:r>
            <a:endParaRPr lang="lv-LV" dirty="0" smtClean="0"/>
          </a:p>
          <a:p>
            <a:r>
              <a:rPr lang="lv-LV" dirty="0" smtClean="0"/>
              <a:t>AIDS </a:t>
            </a:r>
            <a:r>
              <a:rPr lang="lv-LV" dirty="0" err="1" smtClean="0"/>
              <a:t>Cure</a:t>
            </a:r>
            <a:endParaRPr lang="lv-LV" dirty="0" smtClean="0"/>
          </a:p>
          <a:p>
            <a:r>
              <a:rPr lang="lv-LV" dirty="0" err="1" smtClean="0"/>
              <a:t>In</a:t>
            </a:r>
            <a:r>
              <a:rPr lang="lv-LV" dirty="0" smtClean="0"/>
              <a:t> </a:t>
            </a:r>
            <a:r>
              <a:rPr lang="lv-LV" dirty="0" err="1" smtClean="0"/>
              <a:t>vitro</a:t>
            </a:r>
            <a:r>
              <a:rPr lang="lv-LV" dirty="0" smtClean="0"/>
              <a:t> izdevies pilnībā izdzēst AIDS vīrusa genomu no šūnām, ar </a:t>
            </a:r>
            <a:r>
              <a:rPr lang="lv-LV" dirty="0" err="1" smtClean="0"/>
              <a:t>biotehnoloģisku</a:t>
            </a:r>
            <a:r>
              <a:rPr lang="lv-LV" dirty="0" smtClean="0"/>
              <a:t> rezistences mehānismu</a:t>
            </a:r>
          </a:p>
          <a:p>
            <a:r>
              <a:rPr lang="lv-LV" dirty="0" smtClean="0"/>
              <a:t>Atjaunojusies interese </a:t>
            </a:r>
            <a:r>
              <a:rPr lang="lv-LV" smtClean="0"/>
              <a:t>par vīrusu saslimšanām </a:t>
            </a:r>
            <a:r>
              <a:rPr lang="lv-LV" dirty="0" smtClean="0"/>
              <a:t>- EBOLA</a:t>
            </a:r>
          </a:p>
          <a:p>
            <a:endParaRPr lang="lv-L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0"/>
            <a:ext cx="19335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74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189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ERA-NET HIVERA</vt:lpstr>
      <vt:lpstr>HIVERA</vt:lpstr>
      <vt:lpstr>Projektu konkursi</vt:lpstr>
      <vt:lpstr>     Transmisija un rezistence</vt:lpstr>
      <vt:lpstr>Nākotne</vt:lpstr>
    </vt:vector>
  </TitlesOfParts>
  <Company>Riga Stradins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ERA-NET HIVERA</dc:title>
  <dc:creator>Uldis Berķis</dc:creator>
  <cp:lastModifiedBy>Valentīna Gavare</cp:lastModifiedBy>
  <cp:revision>6</cp:revision>
  <dcterms:created xsi:type="dcterms:W3CDTF">2015-12-03T07:27:56Z</dcterms:created>
  <dcterms:modified xsi:type="dcterms:W3CDTF">2017-05-17T13:12:25Z</dcterms:modified>
</cp:coreProperties>
</file>