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71" r:id="rId3"/>
    <p:sldId id="269" r:id="rId4"/>
    <p:sldId id="283" r:id="rId5"/>
    <p:sldId id="270" r:id="rId6"/>
    <p:sldId id="284" r:id="rId7"/>
    <p:sldId id="285" r:id="rId8"/>
    <p:sldId id="286" r:id="rId9"/>
    <p:sldId id="287" r:id="rId10"/>
    <p:sldId id="288" r:id="rId11"/>
    <p:sldId id="266" r:id="rId12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068" autoAdjust="0"/>
  </p:normalViewPr>
  <p:slideViewPr>
    <p:cSldViewPr snapToGrid="0">
      <p:cViewPr>
        <p:scale>
          <a:sx n="72" d="100"/>
          <a:sy n="72" d="100"/>
        </p:scale>
        <p:origin x="-1686" y="-8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9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193EC-08FF-5940-AF9E-9D6412910B00}" type="datetime1">
              <a:rPr lang="en-US" smtClean="0"/>
              <a:t>8/21/2019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E0C6C-80EB-4BED-B87C-FDAA050CD59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916049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510AF-4DC5-EC4F-99C6-1E30A645C3DE}" type="datetime1">
              <a:rPr lang="en-US" smtClean="0"/>
              <a:t>8/21/2019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CCB3C-315F-1043-A161-BFECC89E7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53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CCB3C-315F-1043-A161-BFECC89E74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3722913"/>
            <a:ext cx="7772400" cy="872899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496AE-7DAA-2B44-84ED-13CA3B11D9F8}" type="datetime1">
              <a:rPr lang="en-US" smtClean="0"/>
              <a:t>8/21/2019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ED9B-8475-427F-92D3-8DF23475C1D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4044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8619-7E6E-4040-A377-E29345264AD5}" type="datetime1">
              <a:rPr lang="en-US" smtClean="0"/>
              <a:t>8/21/2019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ED9B-8475-427F-92D3-8DF23475C1D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1950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790C-39E5-5F46-939E-51FD59C429E4}" type="datetime1">
              <a:rPr lang="en-US" smtClean="0"/>
              <a:t>8/21/2019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ED9B-8475-427F-92D3-8DF23475C1D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602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7030A0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5497-06A4-6544-9CA0-4D2D911444A7}" type="datetime1">
              <a:rPr lang="en-US" smtClean="0"/>
              <a:t>8/21/2019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ED9B-8475-427F-92D3-8DF23475C1D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17816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7A7-5E67-CE4F-8456-80C8D616E1DC}" type="datetime1">
              <a:rPr lang="en-US" smtClean="0"/>
              <a:t>8/21/2019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ED9B-8475-427F-92D3-8DF23475C1D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68828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C2691-47B0-6142-AD81-080891674AD9}" type="datetime1">
              <a:rPr lang="en-US" smtClean="0"/>
              <a:t>8/21/2019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ED9B-8475-427F-92D3-8DF23475C1D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41441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3EC0-E606-8741-A7E2-ABEBEEDC6F48}" type="datetime1">
              <a:rPr lang="en-US" smtClean="0"/>
              <a:t>8/21/2019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ED9B-8475-427F-92D3-8DF23475C1D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68059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7F310-F27B-DA41-A080-EE7E31AA8153}" type="datetime1">
              <a:rPr lang="en-US" smtClean="0"/>
              <a:t>8/21/2019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ED9B-8475-427F-92D3-8DF23475C1D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1201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89A94-F651-0943-AAD8-FE62F1E79C29}" type="datetime1">
              <a:rPr lang="en-US" smtClean="0"/>
              <a:t>8/21/2019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ED9B-8475-427F-92D3-8DF23475C1D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61096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1BFC-F1F4-6244-B26A-5EFA4E2BDD4C}" type="datetime1">
              <a:rPr lang="en-US" smtClean="0"/>
              <a:t>8/21/2019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ED9B-8475-427F-92D3-8DF23475C1D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56868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D390-C230-C841-99C2-127504A50C10}" type="datetime1">
              <a:rPr lang="en-US" smtClean="0"/>
              <a:t>8/21/2019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ED9B-8475-427F-92D3-8DF23475C1D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68103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29FB6-819F-9248-8E90-8A23C36BB25D}" type="datetime1">
              <a:rPr lang="en-US" smtClean="0"/>
              <a:t>8/21/2019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4ED9B-8475-427F-92D3-8DF23475C1D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0591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agnesebrangule@yahoo.com" TargetMode="External"/><Relationship Id="rId2" Type="http://schemas.openxmlformats.org/officeDocument/2006/relationships/hyperlink" Target="mailto:agnese.brangule@rsu.l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intranet.rsu.lv/SiteCollectionImages/rsu_logo_2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gnese\Desktop\Stradini_logo_ENG_horiz-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22" y="25613"/>
            <a:ext cx="3096896" cy="8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64347" y="4371627"/>
            <a:ext cx="3161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b="1" dirty="0" smtClean="0">
                <a:latin typeface="Times New Roman" pitchFamily="18" charset="0"/>
                <a:cs typeface="Times New Roman" pitchFamily="18" charset="0"/>
              </a:rPr>
              <a:t>Agnese Brangule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1306" y="5609888"/>
            <a:ext cx="1305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14.05.2019.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3329442" y="4956402"/>
            <a:ext cx="2250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lv-LV" sz="2400" i="1" dirty="0" smtClean="0">
                <a:latin typeface="Times New Roman" pitchFamily="18" charset="0"/>
                <a:cs typeface="Times New Roman" pitchFamily="18" charset="0"/>
              </a:rPr>
              <a:t>adošā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pētniece</a:t>
            </a:r>
            <a:r>
              <a:rPr lang="lv-LV" sz="24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60375" y="3212062"/>
            <a:ext cx="815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4000" b="1" dirty="0" smtClean="0">
                <a:latin typeface="Times New Roman" pitchFamily="18" charset="0"/>
                <a:cs typeface="Times New Roman" pitchFamily="18" charset="0"/>
              </a:rPr>
              <a:t>Ceļojums no ķīmijas uz datu pasauli</a:t>
            </a:r>
          </a:p>
        </p:txBody>
      </p:sp>
    </p:spTree>
    <p:extLst>
      <p:ext uri="{BB962C8B-B14F-4D97-AF65-F5344CB8AC3E}">
        <p14:creationId xmlns:p14="http://schemas.microsoft.com/office/powerpoint/2010/main" val="523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gnese\Desktop\Stradini_logo_ENG_vert-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5399126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209687"/>
            <a:ext cx="1128944" cy="648313"/>
          </a:xfrm>
        </p:spPr>
        <p:txBody>
          <a:bodyPr/>
          <a:lstStyle/>
          <a:p>
            <a:pPr algn="ctr"/>
            <a:fld id="{E3B4ED9B-8475-427F-92D3-8DF23475C1D1}" type="slidenum">
              <a:rPr lang="lv-LV" sz="1400" smtClean="0">
                <a:latin typeface="Arial"/>
                <a:cs typeface="Arial"/>
              </a:rPr>
              <a:pPr algn="ctr"/>
              <a:t>10</a:t>
            </a:fld>
            <a:endParaRPr lang="lv-LV" sz="1400">
              <a:latin typeface="Arial"/>
              <a:cs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2974" y="159026"/>
            <a:ext cx="7938052" cy="993913"/>
          </a:xfrm>
        </p:spPr>
        <p:txBody>
          <a:bodyPr anchor="ctr">
            <a:normAutofit fontScale="90000"/>
          </a:bodyPr>
          <a:lstStyle/>
          <a:p>
            <a:pPr marL="285750" indent="-285750" algn="ctr">
              <a:lnSpc>
                <a:spcPct val="100000"/>
              </a:lnSpc>
            </a:pPr>
            <a:r>
              <a:rPr lang="lv-LV" dirty="0" smtClean="0">
                <a:latin typeface="Arial"/>
                <a:cs typeface="Arial"/>
              </a:rPr>
              <a:t>Kāpēc «ceļojums no ķīmijas uz datu pasauli»?</a:t>
            </a:r>
            <a:endParaRPr lang="lv-LV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6469" y="6201680"/>
            <a:ext cx="5691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Legner</a:t>
            </a:r>
            <a:r>
              <a:rPr lang="en-US" sz="1200" dirty="0"/>
              <a:t> </a:t>
            </a:r>
            <a:r>
              <a:rPr lang="en-US" sz="1200" dirty="0" smtClean="0"/>
              <a:t>N., </a:t>
            </a:r>
            <a:r>
              <a:rPr lang="en-US" sz="1200" dirty="0" err="1"/>
              <a:t>Meinen</a:t>
            </a:r>
            <a:r>
              <a:rPr lang="en-US" sz="1200" dirty="0"/>
              <a:t> </a:t>
            </a:r>
            <a:r>
              <a:rPr lang="en-US" sz="1200" dirty="0" smtClean="0"/>
              <a:t>C., </a:t>
            </a:r>
            <a:r>
              <a:rPr lang="en-US" sz="1200" dirty="0" err="1"/>
              <a:t>Rauber</a:t>
            </a:r>
            <a:r>
              <a:rPr lang="en-US" sz="1200" dirty="0"/>
              <a:t> </a:t>
            </a:r>
            <a:r>
              <a:rPr lang="en-US" sz="1200" dirty="0" smtClean="0"/>
              <a:t>R. “Root </a:t>
            </a:r>
            <a:r>
              <a:rPr lang="en-US" sz="1200" dirty="0"/>
              <a:t>Differentiation of Agricultural Plant Cultivars and Proveniences Using FTIR </a:t>
            </a:r>
            <a:r>
              <a:rPr lang="en-US" sz="1200" dirty="0" smtClean="0"/>
              <a:t>Spectroscopy”  </a:t>
            </a:r>
            <a:endParaRPr lang="en-US" sz="1200" dirty="0"/>
          </a:p>
        </p:txBody>
      </p:sp>
      <p:pic>
        <p:nvPicPr>
          <p:cNvPr id="4098" name="Picture 2" descr="https://www.frontiersin.org/files/Articles/333716/fpls-09-00748-HTML/image_m/fpls-09-00748-g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92" y="1281675"/>
            <a:ext cx="65341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97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err="1" smtClean="0"/>
              <a:t>Paldies</a:t>
            </a:r>
            <a:r>
              <a:rPr lang="en-US" dirty="0" smtClean="0"/>
              <a:t> par </a:t>
            </a:r>
            <a:r>
              <a:rPr lang="en-US" dirty="0" err="1" smtClean="0"/>
              <a:t>uzmanību</a:t>
            </a:r>
            <a:r>
              <a:rPr lang="en-US" dirty="0" smtClean="0"/>
              <a:t>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Mani </a:t>
            </a:r>
            <a:r>
              <a:rPr lang="en-US" b="1" u="sng" dirty="0" err="1" smtClean="0"/>
              <a:t>kontakti</a:t>
            </a:r>
            <a:r>
              <a:rPr lang="en-US" b="1" u="sng" dirty="0" smtClean="0"/>
              <a:t>:</a:t>
            </a:r>
          </a:p>
          <a:p>
            <a:pPr marL="0" indent="0">
              <a:buNone/>
            </a:pPr>
            <a:r>
              <a:rPr lang="en-US" b="1" dirty="0" smtClean="0"/>
              <a:t>Agnese Brangule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agnese.brangule@rsu.lv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agnesebrangule@yahoo.com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Mob.tel</a:t>
            </a:r>
            <a:r>
              <a:rPr lang="en-US" dirty="0" smtClean="0"/>
              <a:t>. 29411149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4ED9B-8475-427F-92D3-8DF23475C1D1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5007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208" y="-121920"/>
            <a:ext cx="7886700" cy="13255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lv-LV" dirty="0"/>
          </a:p>
        </p:txBody>
      </p:sp>
      <p:pic>
        <p:nvPicPr>
          <p:cNvPr id="2050" name="Picture 2" descr="C:\Users\Agnese\Desktop\Stradini_logo_ENG_vert-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5575537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Screenshot 2018-02-07 22.35.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931" y="3179381"/>
            <a:ext cx="2883329" cy="3770507"/>
          </a:xfrm>
          <a:prstGeom prst="rect">
            <a:avLst/>
          </a:prstGeom>
        </p:spPr>
      </p:pic>
      <p:pic>
        <p:nvPicPr>
          <p:cNvPr id="9" name="Picture 8" descr="http://m.ldb.lv/web/kim_9_mg/assets/mobile/pages/page0001_i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14107">
            <a:off x="589723" y="3686546"/>
            <a:ext cx="1936182" cy="2857193"/>
          </a:xfrm>
          <a:prstGeom prst="rect">
            <a:avLst/>
          </a:prstGeom>
          <a:noFill/>
        </p:spPr>
      </p:pic>
      <p:pic>
        <p:nvPicPr>
          <p:cNvPr id="15" name="Picture 14" descr="Branbule_prom_vak-3.pd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683" t="4616" b="12836"/>
          <a:stretch/>
        </p:blipFill>
        <p:spPr>
          <a:xfrm>
            <a:off x="5088832" y="1930396"/>
            <a:ext cx="4120760" cy="494460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1118" y="6321069"/>
            <a:ext cx="599752" cy="536931"/>
          </a:xfrm>
        </p:spPr>
        <p:txBody>
          <a:bodyPr/>
          <a:lstStyle/>
          <a:p>
            <a:pPr algn="ctr"/>
            <a:fld id="{E3B4ED9B-8475-427F-92D3-8DF23475C1D1}" type="slidenum">
              <a:rPr lang="lv-LV" sz="1400" smtClean="0">
                <a:latin typeface="Arial"/>
                <a:cs typeface="Arial"/>
              </a:rPr>
              <a:pPr algn="ctr"/>
              <a:t>2</a:t>
            </a:fld>
            <a:endParaRPr lang="lv-LV" sz="1400" dirty="0">
              <a:latin typeface="Arial"/>
              <a:cs typeface="Arial"/>
            </a:endParaRPr>
          </a:p>
        </p:txBody>
      </p:sp>
      <p:sp>
        <p:nvSpPr>
          <p:cNvPr id="4" name="AutoShape 2" descr="AttÄlu rezultÄti vaicÄjumam âDZM projekts 2005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AttÄlu rezultÄti vaicÄjumam âDZM projekts 2005â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66" y="717904"/>
            <a:ext cx="1862482" cy="25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SaistÄ«ts attÄl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85" y="1013981"/>
            <a:ext cx="3946275" cy="200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08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7447" t="5318" r="19772" b="4845"/>
          <a:stretch/>
        </p:blipFill>
        <p:spPr>
          <a:xfrm>
            <a:off x="5901104" y="0"/>
            <a:ext cx="3242896" cy="2946074"/>
          </a:xfrm>
          <a:prstGeom prst="rect">
            <a:avLst/>
          </a:prstGeom>
        </p:spPr>
      </p:pic>
      <p:pic>
        <p:nvPicPr>
          <p:cNvPr id="20" name="Picture 19" descr="buldozer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11"/>
          <a:stretch/>
        </p:blipFill>
        <p:spPr>
          <a:xfrm>
            <a:off x="5219816" y="1887603"/>
            <a:ext cx="3924184" cy="33645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606" y="4018255"/>
            <a:ext cx="4081394" cy="3061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236" y="-352823"/>
            <a:ext cx="7886700" cy="1325563"/>
          </a:xfrm>
        </p:spPr>
        <p:txBody>
          <a:bodyPr>
            <a:normAutofit fontScale="90000"/>
          </a:bodyPr>
          <a:lstStyle/>
          <a:p>
            <a:pPr marL="285750" indent="-285750">
              <a:lnSpc>
                <a:spcPct val="200000"/>
              </a:lnSpc>
            </a:pPr>
            <a:r>
              <a:rPr lang="lv-LV" dirty="0" smtClean="0">
                <a:latin typeface="Arial"/>
                <a:cs typeface="Arial"/>
              </a:rPr>
              <a:t>Kāds ir zinātnieka sapnis</a:t>
            </a:r>
            <a:r>
              <a:rPr lang="en-US" dirty="0" smtClean="0">
                <a:latin typeface="Arial"/>
                <a:cs typeface="Arial"/>
              </a:rPr>
              <a:t>?</a:t>
            </a:r>
            <a:endParaRPr lang="lv-LV" dirty="0">
              <a:latin typeface="Arial"/>
              <a:cs typeface="Arial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0017" y="943567"/>
            <a:ext cx="5950973" cy="313154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lv-LV" dirty="0" smtClean="0"/>
              <a:t>Pilna laika pētniecība</a:t>
            </a:r>
            <a:r>
              <a:rPr lang="en-GB" dirty="0" smtClean="0"/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Sava </a:t>
            </a:r>
            <a:r>
              <a:rPr lang="en-GB" dirty="0" err="1" smtClean="0"/>
              <a:t>pētniecības</a:t>
            </a:r>
            <a:r>
              <a:rPr lang="en-GB" dirty="0" smtClean="0"/>
              <a:t> </a:t>
            </a:r>
            <a:r>
              <a:rPr lang="en-GB" dirty="0" err="1" smtClean="0"/>
              <a:t>virziena</a:t>
            </a:r>
            <a:r>
              <a:rPr lang="en-GB" dirty="0" smtClean="0"/>
              <a:t> </a:t>
            </a:r>
            <a:r>
              <a:rPr lang="en-GB" dirty="0" err="1" smtClean="0"/>
              <a:t>veidošana</a:t>
            </a:r>
            <a:r>
              <a:rPr lang="en-GB" dirty="0" smtClean="0"/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/>
              <a:t>Laika</a:t>
            </a:r>
            <a:r>
              <a:rPr lang="en-GB" dirty="0" smtClean="0"/>
              <a:t> un </a:t>
            </a:r>
            <a:r>
              <a:rPr lang="en-GB" dirty="0" err="1" smtClean="0"/>
              <a:t>naudas</a:t>
            </a:r>
            <a:r>
              <a:rPr lang="en-GB" dirty="0" smtClean="0"/>
              <a:t> </a:t>
            </a:r>
            <a:r>
              <a:rPr lang="en-GB" dirty="0" err="1" smtClean="0"/>
              <a:t>plānošana</a:t>
            </a:r>
            <a:r>
              <a:rPr lang="en-GB" dirty="0" smtClean="0"/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/>
              <a:t>Tīklošana</a:t>
            </a:r>
            <a:r>
              <a:rPr lang="en-GB" dirty="0" smtClean="0"/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Pētījuma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ilgtspēja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b="11049"/>
          <a:stretch/>
        </p:blipFill>
        <p:spPr>
          <a:xfrm>
            <a:off x="2293156" y="3613801"/>
            <a:ext cx="3178251" cy="33324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b="8739"/>
          <a:stretch/>
        </p:blipFill>
        <p:spPr>
          <a:xfrm>
            <a:off x="0" y="4014132"/>
            <a:ext cx="3289300" cy="22484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303428"/>
            <a:ext cx="758509" cy="554572"/>
          </a:xfrm>
        </p:spPr>
        <p:txBody>
          <a:bodyPr/>
          <a:lstStyle/>
          <a:p>
            <a:pPr algn="ctr"/>
            <a:fld id="{E3B4ED9B-8475-427F-92D3-8DF23475C1D1}" type="slidenum">
              <a:rPr lang="lv-LV" sz="1400" smtClean="0">
                <a:latin typeface="Arial"/>
                <a:cs typeface="Arial"/>
              </a:rPr>
              <a:pPr algn="ctr"/>
              <a:t>3</a:t>
            </a:fld>
            <a:endParaRPr lang="lv-LV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9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387" y="-15798"/>
            <a:ext cx="7886700" cy="1325563"/>
          </a:xfrm>
        </p:spPr>
        <p:txBody>
          <a:bodyPr>
            <a:normAutofit/>
          </a:bodyPr>
          <a:lstStyle/>
          <a:p>
            <a:pPr marL="285750" indent="-285750" algn="ctr">
              <a:lnSpc>
                <a:spcPct val="100000"/>
              </a:lnSpc>
            </a:pPr>
            <a:r>
              <a:rPr lang="en-US" sz="3600" dirty="0" err="1">
                <a:latin typeface="Arial"/>
                <a:cs typeface="Arial"/>
              </a:rPr>
              <a:t>Kāpēc</a:t>
            </a:r>
            <a:r>
              <a:rPr lang="en-US" sz="3600" dirty="0">
                <a:latin typeface="Arial"/>
                <a:cs typeface="Arial"/>
              </a:rPr>
              <a:t> </a:t>
            </a:r>
            <a:r>
              <a:rPr lang="lv-LV" sz="3600" dirty="0">
                <a:latin typeface="Arial"/>
                <a:cs typeface="Arial"/>
              </a:rPr>
              <a:t>j</a:t>
            </a:r>
            <a:r>
              <a:rPr lang="lv-LV" sz="3600" dirty="0" smtClean="0">
                <a:latin typeface="Arial"/>
                <a:cs typeface="Arial"/>
              </a:rPr>
              <a:t>āpēta</a:t>
            </a:r>
            <a:r>
              <a:rPr lang="en-US" sz="3600" dirty="0" smtClean="0">
                <a:latin typeface="Arial"/>
                <a:cs typeface="Arial"/>
              </a:rPr>
              <a:t>?</a:t>
            </a:r>
            <a:r>
              <a:rPr lang="lv-LV" sz="3600" dirty="0" smtClean="0">
                <a:latin typeface="Arial"/>
                <a:cs typeface="Arial"/>
              </a:rPr>
              <a:t> Vai katram ir cilvēkam ir jāpēta?</a:t>
            </a:r>
            <a:endParaRPr lang="lv-LV" sz="3600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303428"/>
            <a:ext cx="758509" cy="554572"/>
          </a:xfrm>
        </p:spPr>
        <p:txBody>
          <a:bodyPr/>
          <a:lstStyle/>
          <a:p>
            <a:pPr algn="ctr"/>
            <a:fld id="{E3B4ED9B-8475-427F-92D3-8DF23475C1D1}" type="slidenum">
              <a:rPr lang="lv-LV" sz="1400" smtClean="0">
                <a:latin typeface="Arial"/>
                <a:cs typeface="Arial"/>
              </a:rPr>
              <a:pPr algn="ctr"/>
              <a:t>4</a:t>
            </a:fld>
            <a:endParaRPr lang="lv-LV" sz="14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5509" y="6459574"/>
            <a:ext cx="6604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www.dzm.lu.lv</a:t>
            </a:r>
            <a:r>
              <a:rPr lang="en-US" dirty="0"/>
              <a:t>/</a:t>
            </a:r>
            <a:r>
              <a:rPr lang="en-US" dirty="0" err="1"/>
              <a:t>kim</a:t>
            </a:r>
            <a:r>
              <a:rPr lang="en-US" dirty="0"/>
              <a:t>/IT/VM_K_8/</a:t>
            </a:r>
            <a:r>
              <a:rPr lang="en-US" dirty="0" err="1"/>
              <a:t>index.html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18725" y="1104425"/>
            <a:ext cx="7823200" cy="5184775"/>
            <a:chOff x="973503" y="828994"/>
            <a:chExt cx="7823200" cy="5184775"/>
          </a:xfrm>
        </p:grpSpPr>
        <p:sp>
          <p:nvSpPr>
            <p:cNvPr id="17" name="AutoShape 4"/>
            <p:cNvSpPr>
              <a:spLocks noChangeArrowheads="1"/>
            </p:cNvSpPr>
            <p:nvPr/>
          </p:nvSpPr>
          <p:spPr bwMode="auto">
            <a:xfrm>
              <a:off x="3227753" y="1092519"/>
              <a:ext cx="5218112" cy="327025"/>
            </a:xfrm>
            <a:prstGeom prst="roundRect">
              <a:avLst>
                <a:gd name="adj" fmla="val 16667"/>
              </a:avLst>
            </a:prstGeom>
            <a:solidFill>
              <a:srgbClr val="DAF8FE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lIns="316800" tIns="0" rIns="63094" bIns="0"/>
            <a:lstStyle/>
            <a:p>
              <a:pPr algn="l"/>
              <a:r>
                <a:rPr lang="lv-LV" sz="1600" b="1" dirty="0">
                  <a:solidFill>
                    <a:srgbClr val="000000"/>
                  </a:solidFill>
                  <a:latin typeface="Arial"/>
                  <a:cs typeface="Arial"/>
                </a:rPr>
                <a:t>Saskata un formulē pētāmo problēmu</a:t>
              </a:r>
              <a:endParaRPr lang="lv-LV" sz="1600" b="1" dirty="0">
                <a:latin typeface="Arial"/>
                <a:cs typeface="Arial"/>
              </a:endParaRPr>
            </a:p>
          </p:txBody>
        </p:sp>
        <p:sp>
          <p:nvSpPr>
            <p:cNvPr id="18" name="AutoShape 5"/>
            <p:cNvSpPr>
              <a:spLocks noChangeArrowheads="1"/>
            </p:cNvSpPr>
            <p:nvPr/>
          </p:nvSpPr>
          <p:spPr bwMode="auto">
            <a:xfrm>
              <a:off x="3227753" y="2086294"/>
              <a:ext cx="5218112" cy="327025"/>
            </a:xfrm>
            <a:prstGeom prst="roundRect">
              <a:avLst>
                <a:gd name="adj" fmla="val 16667"/>
              </a:avLst>
            </a:prstGeom>
            <a:solidFill>
              <a:srgbClr val="DAF8FE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lIns="316800" tIns="0" rIns="63094" bIns="0" anchor="ctr"/>
            <a:lstStyle/>
            <a:p>
              <a:pPr algn="l"/>
              <a:r>
                <a:rPr lang="lv-LV" sz="1600" b="1">
                  <a:solidFill>
                    <a:srgbClr val="000000"/>
                  </a:solidFill>
                  <a:latin typeface="Arial"/>
                  <a:cs typeface="Arial"/>
                </a:rPr>
                <a:t>Izvēlas atbilstošus darba piederumus, vielas</a:t>
              </a:r>
              <a:endParaRPr lang="lv-LV" sz="1600" b="1">
                <a:latin typeface="Arial"/>
                <a:cs typeface="Arial"/>
              </a:endParaRPr>
            </a:p>
          </p:txBody>
        </p:sp>
        <p:sp>
          <p:nvSpPr>
            <p:cNvPr id="19" name="AutoShape 6"/>
            <p:cNvSpPr>
              <a:spLocks noChangeArrowheads="1"/>
            </p:cNvSpPr>
            <p:nvPr/>
          </p:nvSpPr>
          <p:spPr bwMode="auto">
            <a:xfrm>
              <a:off x="3227753" y="1425894"/>
              <a:ext cx="5218112" cy="327025"/>
            </a:xfrm>
            <a:prstGeom prst="roundRect">
              <a:avLst>
                <a:gd name="adj" fmla="val 16667"/>
              </a:avLst>
            </a:prstGeom>
            <a:solidFill>
              <a:srgbClr val="DAF8FE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lIns="316800" tIns="0" rIns="63094" bIns="0" anchor="ctr"/>
            <a:lstStyle/>
            <a:p>
              <a:pPr algn="l"/>
              <a:r>
                <a:rPr lang="es-ES" sz="1600" b="1">
                  <a:solidFill>
                    <a:srgbClr val="000000"/>
                  </a:solidFill>
                  <a:latin typeface="Arial"/>
                  <a:cs typeface="Arial"/>
                </a:rPr>
                <a:t>Saskata (izvēlas) un sagrupē lielumus, pazīmes</a:t>
              </a:r>
              <a:endParaRPr lang="lv-LV" sz="1600" b="1">
                <a:latin typeface="Arial"/>
                <a:cs typeface="Arial"/>
              </a:endParaRPr>
            </a:p>
          </p:txBody>
        </p:sp>
        <p:sp>
          <p:nvSpPr>
            <p:cNvPr id="23" name="AutoShape 7"/>
            <p:cNvSpPr>
              <a:spLocks noChangeArrowheads="1"/>
            </p:cNvSpPr>
            <p:nvPr/>
          </p:nvSpPr>
          <p:spPr bwMode="auto">
            <a:xfrm>
              <a:off x="3227753" y="2421257"/>
              <a:ext cx="5218112" cy="560388"/>
            </a:xfrm>
            <a:prstGeom prst="roundRect">
              <a:avLst>
                <a:gd name="adj" fmla="val 16667"/>
              </a:avLst>
            </a:prstGeom>
            <a:solidFill>
              <a:srgbClr val="DAF8FE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lIns="316800" tIns="0" rIns="63094" bIns="0" anchor="ctr"/>
            <a:lstStyle/>
            <a:p>
              <a:pPr algn="l"/>
              <a:r>
                <a:rPr lang="lv-LV" sz="1600" b="1" dirty="0">
                  <a:solidFill>
                    <a:srgbClr val="000000"/>
                  </a:solidFill>
                  <a:latin typeface="Arial"/>
                  <a:cs typeface="Arial"/>
                </a:rPr>
                <a:t>Plāno darba gaitu, izvēloties drošas, videi nekaitīgas darba metodes</a:t>
              </a:r>
              <a:endParaRPr lang="lv-LV" sz="1600" b="1" dirty="0">
                <a:latin typeface="Arial"/>
                <a:cs typeface="Arial"/>
              </a:endParaRPr>
            </a:p>
          </p:txBody>
        </p:sp>
        <p:sp>
          <p:nvSpPr>
            <p:cNvPr id="24" name="AutoShape 8"/>
            <p:cNvSpPr>
              <a:spLocks noChangeArrowheads="1"/>
            </p:cNvSpPr>
            <p:nvPr/>
          </p:nvSpPr>
          <p:spPr bwMode="auto">
            <a:xfrm>
              <a:off x="3227753" y="1760857"/>
              <a:ext cx="5218112" cy="325438"/>
            </a:xfrm>
            <a:prstGeom prst="roundRect">
              <a:avLst>
                <a:gd name="adj" fmla="val 16667"/>
              </a:avLst>
            </a:prstGeom>
            <a:solidFill>
              <a:srgbClr val="DAF8FE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lIns="316800" tIns="0" rIns="63094" bIns="0" anchor="ctr"/>
            <a:lstStyle/>
            <a:p>
              <a:pPr algn="l"/>
              <a:r>
                <a:rPr lang="lv-LV" sz="1600" b="1" dirty="0">
                  <a:solidFill>
                    <a:srgbClr val="000000"/>
                  </a:solidFill>
                  <a:latin typeface="Arial"/>
                  <a:cs typeface="Arial"/>
                </a:rPr>
                <a:t>Formulē hipotēzi</a:t>
              </a:r>
              <a:endParaRPr lang="lv-LV" sz="1600" b="1" dirty="0">
                <a:latin typeface="Arial"/>
                <a:cs typeface="Arial"/>
              </a:endParaRPr>
            </a:p>
          </p:txBody>
        </p:sp>
        <p:grpSp>
          <p:nvGrpSpPr>
            <p:cNvPr id="25" name="Group 9"/>
            <p:cNvGrpSpPr>
              <a:grpSpLocks/>
            </p:cNvGrpSpPr>
            <p:nvPr/>
          </p:nvGrpSpPr>
          <p:grpSpPr bwMode="auto">
            <a:xfrm>
              <a:off x="3227753" y="3394394"/>
              <a:ext cx="5218112" cy="966788"/>
              <a:chOff x="2044" y="2043"/>
              <a:chExt cx="3093" cy="609"/>
            </a:xfrm>
          </p:grpSpPr>
          <p:sp>
            <p:nvSpPr>
              <p:cNvPr id="26" name="AutoShape 10"/>
              <p:cNvSpPr>
                <a:spLocks noChangeArrowheads="1"/>
              </p:cNvSpPr>
              <p:nvPr/>
            </p:nvSpPr>
            <p:spPr bwMode="auto">
              <a:xfrm>
                <a:off x="2044" y="2447"/>
                <a:ext cx="3093" cy="205"/>
              </a:xfrm>
              <a:prstGeom prst="roundRect">
                <a:avLst>
                  <a:gd name="adj" fmla="val 16667"/>
                </a:avLst>
              </a:prstGeom>
              <a:solidFill>
                <a:srgbClr val="DAF8FE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316800" tIns="31547" rIns="63094" bIns="31547" anchor="ctr"/>
              <a:lstStyle/>
              <a:p>
                <a:pPr algn="l"/>
                <a:r>
                  <a:rPr lang="lv-LV" sz="1600" b="1">
                    <a:solidFill>
                      <a:srgbClr val="000000"/>
                    </a:solidFill>
                    <a:latin typeface="Arial"/>
                    <a:cs typeface="Arial"/>
                  </a:rPr>
                  <a:t>Apstrādā datus</a:t>
                </a:r>
                <a:endParaRPr lang="lv-LV" sz="1600" b="1">
                  <a:latin typeface="Arial"/>
                  <a:cs typeface="Arial"/>
                </a:endParaRPr>
              </a:p>
            </p:txBody>
          </p:sp>
          <p:sp>
            <p:nvSpPr>
              <p:cNvPr id="27" name="AutoShape 11"/>
              <p:cNvSpPr>
                <a:spLocks noChangeArrowheads="1"/>
              </p:cNvSpPr>
              <p:nvPr/>
            </p:nvSpPr>
            <p:spPr bwMode="auto">
              <a:xfrm>
                <a:off x="2044" y="2043"/>
                <a:ext cx="3093" cy="205"/>
              </a:xfrm>
              <a:prstGeom prst="roundRect">
                <a:avLst>
                  <a:gd name="adj" fmla="val 16667"/>
                </a:avLst>
              </a:prstGeom>
              <a:solidFill>
                <a:srgbClr val="DAF8FE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316800" tIns="31547" rIns="63094" bIns="31547" anchor="ctr"/>
              <a:lstStyle/>
              <a:p>
                <a:pPr algn="l"/>
                <a:r>
                  <a:rPr lang="lv-LV" sz="1600" b="1">
                    <a:solidFill>
                      <a:srgbClr val="000000"/>
                    </a:solidFill>
                    <a:latin typeface="Arial"/>
                    <a:cs typeface="Arial"/>
                  </a:rPr>
                  <a:t>Novēro, mēra un reģistrē datus</a:t>
                </a:r>
                <a:endParaRPr lang="lv-LV" sz="1600" b="1">
                  <a:latin typeface="Arial"/>
                  <a:cs typeface="Arial"/>
                </a:endParaRPr>
              </a:p>
            </p:txBody>
          </p:sp>
          <p:sp>
            <p:nvSpPr>
              <p:cNvPr id="28" name="AutoShape 12"/>
              <p:cNvSpPr>
                <a:spLocks noChangeArrowheads="1"/>
              </p:cNvSpPr>
              <p:nvPr/>
            </p:nvSpPr>
            <p:spPr bwMode="auto">
              <a:xfrm>
                <a:off x="2044" y="2245"/>
                <a:ext cx="3093" cy="205"/>
              </a:xfrm>
              <a:prstGeom prst="roundRect">
                <a:avLst>
                  <a:gd name="adj" fmla="val 16667"/>
                </a:avLst>
              </a:prstGeom>
              <a:solidFill>
                <a:srgbClr val="DAF8FE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316800" tIns="31547" rIns="63094" bIns="31547" anchor="ctr"/>
              <a:lstStyle/>
              <a:p>
                <a:pPr algn="l"/>
                <a:r>
                  <a:rPr lang="lv-LV" sz="1600" b="1">
                    <a:solidFill>
                      <a:srgbClr val="000000"/>
                    </a:solidFill>
                    <a:latin typeface="Arial"/>
                    <a:cs typeface="Arial"/>
                  </a:rPr>
                  <a:t>Lieto darba piederumus un vielas</a:t>
                </a:r>
                <a:endParaRPr lang="lv-LV" sz="1600" b="1">
                  <a:latin typeface="Arial"/>
                  <a:cs typeface="Arial"/>
                </a:endParaRPr>
              </a:p>
            </p:txBody>
          </p:sp>
        </p:grpSp>
        <p:grpSp>
          <p:nvGrpSpPr>
            <p:cNvPr id="29" name="Group 13"/>
            <p:cNvGrpSpPr>
              <a:grpSpLocks/>
            </p:cNvGrpSpPr>
            <p:nvPr/>
          </p:nvGrpSpPr>
          <p:grpSpPr bwMode="auto">
            <a:xfrm>
              <a:off x="3227753" y="4973957"/>
              <a:ext cx="5218112" cy="660400"/>
              <a:chOff x="2044" y="3115"/>
              <a:chExt cx="3093" cy="416"/>
            </a:xfrm>
          </p:grpSpPr>
          <p:sp>
            <p:nvSpPr>
              <p:cNvPr id="30" name="AutoShape 14"/>
              <p:cNvSpPr>
                <a:spLocks noChangeArrowheads="1"/>
              </p:cNvSpPr>
              <p:nvPr/>
            </p:nvSpPr>
            <p:spPr bwMode="auto">
              <a:xfrm>
                <a:off x="2044" y="3115"/>
                <a:ext cx="3093" cy="205"/>
              </a:xfrm>
              <a:prstGeom prst="roundRect">
                <a:avLst>
                  <a:gd name="adj" fmla="val 16667"/>
                </a:avLst>
              </a:prstGeom>
              <a:solidFill>
                <a:srgbClr val="DAF8FE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316800" tIns="31547" rIns="63094" bIns="31547" anchor="ctr"/>
              <a:lstStyle/>
              <a:p>
                <a:pPr algn="l"/>
                <a:r>
                  <a:rPr lang="lv-LV" sz="1600" b="1">
                    <a:solidFill>
                      <a:srgbClr val="000000"/>
                    </a:solidFill>
                    <a:latin typeface="Arial"/>
                    <a:cs typeface="Arial"/>
                  </a:rPr>
                  <a:t>Analizē, izvērtē rezultātus, secina</a:t>
                </a:r>
                <a:endParaRPr lang="lv-LV" sz="1600" b="1">
                  <a:latin typeface="Arial"/>
                  <a:cs typeface="Arial"/>
                </a:endParaRPr>
              </a:p>
            </p:txBody>
          </p:sp>
          <p:sp>
            <p:nvSpPr>
              <p:cNvPr id="31" name="AutoShape 15"/>
              <p:cNvSpPr>
                <a:spLocks noChangeArrowheads="1"/>
              </p:cNvSpPr>
              <p:nvPr/>
            </p:nvSpPr>
            <p:spPr bwMode="auto">
              <a:xfrm>
                <a:off x="2044" y="3326"/>
                <a:ext cx="3093" cy="205"/>
              </a:xfrm>
              <a:prstGeom prst="roundRect">
                <a:avLst>
                  <a:gd name="adj" fmla="val 16667"/>
                </a:avLst>
              </a:prstGeom>
              <a:solidFill>
                <a:srgbClr val="DAF8FE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316800" tIns="31547" rIns="63094" bIns="31547" anchor="ctr"/>
              <a:lstStyle/>
              <a:p>
                <a:pPr algn="l"/>
                <a:r>
                  <a:rPr lang="lv-LV" sz="16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Prezentē darba rezultātus</a:t>
                </a:r>
              </a:p>
            </p:txBody>
          </p:sp>
        </p:grpSp>
        <p:sp>
          <p:nvSpPr>
            <p:cNvPr id="32" name="AutoShape 16"/>
            <p:cNvSpPr>
              <a:spLocks noChangeArrowheads="1"/>
            </p:cNvSpPr>
            <p:nvPr/>
          </p:nvSpPr>
          <p:spPr bwMode="auto">
            <a:xfrm>
              <a:off x="973503" y="914719"/>
              <a:ext cx="2362200" cy="2212975"/>
            </a:xfrm>
            <a:prstGeom prst="roundRect">
              <a:avLst>
                <a:gd name="adj" fmla="val 1579"/>
              </a:avLst>
            </a:prstGeom>
            <a:solidFill>
              <a:schemeClr val="bg1"/>
            </a:solidFill>
            <a:ln w="38100">
              <a:solidFill>
                <a:srgbClr val="037E97"/>
              </a:solidFill>
              <a:round/>
              <a:headEnd/>
              <a:tailEnd/>
            </a:ln>
          </p:spPr>
          <p:txBody>
            <a:bodyPr lIns="63094" tIns="31547" rIns="63094" bIns="31547" anchor="ctr"/>
            <a:lstStyle/>
            <a:p>
              <a:pPr algn="ctr"/>
              <a:r>
                <a:rPr lang="lv-LV" sz="2000" b="1" dirty="0">
                  <a:solidFill>
                    <a:srgbClr val="000000"/>
                  </a:solidFill>
                  <a:latin typeface="Arial"/>
                  <a:cs typeface="Arial"/>
                </a:rPr>
                <a:t>Prognozēšana un plānošana</a:t>
              </a:r>
              <a:endParaRPr lang="lv-LV" sz="2000" b="1" dirty="0">
                <a:latin typeface="Arial"/>
                <a:cs typeface="Arial"/>
              </a:endParaRPr>
            </a:p>
          </p:txBody>
        </p:sp>
        <p:sp>
          <p:nvSpPr>
            <p:cNvPr id="33" name="AutoShape 17"/>
            <p:cNvSpPr>
              <a:spLocks noChangeArrowheads="1"/>
            </p:cNvSpPr>
            <p:nvPr/>
          </p:nvSpPr>
          <p:spPr bwMode="auto">
            <a:xfrm>
              <a:off x="986203" y="3262632"/>
              <a:ext cx="2362200" cy="1209675"/>
            </a:xfrm>
            <a:prstGeom prst="roundRect">
              <a:avLst>
                <a:gd name="adj" fmla="val 1838"/>
              </a:avLst>
            </a:prstGeom>
            <a:solidFill>
              <a:schemeClr val="bg1"/>
            </a:solidFill>
            <a:ln w="38100">
              <a:solidFill>
                <a:srgbClr val="037E97"/>
              </a:solidFill>
              <a:round/>
              <a:headEnd/>
              <a:tailEnd/>
            </a:ln>
          </p:spPr>
          <p:txBody>
            <a:bodyPr lIns="37260" tIns="31547" rIns="37260" bIns="31547" anchor="ctr"/>
            <a:lstStyle/>
            <a:p>
              <a:pPr algn="ctr"/>
              <a:r>
                <a:rPr lang="lv-LV" sz="2000" b="1" dirty="0">
                  <a:solidFill>
                    <a:srgbClr val="000000"/>
                  </a:solidFill>
                  <a:latin typeface="Arial"/>
                  <a:cs typeface="Arial"/>
                </a:rPr>
                <a:t>Eksperimentālā darbība</a:t>
              </a:r>
              <a:endParaRPr lang="lv-LV" sz="2000" b="1" dirty="0">
                <a:latin typeface="Arial"/>
                <a:cs typeface="Arial"/>
              </a:endParaRPr>
            </a:p>
          </p:txBody>
        </p:sp>
        <p:sp>
          <p:nvSpPr>
            <p:cNvPr id="34" name="AutoShape 18"/>
            <p:cNvSpPr>
              <a:spLocks noChangeArrowheads="1"/>
            </p:cNvSpPr>
            <p:nvPr/>
          </p:nvSpPr>
          <p:spPr bwMode="auto">
            <a:xfrm>
              <a:off x="986203" y="4592957"/>
              <a:ext cx="2362200" cy="1387475"/>
            </a:xfrm>
            <a:prstGeom prst="roundRect">
              <a:avLst>
                <a:gd name="adj" fmla="val 3546"/>
              </a:avLst>
            </a:prstGeom>
            <a:solidFill>
              <a:schemeClr val="bg1"/>
            </a:solidFill>
            <a:ln w="38100">
              <a:solidFill>
                <a:srgbClr val="037E97"/>
              </a:solidFill>
              <a:round/>
              <a:headEnd/>
              <a:tailEnd/>
            </a:ln>
          </p:spPr>
          <p:txBody>
            <a:bodyPr lIns="37260" tIns="31547" rIns="37260" bIns="31547" anchor="ctr"/>
            <a:lstStyle/>
            <a:p>
              <a:pPr algn="ctr"/>
              <a:r>
                <a:rPr lang="lv-LV" sz="2000" b="1">
                  <a:solidFill>
                    <a:srgbClr val="000000"/>
                  </a:solidFill>
                  <a:latin typeface="Arial"/>
                  <a:cs typeface="Arial"/>
                </a:rPr>
                <a:t>Rezultātu analīze, izvērtēšana un prezentēšana</a:t>
              </a:r>
              <a:endParaRPr lang="lv-LV" sz="2000" b="1">
                <a:latin typeface="Arial"/>
                <a:cs typeface="Arial"/>
              </a:endParaRPr>
            </a:p>
          </p:txBody>
        </p:sp>
        <p:sp>
          <p:nvSpPr>
            <p:cNvPr id="35" name="AutoShape 19"/>
            <p:cNvSpPr>
              <a:spLocks noChangeArrowheads="1"/>
            </p:cNvSpPr>
            <p:nvPr/>
          </p:nvSpPr>
          <p:spPr bwMode="auto">
            <a:xfrm rot="16200000">
              <a:off x="5997146" y="3214213"/>
              <a:ext cx="5184775" cy="414338"/>
            </a:xfrm>
            <a:prstGeom prst="roundRect">
              <a:avLst>
                <a:gd name="adj" fmla="val 16667"/>
              </a:avLst>
            </a:prstGeom>
            <a:solidFill>
              <a:srgbClr val="DAF8FE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lv-LV" sz="1600" b="1">
                  <a:latin typeface="Arial"/>
                  <a:cs typeface="Arial"/>
                </a:rPr>
                <a:t> </a:t>
              </a:r>
              <a:r>
                <a:rPr lang="lv-LV" sz="1600" b="1">
                  <a:solidFill>
                    <a:srgbClr val="000000"/>
                  </a:solidFill>
                  <a:latin typeface="Arial"/>
                  <a:cs typeface="Arial"/>
                </a:rPr>
                <a:t>Sadarbojas, strādājot grupā (pārī)</a:t>
              </a:r>
              <a:endParaRPr lang="lv-LV" sz="1600" b="1">
                <a:latin typeface="Arial"/>
                <a:cs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33911" y="1781757"/>
              <a:ext cx="5044965" cy="299899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685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654328" cy="993913"/>
          </a:xfrm>
        </p:spPr>
        <p:txBody>
          <a:bodyPr anchor="ctr">
            <a:normAutofit/>
          </a:bodyPr>
          <a:lstStyle/>
          <a:p>
            <a:pPr marL="285750" indent="-285750" algn="ctr">
              <a:lnSpc>
                <a:spcPct val="100000"/>
              </a:lnSpc>
            </a:pPr>
            <a:r>
              <a:rPr lang="lv-LV" dirty="0" smtClean="0">
                <a:latin typeface="Arial"/>
                <a:cs typeface="Arial"/>
              </a:rPr>
              <a:t>Vai zinātnē ir mode?</a:t>
            </a:r>
            <a:endParaRPr lang="lv-LV" dirty="0">
              <a:latin typeface="Arial"/>
              <a:cs typeface="Arial"/>
            </a:endParaRPr>
          </a:p>
        </p:txBody>
      </p:sp>
      <p:pic>
        <p:nvPicPr>
          <p:cNvPr id="2050" name="Picture 2" descr="C:\Users\Agnese\Desktop\Stradini_logo_ENG_vert-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5399126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209687"/>
            <a:ext cx="1128944" cy="648313"/>
          </a:xfrm>
        </p:spPr>
        <p:txBody>
          <a:bodyPr/>
          <a:lstStyle/>
          <a:p>
            <a:pPr algn="ctr"/>
            <a:fld id="{E3B4ED9B-8475-427F-92D3-8DF23475C1D1}" type="slidenum">
              <a:rPr lang="lv-LV" sz="1400" smtClean="0">
                <a:latin typeface="Arial"/>
                <a:cs typeface="Arial"/>
              </a:rPr>
              <a:pPr algn="ctr"/>
              <a:t>5</a:t>
            </a:fld>
            <a:endParaRPr lang="lv-LV" sz="1400">
              <a:latin typeface="Arial"/>
              <a:cs typeface="Arial"/>
            </a:endParaRPr>
          </a:p>
        </p:txBody>
      </p:sp>
      <p:pic>
        <p:nvPicPr>
          <p:cNvPr id="2056" name="Picture 8" descr="SaistÄ«ts attÄ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" t="6196" r="6156" b="4638"/>
          <a:stretch/>
        </p:blipFill>
        <p:spPr bwMode="auto">
          <a:xfrm>
            <a:off x="2663683" y="1285180"/>
            <a:ext cx="3763619" cy="461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istÄ«ts attÄl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r="17761"/>
          <a:stretch/>
        </p:blipFill>
        <p:spPr bwMode="auto">
          <a:xfrm>
            <a:off x="6559824" y="1099625"/>
            <a:ext cx="2345635" cy="402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ttÄlu rezultÄti vaicÄjumam âfashion in chemistryâ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9"/>
          <a:stretch/>
        </p:blipFill>
        <p:spPr bwMode="auto">
          <a:xfrm>
            <a:off x="-245166" y="1305530"/>
            <a:ext cx="3094383" cy="361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74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5528"/>
            <a:ext cx="5654328" cy="993913"/>
          </a:xfrm>
        </p:spPr>
        <p:txBody>
          <a:bodyPr anchor="ctr">
            <a:normAutofit/>
          </a:bodyPr>
          <a:lstStyle/>
          <a:p>
            <a:pPr marL="285750" indent="-285750" algn="ctr">
              <a:lnSpc>
                <a:spcPct val="100000"/>
              </a:lnSpc>
            </a:pPr>
            <a:r>
              <a:rPr lang="lv-LV" dirty="0" smtClean="0">
                <a:latin typeface="Arial"/>
                <a:cs typeface="Arial"/>
              </a:rPr>
              <a:t>Vai zinātnē ir mode?</a:t>
            </a:r>
            <a:endParaRPr lang="lv-LV" dirty="0">
              <a:latin typeface="Arial"/>
              <a:cs typeface="Arial"/>
            </a:endParaRPr>
          </a:p>
        </p:txBody>
      </p:sp>
      <p:pic>
        <p:nvPicPr>
          <p:cNvPr id="2050" name="Picture 2" descr="C:\Users\Agnese\Desktop\Stradini_logo_ENG_vert-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5399126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209687"/>
            <a:ext cx="1128944" cy="648313"/>
          </a:xfrm>
        </p:spPr>
        <p:txBody>
          <a:bodyPr/>
          <a:lstStyle/>
          <a:p>
            <a:pPr algn="ctr"/>
            <a:fld id="{E3B4ED9B-8475-427F-92D3-8DF23475C1D1}" type="slidenum">
              <a:rPr lang="lv-LV" sz="1400" smtClean="0">
                <a:latin typeface="Arial"/>
                <a:cs typeface="Arial"/>
              </a:rPr>
              <a:pPr algn="ctr"/>
              <a:t>6</a:t>
            </a:fld>
            <a:endParaRPr lang="lv-LV" sz="1400">
              <a:latin typeface="Arial"/>
              <a:cs typeface="Arial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872671"/>
              </p:ext>
            </p:extLst>
          </p:nvPr>
        </p:nvGraphicFramePr>
        <p:xfrm>
          <a:off x="74347" y="1665988"/>
          <a:ext cx="887087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9926"/>
                <a:gridCol w="46509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Pārdevēja</a:t>
                      </a:r>
                      <a:r>
                        <a:rPr kumimoji="0" lang="en-US" sz="24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b="1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tirgus</a:t>
                      </a:r>
                      <a:endParaRPr kumimoji="0" lang="en-US" sz="2400" b="1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24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20.gs. 50. – 60. </a:t>
                      </a:r>
                      <a:r>
                        <a:rPr kumimoji="0" lang="en-US" sz="2400" b="1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gadi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Piedāvājuma</a:t>
                      </a:r>
                      <a:r>
                        <a:rPr kumimoji="0" lang="en-US" sz="24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 </a:t>
                      </a:r>
                      <a:r>
                        <a:rPr kumimoji="0" lang="en-US" sz="2400" b="1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pieprasījuma</a:t>
                      </a:r>
                      <a:r>
                        <a:rPr kumimoji="0" lang="en-US" sz="24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kumimoji="0" lang="en-US" sz="2400" b="1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tirgus</a:t>
                      </a:r>
                      <a:r>
                        <a:rPr kumimoji="0" lang="en-US" sz="24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21.gs.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Kvalitāti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nosaka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pārdevējs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endParaRPr lang="en-US" sz="2400" dirty="0"/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Kvalitātei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neatbilstošas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preces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tiek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“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atmestas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tikai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ražošanas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procesa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beigās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Kvalitātes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uzlabojumi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sasistās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tikai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izmaksām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cenu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Ražotājam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piedāvājumam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jāparedz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patērētāja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pieprasījuma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vajadzības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Kvalitāte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galvenais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parametrs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kas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nosaka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panākumus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tirgū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Ražošanas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izmaksas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nosaka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cenu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Kvalitāte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veido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komunikāciju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starp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piegādātāju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 </a:t>
                      </a:r>
                      <a:r>
                        <a:rPr kumimoji="0"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patērētāju</a:t>
                      </a:r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1192825" y="603377"/>
            <a:ext cx="74980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7030A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lv-LV" dirty="0" smtClean="0"/>
              <a:t>Paradigmas maiņa tirgus ekonomikā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62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gnese\Desktop\Stradini_logo_ENG_vert-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5399126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209687"/>
            <a:ext cx="1128944" cy="648313"/>
          </a:xfrm>
        </p:spPr>
        <p:txBody>
          <a:bodyPr/>
          <a:lstStyle/>
          <a:p>
            <a:pPr algn="ctr"/>
            <a:fld id="{E3B4ED9B-8475-427F-92D3-8DF23475C1D1}" type="slidenum">
              <a:rPr lang="lv-LV" sz="1400" smtClean="0">
                <a:latin typeface="Arial"/>
                <a:cs typeface="Arial"/>
              </a:rPr>
              <a:pPr algn="ctr"/>
              <a:t>7</a:t>
            </a:fld>
            <a:endParaRPr lang="lv-LV" sz="140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4" y="1428308"/>
            <a:ext cx="3896137" cy="505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86336" y="1746377"/>
            <a:ext cx="4048125" cy="642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00"/>
                </a:solidFill>
                <a:latin typeface="Arial Black" pitchFamily="34" charset="0"/>
              </a:rPr>
              <a:t>Procesa</a:t>
            </a:r>
            <a:r>
              <a:rPr lang="en-US" sz="28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 Black" pitchFamily="34" charset="0"/>
              </a:rPr>
              <a:t>analītiskā</a:t>
            </a:r>
            <a:r>
              <a:rPr lang="en-US" sz="28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 Black" pitchFamily="34" charset="0"/>
              </a:rPr>
              <a:t>tehnoloģija</a:t>
            </a:r>
            <a:endParaRPr lang="en-US" sz="2800" dirty="0">
              <a:solidFill>
                <a:srgbClr val="000000"/>
              </a:solidFill>
              <a:latin typeface="Arial Black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525078" y="1896079"/>
            <a:ext cx="165652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374" y="2502928"/>
            <a:ext cx="4076087" cy="298369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185528"/>
            <a:ext cx="5654328" cy="993913"/>
          </a:xfrm>
        </p:spPr>
        <p:txBody>
          <a:bodyPr anchor="ctr">
            <a:normAutofit/>
          </a:bodyPr>
          <a:lstStyle/>
          <a:p>
            <a:pPr marL="285750" indent="-285750" algn="ctr">
              <a:lnSpc>
                <a:spcPct val="100000"/>
              </a:lnSpc>
            </a:pPr>
            <a:r>
              <a:rPr lang="lv-LV" dirty="0" smtClean="0">
                <a:latin typeface="Arial"/>
                <a:cs typeface="Arial"/>
              </a:rPr>
              <a:t>Vai zinātnē ir mode?</a:t>
            </a:r>
            <a:endParaRPr lang="lv-LV" dirty="0">
              <a:latin typeface="Arial"/>
              <a:cs typeface="Arial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671096" y="479540"/>
            <a:ext cx="74980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7030A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lv-LV" dirty="0" smtClean="0"/>
              <a:t>Paradigmas maiņa tirgus ekonomikā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71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gnese\Desktop\Stradini_logo_ENG_vert-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5399126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209687"/>
            <a:ext cx="1128944" cy="648313"/>
          </a:xfrm>
        </p:spPr>
        <p:txBody>
          <a:bodyPr/>
          <a:lstStyle/>
          <a:p>
            <a:pPr algn="ctr"/>
            <a:fld id="{E3B4ED9B-8475-427F-92D3-8DF23475C1D1}" type="slidenum">
              <a:rPr lang="lv-LV" sz="1400" smtClean="0">
                <a:latin typeface="Arial"/>
                <a:cs typeface="Arial"/>
              </a:rPr>
              <a:pPr algn="ctr"/>
              <a:t>8</a:t>
            </a:fld>
            <a:endParaRPr lang="lv-LV" sz="1400">
              <a:latin typeface="Arial"/>
              <a:cs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2974" y="159026"/>
            <a:ext cx="7938052" cy="993913"/>
          </a:xfrm>
        </p:spPr>
        <p:txBody>
          <a:bodyPr anchor="ctr">
            <a:normAutofit fontScale="90000"/>
          </a:bodyPr>
          <a:lstStyle/>
          <a:p>
            <a:pPr marL="285750" indent="-285750" algn="ctr">
              <a:lnSpc>
                <a:spcPct val="100000"/>
              </a:lnSpc>
            </a:pPr>
            <a:r>
              <a:rPr lang="lv-LV" dirty="0" smtClean="0">
                <a:latin typeface="Arial"/>
                <a:cs typeface="Arial"/>
              </a:rPr>
              <a:t>Kāpēc «ceļojums no ķīmijas uz datu pasauli»?</a:t>
            </a:r>
            <a:endParaRPr lang="lv-LV" dirty="0">
              <a:latin typeface="Arial"/>
              <a:cs typeface="Arial"/>
            </a:endParaRPr>
          </a:p>
        </p:txBody>
      </p:sp>
      <p:pic>
        <p:nvPicPr>
          <p:cNvPr id="3075" name="Picture 3" descr="C:\Users\Agnese\Desktop\matri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276" y="1321965"/>
            <a:ext cx="4370897" cy="344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gnese\Desktop\kimij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47" y="1321966"/>
            <a:ext cx="3840480" cy="51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03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gnese\Desktop\Stradini_logo_ENG_vert-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5399126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209687"/>
            <a:ext cx="1128944" cy="648313"/>
          </a:xfrm>
        </p:spPr>
        <p:txBody>
          <a:bodyPr/>
          <a:lstStyle/>
          <a:p>
            <a:pPr algn="ctr"/>
            <a:fld id="{E3B4ED9B-8475-427F-92D3-8DF23475C1D1}" type="slidenum">
              <a:rPr lang="lv-LV" sz="1400" smtClean="0">
                <a:latin typeface="Arial"/>
                <a:cs typeface="Arial"/>
              </a:rPr>
              <a:pPr algn="ctr"/>
              <a:t>9</a:t>
            </a:fld>
            <a:endParaRPr lang="lv-LV" sz="1400">
              <a:latin typeface="Arial"/>
              <a:cs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2974" y="159026"/>
            <a:ext cx="7938052" cy="993913"/>
          </a:xfrm>
        </p:spPr>
        <p:txBody>
          <a:bodyPr anchor="ctr">
            <a:normAutofit fontScale="90000"/>
          </a:bodyPr>
          <a:lstStyle/>
          <a:p>
            <a:pPr marL="285750" indent="-285750" algn="ctr">
              <a:lnSpc>
                <a:spcPct val="100000"/>
              </a:lnSpc>
            </a:pPr>
            <a:r>
              <a:rPr lang="lv-LV" dirty="0" smtClean="0">
                <a:latin typeface="Arial"/>
                <a:cs typeface="Arial"/>
              </a:rPr>
              <a:t>Kāpēc «ceļojums no ķīmijas uz datu pasauli»?</a:t>
            </a:r>
            <a:endParaRPr lang="lv-LV" dirty="0">
              <a:latin typeface="Arial"/>
              <a:cs typeface="Arial"/>
            </a:endParaRPr>
          </a:p>
        </p:txBody>
      </p:sp>
      <p:pic>
        <p:nvPicPr>
          <p:cNvPr id="2055" name="Picture 7" descr="https://www.frontiersin.org/files/Articles/333716/fpls-09-00748-HTML/image_m/fpls-09-00748-g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42" y="1368030"/>
            <a:ext cx="7369852" cy="444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6469" y="6201680"/>
            <a:ext cx="5691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Legner</a:t>
            </a:r>
            <a:r>
              <a:rPr lang="en-US" sz="1200" dirty="0"/>
              <a:t> </a:t>
            </a:r>
            <a:r>
              <a:rPr lang="en-US" sz="1200" dirty="0" smtClean="0"/>
              <a:t>N., </a:t>
            </a:r>
            <a:r>
              <a:rPr lang="en-US" sz="1200" dirty="0" err="1"/>
              <a:t>Meinen</a:t>
            </a:r>
            <a:r>
              <a:rPr lang="en-US" sz="1200" dirty="0"/>
              <a:t> </a:t>
            </a:r>
            <a:r>
              <a:rPr lang="en-US" sz="1200" dirty="0" smtClean="0"/>
              <a:t>C., </a:t>
            </a:r>
            <a:r>
              <a:rPr lang="en-US" sz="1200" dirty="0" err="1"/>
              <a:t>Rauber</a:t>
            </a:r>
            <a:r>
              <a:rPr lang="en-US" sz="1200" dirty="0"/>
              <a:t> </a:t>
            </a:r>
            <a:r>
              <a:rPr lang="en-US" sz="1200" dirty="0" smtClean="0"/>
              <a:t>R. “Root </a:t>
            </a:r>
            <a:r>
              <a:rPr lang="en-US" sz="1200" dirty="0"/>
              <a:t>Differentiation of Agricultural Plant Cultivars and Proveniences Using FTIR </a:t>
            </a:r>
            <a:r>
              <a:rPr lang="en-US" sz="1200" dirty="0" smtClean="0"/>
              <a:t>Spectroscopy”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7378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2080</TotalTime>
  <Words>324</Words>
  <Application>Microsoft Office PowerPoint</Application>
  <PresentationFormat>On-screen Show (4:3)</PresentationFormat>
  <Paragraphs>67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Par mani </vt:lpstr>
      <vt:lpstr>Kāds ir zinātnieka sapnis?</vt:lpstr>
      <vt:lpstr>Kāpēc jāpēta? Vai katram ir cilvēkam ir jāpēta?</vt:lpstr>
      <vt:lpstr>Vai zinātnē ir mode?</vt:lpstr>
      <vt:lpstr>Vai zinātnē ir mode?</vt:lpstr>
      <vt:lpstr>Vai zinātnē ir mode?</vt:lpstr>
      <vt:lpstr>Kāpēc «ceļojums no ķīmijas uz datu pasauli»?</vt:lpstr>
      <vt:lpstr>Kāpēc «ceļojums no ķīmijas uz datu pasauli»?</vt:lpstr>
      <vt:lpstr>Kāpēc «ceļojums no ķīmijas uz datu pasauli»?</vt:lpstr>
      <vt:lpstr>PowerPoint Presentation</vt:lpstr>
    </vt:vector>
  </TitlesOfParts>
  <Company>VIAA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Diāna Zakrevska</dc:creator>
  <cp:lastModifiedBy>Agnese</cp:lastModifiedBy>
  <cp:revision>91</cp:revision>
  <dcterms:created xsi:type="dcterms:W3CDTF">2019-01-17T14:22:14Z</dcterms:created>
  <dcterms:modified xsi:type="dcterms:W3CDTF">2019-08-21T22:29:53Z</dcterms:modified>
</cp:coreProperties>
</file>