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263" r:id="rId6"/>
    <p:sldId id="261" r:id="rId7"/>
    <p:sldId id="257" r:id="rId8"/>
    <p:sldId id="426" r:id="rId9"/>
    <p:sldId id="427" r:id="rId10"/>
    <p:sldId id="428" r:id="rId11"/>
    <p:sldId id="432" r:id="rId12"/>
    <p:sldId id="360" r:id="rId13"/>
    <p:sldId id="429" r:id="rId14"/>
    <p:sldId id="430" r:id="rId15"/>
    <p:sldId id="431" r:id="rId16"/>
    <p:sldId id="35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s Eimontas" initials="JE" lastIdx="1" clrIdx="0">
    <p:extLst>
      <p:ext uri="{19B8F6BF-5375-455C-9EA6-DF929625EA0E}">
        <p15:presenceInfo xmlns:p15="http://schemas.microsoft.com/office/powerpoint/2012/main" userId="Jonas Eimont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608"/>
    <a:srgbClr val="FBB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831" autoAdjust="0"/>
  </p:normalViewPr>
  <p:slideViewPr>
    <p:cSldViewPr snapToGrid="0">
      <p:cViewPr varScale="1">
        <p:scale>
          <a:sx n="123" d="100"/>
          <a:sy n="123" d="100"/>
        </p:scale>
        <p:origin x="29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_2020%20GV%20proj\_GV%20proj%20data%20MERGE\_SEMINARAS\Skaiciavimai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Estonia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50 - 64 year</c:v>
                </c:pt>
                <c:pt idx="1">
                  <c:v>65+</c:v>
                </c:pt>
                <c:pt idx="2">
                  <c:v>In total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37.26</c:v>
                </c:pt>
                <c:pt idx="1">
                  <c:v>34.49</c:v>
                </c:pt>
                <c:pt idx="2">
                  <c:v>35.49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C5-40B7-9854-E8C4332054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Lithuania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50 - 64 year</c:v>
                </c:pt>
                <c:pt idx="1">
                  <c:v>65+</c:v>
                </c:pt>
                <c:pt idx="2">
                  <c:v>In total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34.14</c:v>
                </c:pt>
                <c:pt idx="1">
                  <c:v>31.83</c:v>
                </c:pt>
                <c:pt idx="2">
                  <c:v>32.96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C5-40B7-9854-E8C43320545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Latvia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50 - 64 year</c:v>
                </c:pt>
                <c:pt idx="1">
                  <c:v>65+</c:v>
                </c:pt>
                <c:pt idx="2">
                  <c:v>In total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35.35</c:v>
                </c:pt>
                <c:pt idx="1">
                  <c:v>32.340000000000003</c:v>
                </c:pt>
                <c:pt idx="2">
                  <c:v>33.71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C5-40B7-9854-E8C433205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7458320"/>
        <c:axId val="547460560"/>
      </c:barChart>
      <c:catAx>
        <c:axId val="54745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47460560"/>
        <c:crosses val="autoZero"/>
        <c:auto val="1"/>
        <c:lblAlgn val="ctr"/>
        <c:lblOffset val="100"/>
        <c:noMultiLvlLbl val="0"/>
      </c:catAx>
      <c:valAx>
        <c:axId val="547460560"/>
        <c:scaling>
          <c:orientation val="minMax"/>
          <c:max val="48"/>
          <c:min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4745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Estija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C660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83-44E9-8E41-BB3B5158BADF}"/>
              </c:ext>
            </c:extLst>
          </c:dPt>
          <c:dPt>
            <c:idx val="2"/>
            <c:invertIfNegative val="0"/>
            <c:bubble3D val="0"/>
            <c:spPr>
              <a:solidFill>
                <a:srgbClr val="EC660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83-44E9-8E41-BB3B5158BADF}"/>
              </c:ext>
            </c:extLst>
          </c:dPt>
          <c:dPt>
            <c:idx val="4"/>
            <c:invertIfNegative val="0"/>
            <c:bubble3D val="0"/>
            <c:spPr>
              <a:solidFill>
                <a:srgbClr val="EC660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83-44E9-8E41-BB3B5158BADF}"/>
              </c:ext>
            </c:extLst>
          </c:dPt>
          <c:dPt>
            <c:idx val="5"/>
            <c:invertIfNegative val="0"/>
            <c:bubble3D val="0"/>
            <c:spPr>
              <a:solidFill>
                <a:srgbClr val="FBBD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483-44E9-8E41-BB3B5158BADF}"/>
              </c:ext>
            </c:extLst>
          </c:dPt>
          <c:cat>
            <c:strRef>
              <c:f>Sheet1!$A$2:$A$12</c:f>
              <c:strCache>
                <c:ptCount val="11"/>
                <c:pt idx="0">
                  <c:v>Bulgaria</c:v>
                </c:pt>
                <c:pt idx="1">
                  <c:v>Lithuania</c:v>
                </c:pt>
                <c:pt idx="2">
                  <c:v>Latvia</c:v>
                </c:pt>
                <c:pt idx="3">
                  <c:v>Hungary</c:v>
                </c:pt>
                <c:pt idx="4">
                  <c:v>Estonia</c:v>
                </c:pt>
                <c:pt idx="5">
                  <c:v>Average</c:v>
                </c:pt>
                <c:pt idx="6">
                  <c:v>Austria</c:v>
                </c:pt>
                <c:pt idx="7">
                  <c:v>Finland</c:v>
                </c:pt>
                <c:pt idx="8">
                  <c:v>Sweden</c:v>
                </c:pt>
                <c:pt idx="9">
                  <c:v>Switzerland</c:v>
                </c:pt>
                <c:pt idx="10">
                  <c:v>Denmark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5.89</c:v>
                </c:pt>
                <c:pt idx="1">
                  <c:v>6.42</c:v>
                </c:pt>
                <c:pt idx="2">
                  <c:v>6.44</c:v>
                </c:pt>
                <c:pt idx="3">
                  <c:v>6.78</c:v>
                </c:pt>
                <c:pt idx="4">
                  <c:v>6.78</c:v>
                </c:pt>
                <c:pt idx="5">
                  <c:v>7.52</c:v>
                </c:pt>
                <c:pt idx="6">
                  <c:v>8.25</c:v>
                </c:pt>
                <c:pt idx="7">
                  <c:v>8.27</c:v>
                </c:pt>
                <c:pt idx="8">
                  <c:v>8.33</c:v>
                </c:pt>
                <c:pt idx="9">
                  <c:v>8.4600000000000009</c:v>
                </c:pt>
                <c:pt idx="10">
                  <c:v>8.5399999999999991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83-44E9-8E41-BB3B5158B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7458320"/>
        <c:axId val="547460560"/>
      </c:barChart>
      <c:catAx>
        <c:axId val="54745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47460560"/>
        <c:crosses val="autoZero"/>
        <c:auto val="1"/>
        <c:lblAlgn val="ctr"/>
        <c:lblOffset val="100"/>
        <c:noMultiLvlLbl val="0"/>
      </c:catAx>
      <c:valAx>
        <c:axId val="547460560"/>
        <c:scaling>
          <c:orientation val="minMax"/>
          <c:max val="10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4745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Estija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C660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03-444F-AD1C-6BF3282EBDE6}"/>
              </c:ext>
            </c:extLst>
          </c:dPt>
          <c:dPt>
            <c:idx val="2"/>
            <c:invertIfNegative val="0"/>
            <c:bubble3D val="0"/>
            <c:spPr>
              <a:solidFill>
                <a:srgbClr val="EC660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03-444F-AD1C-6BF3282EBDE6}"/>
              </c:ext>
            </c:extLst>
          </c:dPt>
          <c:dPt>
            <c:idx val="4"/>
            <c:invertIfNegative val="0"/>
            <c:bubble3D val="0"/>
            <c:spPr>
              <a:solidFill>
                <a:srgbClr val="EC660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03-444F-AD1C-6BF3282EBDE6}"/>
              </c:ext>
            </c:extLst>
          </c:dPt>
          <c:dPt>
            <c:idx val="5"/>
            <c:invertIfNegative val="0"/>
            <c:bubble3D val="0"/>
            <c:spPr>
              <a:solidFill>
                <a:srgbClr val="FBBD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103-444F-AD1C-6BF3282EBDE6}"/>
              </c:ext>
            </c:extLst>
          </c:dPt>
          <c:cat>
            <c:strRef>
              <c:f>Sheet1!$A$2:$A$12</c:f>
              <c:strCache>
                <c:ptCount val="11"/>
                <c:pt idx="0">
                  <c:v>Lithuania</c:v>
                </c:pt>
                <c:pt idx="1">
                  <c:v>Bulgaria</c:v>
                </c:pt>
                <c:pt idx="2">
                  <c:v>Latvia</c:v>
                </c:pt>
                <c:pt idx="3">
                  <c:v>Hungary</c:v>
                </c:pt>
                <c:pt idx="4">
                  <c:v>Estonia</c:v>
                </c:pt>
                <c:pt idx="5">
                  <c:v>Average</c:v>
                </c:pt>
                <c:pt idx="6">
                  <c:v>Malta</c:v>
                </c:pt>
                <c:pt idx="7">
                  <c:v>Sweden</c:v>
                </c:pt>
                <c:pt idx="8">
                  <c:v>Finland</c:v>
                </c:pt>
                <c:pt idx="9">
                  <c:v>Switzerland</c:v>
                </c:pt>
                <c:pt idx="10">
                  <c:v>Denmark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6.55</c:v>
                </c:pt>
                <c:pt idx="1">
                  <c:v>6.6</c:v>
                </c:pt>
                <c:pt idx="2">
                  <c:v>6.76</c:v>
                </c:pt>
                <c:pt idx="3">
                  <c:v>6.95</c:v>
                </c:pt>
                <c:pt idx="4">
                  <c:v>7.01</c:v>
                </c:pt>
                <c:pt idx="5">
                  <c:v>7.63</c:v>
                </c:pt>
                <c:pt idx="6">
                  <c:v>8.2100000000000009</c:v>
                </c:pt>
                <c:pt idx="7">
                  <c:v>8.2899999999999991</c:v>
                </c:pt>
                <c:pt idx="8">
                  <c:v>8.36</c:v>
                </c:pt>
                <c:pt idx="9">
                  <c:v>8.3800000000000008</c:v>
                </c:pt>
                <c:pt idx="10">
                  <c:v>8.4600000000000009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03-444F-AD1C-6BF3282EB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7458320"/>
        <c:axId val="547460560"/>
      </c:barChart>
      <c:catAx>
        <c:axId val="54745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47460560"/>
        <c:crosses val="autoZero"/>
        <c:auto val="1"/>
        <c:lblAlgn val="ctr"/>
        <c:lblOffset val="100"/>
        <c:noMultiLvlLbl val="0"/>
      </c:catAx>
      <c:valAx>
        <c:axId val="547460560"/>
        <c:scaling>
          <c:orientation val="minMax"/>
          <c:max val="10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4745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1146106736655E-2"/>
          <c:y val="2.5428331875182269E-2"/>
          <c:w val="0.88897440944881889"/>
          <c:h val="0.85535087685186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Sheet1!$K$2</c:f>
              <c:strCache>
                <c:ptCount val="1"/>
                <c:pt idx="0">
                  <c:v>Subjektyvus sveikatos vertinimas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Sheet1!$L$1:$M$1</c:f>
              <c:strCache>
                <c:ptCount val="2"/>
                <c:pt idx="0">
                  <c:v>&lt; 2 LL</c:v>
                </c:pt>
                <c:pt idx="1">
                  <c:v>2+ LL</c:v>
                </c:pt>
              </c:strCache>
            </c:strRef>
          </c:cat>
          <c:val>
            <c:numRef>
              <c:f>Sheet1!$L$2:$M$2</c:f>
              <c:numCache>
                <c:formatCode>General</c:formatCode>
                <c:ptCount val="2"/>
                <c:pt idx="0">
                  <c:v>0.372</c:v>
                </c:pt>
                <c:pt idx="1">
                  <c:v>-0.36599999999999999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9F-4976-A53C-E109E87A6B71}"/>
            </c:ext>
          </c:extLst>
        </c:ser>
        <c:ser>
          <c:idx val="1"/>
          <c:order val="1"/>
          <c:tx>
            <c:strRef>
              <c:f>Sheet1!$K$3</c:f>
              <c:strCache>
                <c:ptCount val="1"/>
                <c:pt idx="0">
                  <c:v>Psichologinė gerovė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Sheet1!$L$1:$M$1</c:f>
              <c:strCache>
                <c:ptCount val="2"/>
                <c:pt idx="0">
                  <c:v>&lt; 2 LL</c:v>
                </c:pt>
                <c:pt idx="1">
                  <c:v>2+ LL</c:v>
                </c:pt>
              </c:strCache>
            </c:strRef>
          </c:cat>
          <c:val>
            <c:numRef>
              <c:f>Sheet1!$L$3:$M$3</c:f>
              <c:numCache>
                <c:formatCode>General</c:formatCode>
                <c:ptCount val="2"/>
                <c:pt idx="0">
                  <c:v>0.22800000000000001</c:v>
                </c:pt>
                <c:pt idx="1">
                  <c:v>-0.24299999999999999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9F-4976-A53C-E109E87A6B71}"/>
            </c:ext>
          </c:extLst>
        </c:ser>
        <c:ser>
          <c:idx val="2"/>
          <c:order val="2"/>
          <c:tx>
            <c:strRef>
              <c:f>Sheet1!$K$4</c:f>
              <c:strCache>
                <c:ptCount val="1"/>
                <c:pt idx="0">
                  <c:v>Pasitenkinimas gyvenimu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Sheet1!$L$1:$M$1</c:f>
              <c:strCache>
                <c:ptCount val="2"/>
                <c:pt idx="0">
                  <c:v>&lt; 2 LL</c:v>
                </c:pt>
                <c:pt idx="1">
                  <c:v>2+ LL</c:v>
                </c:pt>
              </c:strCache>
            </c:strRef>
          </c:cat>
          <c:val>
            <c:numRef>
              <c:f>Sheet1!$L$4:$M$4</c:f>
              <c:numCache>
                <c:formatCode>General</c:formatCode>
                <c:ptCount val="2"/>
                <c:pt idx="0">
                  <c:v>0.18099999999999999</c:v>
                </c:pt>
                <c:pt idx="1">
                  <c:v>-0.17399999999999999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9F-4976-A53C-E109E87A6B7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553753983"/>
        <c:axId val="553750655"/>
      </c:barChart>
      <c:catAx>
        <c:axId val="553753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53750655"/>
        <c:crosses val="autoZero"/>
        <c:auto val="1"/>
        <c:lblAlgn val="ctr"/>
        <c:lblOffset val="100"/>
        <c:noMultiLvlLbl val="0"/>
      </c:catAx>
      <c:valAx>
        <c:axId val="55375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5375398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C660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Was unemployed at least once</c:v>
                </c:pt>
                <c:pt idx="1">
                  <c:v>No unemployement experience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32.299999999999997</c:v>
                </c:pt>
                <c:pt idx="1">
                  <c:v>33.700000000000003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CB-4BF1-B4F1-29699C6AD77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1317520"/>
        <c:axId val="491323600"/>
      </c:barChart>
      <c:catAx>
        <c:axId val="49131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91323600"/>
        <c:crosses val="autoZero"/>
        <c:auto val="1"/>
        <c:lblAlgn val="ctr"/>
        <c:lblOffset val="100"/>
        <c:noMultiLvlLbl val="0"/>
      </c:catAx>
      <c:valAx>
        <c:axId val="491323600"/>
        <c:scaling>
          <c:orientation val="minMax"/>
          <c:max val="35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9131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Demography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C3-4B86-8FE7-44D37E4F4A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C3-4B86-8FE7-44D37E4F4A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Health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C3-4B86-8FE7-44D37E4F4A6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Personality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C3-4B86-8FE7-44D37E4F4A6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Unemployement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C3-4B86-8FE7-44D37E4F4A6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Unexplained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C3-4B86-8FE7-44D37E4F4A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46151440"/>
        <c:axId val="446154640"/>
      </c:barChart>
      <c:catAx>
        <c:axId val="44615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6154640"/>
        <c:crosses val="autoZero"/>
        <c:auto val="1"/>
        <c:lblAlgn val="ctr"/>
        <c:lblOffset val="100"/>
        <c:noMultiLvlLbl val="0"/>
      </c:catAx>
      <c:valAx>
        <c:axId val="44615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461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lv-LV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 variables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8A-4636-A912-5D3DF4B58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Work history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8A-4636-A912-5D3DF4B58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Quality of work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8A-4636-A912-5D3DF4B58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Unexplained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8A-4636-A912-5D3DF4B581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46151440"/>
        <c:axId val="446154640"/>
      </c:barChart>
      <c:catAx>
        <c:axId val="44615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6154640"/>
        <c:crosses val="autoZero"/>
        <c:auto val="1"/>
        <c:lblAlgn val="ctr"/>
        <c:lblOffset val="100"/>
        <c:noMultiLvlLbl val="0"/>
      </c:catAx>
      <c:valAx>
        <c:axId val="44615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461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0.25344</cdr:x>
      <cdr:y>0.47321</cdr:y>
    </cdr:from>
    <cdr:to>
      <cdr:x>0.34296</cdr:x>
      <cdr:y>0.53323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8B3103A8-38BE-4494-9C43-333B44DFDE89}"/>
            </a:ext>
          </a:extLst>
        </cdr:cNvPr>
        <cdr:cNvSpPr/>
      </cdr:nvSpPr>
      <cdr:spPr>
        <a:xfrm xmlns:a="http://schemas.openxmlformats.org/drawingml/2006/main">
          <a:off x="1998803" y="2190378"/>
          <a:ext cx="706056" cy="27779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b="1" dirty="0">
              <a:solidFill>
                <a:schemeClr val="tx1"/>
              </a:solidFill>
            </a:rPr>
            <a:t>&lt;2 CC</a:t>
          </a:r>
        </a:p>
      </cdr:txBody>
    </cdr:sp>
  </cdr:relSizeAnchor>
  <cdr:relSizeAnchor xmlns:cdr="http://schemas.openxmlformats.org/drawingml/2006/chartDrawing">
    <cdr:from>
      <cdr:x>0.69723</cdr:x>
      <cdr:y>0.46999</cdr:y>
    </cdr:from>
    <cdr:to>
      <cdr:x>0.78676</cdr:x>
      <cdr:y>0.53001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57429A60-8B9E-41EA-A478-99B69517324D}"/>
            </a:ext>
          </a:extLst>
        </cdr:cNvPr>
        <cdr:cNvSpPr/>
      </cdr:nvSpPr>
      <cdr:spPr>
        <a:xfrm xmlns:a="http://schemas.openxmlformats.org/drawingml/2006/main">
          <a:off x="5498858" y="2175463"/>
          <a:ext cx="706056" cy="27779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tx1"/>
              </a:solidFill>
            </a:rPr>
            <a:t>2+ CC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0.11815</cdr:x>
      <cdr:y>0.71567</cdr:y>
    </cdr:from>
    <cdr:to>
      <cdr:x>0.36767</cdr:x>
      <cdr:y>0.81389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5248D0A-ED5D-46BA-BF7C-05E0F787B366}"/>
            </a:ext>
          </a:extLst>
        </cdr:cNvPr>
        <cdr:cNvSpPr txBox="1"/>
      </cdr:nvSpPr>
      <cdr:spPr>
        <a:xfrm xmlns:a="http://schemas.openxmlformats.org/drawingml/2006/main">
          <a:off x="931794" y="3114124"/>
          <a:ext cx="1967948" cy="427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Country</a:t>
          </a:r>
          <a:endParaRPr lang="lt-LT" sz="1600" dirty="0"/>
        </a:p>
      </cdr:txBody>
    </cdr:sp>
  </cdr:relSizeAnchor>
  <cdr:relSizeAnchor xmlns:cdr="http://schemas.openxmlformats.org/drawingml/2006/chartDrawing">
    <cdr:from>
      <cdr:x>0.22432</cdr:x>
      <cdr:y>0.76135</cdr:y>
    </cdr:from>
    <cdr:to>
      <cdr:x>0.35633</cdr:x>
      <cdr:y>0.81328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1A482393-954E-44DF-9173-435AA88DB714}"/>
            </a:ext>
          </a:extLst>
        </cdr:cNvPr>
        <cdr:cNvCxnSpPr/>
      </cdr:nvCxnSpPr>
      <cdr:spPr>
        <a:xfrm xmlns:a="http://schemas.openxmlformats.org/drawingml/2006/main">
          <a:off x="1769110" y="3312891"/>
          <a:ext cx="1041179" cy="22596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0.76843</cdr:x>
      <cdr:y>0.654</cdr:y>
    </cdr:from>
    <cdr:to>
      <cdr:x>1</cdr:x>
      <cdr:y>0.75222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9CFEF26F-A8C5-4ADA-B7FA-D08A093C4A03}"/>
            </a:ext>
          </a:extLst>
        </cdr:cNvPr>
        <cdr:cNvSpPr txBox="1"/>
      </cdr:nvSpPr>
      <cdr:spPr>
        <a:xfrm xmlns:a="http://schemas.openxmlformats.org/drawingml/2006/main">
          <a:off x="6060385" y="2845766"/>
          <a:ext cx="1826315" cy="427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HH income</a:t>
          </a:r>
          <a:endParaRPr lang="lt-LT" sz="1600" dirty="0"/>
        </a:p>
      </cdr:txBody>
    </cdr:sp>
  </cdr:relSizeAnchor>
  <cdr:relSizeAnchor xmlns:cdr="http://schemas.openxmlformats.org/drawingml/2006/chartDrawing">
    <cdr:from>
      <cdr:x>0.7155</cdr:x>
      <cdr:y>0.68598</cdr:y>
    </cdr:from>
    <cdr:to>
      <cdr:x>0.77347</cdr:x>
      <cdr:y>0.76425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F92BC62D-5B71-456F-AA1D-81C672355FA1}"/>
            </a:ext>
          </a:extLst>
        </cdr:cNvPr>
        <cdr:cNvCxnSpPr/>
      </cdr:nvCxnSpPr>
      <cdr:spPr>
        <a:xfrm xmlns:a="http://schemas.openxmlformats.org/drawingml/2006/main" flipH="1">
          <a:off x="5642941" y="2984931"/>
          <a:ext cx="457185" cy="34056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B8864-B8E5-4EF5-B2A0-6AA35A76AEB5}" type="datetimeFigureOut">
              <a:rPr lang="lt-LT" smtClean="0"/>
              <a:t>2022-06-25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0E634-4DD5-4C8B-9786-00507594A33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2757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CASP – nepatenkinti</a:t>
            </a:r>
            <a:r>
              <a:rPr lang="lt-LT" baseline="0" dirty="0"/>
              <a:t> sveikatos priežiūros poreikiai yra kur kas svarbesni jaunesnėje (50-64 amžiaus grupėje – 7%) nei vyresnėje (65+ - 3%) grupėje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B3280-3A28-403D-B49A-599497C3599A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6520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F9E4-F34A-4236-AA51-FA590BBBE488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D845-32E6-4BB6-8E87-71FB8218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9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F9E4-F34A-4236-AA51-FA590BBBE488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D845-32E6-4BB6-8E87-71FB8218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0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F9E4-F34A-4236-AA51-FA590BBBE488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D845-32E6-4BB6-8E87-71FB8218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2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F9E4-F34A-4236-AA51-FA590BBBE488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D845-32E6-4BB6-8E87-71FB8218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5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F9E4-F34A-4236-AA51-FA590BBBE488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D845-32E6-4BB6-8E87-71FB8218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1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F9E4-F34A-4236-AA51-FA590BBBE488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D845-32E6-4BB6-8E87-71FB8218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6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F9E4-F34A-4236-AA51-FA590BBBE488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D845-32E6-4BB6-8E87-71FB8218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4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F9E4-F34A-4236-AA51-FA590BBBE488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D845-32E6-4BB6-8E87-71FB8218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8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F9E4-F34A-4236-AA51-FA590BBBE488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D845-32E6-4BB6-8E87-71FB8218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4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F9E4-F34A-4236-AA51-FA590BBBE488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D845-32E6-4BB6-8E87-71FB8218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8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F9E4-F34A-4236-AA51-FA590BBBE488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D845-32E6-4BB6-8E87-71FB8218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2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8F9E4-F34A-4236-AA51-FA590BBBE488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9D845-32E6-4BB6-8E87-71FB8218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2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f.vu.lt/mokslas/share" TargetMode="External"/><Relationship Id="rId2" Type="http://schemas.openxmlformats.org/officeDocument/2006/relationships/hyperlink" Target="mailto:antanas.kairys@fsf.vu.l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799"/>
            <a:ext cx="7772400" cy="1995126"/>
          </a:xfrm>
        </p:spPr>
        <p:txBody>
          <a:bodyPr>
            <a:normAutofit fontScale="90000"/>
          </a:bodyPr>
          <a:lstStyle/>
          <a:p>
            <a:r>
              <a:rPr lang="lt-LT" b="1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lt-LT" b="1" dirty="0" err="1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b="1" dirty="0" err="1">
                <a:latin typeface="Arial" panose="020B0604020202020204" pitchFamily="34" charset="0"/>
                <a:cs typeface="Arial" panose="020B0604020202020204" pitchFamily="34" charset="0"/>
              </a:rPr>
              <a:t>older</a:t>
            </a:r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b="1" dirty="0" err="1">
                <a:latin typeface="Arial" panose="020B0604020202020204" pitchFamily="34" charset="0"/>
                <a:cs typeface="Arial" panose="020B0604020202020204" pitchFamily="34" charset="0"/>
              </a:rPr>
              <a:t>adults</a:t>
            </a:r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 Baltic </a:t>
            </a:r>
            <a:r>
              <a:rPr lang="lt-LT" b="1" dirty="0" err="1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1873" y="4191464"/>
            <a:ext cx="6858000" cy="1668177"/>
          </a:xfrm>
        </p:spPr>
        <p:txBody>
          <a:bodyPr>
            <a:normAutofit/>
          </a:bodyPr>
          <a:lstStyle/>
          <a:p>
            <a:r>
              <a:rPr lang="lt-LT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Antanas Kairys, Olga </a:t>
            </a:r>
            <a:r>
              <a:rPr lang="lt-LT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Zamalijeva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Vilnius University, Lithuania</a:t>
            </a:r>
          </a:p>
        </p:txBody>
      </p:sp>
      <p:sp>
        <p:nvSpPr>
          <p:cNvPr id="6" name="Freeform 5"/>
          <p:cNvSpPr/>
          <p:nvPr/>
        </p:nvSpPr>
        <p:spPr>
          <a:xfrm>
            <a:off x="5364021" y="166255"/>
            <a:ext cx="3650670" cy="1247024"/>
          </a:xfrm>
          <a:custGeom>
            <a:avLst/>
            <a:gdLst>
              <a:gd name="connsiteX0" fmla="*/ 815106 w 3650670"/>
              <a:gd name="connsiteY0" fmla="*/ 55418 h 1247024"/>
              <a:gd name="connsiteX1" fmla="*/ 815106 w 3650670"/>
              <a:gd name="connsiteY1" fmla="*/ 55418 h 1247024"/>
              <a:gd name="connsiteX2" fmla="*/ 741215 w 3650670"/>
              <a:gd name="connsiteY2" fmla="*/ 83127 h 1247024"/>
              <a:gd name="connsiteX3" fmla="*/ 722743 w 3650670"/>
              <a:gd name="connsiteY3" fmla="*/ 110836 h 1247024"/>
              <a:gd name="connsiteX4" fmla="*/ 685797 w 3650670"/>
              <a:gd name="connsiteY4" fmla="*/ 138545 h 1247024"/>
              <a:gd name="connsiteX5" fmla="*/ 639615 w 3650670"/>
              <a:gd name="connsiteY5" fmla="*/ 166254 h 1247024"/>
              <a:gd name="connsiteX6" fmla="*/ 584197 w 3650670"/>
              <a:gd name="connsiteY6" fmla="*/ 221672 h 1247024"/>
              <a:gd name="connsiteX7" fmla="*/ 501070 w 3650670"/>
              <a:gd name="connsiteY7" fmla="*/ 295563 h 1247024"/>
              <a:gd name="connsiteX8" fmla="*/ 399470 w 3650670"/>
              <a:gd name="connsiteY8" fmla="*/ 397163 h 1247024"/>
              <a:gd name="connsiteX9" fmla="*/ 371761 w 3650670"/>
              <a:gd name="connsiteY9" fmla="*/ 443345 h 1247024"/>
              <a:gd name="connsiteX10" fmla="*/ 344052 w 3650670"/>
              <a:gd name="connsiteY10" fmla="*/ 461818 h 1247024"/>
              <a:gd name="connsiteX11" fmla="*/ 316343 w 3650670"/>
              <a:gd name="connsiteY11" fmla="*/ 508000 h 1247024"/>
              <a:gd name="connsiteX12" fmla="*/ 279397 w 3650670"/>
              <a:gd name="connsiteY12" fmla="*/ 535709 h 1247024"/>
              <a:gd name="connsiteX13" fmla="*/ 251688 w 3650670"/>
              <a:gd name="connsiteY13" fmla="*/ 563418 h 1247024"/>
              <a:gd name="connsiteX14" fmla="*/ 223979 w 3650670"/>
              <a:gd name="connsiteY14" fmla="*/ 581890 h 1247024"/>
              <a:gd name="connsiteX15" fmla="*/ 187034 w 3650670"/>
              <a:gd name="connsiteY15" fmla="*/ 628072 h 1247024"/>
              <a:gd name="connsiteX16" fmla="*/ 150088 w 3650670"/>
              <a:gd name="connsiteY16" fmla="*/ 665018 h 1247024"/>
              <a:gd name="connsiteX17" fmla="*/ 94670 w 3650670"/>
              <a:gd name="connsiteY17" fmla="*/ 785090 h 1247024"/>
              <a:gd name="connsiteX18" fmla="*/ 85434 w 3650670"/>
              <a:gd name="connsiteY18" fmla="*/ 822036 h 1247024"/>
              <a:gd name="connsiteX19" fmla="*/ 76197 w 3650670"/>
              <a:gd name="connsiteY19" fmla="*/ 914400 h 1247024"/>
              <a:gd name="connsiteX20" fmla="*/ 48488 w 3650670"/>
              <a:gd name="connsiteY20" fmla="*/ 932872 h 1247024"/>
              <a:gd name="connsiteX21" fmla="*/ 11543 w 3650670"/>
              <a:gd name="connsiteY21" fmla="*/ 979054 h 1247024"/>
              <a:gd name="connsiteX22" fmla="*/ 11543 w 3650670"/>
              <a:gd name="connsiteY22" fmla="*/ 1062181 h 1247024"/>
              <a:gd name="connsiteX23" fmla="*/ 39252 w 3650670"/>
              <a:gd name="connsiteY23" fmla="*/ 1080654 h 1247024"/>
              <a:gd name="connsiteX24" fmla="*/ 103906 w 3650670"/>
              <a:gd name="connsiteY24" fmla="*/ 1099127 h 1247024"/>
              <a:gd name="connsiteX25" fmla="*/ 325579 w 3650670"/>
              <a:gd name="connsiteY25" fmla="*/ 1108363 h 1247024"/>
              <a:gd name="connsiteX26" fmla="*/ 427179 w 3650670"/>
              <a:gd name="connsiteY26" fmla="*/ 1136072 h 1247024"/>
              <a:gd name="connsiteX27" fmla="*/ 464124 w 3650670"/>
              <a:gd name="connsiteY27" fmla="*/ 1145309 h 1247024"/>
              <a:gd name="connsiteX28" fmla="*/ 528779 w 3650670"/>
              <a:gd name="connsiteY28" fmla="*/ 1154545 h 1247024"/>
              <a:gd name="connsiteX29" fmla="*/ 574961 w 3650670"/>
              <a:gd name="connsiteY29" fmla="*/ 1163781 h 1247024"/>
              <a:gd name="connsiteX30" fmla="*/ 611906 w 3650670"/>
              <a:gd name="connsiteY30" fmla="*/ 1173018 h 1247024"/>
              <a:gd name="connsiteX31" fmla="*/ 1267688 w 3650670"/>
              <a:gd name="connsiteY31" fmla="*/ 1182254 h 1247024"/>
              <a:gd name="connsiteX32" fmla="*/ 1360052 w 3650670"/>
              <a:gd name="connsiteY32" fmla="*/ 1191490 h 1247024"/>
              <a:gd name="connsiteX33" fmla="*/ 1480124 w 3650670"/>
              <a:gd name="connsiteY33" fmla="*/ 1209963 h 1247024"/>
              <a:gd name="connsiteX34" fmla="*/ 1683324 w 3650670"/>
              <a:gd name="connsiteY34" fmla="*/ 1219200 h 1247024"/>
              <a:gd name="connsiteX35" fmla="*/ 2736270 w 3650670"/>
              <a:gd name="connsiteY35" fmla="*/ 1219200 h 1247024"/>
              <a:gd name="connsiteX36" fmla="*/ 2810161 w 3650670"/>
              <a:gd name="connsiteY36" fmla="*/ 1200727 h 1247024"/>
              <a:gd name="connsiteX37" fmla="*/ 3549070 w 3650670"/>
              <a:gd name="connsiteY37" fmla="*/ 1191490 h 1247024"/>
              <a:gd name="connsiteX38" fmla="*/ 3567543 w 3650670"/>
              <a:gd name="connsiteY38" fmla="*/ 1163781 h 1247024"/>
              <a:gd name="connsiteX39" fmla="*/ 3604488 w 3650670"/>
              <a:gd name="connsiteY39" fmla="*/ 1126836 h 1247024"/>
              <a:gd name="connsiteX40" fmla="*/ 3613724 w 3650670"/>
              <a:gd name="connsiteY40" fmla="*/ 1099127 h 1247024"/>
              <a:gd name="connsiteX41" fmla="*/ 3622961 w 3650670"/>
              <a:gd name="connsiteY41" fmla="*/ 1062181 h 1247024"/>
              <a:gd name="connsiteX42" fmla="*/ 3632197 w 3650670"/>
              <a:gd name="connsiteY42" fmla="*/ 1034472 h 1247024"/>
              <a:gd name="connsiteX43" fmla="*/ 3650670 w 3650670"/>
              <a:gd name="connsiteY43" fmla="*/ 960581 h 1247024"/>
              <a:gd name="connsiteX44" fmla="*/ 3632197 w 3650670"/>
              <a:gd name="connsiteY44" fmla="*/ 738909 h 1247024"/>
              <a:gd name="connsiteX45" fmla="*/ 3622961 w 3650670"/>
              <a:gd name="connsiteY45" fmla="*/ 692727 h 1247024"/>
              <a:gd name="connsiteX46" fmla="*/ 3530597 w 3650670"/>
              <a:gd name="connsiteY46" fmla="*/ 581890 h 1247024"/>
              <a:gd name="connsiteX47" fmla="*/ 3438234 w 3650670"/>
              <a:gd name="connsiteY47" fmla="*/ 461818 h 1247024"/>
              <a:gd name="connsiteX48" fmla="*/ 3392052 w 3650670"/>
              <a:gd name="connsiteY48" fmla="*/ 424872 h 1247024"/>
              <a:gd name="connsiteX49" fmla="*/ 3355106 w 3650670"/>
              <a:gd name="connsiteY49" fmla="*/ 378690 h 1247024"/>
              <a:gd name="connsiteX50" fmla="*/ 3281215 w 3650670"/>
              <a:gd name="connsiteY50" fmla="*/ 350981 h 1247024"/>
              <a:gd name="connsiteX51" fmla="*/ 3235034 w 3650670"/>
              <a:gd name="connsiteY51" fmla="*/ 323272 h 1247024"/>
              <a:gd name="connsiteX52" fmla="*/ 3105724 w 3650670"/>
              <a:gd name="connsiteY52" fmla="*/ 304800 h 1247024"/>
              <a:gd name="connsiteX53" fmla="*/ 3004124 w 3650670"/>
              <a:gd name="connsiteY53" fmla="*/ 286327 h 1247024"/>
              <a:gd name="connsiteX54" fmla="*/ 2920997 w 3650670"/>
              <a:gd name="connsiteY54" fmla="*/ 277090 h 1247024"/>
              <a:gd name="connsiteX55" fmla="*/ 2819397 w 3650670"/>
              <a:gd name="connsiteY55" fmla="*/ 212436 h 1247024"/>
              <a:gd name="connsiteX56" fmla="*/ 2736270 w 3650670"/>
              <a:gd name="connsiteY56" fmla="*/ 175490 h 1247024"/>
              <a:gd name="connsiteX57" fmla="*/ 2560779 w 3650670"/>
              <a:gd name="connsiteY57" fmla="*/ 83127 h 1247024"/>
              <a:gd name="connsiteX58" fmla="*/ 2431470 w 3650670"/>
              <a:gd name="connsiteY58" fmla="*/ 64654 h 1247024"/>
              <a:gd name="connsiteX59" fmla="*/ 1701797 w 3650670"/>
              <a:gd name="connsiteY59" fmla="*/ 55418 h 1247024"/>
              <a:gd name="connsiteX60" fmla="*/ 1627906 w 3650670"/>
              <a:gd name="connsiteY60" fmla="*/ 36945 h 1247024"/>
              <a:gd name="connsiteX61" fmla="*/ 1507834 w 3650670"/>
              <a:gd name="connsiteY61" fmla="*/ 18472 h 1247024"/>
              <a:gd name="connsiteX62" fmla="*/ 1433943 w 3650670"/>
              <a:gd name="connsiteY62" fmla="*/ 9236 h 1247024"/>
              <a:gd name="connsiteX63" fmla="*/ 1193797 w 3650670"/>
              <a:gd name="connsiteY63" fmla="*/ 0 h 1247024"/>
              <a:gd name="connsiteX64" fmla="*/ 972124 w 3650670"/>
              <a:gd name="connsiteY64" fmla="*/ 9236 h 1247024"/>
              <a:gd name="connsiteX65" fmla="*/ 944415 w 3650670"/>
              <a:gd name="connsiteY65" fmla="*/ 36945 h 1247024"/>
              <a:gd name="connsiteX66" fmla="*/ 815106 w 3650670"/>
              <a:gd name="connsiteY66" fmla="*/ 55418 h 124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650670" h="1247024">
                <a:moveTo>
                  <a:pt x="815106" y="55418"/>
                </a:moveTo>
                <a:lnTo>
                  <a:pt x="815106" y="55418"/>
                </a:lnTo>
                <a:cubicBezTo>
                  <a:pt x="790476" y="64654"/>
                  <a:pt x="763771" y="69593"/>
                  <a:pt x="741215" y="83127"/>
                </a:cubicBezTo>
                <a:cubicBezTo>
                  <a:pt x="731696" y="88838"/>
                  <a:pt x="730592" y="102987"/>
                  <a:pt x="722743" y="110836"/>
                </a:cubicBezTo>
                <a:cubicBezTo>
                  <a:pt x="711858" y="121721"/>
                  <a:pt x="698606" y="130006"/>
                  <a:pt x="685797" y="138545"/>
                </a:cubicBezTo>
                <a:cubicBezTo>
                  <a:pt x="670860" y="148503"/>
                  <a:pt x="653509" y="154886"/>
                  <a:pt x="639615" y="166254"/>
                </a:cubicBezTo>
                <a:cubicBezTo>
                  <a:pt x="619396" y="182797"/>
                  <a:pt x="605096" y="205997"/>
                  <a:pt x="584197" y="221672"/>
                </a:cubicBezTo>
                <a:cubicBezTo>
                  <a:pt x="545976" y="250338"/>
                  <a:pt x="535310" y="255616"/>
                  <a:pt x="501070" y="295563"/>
                </a:cubicBezTo>
                <a:cubicBezTo>
                  <a:pt x="414907" y="396086"/>
                  <a:pt x="472933" y="360431"/>
                  <a:pt x="399470" y="397163"/>
                </a:cubicBezTo>
                <a:cubicBezTo>
                  <a:pt x="390234" y="412557"/>
                  <a:pt x="383444" y="429715"/>
                  <a:pt x="371761" y="443345"/>
                </a:cubicBezTo>
                <a:cubicBezTo>
                  <a:pt x="364537" y="451773"/>
                  <a:pt x="351276" y="453390"/>
                  <a:pt x="344052" y="461818"/>
                </a:cubicBezTo>
                <a:cubicBezTo>
                  <a:pt x="332369" y="475448"/>
                  <a:pt x="328165" y="494490"/>
                  <a:pt x="316343" y="508000"/>
                </a:cubicBezTo>
                <a:cubicBezTo>
                  <a:pt x="306206" y="519585"/>
                  <a:pt x="291085" y="525691"/>
                  <a:pt x="279397" y="535709"/>
                </a:cubicBezTo>
                <a:cubicBezTo>
                  <a:pt x="269479" y="544210"/>
                  <a:pt x="261723" y="555056"/>
                  <a:pt x="251688" y="563418"/>
                </a:cubicBezTo>
                <a:cubicBezTo>
                  <a:pt x="243160" y="570524"/>
                  <a:pt x="231828" y="574041"/>
                  <a:pt x="223979" y="581890"/>
                </a:cubicBezTo>
                <a:cubicBezTo>
                  <a:pt x="210039" y="595830"/>
                  <a:pt x="200131" y="613338"/>
                  <a:pt x="187034" y="628072"/>
                </a:cubicBezTo>
                <a:cubicBezTo>
                  <a:pt x="175463" y="641089"/>
                  <a:pt x="159506" y="650368"/>
                  <a:pt x="150088" y="665018"/>
                </a:cubicBezTo>
                <a:cubicBezTo>
                  <a:pt x="129395" y="697207"/>
                  <a:pt x="106350" y="744208"/>
                  <a:pt x="94670" y="785090"/>
                </a:cubicBezTo>
                <a:cubicBezTo>
                  <a:pt x="91183" y="797296"/>
                  <a:pt x="88513" y="809721"/>
                  <a:pt x="85434" y="822036"/>
                </a:cubicBezTo>
                <a:cubicBezTo>
                  <a:pt x="82355" y="852824"/>
                  <a:pt x="85982" y="885046"/>
                  <a:pt x="76197" y="914400"/>
                </a:cubicBezTo>
                <a:cubicBezTo>
                  <a:pt x="72687" y="924931"/>
                  <a:pt x="55422" y="924204"/>
                  <a:pt x="48488" y="932872"/>
                </a:cubicBezTo>
                <a:cubicBezTo>
                  <a:pt x="-2501" y="996608"/>
                  <a:pt x="90956" y="926111"/>
                  <a:pt x="11543" y="979054"/>
                </a:cubicBezTo>
                <a:cubicBezTo>
                  <a:pt x="891" y="1011009"/>
                  <a:pt x="-7964" y="1023167"/>
                  <a:pt x="11543" y="1062181"/>
                </a:cubicBezTo>
                <a:cubicBezTo>
                  <a:pt x="16507" y="1072110"/>
                  <a:pt x="29323" y="1075690"/>
                  <a:pt x="39252" y="1080654"/>
                </a:cubicBezTo>
                <a:cubicBezTo>
                  <a:pt x="48717" y="1085387"/>
                  <a:pt x="97005" y="1098634"/>
                  <a:pt x="103906" y="1099127"/>
                </a:cubicBezTo>
                <a:cubicBezTo>
                  <a:pt x="177673" y="1104396"/>
                  <a:pt x="251688" y="1105284"/>
                  <a:pt x="325579" y="1108363"/>
                </a:cubicBezTo>
                <a:cubicBezTo>
                  <a:pt x="412092" y="1137201"/>
                  <a:pt x="348841" y="1118663"/>
                  <a:pt x="427179" y="1136072"/>
                </a:cubicBezTo>
                <a:cubicBezTo>
                  <a:pt x="439571" y="1138826"/>
                  <a:pt x="451635" y="1143038"/>
                  <a:pt x="464124" y="1145309"/>
                </a:cubicBezTo>
                <a:cubicBezTo>
                  <a:pt x="485543" y="1149203"/>
                  <a:pt x="507305" y="1150966"/>
                  <a:pt x="528779" y="1154545"/>
                </a:cubicBezTo>
                <a:cubicBezTo>
                  <a:pt x="544264" y="1157126"/>
                  <a:pt x="559636" y="1160375"/>
                  <a:pt x="574961" y="1163781"/>
                </a:cubicBezTo>
                <a:cubicBezTo>
                  <a:pt x="587353" y="1166535"/>
                  <a:pt x="599216" y="1172680"/>
                  <a:pt x="611906" y="1173018"/>
                </a:cubicBezTo>
                <a:cubicBezTo>
                  <a:pt x="830444" y="1178846"/>
                  <a:pt x="1049094" y="1179175"/>
                  <a:pt x="1267688" y="1182254"/>
                </a:cubicBezTo>
                <a:cubicBezTo>
                  <a:pt x="1298476" y="1185333"/>
                  <a:pt x="1329349" y="1187652"/>
                  <a:pt x="1360052" y="1191490"/>
                </a:cubicBezTo>
                <a:cubicBezTo>
                  <a:pt x="1399769" y="1196455"/>
                  <a:pt x="1440146" y="1207206"/>
                  <a:pt x="1480124" y="1209963"/>
                </a:cubicBezTo>
                <a:cubicBezTo>
                  <a:pt x="1547767" y="1214628"/>
                  <a:pt x="1615591" y="1216121"/>
                  <a:pt x="1683324" y="1219200"/>
                </a:cubicBezTo>
                <a:cubicBezTo>
                  <a:pt x="2072543" y="1267850"/>
                  <a:pt x="1844399" y="1242670"/>
                  <a:pt x="2736270" y="1219200"/>
                </a:cubicBezTo>
                <a:cubicBezTo>
                  <a:pt x="2761650" y="1218532"/>
                  <a:pt x="2784775" y="1201044"/>
                  <a:pt x="2810161" y="1200727"/>
                </a:cubicBezTo>
                <a:lnTo>
                  <a:pt x="3549070" y="1191490"/>
                </a:lnTo>
                <a:cubicBezTo>
                  <a:pt x="3555228" y="1182254"/>
                  <a:pt x="3560319" y="1172209"/>
                  <a:pt x="3567543" y="1163781"/>
                </a:cubicBezTo>
                <a:cubicBezTo>
                  <a:pt x="3578877" y="1150558"/>
                  <a:pt x="3594365" y="1141008"/>
                  <a:pt x="3604488" y="1126836"/>
                </a:cubicBezTo>
                <a:cubicBezTo>
                  <a:pt x="3610147" y="1118914"/>
                  <a:pt x="3611049" y="1108488"/>
                  <a:pt x="3613724" y="1099127"/>
                </a:cubicBezTo>
                <a:cubicBezTo>
                  <a:pt x="3617211" y="1086921"/>
                  <a:pt x="3619474" y="1074387"/>
                  <a:pt x="3622961" y="1062181"/>
                </a:cubicBezTo>
                <a:cubicBezTo>
                  <a:pt x="3625636" y="1052820"/>
                  <a:pt x="3629635" y="1043865"/>
                  <a:pt x="3632197" y="1034472"/>
                </a:cubicBezTo>
                <a:cubicBezTo>
                  <a:pt x="3638877" y="1009978"/>
                  <a:pt x="3650670" y="960581"/>
                  <a:pt x="3650670" y="960581"/>
                </a:cubicBezTo>
                <a:cubicBezTo>
                  <a:pt x="3644512" y="886690"/>
                  <a:pt x="3639827" y="812662"/>
                  <a:pt x="3632197" y="738909"/>
                </a:cubicBezTo>
                <a:cubicBezTo>
                  <a:pt x="3630582" y="723293"/>
                  <a:pt x="3630750" y="706357"/>
                  <a:pt x="3622961" y="692727"/>
                </a:cubicBezTo>
                <a:cubicBezTo>
                  <a:pt x="3560308" y="583085"/>
                  <a:pt x="3579398" y="640452"/>
                  <a:pt x="3530597" y="581890"/>
                </a:cubicBezTo>
                <a:cubicBezTo>
                  <a:pt x="3485600" y="527893"/>
                  <a:pt x="3535585" y="539700"/>
                  <a:pt x="3438234" y="461818"/>
                </a:cubicBezTo>
                <a:cubicBezTo>
                  <a:pt x="3422840" y="449503"/>
                  <a:pt x="3405992" y="438812"/>
                  <a:pt x="3392052" y="424872"/>
                </a:cubicBezTo>
                <a:cubicBezTo>
                  <a:pt x="3378112" y="410932"/>
                  <a:pt x="3370667" y="390793"/>
                  <a:pt x="3355106" y="378690"/>
                </a:cubicBezTo>
                <a:cubicBezTo>
                  <a:pt x="3330609" y="359637"/>
                  <a:pt x="3306610" y="363679"/>
                  <a:pt x="3281215" y="350981"/>
                </a:cubicBezTo>
                <a:cubicBezTo>
                  <a:pt x="3265158" y="342952"/>
                  <a:pt x="3252395" y="327841"/>
                  <a:pt x="3235034" y="323272"/>
                </a:cubicBezTo>
                <a:cubicBezTo>
                  <a:pt x="3192927" y="312191"/>
                  <a:pt x="3148419" y="313340"/>
                  <a:pt x="3105724" y="304800"/>
                </a:cubicBezTo>
                <a:cubicBezTo>
                  <a:pt x="3070880" y="297831"/>
                  <a:pt x="3039596" y="291057"/>
                  <a:pt x="3004124" y="286327"/>
                </a:cubicBezTo>
                <a:cubicBezTo>
                  <a:pt x="2976489" y="282642"/>
                  <a:pt x="2948706" y="280169"/>
                  <a:pt x="2920997" y="277090"/>
                </a:cubicBezTo>
                <a:cubicBezTo>
                  <a:pt x="2869150" y="240057"/>
                  <a:pt x="2867548" y="233837"/>
                  <a:pt x="2819397" y="212436"/>
                </a:cubicBezTo>
                <a:cubicBezTo>
                  <a:pt x="2800227" y="203916"/>
                  <a:pt x="2754996" y="188866"/>
                  <a:pt x="2736270" y="175490"/>
                </a:cubicBezTo>
                <a:cubicBezTo>
                  <a:pt x="2655440" y="117754"/>
                  <a:pt x="2782687" y="120114"/>
                  <a:pt x="2560779" y="83127"/>
                </a:cubicBezTo>
                <a:cubicBezTo>
                  <a:pt x="2530406" y="78065"/>
                  <a:pt x="2458296" y="65271"/>
                  <a:pt x="2431470" y="64654"/>
                </a:cubicBezTo>
                <a:cubicBezTo>
                  <a:pt x="2188290" y="59064"/>
                  <a:pt x="1945021" y="58497"/>
                  <a:pt x="1701797" y="55418"/>
                </a:cubicBezTo>
                <a:cubicBezTo>
                  <a:pt x="1677167" y="49260"/>
                  <a:pt x="1652731" y="42265"/>
                  <a:pt x="1627906" y="36945"/>
                </a:cubicBezTo>
                <a:cubicBezTo>
                  <a:pt x="1604679" y="31968"/>
                  <a:pt x="1528643" y="21247"/>
                  <a:pt x="1507834" y="18472"/>
                </a:cubicBezTo>
                <a:cubicBezTo>
                  <a:pt x="1483230" y="15191"/>
                  <a:pt x="1458722" y="10694"/>
                  <a:pt x="1433943" y="9236"/>
                </a:cubicBezTo>
                <a:cubicBezTo>
                  <a:pt x="1353973" y="4532"/>
                  <a:pt x="1273846" y="3079"/>
                  <a:pt x="1193797" y="0"/>
                </a:cubicBezTo>
                <a:cubicBezTo>
                  <a:pt x="1119906" y="3079"/>
                  <a:pt x="1045281" y="-1602"/>
                  <a:pt x="972124" y="9236"/>
                </a:cubicBezTo>
                <a:cubicBezTo>
                  <a:pt x="959203" y="11150"/>
                  <a:pt x="956098" y="31103"/>
                  <a:pt x="944415" y="36945"/>
                </a:cubicBezTo>
                <a:cubicBezTo>
                  <a:pt x="917490" y="50408"/>
                  <a:pt x="836657" y="52339"/>
                  <a:pt x="815106" y="5541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392" y="225838"/>
            <a:ext cx="3011053" cy="1127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" t="88485" b="3567"/>
          <a:stretch/>
        </p:blipFill>
        <p:spPr>
          <a:xfrm>
            <a:off x="0" y="6207273"/>
            <a:ext cx="7040376" cy="423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178" y="6227180"/>
            <a:ext cx="898704" cy="403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538" y="6086981"/>
            <a:ext cx="1188074" cy="69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48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5">
            <a:extLst>
              <a:ext uri="{FF2B5EF4-FFF2-40B4-BE49-F238E27FC236}">
                <a16:creationId xmlns:a16="http://schemas.microsoft.com/office/drawing/2014/main" id="{6E0988D2-B072-49C0-82D5-41683FDFE3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757566"/>
              </p:ext>
            </p:extLst>
          </p:nvPr>
        </p:nvGraphicFramePr>
        <p:xfrm>
          <a:off x="628650" y="1381539"/>
          <a:ext cx="7886700" cy="479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853FD-E542-46FC-B46C-CA1478C22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4873"/>
            <a:ext cx="6871277" cy="59112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Unemployment history and well-being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537177-5065-492C-9D06-992EBF024F8A}"/>
              </a:ext>
            </a:extLst>
          </p:cNvPr>
          <p:cNvSpPr txBox="1"/>
          <p:nvPr/>
        </p:nvSpPr>
        <p:spPr>
          <a:xfrm>
            <a:off x="2927927" y="624846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(4553) = 3,24; </a:t>
            </a:r>
            <a:r>
              <a:rPr lang="lt-LT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&lt; 0,01; d = 0,22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8608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4873"/>
            <a:ext cx="6871277" cy="59112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Unemployment history and well-being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BF47C1A5-32FF-4EE5-B84C-E2F89171CE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72103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1F5D5EF-CC6A-4CA7-8E85-2924348DF4DD}"/>
              </a:ext>
            </a:extLst>
          </p:cNvPr>
          <p:cNvSpPr txBox="1"/>
          <p:nvPr/>
        </p:nvSpPr>
        <p:spPr>
          <a:xfrm>
            <a:off x="1282147" y="4248175"/>
            <a:ext cx="1967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ADL</a:t>
            </a:r>
            <a:endParaRPr lang="lt-LT" sz="16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882693-124F-4A4B-BECC-A0C2D7B1D121}"/>
              </a:ext>
            </a:extLst>
          </p:cNvPr>
          <p:cNvCxnSpPr>
            <a:cxnSpLocks/>
          </p:cNvCxnSpPr>
          <p:nvPr/>
        </p:nvCxnSpPr>
        <p:spPr>
          <a:xfrm>
            <a:off x="1788160" y="4419600"/>
            <a:ext cx="165608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608FF3D-1AD1-4B43-AFCA-C767C057A50D}"/>
              </a:ext>
            </a:extLst>
          </p:cNvPr>
          <p:cNvSpPr txBox="1"/>
          <p:nvPr/>
        </p:nvSpPr>
        <p:spPr>
          <a:xfrm>
            <a:off x="6768548" y="3886200"/>
            <a:ext cx="196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Conscientiousness</a:t>
            </a:r>
            <a:endParaRPr lang="lt-LT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B7126A-BD06-48C2-A2FD-A28515D1437C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6271591" y="4070866"/>
            <a:ext cx="496957" cy="515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17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4873"/>
            <a:ext cx="6871277" cy="59112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Work quality and well-being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4A6848EC-61EA-4EA3-8C68-900BA5B58A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384949"/>
              </p:ext>
            </p:extLst>
          </p:nvPr>
        </p:nvGraphicFramePr>
        <p:xfrm>
          <a:off x="628650" y="1253331"/>
          <a:ext cx="7886700" cy="508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8533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2999" y="2939934"/>
            <a:ext cx="6858000" cy="73182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F6C"/>
                </a:solidFill>
              </a:rPr>
              <a:t>Thank you for your attention</a:t>
            </a:r>
            <a:endParaRPr lang="en-GB" dirty="0">
              <a:solidFill>
                <a:srgbClr val="002F6C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2999" y="3918066"/>
            <a:ext cx="6858000" cy="818062"/>
          </a:xfrm>
        </p:spPr>
        <p:txBody>
          <a:bodyPr>
            <a:noAutofit/>
          </a:bodyPr>
          <a:lstStyle/>
          <a:p>
            <a:r>
              <a:rPr lang="lt-LT" dirty="0"/>
              <a:t>Kontaktai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antanas.kairys@fsf.vu.lt</a:t>
            </a:r>
            <a:endParaRPr lang="lt-LT" dirty="0"/>
          </a:p>
          <a:p>
            <a:r>
              <a:rPr lang="lt-LT" dirty="0">
                <a:solidFill>
                  <a:srgbClr val="0070C0"/>
                </a:solidFill>
                <a:hlinkClick r:id="rId3"/>
              </a:rPr>
              <a:t>https://www.fsf.vu.lt/mokslas/share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lt-LT" dirty="0">
                <a:solidFill>
                  <a:srgbClr val="0070C0"/>
                </a:solidFill>
              </a:rPr>
              <a:t>www.share-eric.eu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5" y="514971"/>
            <a:ext cx="8019305" cy="1355601"/>
          </a:xfrm>
          <a:prstGeom prst="rect">
            <a:avLst/>
          </a:prstGeom>
        </p:spPr>
      </p:pic>
      <p:pic>
        <p:nvPicPr>
          <p:cNvPr id="6" name="Paveikslėlis 1" descr="fsf200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420" y="5636762"/>
            <a:ext cx="1129157" cy="11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62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4873"/>
            <a:ext cx="6871277" cy="591127"/>
          </a:xfrm>
        </p:spPr>
        <p:txBody>
          <a:bodyPr>
            <a:noAutofit/>
          </a:bodyPr>
          <a:lstStyle/>
          <a:p>
            <a:r>
              <a:rPr lang="lt-LT" sz="3200" dirty="0" err="1">
                <a:solidFill>
                  <a:schemeClr val="bg1"/>
                </a:solidFill>
              </a:rPr>
              <a:t>Why</a:t>
            </a:r>
            <a:r>
              <a:rPr lang="lt-LT" sz="3200" dirty="0">
                <a:solidFill>
                  <a:schemeClr val="bg1"/>
                </a:solidFill>
              </a:rPr>
              <a:t> </a:t>
            </a:r>
            <a:r>
              <a:rPr lang="lt-LT" sz="3200" dirty="0" err="1">
                <a:solidFill>
                  <a:schemeClr val="bg1"/>
                </a:solidFill>
              </a:rPr>
              <a:t>do</a:t>
            </a:r>
            <a:r>
              <a:rPr lang="lt-LT" sz="3200" dirty="0">
                <a:solidFill>
                  <a:schemeClr val="bg1"/>
                </a:solidFill>
              </a:rPr>
              <a:t> </a:t>
            </a:r>
            <a:r>
              <a:rPr lang="lt-LT" sz="3200" dirty="0" err="1">
                <a:solidFill>
                  <a:schemeClr val="bg1"/>
                </a:solidFill>
              </a:rPr>
              <a:t>we</a:t>
            </a:r>
            <a:r>
              <a:rPr lang="lt-LT" sz="3200" dirty="0">
                <a:solidFill>
                  <a:schemeClr val="bg1"/>
                </a:solidFill>
              </a:rPr>
              <a:t> </a:t>
            </a:r>
            <a:r>
              <a:rPr lang="lt-LT" sz="3200" dirty="0" err="1">
                <a:solidFill>
                  <a:schemeClr val="bg1"/>
                </a:solidFill>
              </a:rPr>
              <a:t>need</a:t>
            </a:r>
            <a:r>
              <a:rPr lang="lt-LT" sz="3200" dirty="0">
                <a:solidFill>
                  <a:schemeClr val="bg1"/>
                </a:solidFill>
              </a:rPr>
              <a:t> to </a:t>
            </a:r>
            <a:r>
              <a:rPr lang="lt-LT" sz="3200" dirty="0" err="1">
                <a:solidFill>
                  <a:schemeClr val="bg1"/>
                </a:solidFill>
              </a:rPr>
              <a:t>talk</a:t>
            </a:r>
            <a:r>
              <a:rPr lang="lt-LT" sz="3200" dirty="0">
                <a:solidFill>
                  <a:schemeClr val="bg1"/>
                </a:solidFill>
              </a:rPr>
              <a:t> </a:t>
            </a:r>
            <a:r>
              <a:rPr lang="lt-LT" sz="3200" dirty="0" err="1">
                <a:solidFill>
                  <a:schemeClr val="bg1"/>
                </a:solidFill>
              </a:rPr>
              <a:t>about</a:t>
            </a:r>
            <a:r>
              <a:rPr lang="lt-LT" sz="3200" dirty="0">
                <a:solidFill>
                  <a:schemeClr val="bg1"/>
                </a:solidFill>
              </a:rPr>
              <a:t> </a:t>
            </a:r>
            <a:r>
              <a:rPr lang="lt-LT" sz="3200" dirty="0" err="1">
                <a:solidFill>
                  <a:schemeClr val="bg1"/>
                </a:solidFill>
              </a:rPr>
              <a:t>ageing</a:t>
            </a:r>
            <a:r>
              <a:rPr lang="lt-LT" sz="3200" dirty="0">
                <a:solidFill>
                  <a:schemeClr val="bg1"/>
                </a:solidFill>
              </a:rPr>
              <a:t>...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709BAF-AD3D-4136-90CE-9DEA6A1E3813}"/>
              </a:ext>
            </a:extLst>
          </p:cNvPr>
          <p:cNvSpPr txBox="1"/>
          <p:nvPr/>
        </p:nvSpPr>
        <p:spPr>
          <a:xfrm>
            <a:off x="496957" y="6062870"/>
            <a:ext cx="1630117" cy="370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>
                <a:solidFill>
                  <a:schemeClr val="bg1">
                    <a:lumMod val="50000"/>
                  </a:schemeClr>
                </a:solidFill>
              </a:rPr>
              <a:t>Eurostat</a:t>
            </a:r>
            <a:endParaRPr lang="lt-LT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E05193-3747-4773-96DF-BA6FA70408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290" y="1016000"/>
            <a:ext cx="5661212" cy="566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76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4873"/>
            <a:ext cx="6871277" cy="591127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BBAA7-A457-446C-8AC9-181EAA83C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6711"/>
            <a:ext cx="9144000" cy="4179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BDEBCB-E1F8-4538-B262-66259F7CA2F3}"/>
              </a:ext>
            </a:extLst>
          </p:cNvPr>
          <p:cNvSpPr txBox="1"/>
          <p:nvPr/>
        </p:nvSpPr>
        <p:spPr>
          <a:xfrm>
            <a:off x="2355574" y="595595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European Commission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2021 Ageing Report </a:t>
            </a:r>
            <a:endParaRPr lang="lt-L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ACAC9-992A-4B64-A063-5B0865279C8C}"/>
              </a:ext>
            </a:extLst>
          </p:cNvPr>
          <p:cNvSpPr txBox="1"/>
          <p:nvPr/>
        </p:nvSpPr>
        <p:spPr>
          <a:xfrm>
            <a:off x="0" y="978704"/>
            <a:ext cx="8981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Percentage changes in total </a:t>
            </a:r>
            <a:r>
              <a:rPr lang="en-US" sz="2400" dirty="0" err="1"/>
              <a:t>labour</a:t>
            </a:r>
            <a:r>
              <a:rPr lang="en-US" sz="2400" dirty="0"/>
              <a:t> supply of the population aged 20-64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423415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4873"/>
            <a:ext cx="6871277" cy="59112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8036"/>
            <a:ext cx="7886700" cy="4338927"/>
          </a:xfrm>
        </p:spPr>
        <p:txBody>
          <a:bodyPr/>
          <a:lstStyle/>
          <a:p>
            <a:r>
              <a:rPr lang="lt-LT" dirty="0" err="1"/>
              <a:t>An</a:t>
            </a:r>
            <a:r>
              <a:rPr lang="lt-LT" dirty="0"/>
              <a:t> </a:t>
            </a:r>
            <a:r>
              <a:rPr lang="lt-LT" dirty="0" err="1"/>
              <a:t>analysis</a:t>
            </a:r>
            <a:r>
              <a:rPr lang="lt-LT" dirty="0"/>
              <a:t> </a:t>
            </a:r>
            <a:r>
              <a:rPr lang="lt-LT" dirty="0" err="1"/>
              <a:t>was</a:t>
            </a:r>
            <a:r>
              <a:rPr lang="lt-LT" dirty="0"/>
              <a:t> </a:t>
            </a:r>
            <a:r>
              <a:rPr lang="lt-LT" dirty="0" err="1"/>
              <a:t>based</a:t>
            </a:r>
            <a:r>
              <a:rPr lang="lt-LT" dirty="0"/>
              <a:t> </a:t>
            </a:r>
            <a:r>
              <a:rPr lang="lt-LT" dirty="0" err="1"/>
              <a:t>on</a:t>
            </a:r>
            <a:r>
              <a:rPr lang="lt-LT" dirty="0"/>
              <a:t> data </a:t>
            </a:r>
            <a:r>
              <a:rPr lang="lt-LT" dirty="0" err="1"/>
              <a:t>from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Survey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Health</a:t>
            </a:r>
            <a:r>
              <a:rPr lang="lt-LT" dirty="0"/>
              <a:t>, </a:t>
            </a:r>
            <a:r>
              <a:rPr lang="lt-LT" dirty="0" err="1"/>
              <a:t>Ageing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Retirement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Europe</a:t>
            </a:r>
            <a:r>
              <a:rPr lang="lt-LT" dirty="0"/>
              <a:t> (SHARE) </a:t>
            </a:r>
            <a:r>
              <a:rPr lang="lt-LT" dirty="0" err="1"/>
              <a:t>Wave</a:t>
            </a:r>
            <a:r>
              <a:rPr lang="lt-LT" dirty="0"/>
              <a:t> 7.</a:t>
            </a:r>
          </a:p>
          <a:p>
            <a:r>
              <a:rPr lang="lt-LT" dirty="0" err="1"/>
              <a:t>Number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participants</a:t>
            </a:r>
            <a:r>
              <a:rPr lang="lt-LT" dirty="0"/>
              <a:t> (50+):</a:t>
            </a:r>
          </a:p>
          <a:p>
            <a:pPr lvl="1"/>
            <a:r>
              <a:rPr lang="lt-LT" dirty="0" err="1"/>
              <a:t>Estonia</a:t>
            </a:r>
            <a:r>
              <a:rPr lang="lt-LT" dirty="0"/>
              <a:t> – 5105</a:t>
            </a:r>
          </a:p>
          <a:p>
            <a:pPr lvl="1"/>
            <a:r>
              <a:rPr lang="lt-LT" dirty="0" err="1"/>
              <a:t>Latvia</a:t>
            </a:r>
            <a:r>
              <a:rPr lang="lt-LT" dirty="0"/>
              <a:t> - 1752</a:t>
            </a:r>
          </a:p>
          <a:p>
            <a:pPr lvl="1"/>
            <a:r>
              <a:rPr lang="lt-LT" dirty="0"/>
              <a:t>Lithuania – 2024</a:t>
            </a:r>
          </a:p>
        </p:txBody>
      </p:sp>
    </p:spTree>
    <p:extLst>
      <p:ext uri="{BB962C8B-B14F-4D97-AF65-F5344CB8AC3E}">
        <p14:creationId xmlns:p14="http://schemas.microsoft.com/office/powerpoint/2010/main" val="196715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4873"/>
            <a:ext cx="6871277" cy="591127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The Control, Autonomy, Self-realization and Pleasure (CASP)</a:t>
            </a:r>
            <a:r>
              <a:rPr lang="lt-LT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lt-LT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(</a:t>
            </a:r>
            <a:r>
              <a:rPr lang="lt-LT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Knesebeck</a:t>
            </a:r>
            <a:r>
              <a:rPr lang="lt-LT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et al., 2005)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Content Placeholder 10">
            <a:extLst>
              <a:ext uri="{FF2B5EF4-FFF2-40B4-BE49-F238E27FC236}">
                <a16:creationId xmlns:a16="http://schemas.microsoft.com/office/drawing/2014/main" id="{E22C453F-8B45-4807-ADB9-8256E505FA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339169"/>
              </p:ext>
            </p:extLst>
          </p:nvPr>
        </p:nvGraphicFramePr>
        <p:xfrm>
          <a:off x="486137" y="1354238"/>
          <a:ext cx="8181613" cy="497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6992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4873"/>
            <a:ext cx="6871277" cy="591127"/>
          </a:xfrm>
        </p:spPr>
        <p:txBody>
          <a:bodyPr>
            <a:noAutofit/>
          </a:bodyPr>
          <a:lstStyle/>
          <a:p>
            <a:r>
              <a:rPr lang="lt-LT" sz="3200" dirty="0" err="1">
                <a:solidFill>
                  <a:schemeClr val="bg1"/>
                </a:solidFill>
              </a:rPr>
              <a:t>Life</a:t>
            </a:r>
            <a:r>
              <a:rPr lang="lt-LT" sz="3200" dirty="0">
                <a:solidFill>
                  <a:schemeClr val="bg1"/>
                </a:solidFill>
              </a:rPr>
              <a:t> </a:t>
            </a:r>
            <a:r>
              <a:rPr lang="lt-LT" sz="3200" dirty="0" err="1">
                <a:solidFill>
                  <a:schemeClr val="bg1"/>
                </a:solidFill>
              </a:rPr>
              <a:t>satisfaction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Content Placeholder 10">
            <a:extLst>
              <a:ext uri="{FF2B5EF4-FFF2-40B4-BE49-F238E27FC236}">
                <a16:creationId xmlns:a16="http://schemas.microsoft.com/office/drawing/2014/main" id="{5DC413D4-B7EB-494D-9846-B567C69F01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549527"/>
              </p:ext>
            </p:extLst>
          </p:nvPr>
        </p:nvGraphicFramePr>
        <p:xfrm>
          <a:off x="628650" y="1212574"/>
          <a:ext cx="7886700" cy="4964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0F95418-3718-440F-870C-6AC421A7D3C6}"/>
              </a:ext>
            </a:extLst>
          </p:cNvPr>
          <p:cNvSpPr txBox="1"/>
          <p:nvPr/>
        </p:nvSpPr>
        <p:spPr>
          <a:xfrm>
            <a:off x="3356092" y="1382091"/>
            <a:ext cx="335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65+</a:t>
            </a:r>
          </a:p>
        </p:txBody>
      </p:sp>
    </p:spTree>
    <p:extLst>
      <p:ext uri="{BB962C8B-B14F-4D97-AF65-F5344CB8AC3E}">
        <p14:creationId xmlns:p14="http://schemas.microsoft.com/office/powerpoint/2010/main" val="2533988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10">
            <a:extLst>
              <a:ext uri="{FF2B5EF4-FFF2-40B4-BE49-F238E27FC236}">
                <a16:creationId xmlns:a16="http://schemas.microsoft.com/office/drawing/2014/main" id="{460C6D3F-387F-47FC-8969-9875E0485B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335654"/>
              </p:ext>
            </p:extLst>
          </p:nvPr>
        </p:nvGraphicFramePr>
        <p:xfrm>
          <a:off x="628650" y="1212574"/>
          <a:ext cx="7886700" cy="4964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4873"/>
            <a:ext cx="6871277" cy="591127"/>
          </a:xfrm>
        </p:spPr>
        <p:txBody>
          <a:bodyPr>
            <a:noAutofit/>
          </a:bodyPr>
          <a:lstStyle/>
          <a:p>
            <a:r>
              <a:rPr lang="lt-LT" sz="3200" dirty="0" err="1">
                <a:solidFill>
                  <a:schemeClr val="bg1"/>
                </a:solidFill>
              </a:rPr>
              <a:t>Life</a:t>
            </a:r>
            <a:r>
              <a:rPr lang="lt-LT" sz="3200" dirty="0">
                <a:solidFill>
                  <a:schemeClr val="bg1"/>
                </a:solidFill>
              </a:rPr>
              <a:t> </a:t>
            </a:r>
            <a:r>
              <a:rPr lang="lt-LT" sz="3200" dirty="0" err="1">
                <a:solidFill>
                  <a:schemeClr val="bg1"/>
                </a:solidFill>
              </a:rPr>
              <a:t>satisfaction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95418-3718-440F-870C-6AC421A7D3C6}"/>
              </a:ext>
            </a:extLst>
          </p:cNvPr>
          <p:cNvSpPr txBox="1"/>
          <p:nvPr/>
        </p:nvSpPr>
        <p:spPr>
          <a:xfrm>
            <a:off x="3356092" y="1382091"/>
            <a:ext cx="335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50-64 year old participants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061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4873"/>
            <a:ext cx="6871277" cy="591127"/>
          </a:xfrm>
        </p:spPr>
        <p:txBody>
          <a:bodyPr>
            <a:noAutofit/>
          </a:bodyPr>
          <a:lstStyle/>
          <a:p>
            <a:r>
              <a:rPr lang="lt-LT" sz="3200" dirty="0" err="1">
                <a:solidFill>
                  <a:schemeClr val="bg1"/>
                </a:solidFill>
              </a:rPr>
              <a:t>Health</a:t>
            </a:r>
            <a:r>
              <a:rPr lang="lt-LT" sz="3200" dirty="0">
                <a:solidFill>
                  <a:schemeClr val="bg1"/>
                </a:solidFill>
              </a:rPr>
              <a:t> </a:t>
            </a:r>
            <a:r>
              <a:rPr lang="lt-LT" sz="3200" dirty="0" err="1">
                <a:solidFill>
                  <a:schemeClr val="bg1"/>
                </a:solidFill>
              </a:rPr>
              <a:t>and</a:t>
            </a:r>
            <a:r>
              <a:rPr lang="lt-LT" sz="3200" dirty="0">
                <a:solidFill>
                  <a:schemeClr val="bg1"/>
                </a:solidFill>
              </a:rPr>
              <a:t> </a:t>
            </a:r>
            <a:r>
              <a:rPr lang="lt-LT" sz="3200" dirty="0" err="1">
                <a:solidFill>
                  <a:schemeClr val="bg1"/>
                </a:solidFill>
              </a:rPr>
              <a:t>well-being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F2A8D4F9-81B0-4E16-AF92-904278AFD2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451170"/>
              </p:ext>
            </p:extLst>
          </p:nvPr>
        </p:nvGraphicFramePr>
        <p:xfrm>
          <a:off x="628650" y="1548245"/>
          <a:ext cx="7886700" cy="4628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19BA5A4-1D81-4A8F-94EF-8129997CA8CE}"/>
              </a:ext>
            </a:extLst>
          </p:cNvPr>
          <p:cNvSpPr/>
          <p:nvPr/>
        </p:nvSpPr>
        <p:spPr>
          <a:xfrm>
            <a:off x="1330960" y="5824895"/>
            <a:ext cx="2547974" cy="231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Subjective health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466771-9459-44A9-A7E4-220F009395E5}"/>
              </a:ext>
            </a:extLst>
          </p:cNvPr>
          <p:cNvSpPr/>
          <p:nvPr/>
        </p:nvSpPr>
        <p:spPr>
          <a:xfrm>
            <a:off x="4155440" y="5824895"/>
            <a:ext cx="1762760" cy="231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CASP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F7A08D-DD37-4673-92B1-D69D9BBE6E07}"/>
              </a:ext>
            </a:extLst>
          </p:cNvPr>
          <p:cNvSpPr/>
          <p:nvPr/>
        </p:nvSpPr>
        <p:spPr>
          <a:xfrm>
            <a:off x="6050280" y="5825924"/>
            <a:ext cx="2547974" cy="231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Life satisfaction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00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006200" y="2198831"/>
            <a:ext cx="2720942" cy="2359722"/>
          </a:xfrm>
          <a:prstGeom prst="roundRect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/>
              <a:t>CASP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196351" y="3378692"/>
            <a:ext cx="4809849" cy="3125934"/>
            <a:chOff x="1196351" y="3378692"/>
            <a:chExt cx="4809849" cy="3125934"/>
          </a:xfrm>
        </p:grpSpPr>
        <p:sp>
          <p:nvSpPr>
            <p:cNvPr id="4" name="Rounded Rectangle 3"/>
            <p:cNvSpPr/>
            <p:nvPr/>
          </p:nvSpPr>
          <p:spPr>
            <a:xfrm>
              <a:off x="1196351" y="3732626"/>
              <a:ext cx="2700000" cy="2772000"/>
            </a:xfrm>
            <a:prstGeom prst="roundRect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lt-LT" b="1" dirty="0" err="1"/>
                <a:t>Unmet</a:t>
              </a:r>
              <a:r>
                <a:rPr lang="lt-LT" b="1" dirty="0"/>
                <a:t> </a:t>
              </a:r>
              <a:r>
                <a:rPr lang="lt-LT" b="1" dirty="0" err="1"/>
                <a:t>health</a:t>
              </a:r>
              <a:r>
                <a:rPr lang="lt-LT" b="1" dirty="0"/>
                <a:t> care </a:t>
              </a:r>
              <a:r>
                <a:rPr lang="lt-LT" b="1" dirty="0" err="1"/>
                <a:t>needs</a:t>
              </a:r>
              <a:r>
                <a:rPr lang="lt-LT" dirty="0"/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Price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Waiting time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Etc.</a:t>
              </a:r>
              <a:endParaRPr lang="lt-LT" dirty="0"/>
            </a:p>
          </p:txBody>
        </p:sp>
        <p:cxnSp>
          <p:nvCxnSpPr>
            <p:cNvPr id="8" name="Straight Arrow Connector 7"/>
            <p:cNvCxnSpPr>
              <a:stCxn id="4" idx="3"/>
              <a:endCxn id="7" idx="1"/>
            </p:cNvCxnSpPr>
            <p:nvPr/>
          </p:nvCxnSpPr>
          <p:spPr>
            <a:xfrm flipV="1">
              <a:off x="3896351" y="3378692"/>
              <a:ext cx="2109849" cy="1739934"/>
            </a:xfrm>
            <a:prstGeom prst="straightConnector1">
              <a:avLst/>
            </a:prstGeom>
            <a:ln w="762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987106" y="4961924"/>
              <a:ext cx="755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/>
                <a:t>5 %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196351" y="357248"/>
            <a:ext cx="4809849" cy="3021444"/>
            <a:chOff x="1196351" y="357248"/>
            <a:chExt cx="4809849" cy="3021444"/>
          </a:xfrm>
        </p:grpSpPr>
        <p:sp>
          <p:nvSpPr>
            <p:cNvPr id="6" name="Rounded Rectangle 5"/>
            <p:cNvSpPr/>
            <p:nvPr/>
          </p:nvSpPr>
          <p:spPr>
            <a:xfrm>
              <a:off x="1196351" y="357248"/>
              <a:ext cx="2700000" cy="277049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/>
                <a:t>Control variables</a:t>
              </a:r>
              <a:r>
                <a:rPr lang="lt-LT" b="1" dirty="0"/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Age</a:t>
              </a:r>
              <a:endParaRPr lang="lt-LT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Gender</a:t>
              </a:r>
              <a:r>
                <a:rPr lang="lt-LT" dirty="0"/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Place of residence</a:t>
              </a:r>
              <a:endParaRPr lang="lt-LT" dirty="0"/>
            </a:p>
            <a:p>
              <a:r>
                <a:rPr lang="en-US" b="1" dirty="0"/>
                <a:t>Health</a:t>
              </a:r>
              <a:r>
                <a:rPr lang="lt-LT" b="1" dirty="0"/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Multimorbidity</a:t>
              </a:r>
              <a:endParaRPr lang="lt-LT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Affective disorders</a:t>
              </a:r>
              <a:endParaRPr lang="lt-LT" dirty="0"/>
            </a:p>
            <a:p>
              <a:endParaRPr lang="lt-LT" dirty="0"/>
            </a:p>
          </p:txBody>
        </p:sp>
        <p:cxnSp>
          <p:nvCxnSpPr>
            <p:cNvPr id="10" name="Straight Arrow Connector 9"/>
            <p:cNvCxnSpPr>
              <a:stCxn id="6" idx="3"/>
              <a:endCxn id="7" idx="1"/>
            </p:cNvCxnSpPr>
            <p:nvPr/>
          </p:nvCxnSpPr>
          <p:spPr>
            <a:xfrm>
              <a:off x="3896351" y="1742496"/>
              <a:ext cx="2109849" cy="1636196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987106" y="1388562"/>
              <a:ext cx="755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/>
                <a:t>14 %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4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B3092F0E904C4C9CE094EA61496583" ma:contentTypeVersion="7" ma:contentTypeDescription="Create a new document." ma:contentTypeScope="" ma:versionID="ded30ce0e9763cb010a73e2e0cc3d2e5">
  <xsd:schema xmlns:xsd="http://www.w3.org/2001/XMLSchema" xmlns:xs="http://www.w3.org/2001/XMLSchema" xmlns:p="http://schemas.microsoft.com/office/2006/metadata/properties" xmlns:ns2="fa15f33f-2cc1-4a01-bf48-d97ef85b6f54" targetNamespace="http://schemas.microsoft.com/office/2006/metadata/properties" ma:root="true" ma:fieldsID="55cc8f81b09badfb6a3b69d8b63ed2a5" ns2:_="">
    <xsd:import namespace="fa15f33f-2cc1-4a01-bf48-d97ef85b6f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15f33f-2cc1-4a01-bf48-d97ef85b6f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838E39-8096-4565-91B5-20726770F55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fa15f33f-2cc1-4a01-bf48-d97ef85b6f5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404DA5-D709-47E4-A971-856FD79119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15f33f-2cc1-4a01-bf48-d97ef85b6f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625E68-6279-40C1-9BA9-F379484066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</TotalTime>
  <Words>248</Words>
  <Application>Microsoft Office PowerPoint</Application>
  <PresentationFormat>Slaidrāde ekrānā (4:3)</PresentationFormat>
  <Paragraphs>55</Paragraphs>
  <Slides>13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Well-being of older adults in Baltic states</vt:lpstr>
      <vt:lpstr>Why do we need to talk about ageing...</vt:lpstr>
      <vt:lpstr>PowerPoint prezentācija</vt:lpstr>
      <vt:lpstr>Sample</vt:lpstr>
      <vt:lpstr>The Control, Autonomy, Self-realization and Pleasure (CASP) (Knesebeck et al., 2005)</vt:lpstr>
      <vt:lpstr>Life satisfaction</vt:lpstr>
      <vt:lpstr>Life satisfaction</vt:lpstr>
      <vt:lpstr>Health and well-being</vt:lpstr>
      <vt:lpstr>PowerPoint prezentācija</vt:lpstr>
      <vt:lpstr>Unemployment history and well-being</vt:lpstr>
      <vt:lpstr>Unemployment history and well-being</vt:lpstr>
      <vt:lpstr>Work quality and well-being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</dc:creator>
  <cp:lastModifiedBy>Ilona Gehtmane-Hofmane</cp:lastModifiedBy>
  <cp:revision>52</cp:revision>
  <dcterms:created xsi:type="dcterms:W3CDTF">2021-11-09T09:52:37Z</dcterms:created>
  <dcterms:modified xsi:type="dcterms:W3CDTF">2022-06-25T17:35:45Z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0x01010048B3092F0E904C4C9CE094EA61496583</vt:lpwstr>
  </property>
</Properties>
</file>