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99" r:id="rId2"/>
    <p:sldId id="292" r:id="rId3"/>
    <p:sldId id="636" r:id="rId4"/>
    <p:sldId id="634" r:id="rId5"/>
    <p:sldId id="642" r:id="rId6"/>
    <p:sldId id="637" r:id="rId7"/>
    <p:sldId id="659" r:id="rId8"/>
    <p:sldId id="660" r:id="rId9"/>
    <p:sldId id="679" r:id="rId10"/>
    <p:sldId id="661" r:id="rId11"/>
    <p:sldId id="648" r:id="rId12"/>
    <p:sldId id="647" r:id="rId13"/>
    <p:sldId id="592" r:id="rId14"/>
    <p:sldId id="649" r:id="rId15"/>
    <p:sldId id="653" r:id="rId16"/>
    <p:sldId id="645" r:id="rId17"/>
    <p:sldId id="654" r:id="rId18"/>
    <p:sldId id="655" r:id="rId19"/>
    <p:sldId id="650" r:id="rId20"/>
    <p:sldId id="638" r:id="rId21"/>
    <p:sldId id="658" r:id="rId22"/>
    <p:sldId id="689" r:id="rId23"/>
    <p:sldId id="681" r:id="rId24"/>
    <p:sldId id="697" r:id="rId25"/>
    <p:sldId id="698" r:id="rId26"/>
    <p:sldId id="695" r:id="rId27"/>
    <p:sldId id="696" r:id="rId28"/>
    <p:sldId id="692" r:id="rId29"/>
    <p:sldId id="682" r:id="rId30"/>
    <p:sldId id="646" r:id="rId31"/>
    <p:sldId id="688" r:id="rId32"/>
    <p:sldId id="687" r:id="rId33"/>
    <p:sldId id="683" r:id="rId34"/>
    <p:sldId id="693" r:id="rId35"/>
    <p:sldId id="685" r:id="rId36"/>
    <p:sldId id="694" r:id="rId37"/>
    <p:sldId id="690" r:id="rId38"/>
    <p:sldId id="691" r:id="rId39"/>
    <p:sldId id="277" r:id="rId40"/>
    <p:sldId id="610" r:id="rId41"/>
    <p:sldId id="617" r:id="rId42"/>
    <p:sldId id="628" r:id="rId43"/>
  </p:sldIdLst>
  <p:sldSz cx="12192000" cy="6858000"/>
  <p:notesSz cx="9312275" cy="7026275"/>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4" autoAdjust="0"/>
    <p:restoredTop sz="95447"/>
  </p:normalViewPr>
  <p:slideViewPr>
    <p:cSldViewPr snapToGrid="0">
      <p:cViewPr varScale="1">
        <p:scale>
          <a:sx n="153" d="100"/>
          <a:sy n="153" d="100"/>
        </p:scale>
        <p:origin x="678"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v>Health: more or less nervous since outbreak</c:v>
          </c:tx>
          <c:spPr>
            <a:gradFill rotWithShape="1">
              <a:gsLst>
                <a:gs pos="0">
                  <a:schemeClr val="accent5">
                    <a:lumMod val="60000"/>
                    <a:shade val="85000"/>
                    <a:satMod val="130000"/>
                  </a:schemeClr>
                </a:gs>
                <a:gs pos="34000">
                  <a:schemeClr val="accent5">
                    <a:lumMod val="60000"/>
                    <a:shade val="87000"/>
                    <a:satMod val="125000"/>
                  </a:schemeClr>
                </a:gs>
                <a:gs pos="70000">
                  <a:schemeClr val="accent5">
                    <a:lumMod val="60000"/>
                    <a:tint val="100000"/>
                    <a:shade val="90000"/>
                    <a:satMod val="130000"/>
                  </a:schemeClr>
                </a:gs>
                <a:gs pos="100000">
                  <a:schemeClr val="accent5">
                    <a:lumMod val="60000"/>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3"/>
              <c:pt idx="0">
                <c:v>Estonia</c:v>
              </c:pt>
              <c:pt idx="1">
                <c:v>Lithuania</c:v>
              </c:pt>
              <c:pt idx="2">
                <c:v>Latvia</c:v>
              </c:pt>
            </c:strLit>
          </c:cat>
          <c:val>
            <c:numLit>
              <c:formatCode>General</c:formatCode>
              <c:ptCount val="2"/>
            </c:numLit>
          </c:val>
          <c:extLst>
            <c:ext xmlns:c16="http://schemas.microsoft.com/office/drawing/2014/chart" uri="{C3380CC4-5D6E-409C-BE32-E72D297353CC}">
              <c16:uniqueId val="{00000000-8E22-3E45-9860-EED376FCE2D9}"/>
            </c:ext>
          </c:extLst>
        </c:ser>
        <c:ser>
          <c:idx val="0"/>
          <c:order val="0"/>
          <c:tx>
            <c:v>-9. Not applicable (qqn routing)</c:v>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3"/>
              <c:pt idx="0">
                <c:v>Estonia</c:v>
              </c:pt>
              <c:pt idx="1">
                <c:v>Lithuania</c:v>
              </c:pt>
              <c:pt idx="2">
                <c:v>Latvia</c:v>
              </c:pt>
            </c:strLit>
          </c:cat>
          <c:val>
            <c:numLit>
              <c:formatCode>General</c:formatCode>
              <c:ptCount val="3"/>
              <c:pt idx="0">
                <c:v>3173</c:v>
              </c:pt>
              <c:pt idx="1">
                <c:v>803</c:v>
              </c:pt>
              <c:pt idx="2">
                <c:v>685</c:v>
              </c:pt>
            </c:numLit>
          </c:val>
          <c:extLst>
            <c:ext xmlns:c16="http://schemas.microsoft.com/office/drawing/2014/chart" uri="{C3380CC4-5D6E-409C-BE32-E72D297353CC}">
              <c16:uniqueId val="{00000001-8E22-3E45-9860-EED376FCE2D9}"/>
            </c:ext>
          </c:extLst>
        </c:ser>
        <c:ser>
          <c:idx val="1"/>
          <c:order val="1"/>
          <c:tx>
            <c:v>-1. Don't know</c:v>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3"/>
              <c:pt idx="0">
                <c:v>Estonia</c:v>
              </c:pt>
              <c:pt idx="1">
                <c:v>Lithuania</c:v>
              </c:pt>
              <c:pt idx="2">
                <c:v>Latvia</c:v>
              </c:pt>
            </c:strLit>
          </c:cat>
          <c:val>
            <c:numLit>
              <c:formatCode>General</c:formatCode>
              <c:ptCount val="3"/>
              <c:pt idx="0">
                <c:v>3</c:v>
              </c:pt>
            </c:numLit>
          </c:val>
          <c:extLst>
            <c:ext xmlns:c16="http://schemas.microsoft.com/office/drawing/2014/chart" uri="{C3380CC4-5D6E-409C-BE32-E72D297353CC}">
              <c16:uniqueId val="{00000002-8E22-3E45-9860-EED376FCE2D9}"/>
            </c:ext>
          </c:extLst>
        </c:ser>
        <c:ser>
          <c:idx val="2"/>
          <c:order val="2"/>
          <c:tx>
            <c:v>1. More so</c:v>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3"/>
              <c:pt idx="0">
                <c:v>Estonia</c:v>
              </c:pt>
              <c:pt idx="1">
                <c:v>Lithuania</c:v>
              </c:pt>
              <c:pt idx="2">
                <c:v>Latvia</c:v>
              </c:pt>
            </c:strLit>
          </c:cat>
          <c:val>
            <c:numLit>
              <c:formatCode>General</c:formatCode>
              <c:ptCount val="3"/>
              <c:pt idx="0">
                <c:v>967</c:v>
              </c:pt>
              <c:pt idx="1">
                <c:v>346</c:v>
              </c:pt>
              <c:pt idx="2">
                <c:v>205</c:v>
              </c:pt>
            </c:numLit>
          </c:val>
          <c:extLst>
            <c:ext xmlns:c16="http://schemas.microsoft.com/office/drawing/2014/chart" uri="{C3380CC4-5D6E-409C-BE32-E72D297353CC}">
              <c16:uniqueId val="{00000003-8E22-3E45-9860-EED376FCE2D9}"/>
            </c:ext>
          </c:extLst>
        </c:ser>
        <c:ser>
          <c:idx val="3"/>
          <c:order val="3"/>
          <c:tx>
            <c:v>2. Less so</c:v>
          </c:tx>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3"/>
              <c:pt idx="0">
                <c:v>Estonia</c:v>
              </c:pt>
              <c:pt idx="1">
                <c:v>Lithuania</c:v>
              </c:pt>
              <c:pt idx="2">
                <c:v>Latvia</c:v>
              </c:pt>
            </c:strLit>
          </c:cat>
          <c:val>
            <c:numLit>
              <c:formatCode>General</c:formatCode>
              <c:ptCount val="3"/>
              <c:pt idx="0">
                <c:v>28</c:v>
              </c:pt>
              <c:pt idx="1">
                <c:v>5</c:v>
              </c:pt>
              <c:pt idx="2">
                <c:v>2</c:v>
              </c:pt>
            </c:numLit>
          </c:val>
          <c:extLst>
            <c:ext xmlns:c16="http://schemas.microsoft.com/office/drawing/2014/chart" uri="{C3380CC4-5D6E-409C-BE32-E72D297353CC}">
              <c16:uniqueId val="{00000004-8E22-3E45-9860-EED376FCE2D9}"/>
            </c:ext>
          </c:extLst>
        </c:ser>
        <c:ser>
          <c:idx val="4"/>
          <c:order val="4"/>
          <c:tx>
            <c:v>3. About the same</c:v>
          </c:tx>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3"/>
              <c:pt idx="0">
                <c:v>Estonia</c:v>
              </c:pt>
              <c:pt idx="1">
                <c:v>Lithuania</c:v>
              </c:pt>
              <c:pt idx="2">
                <c:v>Latvia</c:v>
              </c:pt>
            </c:strLit>
          </c:cat>
          <c:val>
            <c:numLit>
              <c:formatCode>General</c:formatCode>
              <c:ptCount val="3"/>
              <c:pt idx="0">
                <c:v>362</c:v>
              </c:pt>
              <c:pt idx="1">
                <c:v>108</c:v>
              </c:pt>
              <c:pt idx="2">
                <c:v>84</c:v>
              </c:pt>
            </c:numLit>
          </c:val>
          <c:extLst>
            <c:ext xmlns:c16="http://schemas.microsoft.com/office/drawing/2014/chart" uri="{C3380CC4-5D6E-409C-BE32-E72D297353CC}">
              <c16:uniqueId val="{00000005-8E22-3E45-9860-EED376FCE2D9}"/>
            </c:ext>
          </c:extLst>
        </c:ser>
        <c:dLbls>
          <c:showLegendKey val="0"/>
          <c:showVal val="0"/>
          <c:showCatName val="0"/>
          <c:showSerName val="0"/>
          <c:showPercent val="0"/>
          <c:showBubbleSize val="0"/>
        </c:dLbls>
        <c:gapWidth val="150"/>
        <c:axId val="397013112"/>
        <c:axId val="397794112"/>
      </c:barChart>
      <c:catAx>
        <c:axId val="39701311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Country identifier</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lv-LV"/>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v-LV"/>
          </a:p>
        </c:txPr>
        <c:crossAx val="397794112"/>
        <c:crosses val="autoZero"/>
        <c:auto val="1"/>
        <c:lblAlgn val="ctr"/>
        <c:lblOffset val="100"/>
        <c:noMultiLvlLbl val="0"/>
      </c:catAx>
      <c:valAx>
        <c:axId val="39779411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lv-LV"/>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v-LV"/>
          </a:p>
        </c:txPr>
        <c:crossAx val="397013112"/>
        <c:crosses val="autoZero"/>
        <c:crossBetween val="between"/>
      </c:valAx>
      <c:spPr>
        <a:noFill/>
        <a:ln>
          <a:noFill/>
        </a:ln>
        <a:effectLst/>
      </c:spPr>
    </c:plotArea>
    <c:legend>
      <c:legendPos val="r"/>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v-LV"/>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v>Health: more or less nervous since outbreak</c:v>
          </c:tx>
          <c:spPr>
            <a:gradFill rotWithShape="1">
              <a:gsLst>
                <a:gs pos="0">
                  <a:schemeClr val="accent5">
                    <a:lumMod val="60000"/>
                    <a:shade val="85000"/>
                    <a:satMod val="130000"/>
                  </a:schemeClr>
                </a:gs>
                <a:gs pos="34000">
                  <a:schemeClr val="accent5">
                    <a:lumMod val="60000"/>
                    <a:shade val="87000"/>
                    <a:satMod val="125000"/>
                  </a:schemeClr>
                </a:gs>
                <a:gs pos="70000">
                  <a:schemeClr val="accent5">
                    <a:lumMod val="60000"/>
                    <a:tint val="100000"/>
                    <a:shade val="90000"/>
                    <a:satMod val="130000"/>
                  </a:schemeClr>
                </a:gs>
                <a:gs pos="100000">
                  <a:schemeClr val="accent5">
                    <a:lumMod val="60000"/>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2"/>
              <c:pt idx="0">
                <c:v>1. Male</c:v>
              </c:pt>
              <c:pt idx="1">
                <c:v>2. Female</c:v>
              </c:pt>
            </c:strLit>
          </c:cat>
          <c:val>
            <c:numLit>
              <c:formatCode>General</c:formatCode>
              <c:ptCount val="2"/>
            </c:numLit>
          </c:val>
          <c:extLst>
            <c:ext xmlns:c16="http://schemas.microsoft.com/office/drawing/2014/chart" uri="{C3380CC4-5D6E-409C-BE32-E72D297353CC}">
              <c16:uniqueId val="{00000000-A1E9-274B-9458-DAE53AB91DEF}"/>
            </c:ext>
          </c:extLst>
        </c:ser>
        <c:ser>
          <c:idx val="0"/>
          <c:order val="0"/>
          <c:tx>
            <c:v>-9. Not applicable (qqn routing)</c:v>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2"/>
              <c:pt idx="0">
                <c:v>1. Male</c:v>
              </c:pt>
              <c:pt idx="1">
                <c:v>2. Female</c:v>
              </c:pt>
            </c:strLit>
          </c:cat>
          <c:val>
            <c:numLit>
              <c:formatCode>General</c:formatCode>
              <c:ptCount val="2"/>
              <c:pt idx="0">
                <c:v>1877</c:v>
              </c:pt>
              <c:pt idx="1">
                <c:v>2784</c:v>
              </c:pt>
            </c:numLit>
          </c:val>
          <c:extLst>
            <c:ext xmlns:c16="http://schemas.microsoft.com/office/drawing/2014/chart" uri="{C3380CC4-5D6E-409C-BE32-E72D297353CC}">
              <c16:uniqueId val="{00000001-A1E9-274B-9458-DAE53AB91DEF}"/>
            </c:ext>
          </c:extLst>
        </c:ser>
        <c:ser>
          <c:idx val="1"/>
          <c:order val="1"/>
          <c:tx>
            <c:v>-1. Don't know</c:v>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2"/>
              <c:pt idx="0">
                <c:v>1. Male</c:v>
              </c:pt>
              <c:pt idx="1">
                <c:v>2. Female</c:v>
              </c:pt>
            </c:strLit>
          </c:cat>
          <c:val>
            <c:numLit>
              <c:formatCode>General</c:formatCode>
              <c:ptCount val="2"/>
              <c:pt idx="0">
                <c:v>2</c:v>
              </c:pt>
              <c:pt idx="1">
                <c:v>1</c:v>
              </c:pt>
            </c:numLit>
          </c:val>
          <c:extLst>
            <c:ext xmlns:c16="http://schemas.microsoft.com/office/drawing/2014/chart" uri="{C3380CC4-5D6E-409C-BE32-E72D297353CC}">
              <c16:uniqueId val="{00000002-A1E9-274B-9458-DAE53AB91DEF}"/>
            </c:ext>
          </c:extLst>
        </c:ser>
        <c:ser>
          <c:idx val="2"/>
          <c:order val="2"/>
          <c:tx>
            <c:v>1. More so</c:v>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2"/>
              <c:pt idx="0">
                <c:v>1. Male</c:v>
              </c:pt>
              <c:pt idx="1">
                <c:v>2. Female</c:v>
              </c:pt>
            </c:strLit>
          </c:cat>
          <c:val>
            <c:numLit>
              <c:formatCode>General</c:formatCode>
              <c:ptCount val="2"/>
              <c:pt idx="0">
                <c:v>429</c:v>
              </c:pt>
              <c:pt idx="1">
                <c:v>1089</c:v>
              </c:pt>
            </c:numLit>
          </c:val>
          <c:extLst>
            <c:ext xmlns:c16="http://schemas.microsoft.com/office/drawing/2014/chart" uri="{C3380CC4-5D6E-409C-BE32-E72D297353CC}">
              <c16:uniqueId val="{00000003-A1E9-274B-9458-DAE53AB91DEF}"/>
            </c:ext>
          </c:extLst>
        </c:ser>
        <c:ser>
          <c:idx val="3"/>
          <c:order val="3"/>
          <c:tx>
            <c:v>2. Less so</c:v>
          </c:tx>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2"/>
              <c:pt idx="0">
                <c:v>1. Male</c:v>
              </c:pt>
              <c:pt idx="1">
                <c:v>2. Female</c:v>
              </c:pt>
            </c:strLit>
          </c:cat>
          <c:val>
            <c:numLit>
              <c:formatCode>General</c:formatCode>
              <c:ptCount val="2"/>
              <c:pt idx="0">
                <c:v>9</c:v>
              </c:pt>
              <c:pt idx="1">
                <c:v>26</c:v>
              </c:pt>
            </c:numLit>
          </c:val>
          <c:extLst>
            <c:ext xmlns:c16="http://schemas.microsoft.com/office/drawing/2014/chart" uri="{C3380CC4-5D6E-409C-BE32-E72D297353CC}">
              <c16:uniqueId val="{00000004-A1E9-274B-9458-DAE53AB91DEF}"/>
            </c:ext>
          </c:extLst>
        </c:ser>
        <c:ser>
          <c:idx val="4"/>
          <c:order val="4"/>
          <c:tx>
            <c:v>3. About the same</c:v>
          </c:tx>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2"/>
              <c:pt idx="0">
                <c:v>1. Male</c:v>
              </c:pt>
              <c:pt idx="1">
                <c:v>2. Female</c:v>
              </c:pt>
            </c:strLit>
          </c:cat>
          <c:val>
            <c:numLit>
              <c:formatCode>General</c:formatCode>
              <c:ptCount val="2"/>
              <c:pt idx="0">
                <c:v>186</c:v>
              </c:pt>
              <c:pt idx="1">
                <c:v>368</c:v>
              </c:pt>
            </c:numLit>
          </c:val>
          <c:extLst>
            <c:ext xmlns:c16="http://schemas.microsoft.com/office/drawing/2014/chart" uri="{C3380CC4-5D6E-409C-BE32-E72D297353CC}">
              <c16:uniqueId val="{00000005-A1E9-274B-9458-DAE53AB91DEF}"/>
            </c:ext>
          </c:extLst>
        </c:ser>
        <c:dLbls>
          <c:showLegendKey val="0"/>
          <c:showVal val="0"/>
          <c:showCatName val="0"/>
          <c:showSerName val="0"/>
          <c:showPercent val="0"/>
          <c:showBubbleSize val="0"/>
        </c:dLbls>
        <c:gapWidth val="150"/>
        <c:axId val="397013112"/>
        <c:axId val="397794112"/>
      </c:barChart>
      <c:catAx>
        <c:axId val="39701311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SEX/Gender</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lv-LV"/>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v-LV"/>
          </a:p>
        </c:txPr>
        <c:crossAx val="397794112"/>
        <c:crosses val="autoZero"/>
        <c:auto val="1"/>
        <c:lblAlgn val="ctr"/>
        <c:lblOffset val="100"/>
        <c:noMultiLvlLbl val="0"/>
      </c:catAx>
      <c:valAx>
        <c:axId val="39779411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lv-LV"/>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v-LV"/>
          </a:p>
        </c:txPr>
        <c:crossAx val="397013112"/>
        <c:crosses val="autoZero"/>
        <c:crossBetween val="between"/>
      </c:valAx>
      <c:spPr>
        <a:noFill/>
        <a:ln>
          <a:noFill/>
        </a:ln>
        <a:effectLst/>
      </c:spPr>
    </c:plotArea>
    <c:legend>
      <c:legendPos val="r"/>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v-LV"/>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v>Health: more or less depressed since outbreak</c:v>
          </c:tx>
          <c:spPr>
            <a:gradFill rotWithShape="1">
              <a:gsLst>
                <a:gs pos="0">
                  <a:schemeClr val="accent5">
                    <a:lumMod val="60000"/>
                    <a:shade val="85000"/>
                    <a:satMod val="130000"/>
                  </a:schemeClr>
                </a:gs>
                <a:gs pos="34000">
                  <a:schemeClr val="accent5">
                    <a:lumMod val="60000"/>
                    <a:shade val="87000"/>
                    <a:satMod val="125000"/>
                  </a:schemeClr>
                </a:gs>
                <a:gs pos="70000">
                  <a:schemeClr val="accent5">
                    <a:lumMod val="60000"/>
                    <a:tint val="100000"/>
                    <a:shade val="90000"/>
                    <a:satMod val="130000"/>
                  </a:schemeClr>
                </a:gs>
                <a:gs pos="100000">
                  <a:schemeClr val="accent5">
                    <a:lumMod val="60000"/>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2"/>
              <c:pt idx="0">
                <c:v>1. Male</c:v>
              </c:pt>
              <c:pt idx="1">
                <c:v>2. Female</c:v>
              </c:pt>
            </c:strLit>
          </c:cat>
          <c:val>
            <c:numLit>
              <c:formatCode>General</c:formatCode>
              <c:ptCount val="2"/>
            </c:numLit>
          </c:val>
          <c:extLst>
            <c:ext xmlns:c16="http://schemas.microsoft.com/office/drawing/2014/chart" uri="{C3380CC4-5D6E-409C-BE32-E72D297353CC}">
              <c16:uniqueId val="{00000000-624B-CC47-9CC7-06C7C20D5D45}"/>
            </c:ext>
          </c:extLst>
        </c:ser>
        <c:ser>
          <c:idx val="0"/>
          <c:order val="0"/>
          <c:tx>
            <c:v>-9. Not applicable (qqn routing)</c:v>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2"/>
              <c:pt idx="0">
                <c:v>1. Male</c:v>
              </c:pt>
              <c:pt idx="1">
                <c:v>2. Female</c:v>
              </c:pt>
            </c:strLit>
          </c:cat>
          <c:val>
            <c:numLit>
              <c:formatCode>General</c:formatCode>
              <c:ptCount val="2"/>
              <c:pt idx="0">
                <c:v>2032</c:v>
              </c:pt>
              <c:pt idx="1">
                <c:v>3038</c:v>
              </c:pt>
            </c:numLit>
          </c:val>
          <c:extLst>
            <c:ext xmlns:c16="http://schemas.microsoft.com/office/drawing/2014/chart" uri="{C3380CC4-5D6E-409C-BE32-E72D297353CC}">
              <c16:uniqueId val="{00000001-624B-CC47-9CC7-06C7C20D5D45}"/>
            </c:ext>
          </c:extLst>
        </c:ser>
        <c:ser>
          <c:idx val="1"/>
          <c:order val="1"/>
          <c:tx>
            <c:v>-1. Don't know</c:v>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2"/>
              <c:pt idx="0">
                <c:v>1. Male</c:v>
              </c:pt>
              <c:pt idx="1">
                <c:v>2. Female</c:v>
              </c:pt>
            </c:strLit>
          </c:cat>
          <c:val>
            <c:numLit>
              <c:formatCode>General</c:formatCode>
              <c:ptCount val="2"/>
              <c:pt idx="0">
                <c:v>1</c:v>
              </c:pt>
              <c:pt idx="1">
                <c:v>2</c:v>
              </c:pt>
            </c:numLit>
          </c:val>
          <c:extLst>
            <c:ext xmlns:c16="http://schemas.microsoft.com/office/drawing/2014/chart" uri="{C3380CC4-5D6E-409C-BE32-E72D297353CC}">
              <c16:uniqueId val="{00000002-624B-CC47-9CC7-06C7C20D5D45}"/>
            </c:ext>
          </c:extLst>
        </c:ser>
        <c:ser>
          <c:idx val="2"/>
          <c:order val="2"/>
          <c:tx>
            <c:v>1. More so</c:v>
          </c:tx>
          <c:spPr>
            <a:gradFill rotWithShape="1">
              <a:gsLst>
                <a:gs pos="0">
                  <a:schemeClr val="accent5">
                    <a:shade val="85000"/>
                    <a:satMod val="130000"/>
                  </a:schemeClr>
                </a:gs>
                <a:gs pos="34000">
                  <a:schemeClr val="accent5">
                    <a:shade val="87000"/>
                    <a:satMod val="125000"/>
                  </a:schemeClr>
                </a:gs>
                <a:gs pos="70000">
                  <a:schemeClr val="accent5">
                    <a:tint val="100000"/>
                    <a:shade val="90000"/>
                    <a:satMod val="130000"/>
                  </a:schemeClr>
                </a:gs>
                <a:gs pos="100000">
                  <a:schemeClr val="accent5">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2"/>
              <c:pt idx="0">
                <c:v>1. Male</c:v>
              </c:pt>
              <c:pt idx="1">
                <c:v>2. Female</c:v>
              </c:pt>
            </c:strLit>
          </c:cat>
          <c:val>
            <c:numLit>
              <c:formatCode>General</c:formatCode>
              <c:ptCount val="2"/>
              <c:pt idx="0">
                <c:v>278</c:v>
              </c:pt>
              <c:pt idx="1">
                <c:v>754</c:v>
              </c:pt>
            </c:numLit>
          </c:val>
          <c:extLst>
            <c:ext xmlns:c16="http://schemas.microsoft.com/office/drawing/2014/chart" uri="{C3380CC4-5D6E-409C-BE32-E72D297353CC}">
              <c16:uniqueId val="{00000003-624B-CC47-9CC7-06C7C20D5D45}"/>
            </c:ext>
          </c:extLst>
        </c:ser>
        <c:ser>
          <c:idx val="3"/>
          <c:order val="3"/>
          <c:tx>
            <c:v>2. Less so</c:v>
          </c:tx>
          <c:spPr>
            <a:gradFill rotWithShape="1">
              <a:gsLst>
                <a:gs pos="0">
                  <a:schemeClr val="accent1">
                    <a:lumMod val="60000"/>
                    <a:shade val="85000"/>
                    <a:satMod val="130000"/>
                  </a:schemeClr>
                </a:gs>
                <a:gs pos="34000">
                  <a:schemeClr val="accent1">
                    <a:lumMod val="60000"/>
                    <a:shade val="87000"/>
                    <a:satMod val="125000"/>
                  </a:schemeClr>
                </a:gs>
                <a:gs pos="70000">
                  <a:schemeClr val="accent1">
                    <a:lumMod val="60000"/>
                    <a:tint val="100000"/>
                    <a:shade val="90000"/>
                    <a:satMod val="130000"/>
                  </a:schemeClr>
                </a:gs>
                <a:gs pos="100000">
                  <a:schemeClr val="accent1">
                    <a:lumMod val="60000"/>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2"/>
              <c:pt idx="0">
                <c:v>1. Male</c:v>
              </c:pt>
              <c:pt idx="1">
                <c:v>2. Female</c:v>
              </c:pt>
            </c:strLit>
          </c:cat>
          <c:val>
            <c:numLit>
              <c:formatCode>General</c:formatCode>
              <c:ptCount val="2"/>
              <c:pt idx="0">
                <c:v>7</c:v>
              </c:pt>
              <c:pt idx="1">
                <c:v>35</c:v>
              </c:pt>
            </c:numLit>
          </c:val>
          <c:extLst>
            <c:ext xmlns:c16="http://schemas.microsoft.com/office/drawing/2014/chart" uri="{C3380CC4-5D6E-409C-BE32-E72D297353CC}">
              <c16:uniqueId val="{00000004-624B-CC47-9CC7-06C7C20D5D45}"/>
            </c:ext>
          </c:extLst>
        </c:ser>
        <c:ser>
          <c:idx val="4"/>
          <c:order val="4"/>
          <c:tx>
            <c:v>3. About the same</c:v>
          </c:tx>
          <c:spPr>
            <a:gradFill rotWithShape="1">
              <a:gsLst>
                <a:gs pos="0">
                  <a:schemeClr val="accent3">
                    <a:lumMod val="60000"/>
                    <a:shade val="85000"/>
                    <a:satMod val="130000"/>
                  </a:schemeClr>
                </a:gs>
                <a:gs pos="34000">
                  <a:schemeClr val="accent3">
                    <a:lumMod val="60000"/>
                    <a:shade val="87000"/>
                    <a:satMod val="125000"/>
                  </a:schemeClr>
                </a:gs>
                <a:gs pos="70000">
                  <a:schemeClr val="accent3">
                    <a:lumMod val="60000"/>
                    <a:tint val="100000"/>
                    <a:shade val="90000"/>
                    <a:satMod val="130000"/>
                  </a:schemeClr>
                </a:gs>
                <a:gs pos="100000">
                  <a:schemeClr val="accent3">
                    <a:lumMod val="60000"/>
                    <a:tint val="100000"/>
                    <a:shade val="100000"/>
                    <a:satMod val="110000"/>
                  </a:schemeClr>
                </a:gs>
              </a:gsLst>
              <a:path path="circle">
                <a:fillToRect l="100000" t="100000" r="100000" b="10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Lit>
              <c:ptCount val="2"/>
              <c:pt idx="0">
                <c:v>1. Male</c:v>
              </c:pt>
              <c:pt idx="1">
                <c:v>2. Female</c:v>
              </c:pt>
            </c:strLit>
          </c:cat>
          <c:val>
            <c:numLit>
              <c:formatCode>General</c:formatCode>
              <c:ptCount val="2"/>
              <c:pt idx="0">
                <c:v>185</c:v>
              </c:pt>
              <c:pt idx="1">
                <c:v>439</c:v>
              </c:pt>
            </c:numLit>
          </c:val>
          <c:extLst>
            <c:ext xmlns:c16="http://schemas.microsoft.com/office/drawing/2014/chart" uri="{C3380CC4-5D6E-409C-BE32-E72D297353CC}">
              <c16:uniqueId val="{00000005-624B-CC47-9CC7-06C7C20D5D45}"/>
            </c:ext>
          </c:extLst>
        </c:ser>
        <c:dLbls>
          <c:showLegendKey val="0"/>
          <c:showVal val="0"/>
          <c:showCatName val="0"/>
          <c:showSerName val="0"/>
          <c:showPercent val="0"/>
          <c:showBubbleSize val="0"/>
        </c:dLbls>
        <c:gapWidth val="150"/>
        <c:axId val="397013112"/>
        <c:axId val="397794112"/>
      </c:barChart>
      <c:catAx>
        <c:axId val="39701311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SEX/Gender</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lv-LV"/>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v-LV"/>
          </a:p>
        </c:txPr>
        <c:crossAx val="397794112"/>
        <c:crosses val="autoZero"/>
        <c:auto val="1"/>
        <c:lblAlgn val="ctr"/>
        <c:lblOffset val="100"/>
        <c:noMultiLvlLbl val="0"/>
      </c:catAx>
      <c:valAx>
        <c:axId val="39779411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lv-LV"/>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v-LV"/>
          </a:p>
        </c:txPr>
        <c:crossAx val="397013112"/>
        <c:crosses val="autoZero"/>
        <c:crossBetween val="between"/>
      </c:valAx>
      <c:spPr>
        <a:noFill/>
        <a:ln>
          <a:noFill/>
        </a:ln>
        <a:effectLst/>
      </c:spPr>
    </c:plotArea>
    <c:legend>
      <c:legendPos val="r"/>
      <c:legendEntry>
        <c:idx val="0"/>
        <c:delete val="1"/>
      </c:legendEntry>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lv-LV"/>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36162" cy="352643"/>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sz="quarter" idx="1"/>
          </p:nvPr>
        </p:nvSpPr>
        <p:spPr>
          <a:xfrm>
            <a:off x="5274006" y="0"/>
            <a:ext cx="4036162" cy="352643"/>
          </a:xfrm>
          <a:prstGeom prst="rect">
            <a:avLst/>
          </a:prstGeom>
        </p:spPr>
        <p:txBody>
          <a:bodyPr vert="horz" lIns="92473" tIns="46237" rIns="92473" bIns="46237" rtlCol="0"/>
          <a:lstStyle>
            <a:lvl1pPr algn="r">
              <a:defRPr sz="1200"/>
            </a:lvl1pPr>
          </a:lstStyle>
          <a:p>
            <a:fld id="{BA91A81C-9B47-4D33-AE88-456A14DC1F25}" type="datetimeFigureOut">
              <a:rPr lang="en-US" smtClean="0"/>
              <a:t>6/25/2022</a:t>
            </a:fld>
            <a:endParaRPr lang="en-US"/>
          </a:p>
        </p:txBody>
      </p:sp>
      <p:sp>
        <p:nvSpPr>
          <p:cNvPr id="4" name="Footer Placeholder 3"/>
          <p:cNvSpPr>
            <a:spLocks noGrp="1"/>
          </p:cNvSpPr>
          <p:nvPr>
            <p:ph type="ftr" sz="quarter" idx="2"/>
          </p:nvPr>
        </p:nvSpPr>
        <p:spPr>
          <a:xfrm>
            <a:off x="3" y="6673633"/>
            <a:ext cx="4036162" cy="352643"/>
          </a:xfrm>
          <a:prstGeom prst="rect">
            <a:avLst/>
          </a:prstGeom>
        </p:spPr>
        <p:txBody>
          <a:bodyPr vert="horz" lIns="92473" tIns="46237" rIns="92473" bIns="46237" rtlCol="0" anchor="b"/>
          <a:lstStyle>
            <a:lvl1pPr algn="l">
              <a:defRPr sz="1200"/>
            </a:lvl1pPr>
          </a:lstStyle>
          <a:p>
            <a:endParaRPr lang="en-US"/>
          </a:p>
        </p:txBody>
      </p:sp>
      <p:sp>
        <p:nvSpPr>
          <p:cNvPr id="5" name="Slide Number Placeholder 4"/>
          <p:cNvSpPr>
            <a:spLocks noGrp="1"/>
          </p:cNvSpPr>
          <p:nvPr>
            <p:ph type="sldNum" sz="quarter" idx="3"/>
          </p:nvPr>
        </p:nvSpPr>
        <p:spPr>
          <a:xfrm>
            <a:off x="5274006" y="6673633"/>
            <a:ext cx="4036162" cy="352643"/>
          </a:xfrm>
          <a:prstGeom prst="rect">
            <a:avLst/>
          </a:prstGeom>
        </p:spPr>
        <p:txBody>
          <a:bodyPr vert="horz" lIns="92473" tIns="46237" rIns="92473" bIns="46237" rtlCol="0" anchor="b"/>
          <a:lstStyle>
            <a:lvl1pPr algn="r">
              <a:defRPr sz="1200"/>
            </a:lvl1pPr>
          </a:lstStyle>
          <a:p>
            <a:fld id="{E7FA725E-5DC8-4134-9C32-8EA2394CE6DC}" type="slidenum">
              <a:rPr lang="en-US" smtClean="0"/>
              <a:t>‹#›</a:t>
            </a:fld>
            <a:endParaRPr lang="en-US"/>
          </a:p>
        </p:txBody>
      </p:sp>
    </p:spTree>
    <p:extLst>
      <p:ext uri="{BB962C8B-B14F-4D97-AF65-F5344CB8AC3E}">
        <p14:creationId xmlns:p14="http://schemas.microsoft.com/office/powerpoint/2010/main" val="402215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5319" cy="352534"/>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idx="1"/>
          </p:nvPr>
        </p:nvSpPr>
        <p:spPr>
          <a:xfrm>
            <a:off x="5274802" y="0"/>
            <a:ext cx="4035319" cy="352534"/>
          </a:xfrm>
          <a:prstGeom prst="rect">
            <a:avLst/>
          </a:prstGeom>
        </p:spPr>
        <p:txBody>
          <a:bodyPr vert="horz" lIns="92473" tIns="46237" rIns="92473" bIns="46237" rtlCol="0"/>
          <a:lstStyle>
            <a:lvl1pPr algn="r">
              <a:defRPr sz="1200"/>
            </a:lvl1pPr>
          </a:lstStyle>
          <a:p>
            <a:fld id="{A6273FED-6EDF-457B-AF91-FBE29F16B81F}" type="datetimeFigureOut">
              <a:rPr lang="en-US" smtClean="0"/>
              <a:t>6/25/2022</a:t>
            </a:fld>
            <a:endParaRPr lang="en-US"/>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2473" tIns="46237" rIns="92473" bIns="46237" rtlCol="0" anchor="ctr"/>
          <a:lstStyle/>
          <a:p>
            <a:endParaRPr lang="en-US"/>
          </a:p>
        </p:txBody>
      </p:sp>
      <p:sp>
        <p:nvSpPr>
          <p:cNvPr id="5" name="Notes Placeholder 4"/>
          <p:cNvSpPr>
            <a:spLocks noGrp="1"/>
          </p:cNvSpPr>
          <p:nvPr>
            <p:ph type="body" sz="quarter" idx="3"/>
          </p:nvPr>
        </p:nvSpPr>
        <p:spPr>
          <a:xfrm>
            <a:off x="931228" y="3381397"/>
            <a:ext cx="7449820" cy="2766596"/>
          </a:xfrm>
          <a:prstGeom prst="rect">
            <a:avLst/>
          </a:prstGeom>
        </p:spPr>
        <p:txBody>
          <a:bodyPr vert="horz" lIns="92473" tIns="46237" rIns="92473" bIns="462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3743"/>
            <a:ext cx="4035319" cy="352533"/>
          </a:xfrm>
          <a:prstGeom prst="rect">
            <a:avLst/>
          </a:prstGeom>
        </p:spPr>
        <p:txBody>
          <a:bodyPr vert="horz" lIns="92473" tIns="46237" rIns="92473" bIns="46237" rtlCol="0" anchor="b"/>
          <a:lstStyle>
            <a:lvl1pPr algn="l">
              <a:defRPr sz="1200"/>
            </a:lvl1pPr>
          </a:lstStyle>
          <a:p>
            <a:endParaRPr lang="en-US"/>
          </a:p>
        </p:txBody>
      </p:sp>
      <p:sp>
        <p:nvSpPr>
          <p:cNvPr id="7" name="Slide Number Placeholder 6"/>
          <p:cNvSpPr>
            <a:spLocks noGrp="1"/>
          </p:cNvSpPr>
          <p:nvPr>
            <p:ph type="sldNum" sz="quarter" idx="5"/>
          </p:nvPr>
        </p:nvSpPr>
        <p:spPr>
          <a:xfrm>
            <a:off x="5274802" y="6673743"/>
            <a:ext cx="4035319" cy="352533"/>
          </a:xfrm>
          <a:prstGeom prst="rect">
            <a:avLst/>
          </a:prstGeom>
        </p:spPr>
        <p:txBody>
          <a:bodyPr vert="horz" lIns="92473" tIns="46237" rIns="92473" bIns="46237" rtlCol="0" anchor="b"/>
          <a:lstStyle>
            <a:lvl1pPr algn="r">
              <a:defRPr sz="1200"/>
            </a:lvl1pPr>
          </a:lstStyle>
          <a:p>
            <a:fld id="{BC27A673-0F58-4964-BA29-B4AAEFB528B0}" type="slidenum">
              <a:rPr lang="en-US" smtClean="0"/>
              <a:t>‹#›</a:t>
            </a:fld>
            <a:endParaRPr lang="en-US"/>
          </a:p>
        </p:txBody>
      </p:sp>
    </p:spTree>
    <p:extLst>
      <p:ext uri="{BB962C8B-B14F-4D97-AF65-F5344CB8AC3E}">
        <p14:creationId xmlns:p14="http://schemas.microsoft.com/office/powerpoint/2010/main" val="164686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5</a:t>
            </a:fld>
            <a:endParaRPr lang="en-US"/>
          </a:p>
        </p:txBody>
      </p:sp>
    </p:spTree>
    <p:extLst>
      <p:ext uri="{BB962C8B-B14F-4D97-AF65-F5344CB8AC3E}">
        <p14:creationId xmlns:p14="http://schemas.microsoft.com/office/powerpoint/2010/main" val="715190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19</a:t>
            </a:fld>
            <a:endParaRPr lang="en-US"/>
          </a:p>
        </p:txBody>
      </p:sp>
    </p:spTree>
    <p:extLst>
      <p:ext uri="{BB962C8B-B14F-4D97-AF65-F5344CB8AC3E}">
        <p14:creationId xmlns:p14="http://schemas.microsoft.com/office/powerpoint/2010/main" val="664004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20</a:t>
            </a:fld>
            <a:endParaRPr lang="en-US"/>
          </a:p>
        </p:txBody>
      </p:sp>
    </p:spTree>
    <p:extLst>
      <p:ext uri="{BB962C8B-B14F-4D97-AF65-F5344CB8AC3E}">
        <p14:creationId xmlns:p14="http://schemas.microsoft.com/office/powerpoint/2010/main" val="1198834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30</a:t>
            </a:fld>
            <a:endParaRPr lang="en-US"/>
          </a:p>
        </p:txBody>
      </p:sp>
    </p:spTree>
    <p:extLst>
      <p:ext uri="{BB962C8B-B14F-4D97-AF65-F5344CB8AC3E}">
        <p14:creationId xmlns:p14="http://schemas.microsoft.com/office/powerpoint/2010/main" val="862824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Slide 41: References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References for this Module is your textbook, Introduction to Public Health. </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27A673-0F58-4964-BA29-B4AAEFB528B0}" type="slidenum">
              <a:rPr lang="en-US" smtClean="0"/>
              <a:t>37</a:t>
            </a:fld>
            <a:endParaRPr lang="en-US"/>
          </a:p>
        </p:txBody>
      </p:sp>
    </p:spTree>
    <p:extLst>
      <p:ext uri="{BB962C8B-B14F-4D97-AF65-F5344CB8AC3E}">
        <p14:creationId xmlns:p14="http://schemas.microsoft.com/office/powerpoint/2010/main" val="346806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Slide 41: References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References for this Module is your textbook, Introduction to Public Health. </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27A673-0F58-4964-BA29-B4AAEFB528B0}" type="slidenum">
              <a:rPr lang="en-US" smtClean="0"/>
              <a:t>38</a:t>
            </a:fld>
            <a:endParaRPr lang="en-US"/>
          </a:p>
        </p:txBody>
      </p:sp>
    </p:spTree>
    <p:extLst>
      <p:ext uri="{BB962C8B-B14F-4D97-AF65-F5344CB8AC3E}">
        <p14:creationId xmlns:p14="http://schemas.microsoft.com/office/powerpoint/2010/main" val="2263049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Slide 40: Food for Thought!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few more sources, but I have also added them directly to Sakai as a document titled: Module Outline. Go ahead and download this document for your reference. </a:t>
            </a:r>
          </a:p>
          <a:p>
            <a:endParaRPr lang="en-US" dirty="0"/>
          </a:p>
        </p:txBody>
      </p:sp>
      <p:sp>
        <p:nvSpPr>
          <p:cNvPr id="4" name="Slide Number Placeholder 3"/>
          <p:cNvSpPr>
            <a:spLocks noGrp="1"/>
          </p:cNvSpPr>
          <p:nvPr>
            <p:ph type="sldNum" sz="quarter" idx="10"/>
          </p:nvPr>
        </p:nvSpPr>
        <p:spPr/>
        <p:txBody>
          <a:bodyPr/>
          <a:lstStyle/>
          <a:p>
            <a:fld id="{BC27A673-0F58-4964-BA29-B4AAEFB528B0}" type="slidenum">
              <a:rPr lang="en-US" smtClean="0"/>
              <a:t>40</a:t>
            </a:fld>
            <a:endParaRPr lang="en-US"/>
          </a:p>
        </p:txBody>
      </p:sp>
    </p:spTree>
    <p:extLst>
      <p:ext uri="{BB962C8B-B14F-4D97-AF65-F5344CB8AC3E}">
        <p14:creationId xmlns:p14="http://schemas.microsoft.com/office/powerpoint/2010/main" val="158443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Slide 42: Thank You!</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If you have any questions, please feel free to reach out to me. You can find my contact information here, on this slide, and it is also on the syllabus.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think that you might be interested in the Social and Behavioral Sciences professionally, then I have added a few good videos that explore the knowledge, skills, and abilities of someone who works as a social scientist in public health.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Lastly, as a part of your Master’s in Public Health, you will take the course, Introduction to the Social and Behavioral Sciences. This course will give you a more in-depth experience about the theory and methods in the social sciences as they apply to public health, the tools and tricks, of the trade, and it is a course that I think you will find both fascinating and intriguing.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C27A673-0F58-4964-BA29-B4AAEFB528B0}" type="slidenum">
              <a:rPr lang="en-US" smtClean="0"/>
              <a:t>41</a:t>
            </a:fld>
            <a:endParaRPr lang="en-US"/>
          </a:p>
        </p:txBody>
      </p:sp>
    </p:spTree>
    <p:extLst>
      <p:ext uri="{BB962C8B-B14F-4D97-AF65-F5344CB8AC3E}">
        <p14:creationId xmlns:p14="http://schemas.microsoft.com/office/powerpoint/2010/main" val="3468710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a:solidFill>
                  <a:schemeClr val="tx1"/>
                </a:solidFill>
                <a:effectLst/>
                <a:latin typeface="+mn-lt"/>
                <a:ea typeface="+mn-ea"/>
                <a:cs typeface="+mn-cs"/>
              </a:rPr>
              <a:t>Slide 32: Final Slide</a:t>
            </a:r>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C27A673-0F58-4964-BA29-B4AAEFB528B0}" type="slidenum">
              <a:rPr lang="en-US" smtClean="0"/>
              <a:t>42</a:t>
            </a:fld>
            <a:endParaRPr lang="en-US"/>
          </a:p>
        </p:txBody>
      </p:sp>
    </p:spTree>
    <p:extLst>
      <p:ext uri="{BB962C8B-B14F-4D97-AF65-F5344CB8AC3E}">
        <p14:creationId xmlns:p14="http://schemas.microsoft.com/office/powerpoint/2010/main" val="405155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7</a:t>
            </a:fld>
            <a:endParaRPr lang="en-US"/>
          </a:p>
        </p:txBody>
      </p:sp>
    </p:spTree>
    <p:extLst>
      <p:ext uri="{BB962C8B-B14F-4D97-AF65-F5344CB8AC3E}">
        <p14:creationId xmlns:p14="http://schemas.microsoft.com/office/powerpoint/2010/main" val="119883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Country Inequities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Within-country inequality exists between subgroups within a country, based on disaggregated data and summary measures of </a:t>
            </a:r>
            <a:r>
              <a:rPr lang="en-US" sz="1200" dirty="0" err="1"/>
              <a:t>inequalityOther</a:t>
            </a:r>
            <a:r>
              <a:rPr lang="en-US" sz="1200" dirty="0"/>
              <a:t> equity stratifiers like education also explain health outcomes. Education increases health literacy, which is the ability to obtain, read, understand and use health care information to make appropriate health decisions and follow instructions for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Equity stratifiers (dimensions of inequality) used in inequality monitoring typically reflect social conditions, such as level of wealth or education, place of residence and gender. </a:t>
            </a:r>
          </a:p>
          <a:p>
            <a:endParaRPr lang="en-US" dirty="0"/>
          </a:p>
          <a:p>
            <a:r>
              <a:rPr lang="en-US" dirty="0"/>
              <a:t>Inequalities such as in income distribution, socioeconomic status and learning outcomes are often transferred into the field of health - health inequalities tend to stem from social inequalities. When a society has large social and economic inequalities, it also has large inequalities in health. Health is therefore, a good measure of social and economic progress. </a:t>
            </a:r>
          </a:p>
          <a:p>
            <a:endParaRPr lang="en-US" dirty="0"/>
          </a:p>
          <a:p>
            <a:r>
              <a:rPr lang="en-US" dirty="0"/>
              <a:t>Measuring health inequalities allows us to identify differences that represent part of the pathway through which inequities in health are arising. These differences can be acted on and can be used to measure progress toward achieving health equity. Inequalities between subpopulations can be identified by disaggregating health indicators using equity stratifiers. An equity </a:t>
            </a:r>
            <a:r>
              <a:rPr lang="en-US" dirty="0" err="1"/>
              <a:t>stratifier</a:t>
            </a:r>
            <a:r>
              <a:rPr lang="en-US" dirty="0"/>
              <a:t> refers to a characteristic – such as demographic, social, economic, racial or geographic descriptor – that can identify population subgroups for the purpose of measuring differences in health that may be considered unfair or unjust.</a:t>
            </a:r>
          </a:p>
          <a:p>
            <a:endParaRPr lang="en-US" dirty="0"/>
          </a:p>
          <a:p>
            <a:r>
              <a:rPr lang="en-US" dirty="0"/>
              <a:t>Historically, the greatest emphasis has been placed on health equality by economic status. However, there are many other policy-relevant equity stratifiers to describe health inequality, including education, social class, gender, place of residence (rural or urban), race or ethnicity.</a:t>
            </a:r>
          </a:p>
          <a:p>
            <a:endParaRPr lang="en-US" dirty="0"/>
          </a:p>
          <a:p>
            <a:r>
              <a:rPr lang="en-US" b="1" dirty="0"/>
              <a:t>Monitoring health inequalities reveals differences in how social groups experience health; it does not explain the drivers that cause and perpetuate inequality.</a:t>
            </a:r>
          </a:p>
          <a:p>
            <a:endParaRPr lang="en-US" dirty="0"/>
          </a:p>
          <a:p>
            <a:r>
              <a:rPr lang="en-US" dirty="0"/>
              <a:t>Not all equity stratifiers are equally relevant in all populations, depending on the characteristics of that population. For example, in some cultures an individual’s religion may – or may not – be closely tied to health-impacting </a:t>
            </a:r>
            <a:r>
              <a:rPr lang="en-US" dirty="0" err="1"/>
              <a:t>behaviours</a:t>
            </a:r>
            <a:r>
              <a:rPr lang="en-US" dirty="0"/>
              <a:t> or the types of health services that are accessed.</a:t>
            </a:r>
          </a:p>
          <a:p>
            <a:endParaRPr lang="en-US" dirty="0"/>
          </a:p>
          <a:p>
            <a:r>
              <a:rPr lang="en-US" dirty="0"/>
              <a:t>Equity stratifiers may also vary in relevance depending on the health measure in question. For example, monitoring inequalities in traffic accidents may involve different dimensions of inequality than monitoring inequalities in modern contraceptive use.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9</a:t>
            </a:fld>
            <a:endParaRPr lang="en-US"/>
          </a:p>
        </p:txBody>
      </p:sp>
    </p:spTree>
    <p:extLst>
      <p:ext uri="{BB962C8B-B14F-4D97-AF65-F5344CB8AC3E}">
        <p14:creationId xmlns:p14="http://schemas.microsoft.com/office/powerpoint/2010/main" val="187861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11</a:t>
            </a:fld>
            <a:endParaRPr lang="en-US"/>
          </a:p>
        </p:txBody>
      </p:sp>
    </p:spTree>
    <p:extLst>
      <p:ext uri="{BB962C8B-B14F-4D97-AF65-F5344CB8AC3E}">
        <p14:creationId xmlns:p14="http://schemas.microsoft.com/office/powerpoint/2010/main" val="2767274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12</a:t>
            </a:fld>
            <a:endParaRPr lang="en-US"/>
          </a:p>
        </p:txBody>
      </p:sp>
    </p:spTree>
    <p:extLst>
      <p:ext uri="{BB962C8B-B14F-4D97-AF65-F5344CB8AC3E}">
        <p14:creationId xmlns:p14="http://schemas.microsoft.com/office/powerpoint/2010/main" val="108031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14</a:t>
            </a:fld>
            <a:endParaRPr lang="en-US"/>
          </a:p>
        </p:txBody>
      </p:sp>
    </p:spTree>
    <p:extLst>
      <p:ext uri="{BB962C8B-B14F-4D97-AF65-F5344CB8AC3E}">
        <p14:creationId xmlns:p14="http://schemas.microsoft.com/office/powerpoint/2010/main" val="3774512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15</a:t>
            </a:fld>
            <a:endParaRPr lang="en-US"/>
          </a:p>
        </p:txBody>
      </p:sp>
    </p:spTree>
    <p:extLst>
      <p:ext uri="{BB962C8B-B14F-4D97-AF65-F5344CB8AC3E}">
        <p14:creationId xmlns:p14="http://schemas.microsoft.com/office/powerpoint/2010/main" val="236616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17</a:t>
            </a:fld>
            <a:endParaRPr lang="en-US"/>
          </a:p>
        </p:txBody>
      </p:sp>
    </p:spTree>
    <p:extLst>
      <p:ext uri="{BB962C8B-B14F-4D97-AF65-F5344CB8AC3E}">
        <p14:creationId xmlns:p14="http://schemas.microsoft.com/office/powerpoint/2010/main" val="60880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C27A673-0F58-4964-BA29-B4AAEFB528B0}" type="slidenum">
              <a:rPr lang="en-US" smtClean="0"/>
              <a:t>18</a:t>
            </a:fld>
            <a:endParaRPr lang="en-US"/>
          </a:p>
        </p:txBody>
      </p:sp>
    </p:spTree>
    <p:extLst>
      <p:ext uri="{BB962C8B-B14F-4D97-AF65-F5344CB8AC3E}">
        <p14:creationId xmlns:p14="http://schemas.microsoft.com/office/powerpoint/2010/main" val="168702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24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416800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400541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333147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66193-6786-4355-A452-8889E6778AC9}" type="datetimeFigureOut">
              <a:rPr lang="en-US" smtClean="0"/>
              <a:t>6/25/2022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68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066193-6786-4355-A452-8889E6778AC9}"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242235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066193-6786-4355-A452-8889E6778AC9}" type="datetimeFigureOut">
              <a:rPr lang="en-US" smtClean="0"/>
              <a:t>6/25/2022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127150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066193-6786-4355-A452-8889E6778AC9}" type="datetimeFigureOut">
              <a:rPr lang="en-US" smtClean="0"/>
              <a:t>6/25/2022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2756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066193-6786-4355-A452-8889E6778AC9}" type="datetimeFigureOut">
              <a:rPr lang="en-US" smtClean="0"/>
              <a:t>6/25/2022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305393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066193-6786-4355-A452-8889E6778AC9}" type="datetimeFigureOut">
              <a:rPr lang="en-US" smtClean="0"/>
              <a:t>6/25/2022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64AB1DD-A2BC-491E-B4E4-E92B1A955269}" type="slidenum">
              <a:rPr lang="en-US" smtClean="0"/>
              <a:t>‹#›</a:t>
            </a:fld>
            <a:endParaRPr lang="en-US"/>
          </a:p>
        </p:txBody>
      </p:sp>
    </p:spTree>
    <p:extLst>
      <p:ext uri="{BB962C8B-B14F-4D97-AF65-F5344CB8AC3E}">
        <p14:creationId xmlns:p14="http://schemas.microsoft.com/office/powerpoint/2010/main" val="275577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66193-6786-4355-A452-8889E6778AC9}" type="datetimeFigureOut">
              <a:rPr lang="en-US" smtClean="0"/>
              <a:t>6/25/2022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192580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066193-6786-4355-A452-8889E6778AC9}" type="datetimeFigureOut">
              <a:rPr lang="en-US" smtClean="0"/>
              <a:t>6/25/2022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64AB1DD-A2BC-491E-B4E4-E92B1A95526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751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vm.gov.lv/lv/media/6495/downloa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dx.doi.org/10.6103/SHARE.w8ca.800" TargetMode="External"/><Relationship Id="rId5" Type="http://schemas.openxmlformats.org/officeDocument/2006/relationships/image" Target="../media/image5.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dx.doi.org/10.6103/SHARE.w8ca.800" TargetMode="External"/><Relationship Id="rId5" Type="http://schemas.openxmlformats.org/officeDocument/2006/relationships/image" Target="../media/image5.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rengtheninghealthsystems.be/"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hyperlink" Target="mailto:Courtney.queen@rsu.lv" TargetMode="External"/><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mailto:courtney.m.queen@ttuhsc.edu"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HSC Title P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4105"/>
            <a:ext cx="12192000" cy="526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ctrTitle"/>
          </p:nvPr>
        </p:nvSpPr>
        <p:spPr>
          <a:xfrm>
            <a:off x="989353" y="2752332"/>
            <a:ext cx="7513638" cy="3487002"/>
          </a:xfrm>
        </p:spPr>
        <p:txBody>
          <a:bodyPr>
            <a:normAutofit fontScale="90000"/>
          </a:bodyPr>
          <a:lstStyle/>
          <a:p>
            <a:r>
              <a:rPr lang="en-US" altLang="x-none" sz="3600" dirty="0">
                <a:solidFill>
                  <a:schemeClr val="bg1"/>
                </a:solidFill>
                <a:cs typeface="Times New Roman" panose="02020603050405020304" pitchFamily="18" charset="0"/>
              </a:rPr>
              <a:t>Courtney Queen, Ph.D.</a:t>
            </a: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r>
              <a:rPr lang="lv-LV" sz="2000" i="1" dirty="0">
                <a:solidFill>
                  <a:schemeClr val="bg1"/>
                </a:solidFill>
              </a:rPr>
              <a:t>Fulbright Scholar</a:t>
            </a:r>
            <a:br>
              <a:rPr lang="lv-LV" sz="2000" dirty="0">
                <a:solidFill>
                  <a:schemeClr val="bg1"/>
                </a:solidFill>
              </a:rPr>
            </a:br>
            <a:r>
              <a:rPr lang="lv-LV" sz="2000" dirty="0">
                <a:solidFill>
                  <a:schemeClr val="bg1"/>
                </a:solidFill>
              </a:rPr>
              <a:t>Rīga Stradiņš University</a:t>
            </a:r>
            <a:br>
              <a:rPr lang="lv-LV" sz="2000" dirty="0">
                <a:solidFill>
                  <a:schemeClr val="bg1"/>
                </a:solidFill>
              </a:rPr>
            </a:br>
            <a:r>
              <a:rPr lang="lv-LV" sz="2000" dirty="0">
                <a:solidFill>
                  <a:schemeClr val="bg1"/>
                </a:solidFill>
              </a:rPr>
              <a:t>Institute of Public Health</a:t>
            </a:r>
            <a:br>
              <a:rPr lang="lv-LV" sz="2000" dirty="0">
                <a:solidFill>
                  <a:schemeClr val="bg1"/>
                </a:solidFill>
              </a:rPr>
            </a:br>
            <a:br>
              <a:rPr lang="lv-LV" sz="2000" dirty="0">
                <a:solidFill>
                  <a:schemeClr val="bg1"/>
                </a:solidFill>
              </a:rPr>
            </a:br>
            <a:r>
              <a:rPr lang="en-US" sz="2000" dirty="0">
                <a:solidFill>
                  <a:schemeClr val="bg1"/>
                </a:solidFill>
              </a:rPr>
              <a:t>Assistant Professor </a:t>
            </a:r>
            <a:br>
              <a:rPr lang="en-US" sz="2000" dirty="0">
                <a:solidFill>
                  <a:schemeClr val="bg1"/>
                </a:solidFill>
              </a:rPr>
            </a:br>
            <a:r>
              <a:rPr lang="en-US" sz="2000" dirty="0">
                <a:solidFill>
                  <a:schemeClr val="bg1"/>
                </a:solidFill>
              </a:rPr>
              <a:t>Director for Undergraduate Studies</a:t>
            </a:r>
            <a:br>
              <a:rPr lang="en-US" sz="2000" dirty="0">
                <a:solidFill>
                  <a:schemeClr val="bg1"/>
                </a:solidFill>
              </a:rPr>
            </a:br>
            <a:r>
              <a:rPr lang="en-US" sz="2000" dirty="0">
                <a:solidFill>
                  <a:schemeClr val="bg1"/>
                </a:solidFill>
              </a:rPr>
              <a:t>Graduate School of Biomedical Sciences</a:t>
            </a:r>
            <a:br>
              <a:rPr lang="en-US" sz="2000" dirty="0">
                <a:solidFill>
                  <a:schemeClr val="bg1"/>
                </a:solidFill>
              </a:rPr>
            </a:br>
            <a:r>
              <a:rPr lang="en-US" sz="2000" dirty="0">
                <a:solidFill>
                  <a:schemeClr val="bg1"/>
                </a:solidFill>
              </a:rPr>
              <a:t>Department of Public Health</a:t>
            </a:r>
            <a:br>
              <a:rPr lang="lv-LV" dirty="0"/>
            </a:b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endParaRPr lang="en-US" altLang="x-none" sz="1600" dirty="0">
              <a:solidFill>
                <a:schemeClr val="bg1"/>
              </a:solidFill>
              <a:cs typeface="Times New Roman" panose="02020603050405020304" pitchFamily="18" charset="0"/>
            </a:endParaRPr>
          </a:p>
        </p:txBody>
      </p:sp>
      <p:sp>
        <p:nvSpPr>
          <p:cNvPr id="13316" name="Rectangle 4"/>
          <p:cNvSpPr>
            <a:spLocks noGrp="1" noChangeArrowheads="1"/>
          </p:cNvSpPr>
          <p:nvPr>
            <p:ph type="subTitle" idx="1"/>
          </p:nvPr>
        </p:nvSpPr>
        <p:spPr>
          <a:xfrm>
            <a:off x="989352" y="5346855"/>
            <a:ext cx="8888866" cy="860724"/>
          </a:xfrm>
        </p:spPr>
        <p:txBody>
          <a:bodyPr>
            <a:normAutofit/>
          </a:bodyPr>
          <a:lstStyle/>
          <a:p>
            <a:r>
              <a:rPr lang="en-US" dirty="0">
                <a:solidFill>
                  <a:schemeClr val="bg1"/>
                </a:solidFill>
              </a:rPr>
              <a:t>European Economic Area and Norway Grants (EEA/N) programme Research and Education Scholarship </a:t>
            </a:r>
            <a:endParaRPr lang="en-US" altLang="x-none" sz="1800" i="1" dirty="0">
              <a:solidFill>
                <a:schemeClr val="bg1"/>
              </a:solidFill>
            </a:endParaRPr>
          </a:p>
        </p:txBody>
      </p:sp>
      <p:pic>
        <p:nvPicPr>
          <p:cNvPr id="13317" name="Picture 6" descr="SON_Academic_LUB-0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110" y="-4015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FD33795B-3B0E-A946-AC4E-703C0C422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2609" y="5674179"/>
            <a:ext cx="1905000" cy="1066800"/>
          </a:xfrm>
          <a:prstGeom prst="rect">
            <a:avLst/>
          </a:prstGeom>
        </p:spPr>
      </p:pic>
      <p:pic>
        <p:nvPicPr>
          <p:cNvPr id="2" name="Picture 1">
            <a:extLst>
              <a:ext uri="{FF2B5EF4-FFF2-40B4-BE49-F238E27FC236}">
                <a16:creationId xmlns:a16="http://schemas.microsoft.com/office/drawing/2014/main" id="{1BEF98D5-860F-054A-A938-9ACBA58ECDF7}"/>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4636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737480"/>
          </a:xfrm>
          <a:prstGeom prst="rect">
            <a:avLst/>
          </a:prstGeom>
        </p:spPr>
      </p:pic>
      <p:pic>
        <p:nvPicPr>
          <p:cNvPr id="13" name="Picture 12">
            <a:extLst>
              <a:ext uri="{FF2B5EF4-FFF2-40B4-BE49-F238E27FC236}">
                <a16:creationId xmlns:a16="http://schemas.microsoft.com/office/drawing/2014/main" id="{3E75719B-F6BF-6542-AB5B-3A497334A580}"/>
              </a:ext>
            </a:extLst>
          </p:cNvPr>
          <p:cNvPicPr>
            <a:picLocks noChangeAspect="1"/>
          </p:cNvPicPr>
          <p:nvPr/>
        </p:nvPicPr>
        <p:blipFill>
          <a:blip r:embed="rId5"/>
          <a:stretch>
            <a:fillRect/>
          </a:stretch>
        </p:blipFill>
        <p:spPr>
          <a:xfrm>
            <a:off x="1084521" y="952500"/>
            <a:ext cx="8697432" cy="5235649"/>
          </a:xfrm>
          <a:prstGeom prst="rect">
            <a:avLst/>
          </a:prstGeom>
        </p:spPr>
      </p:pic>
    </p:spTree>
    <p:extLst>
      <p:ext uri="{BB962C8B-B14F-4D97-AF65-F5344CB8AC3E}">
        <p14:creationId xmlns:p14="http://schemas.microsoft.com/office/powerpoint/2010/main" val="82131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Conceptual Approaches</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sp>
        <p:nvSpPr>
          <p:cNvPr id="3" name="Content Placeholder 2">
            <a:extLst>
              <a:ext uri="{FF2B5EF4-FFF2-40B4-BE49-F238E27FC236}">
                <a16:creationId xmlns:a16="http://schemas.microsoft.com/office/drawing/2014/main" id="{8871A042-9EA8-3744-BF7F-C772B874E361}"/>
              </a:ext>
            </a:extLst>
          </p:cNvPr>
          <p:cNvSpPr>
            <a:spLocks noGrp="1"/>
          </p:cNvSpPr>
          <p:nvPr>
            <p:ph idx="1"/>
          </p:nvPr>
        </p:nvSpPr>
        <p:spPr/>
        <p:txBody>
          <a:bodyPr>
            <a:normAutofit/>
          </a:bodyPr>
          <a:lstStyle/>
          <a:p>
            <a:pPr marL="201168" lvl="1" indent="0">
              <a:buNone/>
            </a:pPr>
            <a:endParaRPr lang="en-US" sz="3800" dirty="0"/>
          </a:p>
          <a:p>
            <a:pPr marL="201168" lvl="1" indent="0">
              <a:buNone/>
            </a:pPr>
            <a:r>
              <a:rPr lang="en-US" sz="3800" dirty="0">
                <a:latin typeface="+mj-lt"/>
              </a:rPr>
              <a:t>A. The Genetic Model</a:t>
            </a:r>
          </a:p>
          <a:p>
            <a:pPr marL="201168" lvl="1" indent="0">
              <a:buNone/>
            </a:pPr>
            <a:r>
              <a:rPr lang="en-US" sz="3800" dirty="0">
                <a:latin typeface="+mj-lt"/>
              </a:rPr>
              <a:t>B. The Fundamental Cause Model</a:t>
            </a:r>
          </a:p>
          <a:p>
            <a:pPr marL="201168" lvl="1" indent="0">
              <a:buNone/>
            </a:pPr>
            <a:r>
              <a:rPr lang="en-US" sz="3800" dirty="0">
                <a:latin typeface="+mj-lt"/>
              </a:rPr>
              <a:t>C. The Pathways Model</a:t>
            </a:r>
          </a:p>
          <a:p>
            <a:pPr marL="201168" lvl="1" indent="0">
              <a:buNone/>
            </a:pPr>
            <a:r>
              <a:rPr lang="en-US" sz="3800" dirty="0">
                <a:latin typeface="+mj-lt"/>
              </a:rPr>
              <a:t>D. The Interaction Model</a:t>
            </a:r>
          </a:p>
        </p:txBody>
      </p:sp>
    </p:spTree>
    <p:extLst>
      <p:ext uri="{BB962C8B-B14F-4D97-AF65-F5344CB8AC3E}">
        <p14:creationId xmlns:p14="http://schemas.microsoft.com/office/powerpoint/2010/main" val="309205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Conceptual Approaches</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2" name="Content Placeholder 1">
            <a:extLst>
              <a:ext uri="{FF2B5EF4-FFF2-40B4-BE49-F238E27FC236}">
                <a16:creationId xmlns:a16="http://schemas.microsoft.com/office/drawing/2014/main" id="{BEA7A6CB-4663-DA4D-86B6-D8A26C091D01}"/>
              </a:ext>
            </a:extLst>
          </p:cNvPr>
          <p:cNvPicPr>
            <a:picLocks noGrp="1" noChangeAspect="1"/>
          </p:cNvPicPr>
          <p:nvPr>
            <p:ph idx="1"/>
          </p:nvPr>
        </p:nvPicPr>
        <p:blipFill>
          <a:blip r:embed="rId6"/>
          <a:stretch>
            <a:fillRect/>
          </a:stretch>
        </p:blipFill>
        <p:spPr>
          <a:xfrm>
            <a:off x="1792940" y="1920650"/>
            <a:ext cx="7835153" cy="4408431"/>
          </a:xfrm>
        </p:spPr>
      </p:pic>
      <p:sp>
        <p:nvSpPr>
          <p:cNvPr id="9" name="TextBox 8">
            <a:extLst>
              <a:ext uri="{FF2B5EF4-FFF2-40B4-BE49-F238E27FC236}">
                <a16:creationId xmlns:a16="http://schemas.microsoft.com/office/drawing/2014/main" id="{CF7B0105-E619-234F-A9DE-99F227C25485}"/>
              </a:ext>
            </a:extLst>
          </p:cNvPr>
          <p:cNvSpPr txBox="1"/>
          <p:nvPr/>
        </p:nvSpPr>
        <p:spPr>
          <a:xfrm>
            <a:off x="1402850" y="5959749"/>
            <a:ext cx="6096000" cy="338554"/>
          </a:xfrm>
          <a:prstGeom prst="rect">
            <a:avLst/>
          </a:prstGeom>
          <a:noFill/>
        </p:spPr>
        <p:txBody>
          <a:bodyPr wrap="square">
            <a:spAutoFit/>
          </a:bodyPr>
          <a:lstStyle/>
          <a:p>
            <a:pPr algn="l"/>
            <a:r>
              <a:rPr lang="en-US" sz="1600" i="0" u="none" strike="noStrike" dirty="0">
                <a:effectLst/>
                <a:latin typeface="+mj-lt"/>
              </a:rPr>
              <a:t>Source: Ana V. Diez Roux, 2013</a:t>
            </a:r>
          </a:p>
        </p:txBody>
      </p:sp>
    </p:spTree>
    <p:extLst>
      <p:ext uri="{BB962C8B-B14F-4D97-AF65-F5344CB8AC3E}">
        <p14:creationId xmlns:p14="http://schemas.microsoft.com/office/powerpoint/2010/main" val="3227482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Single-focused Models</a:t>
            </a:r>
          </a:p>
        </p:txBody>
      </p:sp>
      <p:sp>
        <p:nvSpPr>
          <p:cNvPr id="3" name="Subtitle 2"/>
          <p:cNvSpPr>
            <a:spLocks noGrp="1"/>
          </p:cNvSpPr>
          <p:nvPr>
            <p:ph type="subTitle" idx="1"/>
          </p:nvPr>
        </p:nvSpPr>
        <p:spPr/>
        <p:txBody>
          <a:bodyPr>
            <a:normAutofit/>
          </a:bodyPr>
          <a:lstStyle/>
          <a:p>
            <a:r>
              <a:rPr lang="en-US" dirty="0"/>
              <a:t>Genetic Model, Fundamental cause</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222190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A. The Genetic Model</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2" name="Picture 1">
            <a:extLst>
              <a:ext uri="{FF2B5EF4-FFF2-40B4-BE49-F238E27FC236}">
                <a16:creationId xmlns:a16="http://schemas.microsoft.com/office/drawing/2014/main" id="{400F53EE-2182-2648-BC02-93D84EE9CCEB}"/>
              </a:ext>
            </a:extLst>
          </p:cNvPr>
          <p:cNvPicPr>
            <a:picLocks noChangeAspect="1"/>
          </p:cNvPicPr>
          <p:nvPr/>
        </p:nvPicPr>
        <p:blipFill>
          <a:blip r:embed="rId6"/>
          <a:stretch>
            <a:fillRect/>
          </a:stretch>
        </p:blipFill>
        <p:spPr>
          <a:xfrm>
            <a:off x="2504015" y="2519764"/>
            <a:ext cx="5996517" cy="3579284"/>
          </a:xfrm>
          <a:prstGeom prst="rect">
            <a:avLst/>
          </a:prstGeom>
        </p:spPr>
      </p:pic>
    </p:spTree>
    <p:extLst>
      <p:ext uri="{BB962C8B-B14F-4D97-AF65-F5344CB8AC3E}">
        <p14:creationId xmlns:p14="http://schemas.microsoft.com/office/powerpoint/2010/main" val="412226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31890" y="227121"/>
            <a:ext cx="10058400" cy="1450757"/>
          </a:xfrm>
        </p:spPr>
        <p:txBody>
          <a:bodyPr/>
          <a:lstStyle/>
          <a:p>
            <a:pPr marL="201168" lvl="1" indent="0">
              <a:buNone/>
            </a:pPr>
            <a:r>
              <a:rPr lang="en-US" sz="3800" dirty="0">
                <a:latin typeface="+mj-lt"/>
              </a:rPr>
              <a:t>B. The Fundamental Cause Model</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5" name="Picture 4">
            <a:extLst>
              <a:ext uri="{FF2B5EF4-FFF2-40B4-BE49-F238E27FC236}">
                <a16:creationId xmlns:a16="http://schemas.microsoft.com/office/drawing/2014/main" id="{A34A8259-96D7-9943-90D3-EC2AB94349F3}"/>
              </a:ext>
            </a:extLst>
          </p:cNvPr>
          <p:cNvPicPr>
            <a:picLocks noChangeAspect="1"/>
          </p:cNvPicPr>
          <p:nvPr/>
        </p:nvPicPr>
        <p:blipFill>
          <a:blip r:embed="rId6"/>
          <a:stretch>
            <a:fillRect/>
          </a:stretch>
        </p:blipFill>
        <p:spPr>
          <a:xfrm>
            <a:off x="2556933" y="2450344"/>
            <a:ext cx="5701696" cy="3648704"/>
          </a:xfrm>
          <a:prstGeom prst="rect">
            <a:avLst/>
          </a:prstGeom>
        </p:spPr>
      </p:pic>
    </p:spTree>
    <p:extLst>
      <p:ext uri="{BB962C8B-B14F-4D97-AF65-F5344CB8AC3E}">
        <p14:creationId xmlns:p14="http://schemas.microsoft.com/office/powerpoint/2010/main" val="270553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Multi-focused Approaches</a:t>
            </a:r>
          </a:p>
        </p:txBody>
      </p:sp>
      <p:sp>
        <p:nvSpPr>
          <p:cNvPr id="3" name="Subtitle 2"/>
          <p:cNvSpPr>
            <a:spLocks noGrp="1"/>
          </p:cNvSpPr>
          <p:nvPr>
            <p:ph type="subTitle" idx="1"/>
          </p:nvPr>
        </p:nvSpPr>
        <p:spPr/>
        <p:txBody>
          <a:bodyPr/>
          <a:lstStyle/>
          <a:p>
            <a:r>
              <a:rPr lang="en-US" dirty="0"/>
              <a:t>Life Course Perspective, points on translational research</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816669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80533" y="227121"/>
            <a:ext cx="10058400" cy="1450757"/>
          </a:xfrm>
        </p:spPr>
        <p:txBody>
          <a:bodyPr/>
          <a:lstStyle/>
          <a:p>
            <a:pPr marL="201168" lvl="1" indent="0">
              <a:buNone/>
            </a:pPr>
            <a:r>
              <a:rPr lang="en-US" sz="3800" dirty="0">
                <a:latin typeface="+mj-lt"/>
              </a:rPr>
              <a:t>C. The Pathways Model</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8" name="Picture 7">
            <a:extLst>
              <a:ext uri="{FF2B5EF4-FFF2-40B4-BE49-F238E27FC236}">
                <a16:creationId xmlns:a16="http://schemas.microsoft.com/office/drawing/2014/main" id="{C6A5D7DC-A911-BD48-89E2-FA35D9AE4E5E}"/>
              </a:ext>
            </a:extLst>
          </p:cNvPr>
          <p:cNvPicPr>
            <a:picLocks noChangeAspect="1"/>
          </p:cNvPicPr>
          <p:nvPr/>
        </p:nvPicPr>
        <p:blipFill>
          <a:blip r:embed="rId6"/>
          <a:stretch>
            <a:fillRect/>
          </a:stretch>
        </p:blipFill>
        <p:spPr>
          <a:xfrm>
            <a:off x="2319867" y="2023963"/>
            <a:ext cx="6705600" cy="3801104"/>
          </a:xfrm>
          <a:prstGeom prst="rect">
            <a:avLst/>
          </a:prstGeom>
        </p:spPr>
      </p:pic>
    </p:spTree>
    <p:extLst>
      <p:ext uri="{BB962C8B-B14F-4D97-AF65-F5344CB8AC3E}">
        <p14:creationId xmlns:p14="http://schemas.microsoft.com/office/powerpoint/2010/main" val="1380455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80533" y="302151"/>
            <a:ext cx="10058400" cy="1450757"/>
          </a:xfrm>
        </p:spPr>
        <p:txBody>
          <a:bodyPr/>
          <a:lstStyle/>
          <a:p>
            <a:pPr marL="201168" lvl="1" indent="0">
              <a:buNone/>
            </a:pPr>
            <a:r>
              <a:rPr lang="en-US" sz="3800" dirty="0">
                <a:latin typeface="+mj-lt"/>
              </a:rPr>
              <a:t>D. The Interaction Model</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9" name="Picture 8">
            <a:extLst>
              <a:ext uri="{FF2B5EF4-FFF2-40B4-BE49-F238E27FC236}">
                <a16:creationId xmlns:a16="http://schemas.microsoft.com/office/drawing/2014/main" id="{76682042-87F4-EC46-962D-50933690EF48}"/>
              </a:ext>
            </a:extLst>
          </p:cNvPr>
          <p:cNvPicPr>
            <a:picLocks noChangeAspect="1"/>
          </p:cNvPicPr>
          <p:nvPr/>
        </p:nvPicPr>
        <p:blipFill>
          <a:blip r:embed="rId6"/>
          <a:stretch>
            <a:fillRect/>
          </a:stretch>
        </p:blipFill>
        <p:spPr>
          <a:xfrm>
            <a:off x="2387601" y="1920651"/>
            <a:ext cx="6587066" cy="4141481"/>
          </a:xfrm>
          <a:prstGeom prst="rect">
            <a:avLst/>
          </a:prstGeom>
        </p:spPr>
      </p:pic>
    </p:spTree>
    <p:extLst>
      <p:ext uri="{BB962C8B-B14F-4D97-AF65-F5344CB8AC3E}">
        <p14:creationId xmlns:p14="http://schemas.microsoft.com/office/powerpoint/2010/main" val="2172382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Life Course Perspective</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2" name="Picture 1">
            <a:extLst>
              <a:ext uri="{FF2B5EF4-FFF2-40B4-BE49-F238E27FC236}">
                <a16:creationId xmlns:a16="http://schemas.microsoft.com/office/drawing/2014/main" id="{9067CF20-AC21-F84C-8EE4-1553FAC47E52}"/>
              </a:ext>
            </a:extLst>
          </p:cNvPr>
          <p:cNvPicPr>
            <a:picLocks noChangeAspect="1"/>
          </p:cNvPicPr>
          <p:nvPr/>
        </p:nvPicPr>
        <p:blipFill>
          <a:blip r:embed="rId6"/>
          <a:stretch>
            <a:fillRect/>
          </a:stretch>
        </p:blipFill>
        <p:spPr>
          <a:xfrm>
            <a:off x="1097279" y="1936749"/>
            <a:ext cx="8920903" cy="4306395"/>
          </a:xfrm>
          <a:prstGeom prst="rect">
            <a:avLst/>
          </a:prstGeom>
        </p:spPr>
      </p:pic>
    </p:spTree>
    <p:extLst>
      <p:ext uri="{BB962C8B-B14F-4D97-AF65-F5344CB8AC3E}">
        <p14:creationId xmlns:p14="http://schemas.microsoft.com/office/powerpoint/2010/main" val="180867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a:t>Promotion of healthy ageing, welfare and social security</a:t>
            </a:r>
            <a:endParaRPr lang="en-US" sz="2000" dirty="0"/>
          </a:p>
        </p:txBody>
      </p:sp>
      <p:sp>
        <p:nvSpPr>
          <p:cNvPr id="3" name="Subtitle 2"/>
          <p:cNvSpPr>
            <a:spLocks noGrp="1"/>
          </p:cNvSpPr>
          <p:nvPr>
            <p:ph type="subTitle" idx="1"/>
          </p:nvPr>
        </p:nvSpPr>
        <p:spPr/>
        <p:txBody>
          <a:bodyPr/>
          <a:lstStyle/>
          <a:p>
            <a:r>
              <a:rPr lang="en-US" b="1" dirty="0"/>
              <a:t>Health research utilizing health equity frameworks among the elderly in the Baltic nations </a:t>
            </a:r>
            <a:endParaRPr lang="en-US" dirty="0"/>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3AA6D99-2BE2-E34C-9D25-6F5BC1454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9" name="Picture 8">
            <a:extLst>
              <a:ext uri="{FF2B5EF4-FFF2-40B4-BE49-F238E27FC236}">
                <a16:creationId xmlns:a16="http://schemas.microsoft.com/office/drawing/2014/main" id="{90356FB3-10A9-554C-9F9A-36767EA78BF0}"/>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421526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Life Course Perspective</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pic>
        <p:nvPicPr>
          <p:cNvPr id="2" name="Picture 1">
            <a:extLst>
              <a:ext uri="{FF2B5EF4-FFF2-40B4-BE49-F238E27FC236}">
                <a16:creationId xmlns:a16="http://schemas.microsoft.com/office/drawing/2014/main" id="{A08641C3-EC06-EF40-8262-6957DC2DB32F}"/>
              </a:ext>
            </a:extLst>
          </p:cNvPr>
          <p:cNvPicPr>
            <a:picLocks noChangeAspect="1"/>
          </p:cNvPicPr>
          <p:nvPr/>
        </p:nvPicPr>
        <p:blipFill>
          <a:blip r:embed="rId6"/>
          <a:stretch>
            <a:fillRect/>
          </a:stretch>
        </p:blipFill>
        <p:spPr>
          <a:xfrm>
            <a:off x="1545021" y="2023963"/>
            <a:ext cx="8473162" cy="3903871"/>
          </a:xfrm>
          <a:prstGeom prst="rect">
            <a:avLst/>
          </a:prstGeom>
        </p:spPr>
      </p:pic>
    </p:spTree>
    <p:extLst>
      <p:ext uri="{BB962C8B-B14F-4D97-AF65-F5344CB8AC3E}">
        <p14:creationId xmlns:p14="http://schemas.microsoft.com/office/powerpoint/2010/main" val="4206655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Summary</a:t>
            </a:r>
          </a:p>
        </p:txBody>
      </p:sp>
      <p:sp>
        <p:nvSpPr>
          <p:cNvPr id="4099" name="Rectangle 3"/>
          <p:cNvSpPr>
            <a:spLocks noGrp="1" noChangeArrowheads="1"/>
          </p:cNvSpPr>
          <p:nvPr>
            <p:ph idx="1"/>
          </p:nvPr>
        </p:nvSpPr>
        <p:spPr/>
        <p:txBody>
          <a:bodyPr>
            <a:normAutofit fontScale="92500" lnSpcReduction="10000"/>
          </a:bodyPr>
          <a:lstStyle/>
          <a:p>
            <a:r>
              <a:rPr lang="en-US" sz="3200" dirty="0">
                <a:latin typeface="+mj-lt"/>
              </a:rPr>
              <a:t>Describe various frameworks and theories for addressing health disparities, including: </a:t>
            </a:r>
          </a:p>
          <a:p>
            <a:endParaRPr lang="en-US" sz="1800" dirty="0">
              <a:latin typeface="+mj-lt"/>
            </a:endParaRPr>
          </a:p>
          <a:p>
            <a:pPr lvl="1">
              <a:buClr>
                <a:schemeClr val="tx1"/>
              </a:buClr>
              <a:buFont typeface="Arial" panose="020B0604020202020204" pitchFamily="34" charset="0"/>
              <a:buChar char="•"/>
            </a:pPr>
            <a:r>
              <a:rPr lang="en-US" sz="3000" dirty="0">
                <a:latin typeface="+mj-lt"/>
              </a:rPr>
              <a:t>Single-focused conceptual approaches based on consideration of healthcare, law and policy, biology, or social/environmental factors, and </a:t>
            </a:r>
          </a:p>
          <a:p>
            <a:pPr lvl="1">
              <a:buClr>
                <a:schemeClr val="tx1"/>
              </a:buClr>
              <a:buFont typeface="Arial" panose="020B0604020202020204" pitchFamily="34" charset="0"/>
              <a:buChar char="•"/>
            </a:pPr>
            <a:r>
              <a:rPr lang="en-US" sz="3000" dirty="0">
                <a:latin typeface="+mj-lt"/>
              </a:rPr>
              <a:t>Multi-focused conceptual approaches based on consideration of life course, human development and non-biological pathways.</a:t>
            </a:r>
          </a:p>
          <a:p>
            <a:pPr lvl="1">
              <a:buClr>
                <a:schemeClr val="tx1"/>
              </a:buClr>
              <a:buFont typeface="Arial" panose="020B0604020202020204" pitchFamily="34" charset="0"/>
              <a:buChar char="•"/>
            </a:pPr>
            <a:endParaRPr lang="en-US" sz="3000" dirty="0">
              <a:latin typeface="+mj-lt"/>
            </a:endParaRPr>
          </a:p>
          <a:p>
            <a:pPr lvl="1">
              <a:buClr>
                <a:schemeClr val="tx1"/>
              </a:buClr>
              <a:buFont typeface="Wingdings" pitchFamily="2" charset="2"/>
              <a:buChar char="Ø"/>
            </a:pPr>
            <a:r>
              <a:rPr lang="en-US" sz="3000" dirty="0">
                <a:latin typeface="+mj-lt"/>
              </a:rPr>
              <a:t> Practical Application</a:t>
            </a:r>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573582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a:solidFill>
                  <a:schemeClr val="tx1"/>
                </a:solidFill>
                <a:cs typeface="Arial" panose="020B0604020202020204" pitchFamily="34" charset="0"/>
              </a:rPr>
              <a:t>Psychological Distress Among the Elderly in the Baltic Nations During the Beginning of the COVID-19 Pandemic</a:t>
            </a:r>
            <a:endParaRPr lang="en-US" sz="4400" dirty="0"/>
          </a:p>
        </p:txBody>
      </p:sp>
      <p:sp>
        <p:nvSpPr>
          <p:cNvPr id="3" name="Subtitle 2"/>
          <p:cNvSpPr>
            <a:spLocks noGrp="1"/>
          </p:cNvSpPr>
          <p:nvPr>
            <p:ph type="subTitle" idx="1"/>
          </p:nvPr>
        </p:nvSpPr>
        <p:spPr/>
        <p:txBody>
          <a:bodyPr>
            <a:normAutofit/>
          </a:bodyPr>
          <a:lstStyle/>
          <a:p>
            <a:r>
              <a:rPr lang="en-US" dirty="0"/>
              <a:t>Behavioral model for vulnerable populations (BMVP)</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457862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n-US" dirty="0">
                <a:solidFill>
                  <a:schemeClr val="tx1"/>
                </a:solidFill>
              </a:rPr>
              <a:t>Introduction</a:t>
            </a:r>
            <a:endParaRPr lang="en-US" sz="2400" dirty="0">
              <a:solidFill>
                <a:schemeClr val="tx1"/>
              </a:solidFill>
            </a:endParaRPr>
          </a:p>
        </p:txBody>
      </p:sp>
      <p:sp>
        <p:nvSpPr>
          <p:cNvPr id="20483" name="Rectangle 3"/>
          <p:cNvSpPr>
            <a:spLocks noGrp="1" noChangeArrowheads="1"/>
          </p:cNvSpPr>
          <p:nvPr>
            <p:ph idx="1"/>
          </p:nvPr>
        </p:nvSpPr>
        <p:spPr>
          <a:xfrm>
            <a:off x="1240971" y="1920651"/>
            <a:ext cx="10058400" cy="4023360"/>
          </a:xfrm>
        </p:spPr>
        <p:txBody>
          <a:bodyPr>
            <a:normAutofit fontScale="77500" lnSpcReduction="20000"/>
          </a:bodyPr>
          <a:lstStyle/>
          <a:p>
            <a:r>
              <a:rPr lang="en-US" sz="3200" dirty="0">
                <a:cs typeface="Arial" panose="020B0604020202020204" pitchFamily="34" charset="0"/>
              </a:rPr>
              <a:t>The Baltic countries responded quickly to the COVID-19 pandemic in the Spring and Summer of 2020 declaring a state of emergency with fewer than 30 cases in each country. The early adoption of public health measures to prevent the transmission of COVID-19 resulted in early lockdown, state-funded testing, a robust contact tracing program and changes to service provision for greater infection control. At the same time, the population, especially the elderly, were experiencing symptoms associated with psychological distress. </a:t>
            </a:r>
          </a:p>
          <a:p>
            <a:r>
              <a:rPr lang="en-US" sz="3200" dirty="0">
                <a:cs typeface="Arial" panose="020B0604020202020204" pitchFamily="34" charset="0"/>
              </a:rPr>
              <a:t>The primary objective of this study is to identify differences in symptoms of psychological distress among the elderly living in the Baltic nations of Latvia, Estonia and Lithuania. A secondary objective of this study is to determine if differences in psychological distress are based on gender. </a:t>
            </a:r>
          </a:p>
          <a:p>
            <a:r>
              <a:rPr lang="en-US" sz="3200" i="1" dirty="0">
                <a:latin typeface="Arial" panose="020B0604020202020204" pitchFamily="34" charset="0"/>
                <a:cs typeface="Arial" panose="020B0604020202020204" pitchFamily="34" charset="0"/>
              </a:rPr>
              <a:t>This study tests the null hypothesis that no differences exist. </a:t>
            </a:r>
          </a:p>
          <a:p>
            <a:endParaRPr lang="en-US" sz="3200" i="1" dirty="0">
              <a:cs typeface="Arial" panose="020B0604020202020204" pitchFamily="34" charset="0"/>
            </a:endParaRPr>
          </a:p>
          <a:p>
            <a:pPr eaLnBrk="1" hangingPunct="1"/>
            <a:endParaRPr lang="en-US" sz="2800" dirty="0"/>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532935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Background</a:t>
            </a:r>
          </a:p>
        </p:txBody>
      </p:sp>
      <p:sp>
        <p:nvSpPr>
          <p:cNvPr id="20483" name="Rectangle 3"/>
          <p:cNvSpPr>
            <a:spLocks noGrp="1" noChangeArrowheads="1"/>
          </p:cNvSpPr>
          <p:nvPr>
            <p:ph idx="1"/>
          </p:nvPr>
        </p:nvSpPr>
        <p:spPr>
          <a:xfrm>
            <a:off x="1080948" y="1920651"/>
            <a:ext cx="9857985" cy="4522515"/>
          </a:xfrm>
        </p:spPr>
        <p:txBody>
          <a:bodyPr>
            <a:normAutofit/>
          </a:bodyPr>
          <a:lstStyle/>
          <a:p>
            <a:pPr lvl="2">
              <a:buClr>
                <a:schemeClr val="tx1"/>
              </a:buClr>
              <a:buFont typeface="Arial" panose="020B0604020202020204" pitchFamily="34" charset="0"/>
              <a:buChar char="•"/>
            </a:pPr>
            <a:r>
              <a:rPr lang="en-US" sz="2800" dirty="0"/>
              <a:t>Globally, the population is ageing rapidly. Between 2015 and 2050, the proportion of the world’s population over 60 years will nearly double, from 12% to 22%.</a:t>
            </a:r>
          </a:p>
          <a:p>
            <a:pPr lvl="2">
              <a:buClr>
                <a:schemeClr val="tx1"/>
              </a:buClr>
              <a:buFont typeface="Arial" panose="020B0604020202020204" pitchFamily="34" charset="0"/>
              <a:buChar char="•"/>
            </a:pPr>
            <a:r>
              <a:rPr lang="en-US" sz="2800" dirty="0"/>
              <a:t>Mental health and well-being are as important in older age as at any other time of life.</a:t>
            </a:r>
          </a:p>
          <a:p>
            <a:pPr lvl="2">
              <a:buClr>
                <a:schemeClr val="tx1"/>
              </a:buClr>
              <a:buFont typeface="Arial" panose="020B0604020202020204" pitchFamily="34" charset="0"/>
              <a:buChar char="•"/>
            </a:pPr>
            <a:r>
              <a:rPr lang="en-US" sz="2800" dirty="0"/>
              <a:t>Mental and neurological disorders among older adults account for 6.6% of the total disability (DALYs) for this age group.</a:t>
            </a:r>
          </a:p>
          <a:p>
            <a:pPr lvl="2">
              <a:buClr>
                <a:schemeClr val="tx1"/>
              </a:buClr>
              <a:buFont typeface="Arial" panose="020B0604020202020204" pitchFamily="34" charset="0"/>
              <a:buChar char="•"/>
            </a:pPr>
            <a:r>
              <a:rPr lang="en-US" sz="2800" dirty="0"/>
              <a:t>Approximately 15% of adults aged 60 and over suffer from a mental disorder (WHO).</a:t>
            </a:r>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272407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Key Concepts</a:t>
            </a:r>
          </a:p>
        </p:txBody>
      </p:sp>
      <p:sp>
        <p:nvSpPr>
          <p:cNvPr id="20483" name="Rectangle 3"/>
          <p:cNvSpPr>
            <a:spLocks noGrp="1" noChangeArrowheads="1"/>
          </p:cNvSpPr>
          <p:nvPr>
            <p:ph idx="1"/>
          </p:nvPr>
        </p:nvSpPr>
        <p:spPr>
          <a:xfrm>
            <a:off x="1005791" y="1841737"/>
            <a:ext cx="10655940" cy="4522515"/>
          </a:xfrm>
        </p:spPr>
        <p:txBody>
          <a:bodyPr>
            <a:normAutofit fontScale="92500"/>
          </a:bodyPr>
          <a:lstStyle/>
          <a:p>
            <a:pPr marL="384048" lvl="2" indent="0">
              <a:buClr>
                <a:schemeClr val="tx1"/>
              </a:buClr>
              <a:buNone/>
            </a:pPr>
            <a:r>
              <a:rPr lang="en-US" sz="2800" dirty="0"/>
              <a:t>Chambers’s definition of vulnerability as ‘the exposure to contingencies and stress, and difficulty coping with them’, provides elements of such an account by giving equal weight to the threat and to the ability of an exposed subject to cope with that threat. His notion of </a:t>
            </a:r>
            <a:r>
              <a:rPr lang="en-US" sz="2800" i="1" dirty="0"/>
              <a:t>exposure</a:t>
            </a:r>
            <a:r>
              <a:rPr lang="en-US" sz="2800" dirty="0"/>
              <a:t> recognizes the fact that not every subject is equally at risk to a given threat, and the reference to </a:t>
            </a:r>
            <a:r>
              <a:rPr lang="en-US" sz="2800" i="1" dirty="0"/>
              <a:t>coping</a:t>
            </a:r>
            <a:r>
              <a:rPr lang="en-US" sz="2800" dirty="0"/>
              <a:t> recognizes that there is </a:t>
            </a:r>
            <a:r>
              <a:rPr lang="en-US" sz="2800" i="1" dirty="0"/>
              <a:t>something about</a:t>
            </a:r>
            <a:r>
              <a:rPr lang="en-US" sz="2800" dirty="0"/>
              <a:t> the nature and actions of a person that makes them more or less susceptible to harm, even if the subject’s scope for agency is portrayed as heavily circumscribed. Chambers went on to say, ‘Vulnerability has thus two sides: an external side of risk, shocks and stress to which an individual or household is subject; and an internal side which is defenselessness, meaning a lack of means </a:t>
            </a:r>
          </a:p>
          <a:p>
            <a:pPr marL="384048" lvl="2" indent="0">
              <a:buClr>
                <a:schemeClr val="tx1"/>
              </a:buClr>
              <a:buNone/>
            </a:pPr>
            <a:r>
              <a:rPr lang="en-US" sz="2800" dirty="0"/>
              <a:t>to cope without damaging loss’.</a:t>
            </a:r>
            <a:endParaRPr lang="en-US" sz="4800" dirty="0"/>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777309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Vulnerability</a:t>
            </a:r>
          </a:p>
        </p:txBody>
      </p:sp>
      <p:sp>
        <p:nvSpPr>
          <p:cNvPr id="20483" name="Rectangle 3"/>
          <p:cNvSpPr>
            <a:spLocks noGrp="1" noChangeArrowheads="1"/>
          </p:cNvSpPr>
          <p:nvPr>
            <p:ph idx="1"/>
          </p:nvPr>
        </p:nvSpPr>
        <p:spPr>
          <a:xfrm>
            <a:off x="1210014" y="1920651"/>
            <a:ext cx="10058400" cy="4522515"/>
          </a:xfrm>
        </p:spPr>
        <p:txBody>
          <a:bodyPr>
            <a:noAutofit/>
          </a:bodyPr>
          <a:lstStyle/>
          <a:p>
            <a:pPr marL="0" indent="0">
              <a:buNone/>
            </a:pPr>
            <a:r>
              <a:rPr lang="en-US" dirty="0"/>
              <a:t>There are three main risk factors that contribute to </a:t>
            </a:r>
            <a:r>
              <a:rPr lang="en-US" b="1" dirty="0"/>
              <a:t>vulnerability</a:t>
            </a:r>
            <a:r>
              <a:rPr lang="en-US" dirty="0"/>
              <a:t> in older adults:</a:t>
            </a:r>
          </a:p>
          <a:p>
            <a:pPr marL="658368" lvl="3" indent="0">
              <a:buNone/>
            </a:pPr>
            <a:endParaRPr lang="en-US" sz="2000" dirty="0"/>
          </a:p>
          <a:p>
            <a:pPr marL="1298448" lvl="4" indent="-457200">
              <a:buClr>
                <a:schemeClr val="tx1"/>
              </a:buClr>
              <a:buFont typeface="+mj-lt"/>
              <a:buAutoNum type="arabicPeriod"/>
            </a:pPr>
            <a:r>
              <a:rPr lang="en-US" sz="2000" dirty="0"/>
              <a:t>health status;</a:t>
            </a:r>
          </a:p>
          <a:p>
            <a:pPr marL="1298448" lvl="4" indent="-457200">
              <a:buClr>
                <a:schemeClr val="tx1"/>
              </a:buClr>
              <a:buFont typeface="+mj-lt"/>
              <a:buAutoNum type="arabicPeriod"/>
            </a:pPr>
            <a:r>
              <a:rPr lang="en-US" sz="2000" dirty="0"/>
              <a:t>cognitive ability; and,</a:t>
            </a:r>
          </a:p>
          <a:p>
            <a:pPr marL="1298448" lvl="4" indent="-457200">
              <a:buClr>
                <a:schemeClr val="tx1"/>
              </a:buClr>
              <a:buFont typeface="+mj-lt"/>
              <a:buAutoNum type="arabicPeriod"/>
            </a:pPr>
            <a:r>
              <a:rPr lang="en-US" sz="2000" dirty="0"/>
              <a:t>social network.</a:t>
            </a:r>
          </a:p>
          <a:p>
            <a:pPr marL="292608" lvl="1" indent="0">
              <a:buClr>
                <a:schemeClr val="tx1"/>
              </a:buClr>
              <a:buNone/>
            </a:pPr>
            <a:endParaRPr lang="en-US" sz="2000" dirty="0"/>
          </a:p>
          <a:p>
            <a:pPr marL="292608" lvl="1" indent="0">
              <a:buClr>
                <a:schemeClr val="tx1"/>
              </a:buClr>
              <a:buNone/>
            </a:pPr>
            <a:r>
              <a:rPr lang="en-US" sz="2000" dirty="0"/>
              <a:t>Older adults are often economically vulnerable because their cost of care can exceed their income.   In particular, chronic illness increases an older adult’s dependency and cost of living.  The impairments caused by chronic illness and the need for long term care increases directly with age – they say for many the last 10 years of life are spent in illness.</a:t>
            </a:r>
          </a:p>
          <a:p>
            <a:pPr marL="292608" lvl="1" indent="0">
              <a:buClr>
                <a:schemeClr val="tx1"/>
              </a:buClr>
              <a:buNone/>
            </a:pPr>
            <a:r>
              <a:rPr lang="en-US" sz="2000" dirty="0"/>
              <a:t>Other sub groups have equal or arguably more risk of exploitation because of dual/multiple identifications with other oppressed groups including: low socioeconomic status; </a:t>
            </a:r>
          </a:p>
          <a:p>
            <a:pPr marL="292608" lvl="1" indent="0">
              <a:buClr>
                <a:schemeClr val="tx1"/>
              </a:buClr>
              <a:buNone/>
            </a:pPr>
            <a:r>
              <a:rPr lang="en-US" sz="2000" dirty="0"/>
              <a:t>ethnic background; and, rural living.</a:t>
            </a:r>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749172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Dimensions of Vulnerability and Ageing</a:t>
            </a:r>
          </a:p>
        </p:txBody>
      </p:sp>
      <p:sp>
        <p:nvSpPr>
          <p:cNvPr id="20483" name="Rectangle 3"/>
          <p:cNvSpPr>
            <a:spLocks noGrp="1" noChangeArrowheads="1"/>
          </p:cNvSpPr>
          <p:nvPr>
            <p:ph idx="1"/>
          </p:nvPr>
        </p:nvSpPr>
        <p:spPr>
          <a:xfrm>
            <a:off x="1297696" y="1920651"/>
            <a:ext cx="10561987" cy="4522515"/>
          </a:xfrm>
        </p:spPr>
        <p:txBody>
          <a:bodyPr>
            <a:normAutofit/>
          </a:bodyPr>
          <a:lstStyle/>
          <a:p>
            <a:pPr marL="0" indent="0">
              <a:buNone/>
            </a:pPr>
            <a:endParaRPr lang="en-US" sz="200" dirty="0"/>
          </a:p>
          <a:p>
            <a:pPr marL="749808" lvl="1" indent="-457200">
              <a:buClr>
                <a:schemeClr val="tx1"/>
              </a:buClr>
              <a:buFont typeface="+mj-lt"/>
              <a:buAutoNum type="arabicPeriod"/>
            </a:pPr>
            <a:r>
              <a:rPr lang="en-US" sz="2400" dirty="0"/>
              <a:t>Economic insecurity</a:t>
            </a:r>
          </a:p>
          <a:p>
            <a:pPr marL="749808" lvl="1" indent="-457200">
              <a:buClr>
                <a:schemeClr val="tx1"/>
              </a:buClr>
              <a:buFont typeface="+mj-lt"/>
              <a:buAutoNum type="arabicPeriod"/>
            </a:pPr>
            <a:r>
              <a:rPr lang="en-US" sz="2400" dirty="0"/>
              <a:t>Social isolation</a:t>
            </a:r>
          </a:p>
          <a:p>
            <a:pPr marL="749808" lvl="1" indent="-457200">
              <a:buClr>
                <a:schemeClr val="tx1"/>
              </a:buClr>
              <a:buFont typeface="+mj-lt"/>
              <a:buAutoNum type="arabicPeriod"/>
            </a:pPr>
            <a:r>
              <a:rPr lang="en-US" sz="2400" dirty="0"/>
              <a:t>Inadequate and unaffordable housing</a:t>
            </a:r>
          </a:p>
          <a:p>
            <a:pPr marL="749808" lvl="1" indent="-457200">
              <a:buClr>
                <a:schemeClr val="tx1"/>
              </a:buClr>
              <a:buFont typeface="+mj-lt"/>
              <a:buAutoNum type="arabicPeriod"/>
            </a:pPr>
            <a:r>
              <a:rPr lang="en-US" sz="2400" dirty="0"/>
              <a:t>Poor mental and physical health</a:t>
            </a:r>
          </a:p>
          <a:p>
            <a:pPr marL="749808" lvl="1" indent="-457200">
              <a:buClr>
                <a:schemeClr val="tx1"/>
              </a:buClr>
              <a:buFont typeface="+mj-lt"/>
              <a:buAutoNum type="arabicPeriod"/>
            </a:pPr>
            <a:r>
              <a:rPr lang="en-US" sz="2400" dirty="0"/>
              <a:t>Inaccessible transportation and built environments</a:t>
            </a:r>
          </a:p>
          <a:p>
            <a:pPr marL="749808" lvl="1" indent="-457200">
              <a:buClr>
                <a:schemeClr val="tx1"/>
              </a:buClr>
              <a:buFont typeface="+mj-lt"/>
              <a:buAutoNum type="arabicPeriod"/>
            </a:pPr>
            <a:r>
              <a:rPr lang="en-US" sz="2400" dirty="0"/>
              <a:t>Food insecurity</a:t>
            </a:r>
          </a:p>
          <a:p>
            <a:pPr marL="749808" lvl="1" indent="-457200">
              <a:buClr>
                <a:schemeClr val="tx1"/>
              </a:buClr>
              <a:buFont typeface="+mj-lt"/>
              <a:buAutoNum type="arabicPeriod"/>
            </a:pPr>
            <a:r>
              <a:rPr lang="en-US" sz="2400" dirty="0"/>
              <a:t>Physical mobility limitations</a:t>
            </a:r>
          </a:p>
          <a:p>
            <a:pPr marL="749808" lvl="1" indent="-457200">
              <a:buClr>
                <a:schemeClr val="tx1"/>
              </a:buClr>
              <a:buFont typeface="+mj-lt"/>
              <a:buAutoNum type="arabicPeriod"/>
            </a:pPr>
            <a:r>
              <a:rPr lang="en-US" sz="2400" dirty="0"/>
              <a:t>Marginalized identities and cultures</a:t>
            </a:r>
          </a:p>
          <a:p>
            <a:pPr marL="749808" lvl="1" indent="-457200">
              <a:buClr>
                <a:schemeClr val="tx1"/>
              </a:buClr>
              <a:buFont typeface="+mj-lt"/>
              <a:buAutoNum type="arabicPeriod"/>
            </a:pPr>
            <a:r>
              <a:rPr lang="en-US" sz="2400" dirty="0"/>
              <a:t>Barriers to multi-lingual communication and lack of multi-lingual services</a:t>
            </a:r>
            <a:endParaRPr lang="en-US" dirty="0"/>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138486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Research Strategy</a:t>
            </a:r>
          </a:p>
        </p:txBody>
      </p:sp>
      <p:sp>
        <p:nvSpPr>
          <p:cNvPr id="20483" name="Rectangle 3"/>
          <p:cNvSpPr>
            <a:spLocks noGrp="1" noChangeArrowheads="1"/>
          </p:cNvSpPr>
          <p:nvPr>
            <p:ph idx="1"/>
          </p:nvPr>
        </p:nvSpPr>
        <p:spPr>
          <a:xfrm>
            <a:off x="1297695" y="1920651"/>
            <a:ext cx="10561987" cy="4522515"/>
          </a:xfrm>
        </p:spPr>
        <p:txBody>
          <a:bodyPr>
            <a:normAutofit/>
          </a:bodyPr>
          <a:lstStyle/>
          <a:p>
            <a:pPr>
              <a:defRPr/>
            </a:pPr>
            <a:r>
              <a:rPr lang="en-US" b="1" dirty="0"/>
              <a:t>Health and Ageing</a:t>
            </a:r>
          </a:p>
          <a:p>
            <a:r>
              <a:rPr lang="en-US" dirty="0"/>
              <a:t>There is also mounting evidence for a direct physiological channel. In particular, perceived loneliness has been shown to affect health and aging through increasing stress, higher blood pressure, poorer sleep, higher cortisol response to awakening, and greater activation of the sympathetic adrenomedullary system.</a:t>
            </a:r>
          </a:p>
          <a:p>
            <a:r>
              <a:rPr lang="en-US" dirty="0"/>
              <a:t>According to a frequently cited study, the odds ratio of all-cause mortality is higher for social isolation than for smoking. </a:t>
            </a:r>
          </a:p>
          <a:p>
            <a:r>
              <a:rPr lang="en-US" b="1" dirty="0"/>
              <a:t>Loneliness</a:t>
            </a:r>
          </a:p>
          <a:p>
            <a:r>
              <a:rPr lang="en-US" dirty="0"/>
              <a:t>Loneliness, defined as perceived social isolation, has been found to increase in old age, at least from a certain age onwards and a common belief is that, in rich individualistic societies, later born cohorts are more prone to loneliness such that there may be even a ‘loneliness epidemic’.</a:t>
            </a:r>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798161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Methods</a:t>
            </a:r>
          </a:p>
        </p:txBody>
      </p:sp>
      <p:sp>
        <p:nvSpPr>
          <p:cNvPr id="20483" name="Rectangle 3"/>
          <p:cNvSpPr>
            <a:spLocks noGrp="1" noChangeArrowheads="1"/>
          </p:cNvSpPr>
          <p:nvPr>
            <p:ph idx="1"/>
          </p:nvPr>
        </p:nvSpPr>
        <p:spPr>
          <a:xfrm>
            <a:off x="1285171" y="1920651"/>
            <a:ext cx="10058400" cy="4023360"/>
          </a:xfrm>
        </p:spPr>
        <p:txBody>
          <a:bodyPr>
            <a:normAutofit fontScale="70000" lnSpcReduction="20000"/>
          </a:bodyPr>
          <a:lstStyle/>
          <a:p>
            <a:pPr>
              <a:defRPr/>
            </a:pPr>
            <a:r>
              <a:rPr lang="en-US" sz="3200" b="1" dirty="0"/>
              <a:t>Data</a:t>
            </a:r>
          </a:p>
          <a:p>
            <a:r>
              <a:rPr lang="en-US" sz="3200" dirty="0"/>
              <a:t>Data from Wave 8 COVID-19 data of the Survey of Health, Aging, and Retirement in Europe (SHARE) were used for this analysis. SHARE Wave 8 COVID-19 data is an early data version of the SHARE Corona survey conducted between June and August 2020. It features the data collected by telephone (CATI) on topics related to COVID-19 for a large sub-sample of SHARE panel respondents. This study examined a sample of 6,794  adults over 50 years old in the Baltic nations of Latvia, Estonia, and Lithuania.  </a:t>
            </a:r>
          </a:p>
          <a:p>
            <a:pPr>
              <a:defRPr/>
            </a:pPr>
            <a:r>
              <a:rPr lang="en-US" sz="3200" b="1" dirty="0"/>
              <a:t>Analysis</a:t>
            </a:r>
          </a:p>
          <a:p>
            <a:r>
              <a:rPr lang="en-US" sz="3200" dirty="0"/>
              <a:t>Bivariate analysis were performed utilizing the Pearson chi-square test for association to examine differences between the three Baltic countries, and differences in psychological distress by gender during the first six months of the COVID-19 pandemic. Level of significance is determined by p-value test statistic. Alpha level was established at .05.</a:t>
            </a:r>
          </a:p>
          <a:p>
            <a:pPr eaLnBrk="1" hangingPunct="1"/>
            <a:endParaRPr lang="en-US" sz="2800" dirty="0"/>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5474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Disclosure</a:t>
            </a:r>
          </a:p>
        </p:txBody>
      </p:sp>
      <p:sp>
        <p:nvSpPr>
          <p:cNvPr id="4099" name="Rectangle 3"/>
          <p:cNvSpPr>
            <a:spLocks noGrp="1" noChangeArrowheads="1"/>
          </p:cNvSpPr>
          <p:nvPr>
            <p:ph idx="1"/>
          </p:nvPr>
        </p:nvSpPr>
        <p:spPr>
          <a:xfrm>
            <a:off x="1097280" y="1955170"/>
            <a:ext cx="7818120" cy="4291297"/>
          </a:xfrm>
        </p:spPr>
        <p:txBody>
          <a:bodyPr>
            <a:normAutofit fontScale="85000" lnSpcReduction="20000"/>
          </a:bodyPr>
          <a:lstStyle/>
          <a:p>
            <a:r>
              <a:rPr lang="en-US" sz="3600" i="1" dirty="0"/>
              <a:t>J. William Fulbright Scholar, Latvia, Spring 2022</a:t>
            </a:r>
          </a:p>
          <a:p>
            <a:r>
              <a:rPr lang="en-US" sz="3600" dirty="0"/>
              <a:t>National Institutes of Health, NIAMS, R21</a:t>
            </a:r>
          </a:p>
          <a:p>
            <a:r>
              <a:rPr lang="en-US" sz="3600" dirty="0"/>
              <a:t>National Science Foundation, Commercialization</a:t>
            </a:r>
          </a:p>
          <a:p>
            <a:r>
              <a:rPr lang="en-US" sz="3600" dirty="0"/>
              <a:t>TTUHSC Clinical Research Institute, Proof-of-Concept Study </a:t>
            </a:r>
          </a:p>
          <a:p>
            <a:r>
              <a:rPr lang="en-US" sz="3600" dirty="0"/>
              <a:t>TTU Innovation Hub, Prototype Development</a:t>
            </a:r>
          </a:p>
          <a:p>
            <a:r>
              <a:rPr lang="en-US" sz="3600" dirty="0"/>
              <a:t>Health Equity Leadership Institute Scholar</a:t>
            </a:r>
          </a:p>
          <a:p>
            <a:r>
              <a:rPr lang="en-US" sz="3600" dirty="0"/>
              <a:t>NIH, National Institute of Minority Health and Health Disparities Scholar </a:t>
            </a:r>
          </a:p>
          <a:p>
            <a:pPr eaLnBrk="1" hangingPunct="1"/>
            <a:endParaRPr lang="en-US" dirty="0"/>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906" y="5169227"/>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1104900"/>
          </a:xfrm>
          <a:prstGeom prst="rect">
            <a:avLst/>
          </a:prstGeom>
        </p:spPr>
      </p:pic>
      <p:pic>
        <p:nvPicPr>
          <p:cNvPr id="3" name="Picture 2">
            <a:extLst>
              <a:ext uri="{FF2B5EF4-FFF2-40B4-BE49-F238E27FC236}">
                <a16:creationId xmlns:a16="http://schemas.microsoft.com/office/drawing/2014/main" id="{92E2CCBA-FB6C-264D-9A30-1AB02B43A6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5400" y="1845734"/>
            <a:ext cx="2944283" cy="3274907"/>
          </a:xfrm>
          <a:prstGeom prst="rect">
            <a:avLst/>
          </a:prstGeom>
        </p:spPr>
      </p:pic>
      <p:cxnSp>
        <p:nvCxnSpPr>
          <p:cNvPr id="8" name="Straight Connector 7">
            <a:extLst>
              <a:ext uri="{FF2B5EF4-FFF2-40B4-BE49-F238E27FC236}">
                <a16:creationId xmlns:a16="http://schemas.microsoft.com/office/drawing/2014/main" id="{A6AEC960-79EA-1742-94B7-DB250F471230}"/>
              </a:ext>
            </a:extLst>
          </p:cNvPr>
          <p:cNvCxnSpPr>
            <a:cxnSpLocks/>
          </p:cNvCxnSpPr>
          <p:nvPr/>
        </p:nvCxnSpPr>
        <p:spPr>
          <a:xfrm>
            <a:off x="1488552" y="2392467"/>
            <a:ext cx="67700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5C7006-2EEC-6741-AB71-7F03C7F1C284}"/>
              </a:ext>
            </a:extLst>
          </p:cNvPr>
          <p:cNvCxnSpPr>
            <a:cxnSpLocks/>
          </p:cNvCxnSpPr>
          <p:nvPr/>
        </p:nvCxnSpPr>
        <p:spPr>
          <a:xfrm>
            <a:off x="1488551" y="4778114"/>
            <a:ext cx="67700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335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en-US" sz="4400" dirty="0"/>
              <a:t>Behavioral Model for Vulnerable Populations</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graphicFrame>
        <p:nvGraphicFramePr>
          <p:cNvPr id="5" name="Table 4">
            <a:extLst>
              <a:ext uri="{FF2B5EF4-FFF2-40B4-BE49-F238E27FC236}">
                <a16:creationId xmlns:a16="http://schemas.microsoft.com/office/drawing/2014/main" id="{DC650FBC-D84A-B841-9484-BAE76C666428}"/>
              </a:ext>
            </a:extLst>
          </p:cNvPr>
          <p:cNvGraphicFramePr>
            <a:graphicFrameLocks noGrp="1"/>
          </p:cNvGraphicFramePr>
          <p:nvPr/>
        </p:nvGraphicFramePr>
        <p:xfrm>
          <a:off x="1227551" y="1920651"/>
          <a:ext cx="8571542" cy="4073618"/>
        </p:xfrm>
        <a:graphic>
          <a:graphicData uri="http://schemas.openxmlformats.org/drawingml/2006/table">
            <a:tbl>
              <a:tblPr firstRow="1" firstCol="1" bandRow="1">
                <a:tableStyleId>{10A1B5D5-9B99-4C35-A422-299274C87663}</a:tableStyleId>
              </a:tblPr>
              <a:tblGrid>
                <a:gridCol w="2142426">
                  <a:extLst>
                    <a:ext uri="{9D8B030D-6E8A-4147-A177-3AD203B41FA5}">
                      <a16:colId xmlns:a16="http://schemas.microsoft.com/office/drawing/2014/main" val="2226393408"/>
                    </a:ext>
                  </a:extLst>
                </a:gridCol>
                <a:gridCol w="2142426">
                  <a:extLst>
                    <a:ext uri="{9D8B030D-6E8A-4147-A177-3AD203B41FA5}">
                      <a16:colId xmlns:a16="http://schemas.microsoft.com/office/drawing/2014/main" val="947228124"/>
                    </a:ext>
                  </a:extLst>
                </a:gridCol>
                <a:gridCol w="2143345">
                  <a:extLst>
                    <a:ext uri="{9D8B030D-6E8A-4147-A177-3AD203B41FA5}">
                      <a16:colId xmlns:a16="http://schemas.microsoft.com/office/drawing/2014/main" val="1498824287"/>
                    </a:ext>
                  </a:extLst>
                </a:gridCol>
                <a:gridCol w="2143345">
                  <a:extLst>
                    <a:ext uri="{9D8B030D-6E8A-4147-A177-3AD203B41FA5}">
                      <a16:colId xmlns:a16="http://schemas.microsoft.com/office/drawing/2014/main" val="1248744009"/>
                    </a:ext>
                  </a:extLst>
                </a:gridCol>
              </a:tblGrid>
              <a:tr h="228335">
                <a:tc>
                  <a:txBody>
                    <a:bodyPr/>
                    <a:lstStyle/>
                    <a:p>
                      <a:pPr marL="0" marR="0" algn="ctr">
                        <a:lnSpc>
                          <a:spcPct val="100000"/>
                        </a:lnSpc>
                        <a:spcBef>
                          <a:spcPts val="0"/>
                        </a:spcBef>
                        <a:spcAft>
                          <a:spcPts val="0"/>
                        </a:spcAft>
                      </a:pPr>
                      <a:r>
                        <a:rPr lang="en-US" sz="1100" dirty="0">
                          <a:effectLst/>
                        </a:rPr>
                        <a:t>Predisposing Domain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gn="ctr">
                        <a:lnSpc>
                          <a:spcPct val="100000"/>
                        </a:lnSpc>
                        <a:spcBef>
                          <a:spcPts val="0"/>
                        </a:spcBef>
                        <a:spcAft>
                          <a:spcPts val="0"/>
                        </a:spcAft>
                      </a:pPr>
                      <a:r>
                        <a:rPr lang="en-US" sz="1100">
                          <a:effectLst/>
                        </a:rPr>
                        <a:t>Enabling Domain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gn="ctr">
                        <a:lnSpc>
                          <a:spcPct val="100000"/>
                        </a:lnSpc>
                        <a:spcBef>
                          <a:spcPts val="0"/>
                        </a:spcBef>
                        <a:spcAft>
                          <a:spcPts val="0"/>
                        </a:spcAft>
                      </a:pPr>
                      <a:r>
                        <a:rPr lang="en-US" sz="1100">
                          <a:effectLst/>
                        </a:rPr>
                        <a:t>Health Need Domain</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gn="ctr">
                        <a:lnSpc>
                          <a:spcPct val="100000"/>
                        </a:lnSpc>
                        <a:spcBef>
                          <a:spcPts val="0"/>
                        </a:spcBef>
                        <a:spcAft>
                          <a:spcPts val="0"/>
                        </a:spcAft>
                      </a:pPr>
                      <a:r>
                        <a:rPr lang="en-US" sz="1100">
                          <a:effectLst/>
                        </a:rPr>
                        <a:t>Utilization/Access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2334462472"/>
                  </a:ext>
                </a:extLst>
              </a:tr>
              <a:tr h="305613">
                <a:tc>
                  <a:txBody>
                    <a:bodyPr/>
                    <a:lstStyle/>
                    <a:p>
                      <a:pPr marL="0" marR="0" algn="ctr">
                        <a:lnSpc>
                          <a:spcPct val="100000"/>
                        </a:lnSpc>
                        <a:spcBef>
                          <a:spcPts val="0"/>
                        </a:spcBef>
                        <a:spcAft>
                          <a:spcPts val="0"/>
                        </a:spcAft>
                      </a:pPr>
                      <a:r>
                        <a:rPr lang="en-US" sz="1100" b="0" u="sng" dirty="0">
                          <a:effectLst/>
                        </a:rPr>
                        <a:t>Traditional Variables</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gn="ctr">
                        <a:lnSpc>
                          <a:spcPct val="100000"/>
                        </a:lnSpc>
                        <a:spcBef>
                          <a:spcPts val="0"/>
                        </a:spcBef>
                        <a:spcAft>
                          <a:spcPts val="0"/>
                        </a:spcAft>
                      </a:pPr>
                      <a:r>
                        <a:rPr lang="en-US" sz="1100" u="sng">
                          <a:effectLst/>
                        </a:rPr>
                        <a:t>Traditional Variables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Self-Reported Health</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1. Problems accessing healthcare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981779626"/>
                  </a:ext>
                </a:extLst>
              </a:tr>
              <a:tr h="228335">
                <a:tc>
                  <a:txBody>
                    <a:bodyPr/>
                    <a:lstStyle/>
                    <a:p>
                      <a:pPr marL="0" marR="0">
                        <a:lnSpc>
                          <a:spcPct val="100000"/>
                        </a:lnSpc>
                        <a:spcBef>
                          <a:spcPts val="0"/>
                        </a:spcBef>
                        <a:spcAft>
                          <a:spcPts val="0"/>
                        </a:spcAft>
                      </a:pPr>
                      <a:r>
                        <a:rPr lang="en-US" sz="1100" b="0" dirty="0">
                          <a:effectLst/>
                        </a:rPr>
                        <a:t>Age</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Employment Status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2. Emergency department use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274335277"/>
                  </a:ext>
                </a:extLst>
              </a:tr>
              <a:tr h="494885">
                <a:tc>
                  <a:txBody>
                    <a:bodyPr/>
                    <a:lstStyle/>
                    <a:p>
                      <a:pPr marL="0" marR="0">
                        <a:lnSpc>
                          <a:spcPct val="100000"/>
                        </a:lnSpc>
                        <a:spcBef>
                          <a:spcPts val="0"/>
                        </a:spcBef>
                        <a:spcAft>
                          <a:spcPts val="0"/>
                        </a:spcAft>
                      </a:pPr>
                      <a:r>
                        <a:rPr lang="en-US" sz="1100" b="0" dirty="0">
                          <a:effectLst/>
                        </a:rPr>
                        <a:t>Gender</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Insurance Coverage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3. Problems accessing prescription medications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2110060966"/>
                  </a:ext>
                </a:extLst>
              </a:tr>
              <a:tr h="494885">
                <a:tc>
                  <a:txBody>
                    <a:bodyPr/>
                    <a:lstStyle/>
                    <a:p>
                      <a:pPr marL="0" marR="0">
                        <a:lnSpc>
                          <a:spcPct val="100000"/>
                        </a:lnSpc>
                        <a:spcBef>
                          <a:spcPts val="0"/>
                        </a:spcBef>
                        <a:spcAft>
                          <a:spcPts val="0"/>
                        </a:spcAft>
                      </a:pPr>
                      <a:r>
                        <a:rPr lang="en-US" sz="1100" b="0" dirty="0">
                          <a:effectLst/>
                        </a:rPr>
                        <a:t>Marital Status</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No Insurance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4. Forgoing healthcare to meet other basic needs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761902605"/>
                  </a:ext>
                </a:extLst>
              </a:tr>
              <a:tr h="228335">
                <a:tc>
                  <a:txBody>
                    <a:bodyPr/>
                    <a:lstStyle/>
                    <a:p>
                      <a:pPr marL="0" marR="0">
                        <a:lnSpc>
                          <a:spcPct val="100000"/>
                        </a:lnSpc>
                        <a:spcBef>
                          <a:spcPts val="0"/>
                        </a:spcBef>
                        <a:spcAft>
                          <a:spcPts val="0"/>
                        </a:spcAft>
                      </a:pPr>
                      <a:r>
                        <a:rPr lang="en-US" sz="1100" b="0" dirty="0">
                          <a:effectLst/>
                        </a:rPr>
                        <a:t> </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Usual Source of Care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3363039547"/>
                  </a:ext>
                </a:extLst>
              </a:tr>
              <a:tr h="228335">
                <a:tc>
                  <a:txBody>
                    <a:bodyPr/>
                    <a:lstStyle/>
                    <a:p>
                      <a:pPr marL="0" marR="0" algn="ctr">
                        <a:lnSpc>
                          <a:spcPct val="100000"/>
                        </a:lnSpc>
                        <a:spcBef>
                          <a:spcPts val="0"/>
                        </a:spcBef>
                        <a:spcAft>
                          <a:spcPts val="0"/>
                        </a:spcAft>
                      </a:pPr>
                      <a:r>
                        <a:rPr lang="en-US" sz="1100" b="0" u="sng" dirty="0">
                          <a:effectLst/>
                        </a:rPr>
                        <a:t>Vulnerable Variables</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gn="ctr">
                        <a:lnSpc>
                          <a:spcPct val="100000"/>
                        </a:lnSpc>
                        <a:spcBef>
                          <a:spcPts val="0"/>
                        </a:spcBef>
                        <a:spcAft>
                          <a:spcPts val="0"/>
                        </a:spcAft>
                      </a:pPr>
                      <a:r>
                        <a:rPr lang="en-US" sz="1100" u="sng">
                          <a:effectLst/>
                        </a:rPr>
                        <a:t>Vulnerable Variables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2842925689"/>
                  </a:ext>
                </a:extLst>
              </a:tr>
              <a:tr h="228335">
                <a:tc>
                  <a:txBody>
                    <a:bodyPr/>
                    <a:lstStyle/>
                    <a:p>
                      <a:pPr marL="0" marR="0">
                        <a:lnSpc>
                          <a:spcPct val="100000"/>
                        </a:lnSpc>
                        <a:spcBef>
                          <a:spcPts val="0"/>
                        </a:spcBef>
                        <a:spcAft>
                          <a:spcPts val="0"/>
                        </a:spcAft>
                      </a:pPr>
                      <a:r>
                        <a:rPr lang="en-US" sz="1100" b="0" dirty="0">
                          <a:effectLst/>
                        </a:rPr>
                        <a:t>Race/Ethnicity</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Paid Time-Off</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661507662"/>
                  </a:ext>
                </a:extLst>
              </a:tr>
              <a:tr h="228335">
                <a:tc>
                  <a:txBody>
                    <a:bodyPr/>
                    <a:lstStyle/>
                    <a:p>
                      <a:pPr marL="0" marR="0">
                        <a:lnSpc>
                          <a:spcPct val="100000"/>
                        </a:lnSpc>
                        <a:spcBef>
                          <a:spcPts val="0"/>
                        </a:spcBef>
                        <a:spcAft>
                          <a:spcPts val="0"/>
                        </a:spcAft>
                      </a:pPr>
                      <a:r>
                        <a:rPr lang="en-US" sz="1100" b="0" dirty="0">
                          <a:effectLst/>
                        </a:rPr>
                        <a:t>Language at Home</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Paid Sick Time</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1151518821"/>
                  </a:ext>
                </a:extLst>
              </a:tr>
              <a:tr h="228335">
                <a:tc>
                  <a:txBody>
                    <a:bodyPr/>
                    <a:lstStyle/>
                    <a:p>
                      <a:pPr marL="0" marR="0">
                        <a:lnSpc>
                          <a:spcPct val="100000"/>
                        </a:lnSpc>
                        <a:spcBef>
                          <a:spcPts val="0"/>
                        </a:spcBef>
                        <a:spcAft>
                          <a:spcPts val="0"/>
                        </a:spcAft>
                      </a:pPr>
                      <a:r>
                        <a:rPr lang="en-US" sz="1100" b="0" dirty="0">
                          <a:effectLst/>
                        </a:rPr>
                        <a:t>Citizenship</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Accompanying Person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1340656549"/>
                  </a:ext>
                </a:extLst>
              </a:tr>
              <a:tr h="228335">
                <a:tc>
                  <a:txBody>
                    <a:bodyPr/>
                    <a:lstStyle/>
                    <a:p>
                      <a:pPr marL="0" marR="0">
                        <a:lnSpc>
                          <a:spcPct val="100000"/>
                        </a:lnSpc>
                        <a:spcBef>
                          <a:spcPts val="0"/>
                        </a:spcBef>
                        <a:spcAft>
                          <a:spcPts val="0"/>
                        </a:spcAft>
                      </a:pPr>
                      <a:r>
                        <a:rPr lang="en-US" sz="1100" b="0" dirty="0">
                          <a:effectLst/>
                        </a:rPr>
                        <a:t>Birthplace </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Interpretation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637455211"/>
                  </a:ext>
                </a:extLst>
              </a:tr>
              <a:tr h="228335">
                <a:tc>
                  <a:txBody>
                    <a:bodyPr/>
                    <a:lstStyle/>
                    <a:p>
                      <a:pPr marL="0" marR="0">
                        <a:lnSpc>
                          <a:spcPct val="100000"/>
                        </a:lnSpc>
                        <a:spcBef>
                          <a:spcPts val="0"/>
                        </a:spcBef>
                        <a:spcAft>
                          <a:spcPts val="0"/>
                        </a:spcAft>
                      </a:pPr>
                      <a:r>
                        <a:rPr lang="en-US" sz="1100" b="0" dirty="0">
                          <a:effectLst/>
                        </a:rPr>
                        <a:t>Number of Years in the U.S.</a:t>
                      </a: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Paperwork</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3326527997"/>
                  </a:ext>
                </a:extLst>
              </a:tr>
              <a:tr h="228335">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Transportation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4012938896"/>
                  </a:ext>
                </a:extLst>
              </a:tr>
              <a:tr h="494885">
                <a:tc>
                  <a:txBody>
                    <a:bodyPr/>
                    <a:lstStyle/>
                    <a:p>
                      <a:pPr marL="0" marR="0">
                        <a:lnSpc>
                          <a:spcPct val="100000"/>
                        </a:lnSpc>
                        <a:spcBef>
                          <a:spcPts val="0"/>
                        </a:spcBef>
                        <a:spcAft>
                          <a:spcPts val="0"/>
                        </a:spcAft>
                      </a:pPr>
                      <a:r>
                        <a:rPr lang="en-US" sz="1100">
                          <a:effectLst/>
                        </a:rPr>
                        <a: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a:effectLst/>
                        </a:rPr>
                        <a:t>Competing needs for food, housing, clothing</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tc>
                  <a:txBody>
                    <a:bodyPr/>
                    <a:lstStyle/>
                    <a:p>
                      <a:pPr marL="0" marR="0">
                        <a:lnSpc>
                          <a:spcPct val="100000"/>
                        </a:lnSpc>
                        <a:spcBef>
                          <a:spcPts val="0"/>
                        </a:spcBef>
                        <a:spcAft>
                          <a:spcPts val="0"/>
                        </a:spcAft>
                      </a:pPr>
                      <a:r>
                        <a:rPr lang="en-US" sz="1100" dirty="0">
                          <a:effectLst/>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28116" marR="28116" marT="0" marB="0"/>
                </a:tc>
                <a:extLst>
                  <a:ext uri="{0D108BD9-81ED-4DB2-BD59-A6C34878D82A}">
                    <a16:rowId xmlns:a16="http://schemas.microsoft.com/office/drawing/2014/main" val="3384428421"/>
                  </a:ext>
                </a:extLst>
              </a:tr>
            </a:tbl>
          </a:graphicData>
        </a:graphic>
      </p:graphicFrame>
      <p:sp>
        <p:nvSpPr>
          <p:cNvPr id="10" name="TextBox 9">
            <a:extLst>
              <a:ext uri="{FF2B5EF4-FFF2-40B4-BE49-F238E27FC236}">
                <a16:creationId xmlns:a16="http://schemas.microsoft.com/office/drawing/2014/main" id="{38F3FE21-B72B-3440-9442-746A7D820446}"/>
              </a:ext>
            </a:extLst>
          </p:cNvPr>
          <p:cNvSpPr txBox="1"/>
          <p:nvPr/>
        </p:nvSpPr>
        <p:spPr>
          <a:xfrm>
            <a:off x="1227551" y="5994269"/>
            <a:ext cx="6100174" cy="338554"/>
          </a:xfrm>
          <a:prstGeom prst="rect">
            <a:avLst/>
          </a:prstGeom>
          <a:noFill/>
        </p:spPr>
        <p:txBody>
          <a:bodyPr wrap="square">
            <a:spAutoFit/>
          </a:bodyPr>
          <a:lstStyle/>
          <a:p>
            <a:pPr marL="0" marR="0">
              <a:spcBef>
                <a:spcPts val="0"/>
              </a:spcBef>
              <a:spcAft>
                <a:spcPts val="0"/>
              </a:spcAft>
            </a:pPr>
            <a:r>
              <a:rPr lang="en-US" sz="1600" dirty="0">
                <a:latin typeface="+mj-lt"/>
                <a:ea typeface="Calibri" panose="020F0502020204030204" pitchFamily="34" charset="0"/>
                <a:cs typeface="Arial" panose="020B0604020202020204" pitchFamily="34" charset="0"/>
              </a:rPr>
              <a:t>Source: </a:t>
            </a:r>
            <a:r>
              <a:rPr lang="en-US" sz="1600" dirty="0" err="1">
                <a:effectLst/>
                <a:latin typeface="+mj-lt"/>
                <a:ea typeface="Calibri" panose="020F0502020204030204" pitchFamily="34" charset="0"/>
                <a:cs typeface="Arial" panose="020B0604020202020204" pitchFamily="34" charset="0"/>
              </a:rPr>
              <a:t>Gelberg</a:t>
            </a:r>
            <a:r>
              <a:rPr lang="en-US" sz="1600" dirty="0">
                <a:effectLst/>
                <a:latin typeface="+mj-lt"/>
                <a:ea typeface="Calibri" panose="020F0502020204030204" pitchFamily="34" charset="0"/>
                <a:cs typeface="Arial" panose="020B0604020202020204" pitchFamily="34" charset="0"/>
              </a:rPr>
              <a:t>, Andersen, and </a:t>
            </a:r>
            <a:r>
              <a:rPr lang="en-US" sz="1600" dirty="0" err="1">
                <a:effectLst/>
                <a:latin typeface="+mj-lt"/>
                <a:ea typeface="Calibri" panose="020F0502020204030204" pitchFamily="34" charset="0"/>
                <a:cs typeface="Arial" panose="020B0604020202020204" pitchFamily="34" charset="0"/>
              </a:rPr>
              <a:t>Leake</a:t>
            </a:r>
            <a:r>
              <a:rPr lang="en-US" sz="1600" dirty="0">
                <a:effectLst/>
                <a:latin typeface="+mj-lt"/>
                <a:ea typeface="Calibri" panose="020F0502020204030204" pitchFamily="34" charset="0"/>
                <a:cs typeface="Arial" panose="020B0604020202020204" pitchFamily="34" charset="0"/>
              </a:rPr>
              <a:t>, 2000.</a:t>
            </a:r>
            <a:endParaRPr lang="en-U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6661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Preliminary Findings</a:t>
            </a:r>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graphicFrame>
        <p:nvGraphicFramePr>
          <p:cNvPr id="8" name="Content Placeholder 7">
            <a:extLst>
              <a:ext uri="{FF2B5EF4-FFF2-40B4-BE49-F238E27FC236}">
                <a16:creationId xmlns:a16="http://schemas.microsoft.com/office/drawing/2014/main" id="{4EB06419-8EE8-8F9C-B7A3-914D2E915C3A}"/>
              </a:ext>
            </a:extLst>
          </p:cNvPr>
          <p:cNvGraphicFramePr>
            <a:graphicFrameLocks noGrp="1"/>
          </p:cNvGraphicFramePr>
          <p:nvPr>
            <p:ph idx="1"/>
            <p:extLst>
              <p:ext uri="{D42A27DB-BD31-4B8C-83A1-F6EECF244321}">
                <p14:modId xmlns:p14="http://schemas.microsoft.com/office/powerpoint/2010/main" val="4051455018"/>
              </p:ext>
            </p:extLst>
          </p:nvPr>
        </p:nvGraphicFramePr>
        <p:xfrm>
          <a:off x="2647512" y="2166957"/>
          <a:ext cx="7946465" cy="323873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B9277ADD-B958-B067-2AE2-B08E54274CBC}"/>
              </a:ext>
            </a:extLst>
          </p:cNvPr>
          <p:cNvSpPr txBox="1"/>
          <p:nvPr/>
        </p:nvSpPr>
        <p:spPr>
          <a:xfrm>
            <a:off x="1223100" y="5405693"/>
            <a:ext cx="8795083" cy="923330"/>
          </a:xfrm>
          <a:prstGeom prst="rect">
            <a:avLst/>
          </a:prstGeom>
          <a:noFill/>
        </p:spPr>
        <p:txBody>
          <a:bodyPr wrap="square">
            <a:spAutoFit/>
          </a:bodyPr>
          <a:lstStyle/>
          <a:p>
            <a:pPr algn="just"/>
            <a:r>
              <a:rPr lang="en-US" sz="1800" dirty="0">
                <a:latin typeface="Arial" panose="020B0604020202020204" pitchFamily="34" charset="0"/>
                <a:cs typeface="Arial" panose="020B0604020202020204" pitchFamily="34" charset="0"/>
              </a:rPr>
              <a:t>A chi-square test of association shows a statistically significant relationship between felt more or less nervous since the outbreak and country of residence, </a:t>
            </a:r>
            <a:r>
              <a:rPr lang="pt-BR" sz="1800" i="1" dirty="0">
                <a:latin typeface="Arial" panose="020B0604020202020204" pitchFamily="34" charset="0"/>
                <a:cs typeface="Arial" panose="020B0604020202020204" pitchFamily="34" charset="0"/>
              </a:rPr>
              <a:t>X</a:t>
            </a:r>
            <a:r>
              <a:rPr lang="pt-BR" sz="1800" baseline="30000" dirty="0">
                <a:latin typeface="Arial" panose="020B0604020202020204" pitchFamily="34" charset="0"/>
                <a:cs typeface="Arial" panose="020B0604020202020204" pitchFamily="34" charset="0"/>
              </a:rPr>
              <a:t>2</a:t>
            </a:r>
            <a:r>
              <a:rPr lang="pt-BR" sz="1800" dirty="0">
                <a:latin typeface="Arial" panose="020B0604020202020204" pitchFamily="34" charset="0"/>
                <a:cs typeface="Arial" panose="020B0604020202020204" pitchFamily="34" charset="0"/>
              </a:rPr>
              <a:t> (6, </a:t>
            </a:r>
            <a:r>
              <a:rPr lang="pt-BR" sz="1800" i="1" dirty="0">
                <a:latin typeface="Arial" panose="020B0604020202020204" pitchFamily="34" charset="0"/>
                <a:cs typeface="Arial" panose="020B0604020202020204" pitchFamily="34" charset="0"/>
              </a:rPr>
              <a:t>N</a:t>
            </a:r>
            <a:r>
              <a:rPr lang="pt-BR" sz="1800" dirty="0">
                <a:latin typeface="Arial" panose="020B0604020202020204" pitchFamily="34" charset="0"/>
                <a:cs typeface="Arial" panose="020B0604020202020204" pitchFamily="34" charset="0"/>
              </a:rPr>
              <a:t> = 4661) = 23.73, </a:t>
            </a:r>
            <a:r>
              <a:rPr lang="pt-BR" sz="1800" i="1" dirty="0" err="1">
                <a:latin typeface="Arial" panose="020B0604020202020204" pitchFamily="34" charset="0"/>
                <a:cs typeface="Arial" panose="020B0604020202020204" pitchFamily="34" charset="0"/>
              </a:rPr>
              <a:t>p</a:t>
            </a:r>
            <a:r>
              <a:rPr lang="pt-BR" sz="1800" dirty="0">
                <a:latin typeface="Arial" panose="020B0604020202020204" pitchFamily="34" charset="0"/>
                <a:cs typeface="Arial" panose="020B0604020202020204" pitchFamily="34" charset="0"/>
              </a:rPr>
              <a:t> &lt; .001. </a:t>
            </a:r>
            <a:endParaRPr lang="en-US" sz="1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9D1C6F-9054-07E5-270C-37CB16BE098F}"/>
              </a:ext>
            </a:extLst>
          </p:cNvPr>
          <p:cNvSpPr txBox="1"/>
          <p:nvPr/>
        </p:nvSpPr>
        <p:spPr>
          <a:xfrm>
            <a:off x="1097279" y="1797624"/>
            <a:ext cx="10058399" cy="36933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Felt More or Less Nervous Since COVID-19 Outbreak Between 3 Countries</a:t>
            </a:r>
          </a:p>
        </p:txBody>
      </p:sp>
    </p:spTree>
    <p:extLst>
      <p:ext uri="{BB962C8B-B14F-4D97-AF65-F5344CB8AC3E}">
        <p14:creationId xmlns:p14="http://schemas.microsoft.com/office/powerpoint/2010/main" val="449199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Preliminary Findings</a:t>
            </a:r>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graphicFrame>
        <p:nvGraphicFramePr>
          <p:cNvPr id="8" name="Content Placeholder 7">
            <a:extLst>
              <a:ext uri="{FF2B5EF4-FFF2-40B4-BE49-F238E27FC236}">
                <a16:creationId xmlns:a16="http://schemas.microsoft.com/office/drawing/2014/main" id="{FB8BDB77-F023-816B-F4F7-8883AB78ABD9}"/>
              </a:ext>
            </a:extLst>
          </p:cNvPr>
          <p:cNvGraphicFramePr>
            <a:graphicFrameLocks noGrp="1"/>
          </p:cNvGraphicFramePr>
          <p:nvPr>
            <p:ph idx="1"/>
            <p:extLst>
              <p:ext uri="{D42A27DB-BD31-4B8C-83A1-F6EECF244321}">
                <p14:modId xmlns:p14="http://schemas.microsoft.com/office/powerpoint/2010/main" val="3686415726"/>
              </p:ext>
            </p:extLst>
          </p:nvPr>
        </p:nvGraphicFramePr>
        <p:xfrm>
          <a:off x="2448309" y="2185243"/>
          <a:ext cx="8080353" cy="284059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D28E6890-236E-6FE3-EBA5-42CE14BA7236}"/>
              </a:ext>
            </a:extLst>
          </p:cNvPr>
          <p:cNvSpPr txBox="1"/>
          <p:nvPr/>
        </p:nvSpPr>
        <p:spPr>
          <a:xfrm>
            <a:off x="1097280" y="1743440"/>
            <a:ext cx="10228340" cy="646331"/>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Relationship Between Feeling More or Less Nervous Since the COVID-19 Outbreak and Gender </a:t>
            </a:r>
          </a:p>
        </p:txBody>
      </p:sp>
      <p:sp>
        <p:nvSpPr>
          <p:cNvPr id="11" name="TextBox 10">
            <a:extLst>
              <a:ext uri="{FF2B5EF4-FFF2-40B4-BE49-F238E27FC236}">
                <a16:creationId xmlns:a16="http://schemas.microsoft.com/office/drawing/2014/main" id="{424300B7-3A1F-F428-D678-F6F2FD4B8BCA}"/>
              </a:ext>
            </a:extLst>
          </p:cNvPr>
          <p:cNvSpPr txBox="1"/>
          <p:nvPr/>
        </p:nvSpPr>
        <p:spPr>
          <a:xfrm>
            <a:off x="1097280" y="5154519"/>
            <a:ext cx="8920903" cy="1200329"/>
          </a:xfrm>
          <a:prstGeom prst="rect">
            <a:avLst/>
          </a:prstGeom>
          <a:noFill/>
        </p:spPr>
        <p:txBody>
          <a:bodyPr wrap="square">
            <a:spAutoFit/>
          </a:bodyPr>
          <a:lstStyle/>
          <a:p>
            <a:pPr algn="just"/>
            <a:r>
              <a:rPr lang="en-US" sz="1800" dirty="0">
                <a:latin typeface="Arial" panose="020B0604020202020204" pitchFamily="34" charset="0"/>
                <a:cs typeface="Arial" panose="020B0604020202020204" pitchFamily="34" charset="0"/>
              </a:rPr>
              <a:t>A chi-square test of independence shows that there was a significant relationship between feeling more or less nervous since the COVID-19 outbreak and gender, </a:t>
            </a:r>
            <a:r>
              <a:rPr lang="en-US" sz="1800" i="1" dirty="0">
                <a:latin typeface="Arial" panose="020B0604020202020204" pitchFamily="34" charset="0"/>
                <a:cs typeface="Arial" panose="020B0604020202020204" pitchFamily="34" charset="0"/>
              </a:rPr>
              <a:t>X</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(4, N = 6771) = 76.98, p &lt; .001.  Females were more likely than males to feel more nervous in the Baltic countries. </a:t>
            </a:r>
          </a:p>
        </p:txBody>
      </p:sp>
    </p:spTree>
    <p:extLst>
      <p:ext uri="{BB962C8B-B14F-4D97-AF65-F5344CB8AC3E}">
        <p14:creationId xmlns:p14="http://schemas.microsoft.com/office/powerpoint/2010/main" val="2512770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Preliminary Findings</a:t>
            </a:r>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graphicFrame>
        <p:nvGraphicFramePr>
          <p:cNvPr id="8" name="Content Placeholder 7">
            <a:extLst>
              <a:ext uri="{FF2B5EF4-FFF2-40B4-BE49-F238E27FC236}">
                <a16:creationId xmlns:a16="http://schemas.microsoft.com/office/drawing/2014/main" id="{31C3B960-29A0-CCDF-7697-5076241964C5}"/>
              </a:ext>
            </a:extLst>
          </p:cNvPr>
          <p:cNvGraphicFramePr>
            <a:graphicFrameLocks noGrp="1"/>
          </p:cNvGraphicFramePr>
          <p:nvPr>
            <p:ph idx="1"/>
            <p:extLst>
              <p:ext uri="{D42A27DB-BD31-4B8C-83A1-F6EECF244321}">
                <p14:modId xmlns:p14="http://schemas.microsoft.com/office/powerpoint/2010/main" val="2368897166"/>
              </p:ext>
            </p:extLst>
          </p:nvPr>
        </p:nvGraphicFramePr>
        <p:xfrm>
          <a:off x="2860101" y="2190031"/>
          <a:ext cx="7909014" cy="291255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1B18E015-67C7-B3F8-B577-31849E1EBACA}"/>
              </a:ext>
            </a:extLst>
          </p:cNvPr>
          <p:cNvSpPr txBox="1"/>
          <p:nvPr/>
        </p:nvSpPr>
        <p:spPr>
          <a:xfrm>
            <a:off x="1182293" y="5116527"/>
            <a:ext cx="8835890" cy="1200329"/>
          </a:xfrm>
          <a:prstGeom prst="rect">
            <a:avLst/>
          </a:prstGeom>
          <a:noFill/>
        </p:spPr>
        <p:txBody>
          <a:bodyPr wrap="square">
            <a:spAutoFit/>
          </a:bodyPr>
          <a:lstStyle/>
          <a:p>
            <a:pPr algn="just"/>
            <a:r>
              <a:rPr lang="en-US" sz="1800" dirty="0">
                <a:latin typeface="Arial" panose="020B0604020202020204" pitchFamily="34" charset="0"/>
                <a:cs typeface="Arial" panose="020B0604020202020204" pitchFamily="34" charset="0"/>
              </a:rPr>
              <a:t>A chi-square test of independence shows that there was a significant relationship between feeling more or less depressed since the COVID-19 outbreak and gender for all 3 Baltic countries, </a:t>
            </a:r>
            <a:r>
              <a:rPr lang="en-US" sz="1800" i="1" dirty="0">
                <a:latin typeface="Arial" panose="020B0604020202020204" pitchFamily="34" charset="0"/>
                <a:cs typeface="Arial" panose="020B0604020202020204" pitchFamily="34" charset="0"/>
              </a:rPr>
              <a:t>X</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(4, N = 6771) = 87.41, p &lt; .001.  Females were more likely than males to feel more depressed in the Baltics. </a:t>
            </a:r>
          </a:p>
        </p:txBody>
      </p:sp>
      <p:sp>
        <p:nvSpPr>
          <p:cNvPr id="11" name="TextBox 10">
            <a:extLst>
              <a:ext uri="{FF2B5EF4-FFF2-40B4-BE49-F238E27FC236}">
                <a16:creationId xmlns:a16="http://schemas.microsoft.com/office/drawing/2014/main" id="{33B709E2-CF1A-625B-9838-4B520C6C2EE6}"/>
              </a:ext>
            </a:extLst>
          </p:cNvPr>
          <p:cNvSpPr txBox="1"/>
          <p:nvPr/>
        </p:nvSpPr>
        <p:spPr>
          <a:xfrm>
            <a:off x="1228893" y="1769415"/>
            <a:ext cx="10630790" cy="646331"/>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Relationship Between Feeling More or Less Depressed Since the COVID-19 Outbreak and  Gender</a:t>
            </a:r>
          </a:p>
        </p:txBody>
      </p:sp>
    </p:spTree>
    <p:extLst>
      <p:ext uri="{BB962C8B-B14F-4D97-AF65-F5344CB8AC3E}">
        <p14:creationId xmlns:p14="http://schemas.microsoft.com/office/powerpoint/2010/main" val="1010549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Future Studies</a:t>
            </a:r>
          </a:p>
        </p:txBody>
      </p:sp>
      <p:sp>
        <p:nvSpPr>
          <p:cNvPr id="20483" name="Rectangle 3"/>
          <p:cNvSpPr>
            <a:spLocks noGrp="1" noChangeArrowheads="1"/>
          </p:cNvSpPr>
          <p:nvPr>
            <p:ph idx="1"/>
          </p:nvPr>
        </p:nvSpPr>
        <p:spPr>
          <a:xfrm>
            <a:off x="1285170" y="1920651"/>
            <a:ext cx="10058400" cy="4023360"/>
          </a:xfrm>
        </p:spPr>
        <p:txBody>
          <a:bodyPr>
            <a:normAutofit lnSpcReduction="10000"/>
          </a:bodyPr>
          <a:lstStyle/>
          <a:p>
            <a:r>
              <a:rPr lang="en-US" sz="3200" dirty="0">
                <a:cs typeface="Arial" panose="020B0604020202020204" pitchFamily="34" charset="0"/>
              </a:rPr>
              <a:t>These findings indicate a strong need for further exploration.</a:t>
            </a:r>
          </a:p>
          <a:p>
            <a:r>
              <a:rPr lang="en-US" sz="3200" dirty="0">
                <a:cs typeface="Arial" panose="020B0604020202020204" pitchFamily="34" charset="0"/>
              </a:rPr>
              <a:t>Additional mixed-method analysis is necessary with these findings. QUAL-</a:t>
            </a:r>
            <a:r>
              <a:rPr lang="en-US" sz="3200" dirty="0" err="1">
                <a:cs typeface="Arial" panose="020B0604020202020204" pitchFamily="34" charset="0"/>
              </a:rPr>
              <a:t>quan</a:t>
            </a:r>
            <a:r>
              <a:rPr lang="en-US" sz="3200" dirty="0">
                <a:cs typeface="Arial" panose="020B0604020202020204" pitchFamily="34" charset="0"/>
              </a:rPr>
              <a:t> study design based on local studies.</a:t>
            </a:r>
          </a:p>
          <a:p>
            <a:r>
              <a:rPr lang="en-US" sz="3200" dirty="0">
                <a:cs typeface="Arial" panose="020B0604020202020204" pitchFamily="34" charset="0"/>
              </a:rPr>
              <a:t>Utilize the Behavioral Model for Vulnerable Populations to understand more about the predictors of outcomes.</a:t>
            </a:r>
          </a:p>
          <a:p>
            <a:r>
              <a:rPr lang="en-US" sz="3200" dirty="0">
                <a:cs typeface="Arial" panose="020B0604020202020204" pitchFamily="34" charset="0"/>
              </a:rPr>
              <a:t>Test the BMVP to determine which domain is influencing inequitable outcomes. </a:t>
            </a:r>
          </a:p>
          <a:p>
            <a:endParaRPr lang="en-US" sz="3200" dirty="0">
              <a:cs typeface="Arial" panose="020B0604020202020204" pitchFamily="34" charset="0"/>
            </a:endParaRPr>
          </a:p>
          <a:p>
            <a:pPr eaLnBrk="1" hangingPunct="1"/>
            <a:endParaRPr lang="en-US" sz="2800" dirty="0"/>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519258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Conclusions</a:t>
            </a:r>
          </a:p>
        </p:txBody>
      </p:sp>
      <p:sp>
        <p:nvSpPr>
          <p:cNvPr id="20483" name="Rectangle 3"/>
          <p:cNvSpPr>
            <a:spLocks noGrp="1" noChangeArrowheads="1"/>
          </p:cNvSpPr>
          <p:nvPr>
            <p:ph idx="1"/>
          </p:nvPr>
        </p:nvSpPr>
        <p:spPr>
          <a:xfrm>
            <a:off x="1322749" y="1920651"/>
            <a:ext cx="10058400" cy="4023360"/>
          </a:xfrm>
        </p:spPr>
        <p:txBody>
          <a:bodyPr>
            <a:normAutofit fontScale="85000" lnSpcReduction="10000"/>
          </a:bodyPr>
          <a:lstStyle/>
          <a:p>
            <a:r>
              <a:rPr lang="en-US" sz="3200" dirty="0">
                <a:cs typeface="Arial" panose="020B0604020202020204" pitchFamily="34" charset="0"/>
              </a:rPr>
              <a:t>This study rejects the null hypothesis that no differences exist between the genders, as women report greater psychological distress during this period. Additional multi-method analysis is consistent with these findings and concludes that this is due to the greater concern women report for family, and the burden which placed limitations on meeting their children and grandchildren (Reine, et al., 2021).</a:t>
            </a:r>
          </a:p>
          <a:p>
            <a:r>
              <a:rPr lang="en-US" sz="3200" dirty="0">
                <a:cs typeface="Arial" panose="020B0604020202020204" pitchFamily="34" charset="0"/>
              </a:rPr>
              <a:t>Preliminary findings of this study indicate a clear need for gender-specific interventions designed to address mental health needs of the elderly during periods of uncertainty. Furthermore, additional analysis is needed to determine which sociostructural factors are associated with the between-country differences. </a:t>
            </a:r>
          </a:p>
          <a:p>
            <a:endParaRPr lang="en-US" sz="3200" dirty="0">
              <a:cs typeface="Arial" panose="020B0604020202020204" pitchFamily="34" charset="0"/>
            </a:endParaRPr>
          </a:p>
          <a:p>
            <a:endParaRPr lang="en-US" sz="3200" dirty="0">
              <a:cs typeface="Arial" panose="020B0604020202020204" pitchFamily="34" charset="0"/>
            </a:endParaRPr>
          </a:p>
          <a:p>
            <a:pPr eaLnBrk="1" hangingPunct="1"/>
            <a:endParaRPr lang="en-US" sz="2800" dirty="0"/>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311736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Policy Implications</a:t>
            </a:r>
          </a:p>
        </p:txBody>
      </p:sp>
      <p:sp>
        <p:nvSpPr>
          <p:cNvPr id="20483" name="Rectangle 3"/>
          <p:cNvSpPr>
            <a:spLocks noGrp="1" noChangeArrowheads="1"/>
          </p:cNvSpPr>
          <p:nvPr>
            <p:ph idx="1"/>
          </p:nvPr>
        </p:nvSpPr>
        <p:spPr>
          <a:xfrm>
            <a:off x="1410430" y="1920651"/>
            <a:ext cx="10058400" cy="4023360"/>
          </a:xfrm>
        </p:spPr>
        <p:txBody>
          <a:bodyPr>
            <a:normAutofit fontScale="92500"/>
          </a:bodyPr>
          <a:lstStyle/>
          <a:p>
            <a:pPr marL="514350" indent="-514350">
              <a:buClr>
                <a:schemeClr val="tx1"/>
              </a:buClr>
              <a:buFont typeface="+mj-lt"/>
              <a:buAutoNum type="arabicPeriod"/>
            </a:pPr>
            <a:r>
              <a:rPr lang="en-US" sz="3600" dirty="0"/>
              <a:t>Create An Adequately Prepared Workforce </a:t>
            </a:r>
          </a:p>
          <a:p>
            <a:pPr marL="514350" indent="-514350">
              <a:buClr>
                <a:schemeClr val="tx1"/>
              </a:buClr>
              <a:buFont typeface="+mj-lt"/>
              <a:buAutoNum type="arabicPeriod"/>
            </a:pPr>
            <a:r>
              <a:rPr lang="en-US" sz="3600" dirty="0"/>
              <a:t>Strengthen The Role Of Public Health</a:t>
            </a:r>
          </a:p>
          <a:p>
            <a:pPr marL="514350" indent="-514350">
              <a:buClr>
                <a:schemeClr val="tx1"/>
              </a:buClr>
              <a:buFont typeface="+mj-lt"/>
              <a:buAutoNum type="arabicPeriod"/>
            </a:pPr>
            <a:r>
              <a:rPr lang="en-US" sz="3600" dirty="0"/>
              <a:t>Remediate Disparities And Inequities</a:t>
            </a:r>
          </a:p>
          <a:p>
            <a:pPr marL="514350" indent="-514350">
              <a:buClr>
                <a:schemeClr val="tx1"/>
              </a:buClr>
              <a:buFont typeface="+mj-lt"/>
              <a:buAutoNum type="arabicPeriod"/>
            </a:pPr>
            <a:r>
              <a:rPr lang="en-US" sz="3600" dirty="0"/>
              <a:t>Develop New Approaches To Care Delivery</a:t>
            </a:r>
          </a:p>
          <a:p>
            <a:pPr marL="514350" indent="-514350">
              <a:buClr>
                <a:schemeClr val="tx1"/>
              </a:buClr>
              <a:buFont typeface="+mj-lt"/>
              <a:buAutoNum type="arabicPeriod"/>
            </a:pPr>
            <a:r>
              <a:rPr lang="en-US" sz="3600" dirty="0"/>
              <a:t>Allocate Resources To Palliative And End-Of-Life Care</a:t>
            </a:r>
          </a:p>
          <a:p>
            <a:pPr marL="514350" indent="-514350">
              <a:buClr>
                <a:schemeClr val="tx1"/>
              </a:buClr>
              <a:buFont typeface="+mj-lt"/>
              <a:buAutoNum type="arabicPeriod"/>
            </a:pPr>
            <a:r>
              <a:rPr lang="en-US" sz="3600" dirty="0"/>
              <a:t>Redesign Long-Term Services And Supports</a:t>
            </a:r>
            <a:endParaRPr lang="en-US" sz="3600" b="1" dirty="0"/>
          </a:p>
          <a:p>
            <a:pPr eaLnBrk="1" hangingPunct="1"/>
            <a:endParaRPr lang="en-US" sz="2800" dirty="0"/>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486321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References</a:t>
            </a:r>
          </a:p>
        </p:txBody>
      </p:sp>
      <p:pic>
        <p:nvPicPr>
          <p:cNvPr id="4" name="Picture 6" descr="SON_Academic_LUB-02.png">
            <a:extLst>
              <a:ext uri="{FF2B5EF4-FFF2-40B4-BE49-F238E27FC236}">
                <a16:creationId xmlns:a16="http://schemas.microsoft.com/office/drawing/2014/main" id="{B4477D81-81AD-984F-A425-CCD51D6D19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B97C363-3841-D54C-A696-9AE0C0E12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CD305CD-6F04-BF4B-9D83-FA2760F5009C}"/>
              </a:ext>
            </a:extLst>
          </p:cNvPr>
          <p:cNvPicPr>
            <a:picLocks noChangeAspect="1"/>
          </p:cNvPicPr>
          <p:nvPr/>
        </p:nvPicPr>
        <p:blipFill>
          <a:blip r:embed="rId5"/>
          <a:stretch>
            <a:fillRect/>
          </a:stretch>
        </p:blipFill>
        <p:spPr>
          <a:xfrm>
            <a:off x="8258629" y="103312"/>
            <a:ext cx="3933371" cy="737480"/>
          </a:xfrm>
          <a:prstGeom prst="rect">
            <a:avLst/>
          </a:prstGeom>
        </p:spPr>
      </p:pic>
      <p:sp>
        <p:nvSpPr>
          <p:cNvPr id="8" name="TextBox 7">
            <a:extLst>
              <a:ext uri="{FF2B5EF4-FFF2-40B4-BE49-F238E27FC236}">
                <a16:creationId xmlns:a16="http://schemas.microsoft.com/office/drawing/2014/main" id="{37120085-CEF7-BB4C-A282-53A4BF9FFD6F}"/>
              </a:ext>
            </a:extLst>
          </p:cNvPr>
          <p:cNvSpPr txBox="1"/>
          <p:nvPr/>
        </p:nvSpPr>
        <p:spPr>
          <a:xfrm>
            <a:off x="1127760" y="1920651"/>
            <a:ext cx="10027920" cy="3970318"/>
          </a:xfrm>
          <a:prstGeom prst="rect">
            <a:avLst/>
          </a:prstGeom>
          <a:noFill/>
        </p:spPr>
        <p:txBody>
          <a:bodyPr wrap="square">
            <a:spAutoFit/>
          </a:bodyPr>
          <a:lstStyle/>
          <a:p>
            <a:r>
              <a:rPr lang="en-US" dirty="0" err="1"/>
              <a:t>Börsch-Supan</a:t>
            </a:r>
            <a:r>
              <a:rPr lang="en-US" dirty="0"/>
              <a:t>, A. (2022). </a:t>
            </a:r>
            <a:r>
              <a:rPr lang="en-US" i="1" dirty="0"/>
              <a:t>Survey of Health, Ageing and Retirement in Europe (SHARE) Wave 8. COVID-19 	Survey 1</a:t>
            </a:r>
            <a:r>
              <a:rPr lang="en-US" dirty="0"/>
              <a:t>. Release version: 8.0.0. SHARE-ERIC. Data set. DOI: </a:t>
            </a:r>
            <a:r>
              <a:rPr lang="en-US" dirty="0">
                <a:hlinkClick r:id="rId6" tooltip="Opens external link in current window">
                  <a:extLst>
                    <a:ext uri="{A12FA001-AC4F-418D-AE19-62706E023703}">
                      <ahyp:hlinkClr xmlns:ahyp="http://schemas.microsoft.com/office/drawing/2018/hyperlinkcolor" val="tx"/>
                    </a:ext>
                  </a:extLst>
                </a:hlinkClick>
              </a:rPr>
              <a:t>10.6103/SHARE.w8ca.800</a:t>
            </a:r>
            <a:endParaRPr lang="en-US" dirty="0"/>
          </a:p>
          <a:p>
            <a:r>
              <a:rPr lang="en-US" dirty="0"/>
              <a:t>OECD/European Observatory on Health Systems and Policies (2021). </a:t>
            </a:r>
            <a:r>
              <a:rPr lang="en-US" i="1" dirty="0"/>
              <a:t>Latvia: Country Health Profile 2021, 	State of Health in the EU, </a:t>
            </a:r>
            <a:r>
              <a:rPr lang="en-US" dirty="0"/>
              <a:t>OECD Publishing, Paris/European Observatory on Health Systems and 	Policies, Brussels.</a:t>
            </a:r>
          </a:p>
          <a:p>
            <a:r>
              <a:rPr lang="lv-LV" dirty="0" err="1"/>
              <a:t>Reine</a:t>
            </a:r>
            <a:r>
              <a:rPr lang="lv-LV" dirty="0"/>
              <a:t>, I., </a:t>
            </a:r>
            <a:r>
              <a:rPr lang="lv-LV" dirty="0" err="1"/>
              <a:t>Reine</a:t>
            </a:r>
            <a:r>
              <a:rPr lang="lv-LV" dirty="0"/>
              <a:t>, A., Aleksandrovs, A., Ivanovs, A., Baltmane, D., Balodis, G., </a:t>
            </a:r>
            <a:r>
              <a:rPr lang="lv-LV" dirty="0" err="1"/>
              <a:t>Gehtmane</a:t>
            </a:r>
            <a:r>
              <a:rPr lang="lv-LV" dirty="0"/>
              <a:t>-Hofmane, I., 	</a:t>
            </a:r>
            <a:r>
              <a:rPr lang="lv-LV" dirty="0" err="1"/>
              <a:t>Koroļeva</a:t>
            </a:r>
            <a:r>
              <a:rPr lang="lv-LV" dirty="0"/>
              <a:t>, I., Mieriņa, I., Miķelsone, M., </a:t>
            </a:r>
            <a:r>
              <a:rPr lang="lv-LV" dirty="0" err="1"/>
              <a:t>Rajevska</a:t>
            </a:r>
            <a:r>
              <a:rPr lang="lv-LV" dirty="0"/>
              <a:t>, </a:t>
            </a:r>
            <a:r>
              <a:rPr lang="lv-LV" dirty="0" err="1"/>
              <a:t>O</a:t>
            </a:r>
            <a:r>
              <a:rPr lang="lv-LV" dirty="0"/>
              <a:t>., Sniķere, S. Sabiedrības veselības politikas 	rekomendācijas gados vecāku cilvēku populācijai Latvijā (A </a:t>
            </a:r>
            <a:r>
              <a:rPr lang="lv-LV" dirty="0" err="1"/>
              <a:t>policy</a:t>
            </a:r>
            <a:r>
              <a:rPr lang="lv-LV" dirty="0"/>
              <a:t> </a:t>
            </a:r>
            <a:r>
              <a:rPr lang="lv-LV" dirty="0" err="1"/>
              <a:t>document</a:t>
            </a:r>
            <a:r>
              <a:rPr lang="lv-LV" dirty="0"/>
              <a:t> </a:t>
            </a:r>
            <a:r>
              <a:rPr lang="lv-LV" dirty="0" err="1"/>
              <a:t>on</a:t>
            </a:r>
            <a:r>
              <a:rPr lang="lv-LV" dirty="0"/>
              <a:t> </a:t>
            </a:r>
            <a:r>
              <a:rPr lang="lv-LV" dirty="0" err="1"/>
              <a:t>public</a:t>
            </a:r>
            <a:r>
              <a:rPr lang="lv-LV" dirty="0"/>
              <a:t> </a:t>
            </a:r>
            <a:r>
              <a:rPr lang="lv-LV" dirty="0" err="1"/>
              <a:t>health</a:t>
            </a:r>
            <a:r>
              <a:rPr lang="lv-LV" dirty="0"/>
              <a:t> </a:t>
            </a:r>
            <a:r>
              <a:rPr lang="lv-LV" dirty="0" err="1"/>
              <a:t>p</a:t>
            </a:r>
            <a:r>
              <a:rPr lang="lv-LV" dirty="0"/>
              <a:t>	</a:t>
            </a:r>
            <a:r>
              <a:rPr lang="lv-LV" dirty="0" err="1"/>
              <a:t>romotion</a:t>
            </a:r>
            <a:r>
              <a:rPr lang="lv-LV" dirty="0"/>
              <a:t> </a:t>
            </a:r>
            <a:r>
              <a:rPr lang="lv-LV" dirty="0" err="1"/>
              <a:t>among</a:t>
            </a:r>
            <a:r>
              <a:rPr lang="lv-LV" dirty="0"/>
              <a:t> </a:t>
            </a:r>
            <a:r>
              <a:rPr lang="lv-LV" dirty="0" err="1"/>
              <a:t>ageing</a:t>
            </a:r>
            <a:r>
              <a:rPr lang="lv-LV" dirty="0"/>
              <a:t> </a:t>
            </a:r>
            <a:r>
              <a:rPr lang="lv-LV" dirty="0" err="1"/>
              <a:t>population</a:t>
            </a:r>
            <a:r>
              <a:rPr lang="lv-LV" dirty="0"/>
              <a:t> </a:t>
            </a:r>
            <a:r>
              <a:rPr lang="lv-LV" dirty="0" err="1"/>
              <a:t>in</a:t>
            </a:r>
            <a:r>
              <a:rPr lang="lv-LV" dirty="0"/>
              <a:t> Latvia), 2021. </a:t>
            </a:r>
            <a:r>
              <a:rPr lang="lv-LV" dirty="0" err="1"/>
              <a:t>Riga</a:t>
            </a:r>
            <a:r>
              <a:rPr lang="lv-LV" dirty="0"/>
              <a:t> Stradiņš </a:t>
            </a:r>
            <a:r>
              <a:rPr lang="lv-LV" dirty="0" err="1"/>
              <a:t>University</a:t>
            </a:r>
            <a:r>
              <a:rPr lang="lv-LV" dirty="0"/>
              <a:t>/</a:t>
            </a:r>
            <a:r>
              <a:rPr lang="lv-LV" dirty="0" err="1"/>
              <a:t>Ministry</a:t>
            </a:r>
            <a:r>
              <a:rPr lang="lv-LV" dirty="0"/>
              <a:t> </a:t>
            </a:r>
            <a:r>
              <a:rPr lang="lv-LV" dirty="0" err="1"/>
              <a:t>of</a:t>
            </a:r>
            <a:r>
              <a:rPr lang="lv-LV" dirty="0"/>
              <a:t> Health 	</a:t>
            </a:r>
            <a:r>
              <a:rPr lang="lv-LV" dirty="0" err="1"/>
              <a:t>of</a:t>
            </a:r>
            <a:r>
              <a:rPr lang="lv-LV" dirty="0"/>
              <a:t> Latvia. </a:t>
            </a:r>
            <a:r>
              <a:rPr lang="lv-LV" u="sng" dirty="0">
                <a:hlinkClick r:id="rId7">
                  <a:extLst>
                    <a:ext uri="{A12FA001-AC4F-418D-AE19-62706E023703}">
                      <ahyp:hlinkClr xmlns:ahyp="http://schemas.microsoft.com/office/drawing/2018/hyperlinkcolor" val="tx"/>
                    </a:ext>
                  </a:extLst>
                </a:hlinkClick>
              </a:rPr>
              <a:t>https://www.vm.gov.lv/lv/media/6495/download</a:t>
            </a:r>
            <a:r>
              <a:rPr lang="en-US" dirty="0"/>
              <a:t>  </a:t>
            </a:r>
          </a:p>
          <a:p>
            <a:r>
              <a:rPr lang="en-US" dirty="0" err="1"/>
              <a:t>Xiong</a:t>
            </a:r>
            <a:r>
              <a:rPr lang="en-US" dirty="0"/>
              <a:t>, J., Lipsitz, O., </a:t>
            </a:r>
            <a:r>
              <a:rPr lang="en-US" dirty="0" err="1"/>
              <a:t>Nasri</a:t>
            </a:r>
            <a:r>
              <a:rPr lang="en-US" dirty="0"/>
              <a:t>, F., Lui, L., Gill, H., Phan, L., Chen-Li, D., </a:t>
            </a:r>
            <a:r>
              <a:rPr lang="en-US" dirty="0" err="1"/>
              <a:t>Iacobucci</a:t>
            </a:r>
            <a:r>
              <a:rPr lang="en-US" dirty="0"/>
              <a:t>, M., Ho, R., Majeed, A., &amp; 	McIntyre, R. S. (2020). Impact of COVID-19 pandemic on mental health in the general 	population: A systematic review. </a:t>
            </a:r>
            <a:r>
              <a:rPr lang="en-US" i="1" dirty="0"/>
              <a:t>Journal of affective disorders</a:t>
            </a:r>
            <a:r>
              <a:rPr lang="en-US" dirty="0"/>
              <a:t>, </a:t>
            </a:r>
            <a:r>
              <a:rPr lang="en-US" i="1" dirty="0"/>
              <a:t>277</a:t>
            </a:r>
            <a:r>
              <a:rPr lang="en-US" dirty="0"/>
              <a:t>, 55–64. 	https://</a:t>
            </a:r>
            <a:r>
              <a:rPr lang="en-US" dirty="0" err="1"/>
              <a:t>doi.org</a:t>
            </a:r>
            <a:r>
              <a:rPr lang="en-US" dirty="0"/>
              <a:t>/10.1016/j.jad.2020.08.001</a:t>
            </a:r>
            <a:endParaRPr lang="en-GB" kern="0" dirty="0"/>
          </a:p>
        </p:txBody>
      </p:sp>
    </p:spTree>
    <p:extLst>
      <p:ext uri="{BB962C8B-B14F-4D97-AF65-F5344CB8AC3E}">
        <p14:creationId xmlns:p14="http://schemas.microsoft.com/office/powerpoint/2010/main" val="2917781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kern="0" dirty="0">
                <a:cs typeface="Arial" panose="020B0604020202020204" pitchFamily="34" charset="0"/>
              </a:rPr>
              <a:t>SHARE acknowledgement</a:t>
            </a:r>
            <a:endParaRPr lang="en-US" dirty="0"/>
          </a:p>
        </p:txBody>
      </p:sp>
      <p:pic>
        <p:nvPicPr>
          <p:cNvPr id="4" name="Picture 6" descr="SON_Academic_LUB-02.png">
            <a:extLst>
              <a:ext uri="{FF2B5EF4-FFF2-40B4-BE49-F238E27FC236}">
                <a16:creationId xmlns:a16="http://schemas.microsoft.com/office/drawing/2014/main" id="{B4477D81-81AD-984F-A425-CCD51D6D19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B97C363-3841-D54C-A696-9AE0C0E12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CD305CD-6F04-BF4B-9D83-FA2760F5009C}"/>
              </a:ext>
            </a:extLst>
          </p:cNvPr>
          <p:cNvPicPr>
            <a:picLocks noChangeAspect="1"/>
          </p:cNvPicPr>
          <p:nvPr/>
        </p:nvPicPr>
        <p:blipFill>
          <a:blip r:embed="rId5"/>
          <a:stretch>
            <a:fillRect/>
          </a:stretch>
        </p:blipFill>
        <p:spPr>
          <a:xfrm>
            <a:off x="8258629" y="103312"/>
            <a:ext cx="3933371" cy="737480"/>
          </a:xfrm>
          <a:prstGeom prst="rect">
            <a:avLst/>
          </a:prstGeom>
        </p:spPr>
      </p:pic>
      <p:sp>
        <p:nvSpPr>
          <p:cNvPr id="8" name="TextBox 7">
            <a:extLst>
              <a:ext uri="{FF2B5EF4-FFF2-40B4-BE49-F238E27FC236}">
                <a16:creationId xmlns:a16="http://schemas.microsoft.com/office/drawing/2014/main" id="{37120085-CEF7-BB4C-A282-53A4BF9FFD6F}"/>
              </a:ext>
            </a:extLst>
          </p:cNvPr>
          <p:cNvSpPr txBox="1"/>
          <p:nvPr/>
        </p:nvSpPr>
        <p:spPr>
          <a:xfrm>
            <a:off x="407167" y="2023963"/>
            <a:ext cx="10027920" cy="1200329"/>
          </a:xfrm>
          <a:prstGeom prst="rect">
            <a:avLst/>
          </a:prstGeom>
          <a:noFill/>
        </p:spPr>
        <p:txBody>
          <a:bodyPr wrap="square">
            <a:spAutoFit/>
          </a:bodyPr>
          <a:lstStyle/>
          <a:p>
            <a:endParaRPr lang="en-US" dirty="0">
              <a:latin typeface="+mj-lt"/>
            </a:endParaRPr>
          </a:p>
          <a:p>
            <a:pPr algn="ctr"/>
            <a:r>
              <a:rPr lang="en-GB" kern="0" dirty="0">
                <a:latin typeface="Arial" panose="020B0604020202020204" pitchFamily="34" charset="0"/>
                <a:cs typeface="Arial" panose="020B0604020202020204" pitchFamily="34" charset="0"/>
              </a:rPr>
              <a:t>This study uses data from SHARE Wave 8. </a:t>
            </a:r>
            <a:r>
              <a:rPr lang="en-US" i="1" dirty="0"/>
              <a:t>COVID-19 Survey 1</a:t>
            </a:r>
            <a:r>
              <a:rPr lang="en-GB" kern="0" dirty="0">
                <a:latin typeface="Arial" panose="020B0604020202020204" pitchFamily="34" charset="0"/>
                <a:cs typeface="Arial" panose="020B0604020202020204" pitchFamily="34" charset="0"/>
              </a:rPr>
              <a:t> </a:t>
            </a:r>
            <a:r>
              <a:rPr lang="en-US" dirty="0">
                <a:hlinkClick r:id="rId6" tooltip="Opens external link in current window">
                  <a:extLst>
                    <a:ext uri="{A12FA001-AC4F-418D-AE19-62706E023703}">
                      <ahyp:hlinkClr xmlns:ahyp="http://schemas.microsoft.com/office/drawing/2018/hyperlinkcolor" val="tx"/>
                    </a:ext>
                  </a:extLst>
                </a:hlinkClick>
              </a:rPr>
              <a:t>6103/SHARE.w8ca.800</a:t>
            </a:r>
            <a:endParaRPr lang="en-US" dirty="0"/>
          </a:p>
          <a:p>
            <a:endParaRPr lang="en-US" dirty="0">
              <a:latin typeface="+mj-lt"/>
            </a:endParaRPr>
          </a:p>
          <a:p>
            <a:endParaRPr lang="en-US" dirty="0"/>
          </a:p>
        </p:txBody>
      </p:sp>
    </p:spTree>
    <p:extLst>
      <p:ext uri="{BB962C8B-B14F-4D97-AF65-F5344CB8AC3E}">
        <p14:creationId xmlns:p14="http://schemas.microsoft.com/office/powerpoint/2010/main" val="1742068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t>Just for Fun!</a:t>
            </a:r>
          </a:p>
        </p:txBody>
      </p:sp>
      <p:sp>
        <p:nvSpPr>
          <p:cNvPr id="22531" name="Rectangle 3"/>
          <p:cNvSpPr>
            <a:spLocks noGrp="1" noChangeArrowheads="1"/>
          </p:cNvSpPr>
          <p:nvPr>
            <p:ph idx="1"/>
          </p:nvPr>
        </p:nvSpPr>
        <p:spPr/>
        <p:txBody>
          <a:bodyPr>
            <a:normAutofit/>
          </a:bodyPr>
          <a:lstStyle/>
          <a:p>
            <a:pPr marL="0" indent="0">
              <a:buNone/>
            </a:pPr>
            <a:r>
              <a:rPr lang="en-US" sz="2800" dirty="0"/>
              <a:t>Analyzing Health Systems to Make them Stronger</a:t>
            </a:r>
            <a:endParaRPr lang="en-US" sz="2800" dirty="0">
              <a:hlinkClick r:id="rId2"/>
            </a:endParaRPr>
          </a:p>
          <a:p>
            <a:pPr marL="0" indent="0">
              <a:buNone/>
            </a:pPr>
            <a:r>
              <a:rPr lang="en-US" sz="2800" dirty="0">
                <a:hlinkClick r:id="rId2"/>
              </a:rPr>
              <a:t>http://www.strengtheninghealthsystems.be</a:t>
            </a:r>
            <a:endParaRPr lang="en-US" sz="2800" dirty="0"/>
          </a:p>
          <a:p>
            <a:endParaRPr lang="en-US" sz="2800" dirty="0"/>
          </a:p>
        </p:txBody>
      </p:sp>
      <p:pic>
        <p:nvPicPr>
          <p:cNvPr id="4" name="Picture 6" descr="SON_Academic_LUB-02.png">
            <a:extLst>
              <a:ext uri="{FF2B5EF4-FFF2-40B4-BE49-F238E27FC236}">
                <a16:creationId xmlns:a16="http://schemas.microsoft.com/office/drawing/2014/main" id="{3E518AA1-ADFB-E943-AB08-3B7570D6BE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E665092-6E0C-A54F-ABB8-010908DD5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FFF41B5A-BB71-974E-A744-951F8747A693}"/>
              </a:ext>
            </a:extLst>
          </p:cNvPr>
          <p:cNvPicPr>
            <a:picLocks noChangeAspect="1"/>
          </p:cNvPicPr>
          <p:nvPr/>
        </p:nvPicPr>
        <p:blipFill>
          <a:blip r:embed="rId5"/>
          <a:stretch>
            <a:fillRect/>
          </a:stretch>
        </p:blipFill>
        <p:spPr>
          <a:xfrm>
            <a:off x="8258629" y="103312"/>
            <a:ext cx="3933371" cy="737480"/>
          </a:xfrm>
          <a:prstGeom prst="rect">
            <a:avLst/>
          </a:prstGeom>
        </p:spPr>
      </p:pic>
      <p:sp>
        <p:nvSpPr>
          <p:cNvPr id="8" name="TextBox 7">
            <a:extLst>
              <a:ext uri="{FF2B5EF4-FFF2-40B4-BE49-F238E27FC236}">
                <a16:creationId xmlns:a16="http://schemas.microsoft.com/office/drawing/2014/main" id="{C3678ED3-B330-C84E-B991-42F72961F28A}"/>
              </a:ext>
            </a:extLst>
          </p:cNvPr>
          <p:cNvSpPr txBox="1"/>
          <p:nvPr/>
        </p:nvSpPr>
        <p:spPr>
          <a:xfrm>
            <a:off x="1036320" y="3118750"/>
            <a:ext cx="10119360" cy="707886"/>
          </a:xfrm>
          <a:prstGeom prst="rect">
            <a:avLst/>
          </a:prstGeom>
          <a:noFill/>
        </p:spPr>
        <p:txBody>
          <a:bodyPr wrap="square">
            <a:spAutoFit/>
          </a:bodyPr>
          <a:lstStyle/>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232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Objectives</a:t>
            </a:r>
          </a:p>
        </p:txBody>
      </p:sp>
      <p:sp>
        <p:nvSpPr>
          <p:cNvPr id="4099" name="Rectangle 3"/>
          <p:cNvSpPr>
            <a:spLocks noGrp="1" noChangeArrowheads="1"/>
          </p:cNvSpPr>
          <p:nvPr>
            <p:ph idx="1"/>
          </p:nvPr>
        </p:nvSpPr>
        <p:spPr/>
        <p:txBody>
          <a:bodyPr>
            <a:normAutofit fontScale="92500" lnSpcReduction="10000"/>
          </a:bodyPr>
          <a:lstStyle/>
          <a:p>
            <a:r>
              <a:rPr lang="en-US" sz="3200" dirty="0">
                <a:latin typeface="+mj-lt"/>
              </a:rPr>
              <a:t>Describe various frameworks and theories for addressing health disparities, including: </a:t>
            </a:r>
          </a:p>
          <a:p>
            <a:endParaRPr lang="en-US" sz="1800" dirty="0">
              <a:latin typeface="+mj-lt"/>
            </a:endParaRPr>
          </a:p>
          <a:p>
            <a:pPr lvl="1">
              <a:buClr>
                <a:schemeClr val="tx1"/>
              </a:buClr>
              <a:buFont typeface="Arial" panose="020B0604020202020204" pitchFamily="34" charset="0"/>
              <a:buChar char="•"/>
            </a:pPr>
            <a:r>
              <a:rPr lang="en-US" sz="3000" dirty="0">
                <a:latin typeface="+mj-lt"/>
              </a:rPr>
              <a:t>Single-focused conceptual approaches based on consideration of healthcare, law and policy, biology, or social/environmental factors, and </a:t>
            </a:r>
          </a:p>
          <a:p>
            <a:pPr lvl="1">
              <a:buClr>
                <a:schemeClr val="tx1"/>
              </a:buClr>
              <a:buFont typeface="Arial" panose="020B0604020202020204" pitchFamily="34" charset="0"/>
              <a:buChar char="•"/>
            </a:pPr>
            <a:r>
              <a:rPr lang="en-US" sz="3000" dirty="0">
                <a:latin typeface="+mj-lt"/>
              </a:rPr>
              <a:t>Multi-focused conceptual approaches based on consideration of life course, human development and non-biological pathways.</a:t>
            </a:r>
          </a:p>
          <a:p>
            <a:pPr lvl="1">
              <a:buClr>
                <a:schemeClr val="tx1"/>
              </a:buClr>
              <a:buFont typeface="Arial" panose="020B0604020202020204" pitchFamily="34" charset="0"/>
              <a:buChar char="•"/>
            </a:pPr>
            <a:endParaRPr lang="en-US" sz="3000" dirty="0">
              <a:latin typeface="+mj-lt"/>
            </a:endParaRPr>
          </a:p>
          <a:p>
            <a:pPr lvl="1">
              <a:buClr>
                <a:schemeClr val="tx1"/>
              </a:buClr>
              <a:buFont typeface="Wingdings" pitchFamily="2" charset="2"/>
              <a:buChar char="Ø"/>
            </a:pPr>
            <a:r>
              <a:rPr lang="en-US" sz="3000" dirty="0">
                <a:latin typeface="+mj-lt"/>
              </a:rPr>
              <a:t> Practical Application</a:t>
            </a:r>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641577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Food for Thought!</a:t>
            </a:r>
          </a:p>
        </p:txBody>
      </p:sp>
      <p:sp>
        <p:nvSpPr>
          <p:cNvPr id="9219" name="Rectangle 3"/>
          <p:cNvSpPr>
            <a:spLocks noGrp="1" noChangeArrowheads="1"/>
          </p:cNvSpPr>
          <p:nvPr>
            <p:ph idx="1"/>
          </p:nvPr>
        </p:nvSpPr>
        <p:spPr/>
        <p:txBody>
          <a:bodyPr>
            <a:normAutofit/>
          </a:bodyPr>
          <a:lstStyle/>
          <a:p>
            <a:pPr algn="ctr"/>
            <a:endParaRPr lang="en-US" dirty="0"/>
          </a:p>
          <a:p>
            <a:pPr marL="0" indent="0" algn="ctr">
              <a:buNone/>
            </a:pPr>
            <a:endParaRPr lang="en-US" dirty="0"/>
          </a:p>
          <a:p>
            <a:pPr algn="ctr"/>
            <a:r>
              <a:rPr lang="en-US" dirty="0"/>
              <a:t>“If we could give every individual the right amount of</a:t>
            </a:r>
          </a:p>
          <a:p>
            <a:pPr algn="ctr"/>
            <a:r>
              <a:rPr lang="en-US" dirty="0"/>
              <a:t>nourishment and exercise, not too little and not too much,</a:t>
            </a:r>
          </a:p>
          <a:p>
            <a:pPr algn="ctr"/>
            <a:r>
              <a:rPr lang="en-US" dirty="0"/>
              <a:t>we would have found the safest way to health.”</a:t>
            </a:r>
          </a:p>
          <a:p>
            <a:pPr algn="ctr"/>
            <a:r>
              <a:rPr lang="en-US" dirty="0"/>
              <a:t>- Hippocrates</a:t>
            </a:r>
          </a:p>
          <a:p>
            <a:pPr eaLnBrk="1" hangingPunct="1">
              <a:lnSpc>
                <a:spcPct val="90000"/>
              </a:lnSpc>
            </a:pPr>
            <a:endParaRPr lang="en-US" dirty="0"/>
          </a:p>
        </p:txBody>
      </p:sp>
      <p:pic>
        <p:nvPicPr>
          <p:cNvPr id="4" name="Picture 6" descr="SON_Academic_LUB-02.png">
            <a:extLst>
              <a:ext uri="{FF2B5EF4-FFF2-40B4-BE49-F238E27FC236}">
                <a16:creationId xmlns:a16="http://schemas.microsoft.com/office/drawing/2014/main" id="{B4477D81-81AD-984F-A425-CCD51D6D19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DD65E30-5545-194E-81B7-04B8DBD02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D6D72A-A8CE-924E-97BE-F5D730C11548}"/>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706636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31199"/>
            <a:ext cx="10058400" cy="2504201"/>
          </a:xfrm>
        </p:spPr>
        <p:txBody>
          <a:bodyPr>
            <a:normAutofit/>
          </a:bodyPr>
          <a:lstStyle/>
          <a:p>
            <a:r>
              <a:rPr lang="en-US" dirty="0"/>
              <a:t>Thank You!</a:t>
            </a:r>
            <a:br>
              <a:rPr lang="en-US" dirty="0"/>
            </a:br>
            <a:endParaRPr lang="en-US" dirty="0"/>
          </a:p>
        </p:txBody>
      </p:sp>
      <p:sp>
        <p:nvSpPr>
          <p:cNvPr id="3" name="Subtitle 2"/>
          <p:cNvSpPr>
            <a:spLocks noGrp="1"/>
          </p:cNvSpPr>
          <p:nvPr>
            <p:ph type="subTitle" idx="1"/>
          </p:nvPr>
        </p:nvSpPr>
        <p:spPr>
          <a:xfrm>
            <a:off x="1100051" y="4455620"/>
            <a:ext cx="10296082" cy="1143000"/>
          </a:xfrm>
        </p:spPr>
        <p:txBody>
          <a:bodyPr>
            <a:normAutofit fontScale="85000" lnSpcReduction="20000"/>
          </a:bodyPr>
          <a:lstStyle/>
          <a:p>
            <a:pPr>
              <a:defRPr/>
            </a:pPr>
            <a:r>
              <a:rPr lang="en-US" dirty="0"/>
              <a:t>Questions?</a:t>
            </a:r>
            <a:br>
              <a:rPr lang="en-US" dirty="0"/>
            </a:br>
            <a:r>
              <a:rPr lang="en-US" sz="4000" dirty="0"/>
              <a:t> </a:t>
            </a:r>
            <a:br>
              <a:rPr lang="en-US" dirty="0"/>
            </a:br>
            <a:r>
              <a:rPr lang="en-US" dirty="0"/>
              <a:t>Please feel free to reach out to me with any questions, by email at: </a:t>
            </a:r>
            <a:r>
              <a:rPr lang="en-US" dirty="0">
                <a:hlinkClick r:id="rId3"/>
              </a:rPr>
              <a:t>Courtney.queen@rsu.lv</a:t>
            </a:r>
            <a:r>
              <a:rPr lang="en-US" dirty="0"/>
              <a:t> or </a:t>
            </a:r>
            <a:r>
              <a:rPr lang="en-US" dirty="0">
                <a:hlinkClick r:id="rId4"/>
              </a:rPr>
              <a:t>courtney.m.queen@ttuhsc.edu</a:t>
            </a:r>
            <a:endParaRPr lang="en-US" dirty="0"/>
          </a:p>
          <a:p>
            <a:pPr>
              <a:defRPr/>
            </a:pPr>
            <a:endParaRPr lang="en-US" dirty="0"/>
          </a:p>
        </p:txBody>
      </p:sp>
      <p:pic>
        <p:nvPicPr>
          <p:cNvPr id="4" name="Picture 6" descr="SON_Academic_LUB-0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E11DDEE-955B-9749-9F46-91146B0B38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94C34B83-28B7-874C-8392-A5E9400E3D26}"/>
              </a:ext>
            </a:extLst>
          </p:cNvPr>
          <p:cNvPicPr>
            <a:picLocks noChangeAspect="1"/>
          </p:cNvPicPr>
          <p:nvPr/>
        </p:nvPicPr>
        <p:blipFill>
          <a:blip r:embed="rId7"/>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748049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ON_Academic_LUB-08.png"/>
          <p:cNvPicPr>
            <a:picLocks noChangeAspect="1"/>
          </p:cNvPicPr>
          <p:nvPr/>
        </p:nvPicPr>
        <p:blipFill>
          <a:blip r:embed="rId3">
            <a:extLst>
              <a:ext uri="{28A0092B-C50C-407E-A947-70E740481C1C}">
                <a14:useLocalDpi xmlns:a14="http://schemas.microsoft.com/office/drawing/2010/main" val="0"/>
              </a:ext>
            </a:extLst>
          </a:blip>
          <a:srcRect l="27615" t="8984" r="20425" b="13487"/>
          <a:stretch>
            <a:fillRect/>
          </a:stretch>
        </p:blipFill>
        <p:spPr bwMode="auto">
          <a:xfrm>
            <a:off x="2972213" y="1601437"/>
            <a:ext cx="6108970" cy="428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7CD3F82-9AA5-744F-A8B9-2B96C81775B5}"/>
              </a:ext>
            </a:extLst>
          </p:cNvPr>
          <p:cNvSpPr txBox="1"/>
          <p:nvPr/>
        </p:nvSpPr>
        <p:spPr>
          <a:xfrm>
            <a:off x="464949" y="139485"/>
            <a:ext cx="5315919" cy="369332"/>
          </a:xfrm>
          <a:prstGeom prst="rect">
            <a:avLst/>
          </a:prstGeom>
          <a:noFill/>
        </p:spPr>
        <p:txBody>
          <a:bodyPr wrap="square" rtlCol="0">
            <a:spAutoFit/>
          </a:bodyPr>
          <a:lstStyle/>
          <a:p>
            <a:r>
              <a:rPr lang="en-US" dirty="0"/>
              <a:t>Final Slide.</a:t>
            </a:r>
          </a:p>
        </p:txBody>
      </p:sp>
      <p:pic>
        <p:nvPicPr>
          <p:cNvPr id="5" name="Picture 4">
            <a:extLst>
              <a:ext uri="{FF2B5EF4-FFF2-40B4-BE49-F238E27FC236}">
                <a16:creationId xmlns:a16="http://schemas.microsoft.com/office/drawing/2014/main" id="{C2BB1323-B05B-3748-99F3-2FDEAB5B1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6" name="Picture 5">
            <a:extLst>
              <a:ext uri="{FF2B5EF4-FFF2-40B4-BE49-F238E27FC236}">
                <a16:creationId xmlns:a16="http://schemas.microsoft.com/office/drawing/2014/main" id="{C76DCB46-7265-BF4B-9940-61521F665FBE}"/>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54256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97279" y="263527"/>
            <a:ext cx="10848151" cy="1450757"/>
          </a:xfrm>
        </p:spPr>
        <p:txBody>
          <a:bodyPr>
            <a:normAutofit/>
          </a:bodyPr>
          <a:lstStyle/>
          <a:p>
            <a:pPr eaLnBrk="1" hangingPunct="1"/>
            <a:r>
              <a:rPr lang="en-US" sz="4400" dirty="0"/>
              <a:t>What is Health Equity?</a:t>
            </a:r>
          </a:p>
        </p:txBody>
      </p:sp>
      <p:sp>
        <p:nvSpPr>
          <p:cNvPr id="4099" name="Rectangle 3"/>
          <p:cNvSpPr>
            <a:spLocks noGrp="1" noChangeArrowheads="1"/>
          </p:cNvSpPr>
          <p:nvPr>
            <p:ph idx="1"/>
          </p:nvPr>
        </p:nvSpPr>
        <p:spPr>
          <a:xfrm>
            <a:off x="1347801" y="1874499"/>
            <a:ext cx="10058400" cy="4023360"/>
          </a:xfrm>
        </p:spPr>
        <p:txBody>
          <a:bodyPr>
            <a:normAutofit fontScale="77500" lnSpcReduction="20000"/>
          </a:bodyPr>
          <a:lstStyle/>
          <a:p>
            <a:r>
              <a:rPr lang="en-US" sz="2600" dirty="0"/>
              <a:t>… that pursuing health equity–that is, striving to eliminate health disparities</a:t>
            </a:r>
          </a:p>
          <a:p>
            <a:r>
              <a:rPr lang="en-US" sz="2600" dirty="0"/>
              <a:t>strongly associated with social disadvantage—can be thought of as striving</a:t>
            </a:r>
          </a:p>
          <a:p>
            <a:r>
              <a:rPr lang="en-US" sz="2600" dirty="0"/>
              <a:t>for equal opportunities for all social groups to be as healthy as possible, with</a:t>
            </a:r>
          </a:p>
          <a:p>
            <a:r>
              <a:rPr lang="en-US" sz="2600" dirty="0"/>
              <a:t>selective focus on improving conditions for those groups who have had fewer opportunities.</a:t>
            </a:r>
          </a:p>
          <a:p>
            <a:endParaRPr lang="en-US" sz="2600" dirty="0"/>
          </a:p>
          <a:p>
            <a:r>
              <a:rPr lang="en-US" sz="2600" dirty="0"/>
              <a:t>Drawing upon human rights concepts, pursuing health equity</a:t>
            </a:r>
          </a:p>
          <a:p>
            <a:r>
              <a:rPr lang="en-US" sz="2600" dirty="0"/>
              <a:t>means removing obstacles for groups of people—such as the poor, disadvantaged</a:t>
            </a:r>
          </a:p>
          <a:p>
            <a:r>
              <a:rPr lang="en-US" sz="2600" dirty="0"/>
              <a:t>racial/ethnic groups, women, or persons who are not heterosexual—who historically</a:t>
            </a:r>
          </a:p>
          <a:p>
            <a:r>
              <a:rPr lang="en-US" sz="2600" dirty="0"/>
              <a:t>have faced more obstacles to realizing their rights to health and other human</a:t>
            </a:r>
          </a:p>
          <a:p>
            <a:r>
              <a:rPr lang="en-US" sz="2600" dirty="0"/>
              <a:t>Rights (</a:t>
            </a:r>
            <a:r>
              <a:rPr lang="en-US" sz="2600" dirty="0" err="1"/>
              <a:t>Braveman</a:t>
            </a:r>
            <a:r>
              <a:rPr lang="en-US" sz="2600" dirty="0"/>
              <a:t>, 2006).</a:t>
            </a:r>
          </a:p>
          <a:p>
            <a:endParaRPr lang="en-US" dirty="0"/>
          </a:p>
          <a:p>
            <a:pPr eaLnBrk="1" hangingPunct="1"/>
            <a:endParaRPr lang="en-US" dirty="0"/>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5"/>
          <a:stretch>
            <a:fillRect/>
          </a:stretch>
        </p:blipFill>
        <p:spPr>
          <a:xfrm>
            <a:off x="8258629" y="103312"/>
            <a:ext cx="3933371" cy="1104900"/>
          </a:xfrm>
          <a:prstGeom prst="rect">
            <a:avLst/>
          </a:prstGeom>
        </p:spPr>
      </p:pic>
    </p:spTree>
    <p:extLst>
      <p:ext uri="{BB962C8B-B14F-4D97-AF65-F5344CB8AC3E}">
        <p14:creationId xmlns:p14="http://schemas.microsoft.com/office/powerpoint/2010/main" val="270865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97279" y="263527"/>
            <a:ext cx="10848151" cy="1450757"/>
          </a:xfrm>
        </p:spPr>
        <p:txBody>
          <a:bodyPr>
            <a:normAutofit/>
          </a:bodyPr>
          <a:lstStyle/>
          <a:p>
            <a:r>
              <a:rPr lang="en-US" sz="4400" dirty="0"/>
              <a:t>What are “Health Disparities”?</a:t>
            </a:r>
          </a:p>
        </p:txBody>
      </p:sp>
      <p:sp>
        <p:nvSpPr>
          <p:cNvPr id="4099" name="Rectangle 3"/>
          <p:cNvSpPr>
            <a:spLocks noGrp="1" noChangeArrowheads="1"/>
          </p:cNvSpPr>
          <p:nvPr>
            <p:ph idx="1"/>
          </p:nvPr>
        </p:nvSpPr>
        <p:spPr>
          <a:xfrm>
            <a:off x="1347800" y="1874499"/>
            <a:ext cx="10058400" cy="4023360"/>
          </a:xfrm>
        </p:spPr>
        <p:txBody>
          <a:bodyPr>
            <a:normAutofit fontScale="92500"/>
          </a:bodyPr>
          <a:lstStyle/>
          <a:p>
            <a:r>
              <a:rPr lang="en-US" sz="3200" dirty="0"/>
              <a:t>Full version: </a:t>
            </a:r>
          </a:p>
          <a:p>
            <a:r>
              <a:rPr lang="en-US" sz="3200" dirty="0"/>
              <a:t>A health disparity/inequality is a particular type of difference in health or in the most important influences on health that could potentially be shaped by policies; it is a difference in which disadvantaged social groups (such as the poor, racial/ethnic minorities, women, or other groups that have persistently experienced social disadvantage or discrimination) systematically experience worse health or greater health risks than more advantaged groups (</a:t>
            </a:r>
            <a:r>
              <a:rPr lang="en-US" sz="3200" dirty="0" err="1"/>
              <a:t>Braveman</a:t>
            </a:r>
            <a:r>
              <a:rPr lang="en-US" sz="3200" dirty="0"/>
              <a:t>, 2006).</a:t>
            </a:r>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1104900"/>
          </a:xfrm>
          <a:prstGeom prst="rect">
            <a:avLst/>
          </a:prstGeom>
        </p:spPr>
      </p:pic>
    </p:spTree>
    <p:extLst>
      <p:ext uri="{BB962C8B-B14F-4D97-AF65-F5344CB8AC3E}">
        <p14:creationId xmlns:p14="http://schemas.microsoft.com/office/powerpoint/2010/main" val="99535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Health Disparities Research Framework </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5"/>
          <a:stretch>
            <a:fillRect/>
          </a:stretch>
        </p:blipFill>
        <p:spPr>
          <a:xfrm>
            <a:off x="8258629" y="103312"/>
            <a:ext cx="3933371" cy="952500"/>
          </a:xfrm>
          <a:prstGeom prst="rect">
            <a:avLst/>
          </a:prstGeom>
        </p:spPr>
      </p:pic>
      <p:sp>
        <p:nvSpPr>
          <p:cNvPr id="5" name="Content Placeholder 4">
            <a:extLst>
              <a:ext uri="{FF2B5EF4-FFF2-40B4-BE49-F238E27FC236}">
                <a16:creationId xmlns:a16="http://schemas.microsoft.com/office/drawing/2014/main" id="{5476236E-253E-2C48-9354-33DA31DE01AE}"/>
              </a:ext>
            </a:extLst>
          </p:cNvPr>
          <p:cNvSpPr>
            <a:spLocks noGrp="1"/>
          </p:cNvSpPr>
          <p:nvPr>
            <p:ph idx="1"/>
          </p:nvPr>
        </p:nvSpPr>
        <p:spPr>
          <a:xfrm>
            <a:off x="332317" y="5546598"/>
            <a:ext cx="10058400" cy="2825661"/>
          </a:xfrm>
        </p:spPr>
        <p:txBody>
          <a:bodyPr/>
          <a:lstStyle/>
          <a:p>
            <a:r>
              <a:rPr lang="en-US" sz="1200" dirty="0"/>
              <a:t>Fig 1. Health disparities research framework.</a:t>
            </a:r>
          </a:p>
          <a:p>
            <a:r>
              <a:rPr lang="en-US" sz="1200" dirty="0"/>
              <a:t>TRANSLATIONAL RESEARCH AND HEALTH DISPARITIES - Fleming et al</a:t>
            </a:r>
          </a:p>
          <a:p>
            <a:endParaRPr lang="en-US" dirty="0"/>
          </a:p>
        </p:txBody>
      </p:sp>
      <p:pic>
        <p:nvPicPr>
          <p:cNvPr id="13" name="Picture 12">
            <a:extLst>
              <a:ext uri="{FF2B5EF4-FFF2-40B4-BE49-F238E27FC236}">
                <a16:creationId xmlns:a16="http://schemas.microsoft.com/office/drawing/2014/main" id="{E02F7860-EB75-C44A-8FCF-F00FE4C29C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7314" y="1920651"/>
            <a:ext cx="5380869" cy="4834037"/>
          </a:xfrm>
          <a:prstGeom prst="rect">
            <a:avLst/>
          </a:prstGeom>
        </p:spPr>
      </p:pic>
    </p:spTree>
    <p:extLst>
      <p:ext uri="{BB962C8B-B14F-4D97-AF65-F5344CB8AC3E}">
        <p14:creationId xmlns:p14="http://schemas.microsoft.com/office/powerpoint/2010/main" val="218376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Social Determinants of Health</a:t>
            </a:r>
          </a:p>
        </p:txBody>
      </p:sp>
      <p:pic>
        <p:nvPicPr>
          <p:cNvPr id="4" name="Picture 6" descr="SON_Academic_LUB-02.png">
            <a:extLst>
              <a:ext uri="{FF2B5EF4-FFF2-40B4-BE49-F238E27FC236}">
                <a16:creationId xmlns:a16="http://schemas.microsoft.com/office/drawing/2014/main" id="{A9917FC5-6B0F-1842-9B85-B4A959D750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2913C02-3D5F-C844-A7B5-7A719AADA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0A33B3BA-F807-3F40-B033-115D554A5130}"/>
              </a:ext>
            </a:extLst>
          </p:cNvPr>
          <p:cNvPicPr>
            <a:picLocks noChangeAspect="1"/>
          </p:cNvPicPr>
          <p:nvPr/>
        </p:nvPicPr>
        <p:blipFill>
          <a:blip r:embed="rId4"/>
          <a:stretch>
            <a:fillRect/>
          </a:stretch>
        </p:blipFill>
        <p:spPr>
          <a:xfrm>
            <a:off x="8258629" y="103312"/>
            <a:ext cx="3933371" cy="737480"/>
          </a:xfrm>
          <a:prstGeom prst="rect">
            <a:avLst/>
          </a:prstGeom>
        </p:spPr>
      </p:pic>
      <p:pic>
        <p:nvPicPr>
          <p:cNvPr id="8" name="Content Placeholder 7">
            <a:extLst>
              <a:ext uri="{FF2B5EF4-FFF2-40B4-BE49-F238E27FC236}">
                <a16:creationId xmlns:a16="http://schemas.microsoft.com/office/drawing/2014/main" id="{C6149298-C41F-6B41-97A9-89AE4AAFDEE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828801" y="2023963"/>
            <a:ext cx="7182502" cy="4022725"/>
          </a:xfrm>
        </p:spPr>
      </p:pic>
    </p:spTree>
    <p:extLst>
      <p:ext uri="{BB962C8B-B14F-4D97-AF65-F5344CB8AC3E}">
        <p14:creationId xmlns:p14="http://schemas.microsoft.com/office/powerpoint/2010/main" val="296327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Stratification</a:t>
            </a:r>
          </a:p>
        </p:txBody>
      </p:sp>
      <p:sp>
        <p:nvSpPr>
          <p:cNvPr id="4099" name="Rectangle 3"/>
          <p:cNvSpPr>
            <a:spLocks noGrp="1" noChangeArrowheads="1"/>
          </p:cNvSpPr>
          <p:nvPr>
            <p:ph idx="1"/>
          </p:nvPr>
        </p:nvSpPr>
        <p:spPr>
          <a:xfrm>
            <a:off x="1335275" y="1920651"/>
            <a:ext cx="9820406" cy="4805764"/>
          </a:xfrm>
        </p:spPr>
        <p:txBody>
          <a:bodyPr>
            <a:normAutofit fontScale="25000" lnSpcReduction="20000"/>
          </a:bodyPr>
          <a:lstStyle/>
          <a:p>
            <a:pPr defTabSz="457200">
              <a:lnSpc>
                <a:spcPct val="110000"/>
              </a:lnSpc>
              <a:defRPr sz="2500">
                <a:uFill>
                  <a:solidFill>
                    <a:srgbClr val="000000"/>
                  </a:solidFill>
                </a:uFill>
                <a:latin typeface="Century Gothic"/>
                <a:ea typeface="Century Gothic"/>
                <a:cs typeface="Century Gothic"/>
                <a:sym typeface="Century Gothic"/>
              </a:defRPr>
            </a:pPr>
            <a:r>
              <a:rPr lang="en-US" sz="8000" dirty="0">
                <a:latin typeface="+mj-lt"/>
                <a:cs typeface="Al Tarikh" pitchFamily="2" charset="-78"/>
              </a:rPr>
              <a:t>Within-country inequality exists between subgroups within a country, based on disaggregated data and summary measures of inequality</a:t>
            </a:r>
          </a:p>
          <a:p>
            <a:pPr defTabSz="457200">
              <a:lnSpc>
                <a:spcPct val="110000"/>
              </a:lnSpc>
              <a:defRPr sz="2500">
                <a:uFill>
                  <a:solidFill>
                    <a:srgbClr val="000000"/>
                  </a:solidFill>
                </a:uFill>
                <a:latin typeface="Century Gothic"/>
                <a:ea typeface="Century Gothic"/>
                <a:cs typeface="Century Gothic"/>
                <a:sym typeface="Century Gothic"/>
              </a:defRPr>
            </a:pPr>
            <a:r>
              <a:rPr lang="en-ZA" sz="8000" dirty="0">
                <a:latin typeface="+mj-lt"/>
                <a:cs typeface="Al Tarikh" pitchFamily="2" charset="-78"/>
              </a:rPr>
              <a:t>For example, comparing the difference between infant mortality rates among urban and rural subgroups</a:t>
            </a:r>
            <a:endParaRPr lang="en-US" sz="8000" dirty="0">
              <a:latin typeface="+mj-lt"/>
              <a:cs typeface="Al Tarikh" pitchFamily="2" charset="-78"/>
            </a:endParaRPr>
          </a:p>
          <a:p>
            <a:pPr defTabSz="457200">
              <a:lnSpc>
                <a:spcPct val="110000"/>
              </a:lnSpc>
              <a:defRPr sz="2500">
                <a:uFill>
                  <a:solidFill>
                    <a:srgbClr val="000000"/>
                  </a:solidFill>
                </a:uFill>
                <a:latin typeface="Century Gothic"/>
                <a:ea typeface="Century Gothic"/>
                <a:cs typeface="Century Gothic"/>
                <a:sym typeface="Century Gothic"/>
              </a:defRPr>
            </a:pPr>
            <a:r>
              <a:rPr lang="en-US" sz="8000" dirty="0">
                <a:latin typeface="+mj-lt"/>
                <a:cs typeface="Al Tarikh" pitchFamily="2" charset="-78"/>
              </a:rPr>
              <a:t>There are several equity stratifiers that are used to distinguish </a:t>
            </a:r>
            <a:br>
              <a:rPr lang="en-US" sz="8000" dirty="0">
                <a:latin typeface="+mj-lt"/>
                <a:cs typeface="Al Tarikh" pitchFamily="2" charset="-78"/>
              </a:rPr>
            </a:br>
            <a:r>
              <a:rPr lang="en-US" sz="8000" dirty="0">
                <a:latin typeface="+mj-lt"/>
                <a:cs typeface="Al Tarikh" pitchFamily="2" charset="-78"/>
              </a:rPr>
              <a:t>groups and individuals:</a:t>
            </a:r>
            <a:endParaRPr lang="en-US" sz="7200" dirty="0">
              <a:latin typeface="+mj-lt"/>
              <a:cs typeface="Al Tarikh" pitchFamily="2" charset="-78"/>
            </a:endParaRPr>
          </a:p>
          <a:p>
            <a:pPr marL="1064768" lvl="3" indent="-406400" defTabSz="457200">
              <a:lnSpc>
                <a:spcPct val="120000"/>
              </a:lnSpc>
              <a:spcBef>
                <a:spcPts val="0"/>
              </a:spcBef>
              <a:spcAft>
                <a:spcPts val="0"/>
              </a:spcAft>
              <a:buChar char="•"/>
              <a:defRPr sz="2300">
                <a:uFill>
                  <a:solidFill>
                    <a:srgbClr val="000000"/>
                  </a:solidFill>
                </a:uFill>
                <a:latin typeface="Century Gothic"/>
                <a:ea typeface="Century Gothic"/>
                <a:cs typeface="Century Gothic"/>
                <a:sym typeface="Century Gothic"/>
              </a:defRPr>
            </a:pPr>
            <a:r>
              <a:rPr lang="en-US" sz="8000" dirty="0">
                <a:latin typeface="+mj-lt"/>
                <a:cs typeface="Al Tarikh" pitchFamily="2" charset="-78"/>
              </a:rPr>
              <a:t>Socioeconomic status</a:t>
            </a:r>
          </a:p>
          <a:p>
            <a:pPr marL="1064768" lvl="3" indent="-406400" defTabSz="457200">
              <a:lnSpc>
                <a:spcPct val="120000"/>
              </a:lnSpc>
              <a:spcBef>
                <a:spcPts val="0"/>
              </a:spcBef>
              <a:spcAft>
                <a:spcPts val="0"/>
              </a:spcAft>
              <a:buChar char="•"/>
              <a:defRPr sz="2300">
                <a:uFill>
                  <a:solidFill>
                    <a:srgbClr val="000000"/>
                  </a:solidFill>
                </a:uFill>
                <a:latin typeface="Century Gothic"/>
                <a:ea typeface="Century Gothic"/>
                <a:cs typeface="Century Gothic"/>
                <a:sym typeface="Century Gothic"/>
              </a:defRPr>
            </a:pPr>
            <a:r>
              <a:rPr lang="en-US" sz="8000" dirty="0">
                <a:latin typeface="+mj-lt"/>
                <a:cs typeface="Al Tarikh" pitchFamily="2" charset="-78"/>
              </a:rPr>
              <a:t>Education</a:t>
            </a:r>
          </a:p>
          <a:p>
            <a:pPr marL="1064768" lvl="3" indent="-406400" defTabSz="457200">
              <a:lnSpc>
                <a:spcPct val="120000"/>
              </a:lnSpc>
              <a:spcBef>
                <a:spcPts val="0"/>
              </a:spcBef>
              <a:spcAft>
                <a:spcPts val="0"/>
              </a:spcAft>
              <a:buChar char="•"/>
              <a:defRPr sz="2300">
                <a:uFill>
                  <a:solidFill>
                    <a:srgbClr val="000000"/>
                  </a:solidFill>
                </a:uFill>
                <a:latin typeface="Century Gothic"/>
                <a:ea typeface="Century Gothic"/>
                <a:cs typeface="Century Gothic"/>
                <a:sym typeface="Century Gothic"/>
              </a:defRPr>
            </a:pPr>
            <a:r>
              <a:rPr lang="en-US" sz="8000" dirty="0">
                <a:latin typeface="+mj-lt"/>
                <a:cs typeface="Al Tarikh" pitchFamily="2" charset="-78"/>
              </a:rPr>
              <a:t>Place of residence (rural, urban etc.)</a:t>
            </a:r>
          </a:p>
          <a:p>
            <a:pPr marL="1064768" lvl="3" indent="-406400" defTabSz="457200">
              <a:lnSpc>
                <a:spcPct val="120000"/>
              </a:lnSpc>
              <a:spcBef>
                <a:spcPts val="0"/>
              </a:spcBef>
              <a:spcAft>
                <a:spcPts val="0"/>
              </a:spcAft>
              <a:buChar char="•"/>
              <a:defRPr sz="2300">
                <a:uFill>
                  <a:solidFill>
                    <a:srgbClr val="000000"/>
                  </a:solidFill>
                </a:uFill>
                <a:latin typeface="Century Gothic"/>
                <a:ea typeface="Century Gothic"/>
                <a:cs typeface="Century Gothic"/>
                <a:sym typeface="Century Gothic"/>
              </a:defRPr>
            </a:pPr>
            <a:r>
              <a:rPr lang="en-US" sz="8000" dirty="0">
                <a:latin typeface="+mj-lt"/>
                <a:cs typeface="Al Tarikh" pitchFamily="2" charset="-78"/>
              </a:rPr>
              <a:t>Race or ethnicity</a:t>
            </a:r>
          </a:p>
          <a:p>
            <a:pPr marL="1064768" lvl="3" indent="-406400" defTabSz="457200">
              <a:lnSpc>
                <a:spcPct val="120000"/>
              </a:lnSpc>
              <a:spcBef>
                <a:spcPts val="0"/>
              </a:spcBef>
              <a:spcAft>
                <a:spcPts val="0"/>
              </a:spcAft>
              <a:buChar char="•"/>
              <a:defRPr sz="2300">
                <a:uFill>
                  <a:solidFill>
                    <a:srgbClr val="000000"/>
                  </a:solidFill>
                </a:uFill>
                <a:latin typeface="Century Gothic"/>
                <a:ea typeface="Century Gothic"/>
                <a:cs typeface="Century Gothic"/>
                <a:sym typeface="Century Gothic"/>
              </a:defRPr>
            </a:pPr>
            <a:r>
              <a:rPr lang="en-US" sz="8000" dirty="0">
                <a:latin typeface="+mj-lt"/>
                <a:cs typeface="Al Tarikh" pitchFamily="2" charset="-78"/>
              </a:rPr>
              <a:t>Occupation</a:t>
            </a:r>
          </a:p>
          <a:p>
            <a:pPr marL="1064768" lvl="3" indent="-406400" defTabSz="457200">
              <a:lnSpc>
                <a:spcPct val="120000"/>
              </a:lnSpc>
              <a:spcBef>
                <a:spcPts val="0"/>
              </a:spcBef>
              <a:spcAft>
                <a:spcPts val="0"/>
              </a:spcAft>
              <a:buChar char="•"/>
              <a:defRPr sz="2300">
                <a:uFill>
                  <a:solidFill>
                    <a:srgbClr val="000000"/>
                  </a:solidFill>
                </a:uFill>
                <a:latin typeface="Century Gothic"/>
                <a:ea typeface="Century Gothic"/>
                <a:cs typeface="Century Gothic"/>
                <a:sym typeface="Century Gothic"/>
              </a:defRPr>
            </a:pPr>
            <a:r>
              <a:rPr lang="en-US" sz="8000" dirty="0">
                <a:latin typeface="+mj-lt"/>
                <a:cs typeface="Al Tarikh" pitchFamily="2" charset="-78"/>
              </a:rPr>
              <a:t>Gender</a:t>
            </a:r>
          </a:p>
          <a:p>
            <a:pPr marL="1064768" lvl="3" indent="-406400" defTabSz="457200">
              <a:lnSpc>
                <a:spcPct val="120000"/>
              </a:lnSpc>
              <a:spcBef>
                <a:spcPts val="0"/>
              </a:spcBef>
              <a:spcAft>
                <a:spcPts val="0"/>
              </a:spcAft>
              <a:buChar char="•"/>
              <a:defRPr sz="2300">
                <a:uFill>
                  <a:solidFill>
                    <a:srgbClr val="000000"/>
                  </a:solidFill>
                </a:uFill>
                <a:latin typeface="Century Gothic"/>
                <a:ea typeface="Century Gothic"/>
                <a:cs typeface="Century Gothic"/>
                <a:sym typeface="Century Gothic"/>
              </a:defRPr>
            </a:pPr>
            <a:r>
              <a:rPr lang="en-US" sz="8000" dirty="0">
                <a:latin typeface="+mj-lt"/>
                <a:cs typeface="Al Tarikh" pitchFamily="2" charset="-78"/>
              </a:rPr>
              <a:t>Religion</a:t>
            </a:r>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7279190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6c6a07ef5682af5ee15eb1919589e5ed29cd"/>
</p:tagLst>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FF0000"/>
      </a:accent1>
      <a:accent2>
        <a:srgbClr val="00000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5313 Summer Module 6 Presentation 20 21" id="{059F70BF-AD91-5242-9E09-62A9761AA833}" vid="{0CE3C6FD-59E9-9648-A20B-27085C335E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22835</TotalTime>
  <Words>3129</Words>
  <Application>Microsoft Office PowerPoint</Application>
  <PresentationFormat>Platekrāna</PresentationFormat>
  <Paragraphs>283</Paragraphs>
  <Slides>42</Slides>
  <Notes>17</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42</vt:i4>
      </vt:variant>
    </vt:vector>
  </HeadingPairs>
  <TitlesOfParts>
    <vt:vector size="47" baseType="lpstr">
      <vt:lpstr>Arial</vt:lpstr>
      <vt:lpstr>Calibri</vt:lpstr>
      <vt:lpstr>Calibri Light</vt:lpstr>
      <vt:lpstr>Wingdings</vt:lpstr>
      <vt:lpstr>Retrospect</vt:lpstr>
      <vt:lpstr>Courtney Queen, Ph.D.  Fulbright Scholar Rīga Stradiņš University Institute of Public Health  Assistant Professor  Director for Undergraduate Studies Graduate School of Biomedical Sciences Department of Public Health     </vt:lpstr>
      <vt:lpstr>Promotion of healthy ageing, welfare and social security</vt:lpstr>
      <vt:lpstr>Disclosure</vt:lpstr>
      <vt:lpstr>Objectives</vt:lpstr>
      <vt:lpstr>What is Health Equity?</vt:lpstr>
      <vt:lpstr>What are “Health Disparities”?</vt:lpstr>
      <vt:lpstr>Health Disparities Research Framework </vt:lpstr>
      <vt:lpstr>Social Determinants of Health</vt:lpstr>
      <vt:lpstr>Stratification</vt:lpstr>
      <vt:lpstr>PowerPoint prezentācija</vt:lpstr>
      <vt:lpstr>Conceptual Approaches</vt:lpstr>
      <vt:lpstr>Conceptual Approaches</vt:lpstr>
      <vt:lpstr>Single-focused Models</vt:lpstr>
      <vt:lpstr>A. The Genetic Model</vt:lpstr>
      <vt:lpstr>B. The Fundamental Cause Model</vt:lpstr>
      <vt:lpstr>Multi-focused Approaches</vt:lpstr>
      <vt:lpstr>C. The Pathways Model</vt:lpstr>
      <vt:lpstr>D. The Interaction Model</vt:lpstr>
      <vt:lpstr>Life Course Perspective</vt:lpstr>
      <vt:lpstr>Life Course Perspective</vt:lpstr>
      <vt:lpstr>Summary</vt:lpstr>
      <vt:lpstr>Psychological Distress Among the Elderly in the Baltic Nations During the Beginning of the COVID-19 Pandemic</vt:lpstr>
      <vt:lpstr>Introduction</vt:lpstr>
      <vt:lpstr>Background</vt:lpstr>
      <vt:lpstr>Key Concepts</vt:lpstr>
      <vt:lpstr>Vulnerability</vt:lpstr>
      <vt:lpstr>Dimensions of Vulnerability and Ageing</vt:lpstr>
      <vt:lpstr>Research Strategy</vt:lpstr>
      <vt:lpstr>Methods</vt:lpstr>
      <vt:lpstr>Behavioral Model for Vulnerable Populations</vt:lpstr>
      <vt:lpstr>Preliminary Findings</vt:lpstr>
      <vt:lpstr>Preliminary Findings</vt:lpstr>
      <vt:lpstr>Preliminary Findings</vt:lpstr>
      <vt:lpstr>Future Studies</vt:lpstr>
      <vt:lpstr>Conclusions</vt:lpstr>
      <vt:lpstr>Policy Implications</vt:lpstr>
      <vt:lpstr>References</vt:lpstr>
      <vt:lpstr>SHARE acknowledgement</vt:lpstr>
      <vt:lpstr>Just for Fun!</vt:lpstr>
      <vt:lpstr>Food for Thought!</vt:lpstr>
      <vt:lpstr>Thank You! </vt:lpstr>
      <vt:lpstr>PowerPoint prezentācija</vt:lpstr>
    </vt:vector>
  </TitlesOfParts>
  <Company>Texas Tech University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Dennis</dc:creator>
  <cp:lastModifiedBy>Ilona Gehtmane-Hofmane</cp:lastModifiedBy>
  <cp:revision>221</cp:revision>
  <cp:lastPrinted>2017-02-27T22:34:24Z</cp:lastPrinted>
  <dcterms:created xsi:type="dcterms:W3CDTF">2016-01-11T21:15:07Z</dcterms:created>
  <dcterms:modified xsi:type="dcterms:W3CDTF">2022-06-25T17:36:14Z</dcterms:modified>
</cp:coreProperties>
</file>