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62" r:id="rId5"/>
    <p:sldMasterId id="2147483674" r:id="rId6"/>
  </p:sldMasterIdLst>
  <p:notesMasterIdLst>
    <p:notesMasterId r:id="rId16"/>
  </p:notesMasterIdLst>
  <p:handoutMasterIdLst>
    <p:handoutMasterId r:id="rId17"/>
  </p:handoutMasterIdLst>
  <p:sldIdLst>
    <p:sldId id="264" r:id="rId7"/>
    <p:sldId id="265" r:id="rId8"/>
    <p:sldId id="271" r:id="rId9"/>
    <p:sldId id="273" r:id="rId10"/>
    <p:sldId id="272" r:id="rId11"/>
    <p:sldId id="274" r:id="rId12"/>
    <p:sldId id="275" r:id="rId13"/>
    <p:sldId id="276" r:id="rId14"/>
    <p:sldId id="270" r:id="rId15"/>
  </p:sldIdLst>
  <p:sldSz cx="12192000" cy="6858000"/>
  <p:notesSz cx="6797675" cy="992822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1C"/>
    <a:srgbClr val="FFFFFF"/>
    <a:srgbClr val="4C67B2"/>
    <a:srgbClr val="B6B5B5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93" autoAdjust="0"/>
  </p:normalViewPr>
  <p:slideViewPr>
    <p:cSldViewPr snapToGrid="0" showGuides="1">
      <p:cViewPr varScale="1">
        <p:scale>
          <a:sx n="160" d="100"/>
          <a:sy n="160" d="100"/>
        </p:scale>
        <p:origin x="34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99FF-D2BF-4868-A265-B60E6F1245B7}" type="datetimeFigureOut">
              <a:rPr lang="lv-LV" smtClean="0"/>
              <a:t>07.07.2022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2158C-0C4C-4DC8-B7E5-2CCC0BBCA3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3072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EF140-4C66-423D-8DF3-A237F42C1BFE}" type="datetimeFigureOut">
              <a:rPr lang="lv-LV" smtClean="0"/>
              <a:t>07.07.2022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981C8-3257-46EB-AC99-68DB799BDB0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867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784" y="1411288"/>
            <a:ext cx="9997016" cy="455612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B36-C296-4D5B-99C2-CD1097B99F1C}" type="datetimeFigureOut">
              <a:rPr lang="lv-LV" smtClean="0"/>
              <a:t>07.07.2022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2785" y="5373688"/>
            <a:ext cx="4754033" cy="803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 err="1"/>
              <a:t>Author</a:t>
            </a:r>
            <a:endParaRPr lang="lv-LV" dirty="0"/>
          </a:p>
          <a:p>
            <a:pPr lvl="0"/>
            <a:r>
              <a:rPr lang="lv-LV" dirty="0" err="1"/>
              <a:t>Date</a:t>
            </a:r>
            <a:endParaRPr lang="lv-LV" dirty="0"/>
          </a:p>
          <a:p>
            <a:pPr lvl="0"/>
            <a:r>
              <a:rPr lang="lv-LV" dirty="0" err="1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8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73" userDrawn="1">
          <p15:clr>
            <a:srgbClr val="FBAE40"/>
          </p15:clr>
        </p15:guide>
        <p15:guide id="4" pos="3689" userDrawn="1">
          <p15:clr>
            <a:srgbClr val="FBAE40"/>
          </p15:clr>
        </p15:guide>
        <p15:guide id="5" pos="7045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orient="horz" pos="459" userDrawn="1">
          <p15:clr>
            <a:srgbClr val="FBAE40"/>
          </p15:clr>
        </p15:guide>
        <p15:guide id="8" orient="horz" pos="22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49" y="136524"/>
            <a:ext cx="10079567" cy="936625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6216" y="166528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Body</a:t>
            </a:r>
            <a:r>
              <a:rPr lang="lv-LV" dirty="0"/>
              <a:t> </a:t>
            </a:r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07.07.2022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176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7" y="136524"/>
            <a:ext cx="10515600" cy="103671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07.07.2022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37168" y="1665289"/>
            <a:ext cx="10098617" cy="1411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 err="1"/>
              <a:t>Body</a:t>
            </a:r>
            <a:r>
              <a:rPr lang="lv-LV" dirty="0"/>
              <a:t> </a:t>
            </a:r>
            <a:r>
              <a:rPr lang="lv-LV" dirty="0" err="1"/>
              <a:t>text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37168" y="3429000"/>
            <a:ext cx="10098617" cy="2160588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35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7" y="1673275"/>
            <a:ext cx="10515600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07.07.2022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403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101" y="1673225"/>
            <a:ext cx="4790017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1" y="1673225"/>
            <a:ext cx="4798484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07.07.2022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662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667" y="1665288"/>
            <a:ext cx="4828117" cy="3924301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1665287"/>
            <a:ext cx="4800600" cy="68738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07.07.2022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6217" y="2352676"/>
            <a:ext cx="4800600" cy="3236913"/>
          </a:xfrm>
        </p:spPr>
        <p:txBody>
          <a:bodyPr/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15982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8915" y="1684338"/>
            <a:ext cx="6030385" cy="2954338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07.07.2022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217" y="4867276"/>
            <a:ext cx="10079567" cy="760413"/>
          </a:xfrm>
        </p:spPr>
        <p:txBody>
          <a:bodyPr/>
          <a:lstStyle>
            <a:lvl1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 err="1"/>
              <a:t>Body</a:t>
            </a:r>
            <a:r>
              <a:rPr lang="lv-LV" dirty="0"/>
              <a:t> </a:t>
            </a:r>
            <a:r>
              <a:rPr lang="lv-LV" dirty="0" err="1"/>
              <a:t>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601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E2F4-2C2C-4DDB-9DF2-07332ED43F52}" type="datetimeFigureOut">
              <a:rPr lang="lv-LV" smtClean="0"/>
              <a:t>07.07.2022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56216" y="5934075"/>
            <a:ext cx="41761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www.rsu.lv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7511" y="1401764"/>
            <a:ext cx="10022289" cy="5032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24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2B36-C296-4D5B-99C2-CD1097B99F1C}" type="datetimeFigureOut">
              <a:rPr lang="lv-LV" smtClean="0"/>
              <a:t>07.07.2022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302" y="5373690"/>
            <a:ext cx="4754033" cy="1328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v-LV" dirty="0" err="1"/>
              <a:t>Author</a:t>
            </a:r>
            <a:endParaRPr lang="lv-LV" dirty="0"/>
          </a:p>
          <a:p>
            <a:pPr lvl="0"/>
            <a:r>
              <a:rPr lang="lv-LV" dirty="0" err="1"/>
              <a:t>Date</a:t>
            </a:r>
            <a:endParaRPr lang="lv-LV" dirty="0"/>
          </a:p>
          <a:p>
            <a:pPr lvl="0"/>
            <a:r>
              <a:rPr lang="lv-LV" dirty="0" err="1"/>
              <a:t>Place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3" y="742536"/>
            <a:ext cx="1762383" cy="324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"/>
          <a:stretch/>
        </p:blipFill>
        <p:spPr>
          <a:xfrm>
            <a:off x="9659084" y="16193"/>
            <a:ext cx="2532916" cy="6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7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688" userDrawn="1">
          <p15:clr>
            <a:srgbClr val="F26B43"/>
          </p15:clr>
        </p15:guide>
        <p15:guide id="5" pos="6992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385" userDrawn="1">
          <p15:clr>
            <a:srgbClr val="F26B43"/>
          </p15:clr>
        </p15:guide>
        <p15:guide id="9" orient="horz" pos="3861" userDrawn="1">
          <p15:clr>
            <a:srgbClr val="F26B43"/>
          </p15:clr>
        </p15:guide>
        <p15:guide id="10" orient="horz" pos="91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167" y="690564"/>
            <a:ext cx="10515600" cy="103671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167" y="1665289"/>
            <a:ext cx="10515600" cy="4359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9CD5-6B41-4DD5-AB12-F8EA993B035F}" type="datetimeFigureOut">
              <a:rPr lang="lv-LV" smtClean="0"/>
              <a:t>07.07.2022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bright="5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8" t="792" r="2548"/>
          <a:stretch/>
        </p:blipFill>
        <p:spPr>
          <a:xfrm>
            <a:off x="9659084" y="10758"/>
            <a:ext cx="2532916" cy="6071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5969487"/>
            <a:ext cx="1550826" cy="3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4" r:id="rId3"/>
    <p:sldLayoutId id="2147483666" r:id="rId4"/>
    <p:sldLayoutId id="2147483671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8E001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rgbClr val="58595B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E001C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○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640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521" userDrawn="1">
          <p15:clr>
            <a:srgbClr val="F26B43"/>
          </p15:clr>
        </p15:guide>
        <p15:guide id="9" orient="horz" pos="1049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orient="horz" pos="395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217" y="728664"/>
            <a:ext cx="10297583" cy="962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6" y="5934075"/>
            <a:ext cx="102975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v-LV" dirty="0"/>
              <a:t>www.rsu.lv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E2F4-2C2C-4DDB-9DF2-07332ED43F52}" type="datetimeFigureOut">
              <a:rPr lang="lv-LV" smtClean="0"/>
              <a:t>07.07.2022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"/>
          <a:stretch/>
        </p:blipFill>
        <p:spPr>
          <a:xfrm>
            <a:off x="9659084" y="6568"/>
            <a:ext cx="2532916" cy="6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701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4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773" y="1776450"/>
            <a:ext cx="9997016" cy="2093185"/>
          </a:xfrm>
        </p:spPr>
        <p:txBody>
          <a:bodyPr>
            <a:noAutofit/>
          </a:bodyPr>
          <a:lstStyle/>
          <a:p>
            <a:r>
              <a:rPr lang="en-US" sz="6000" dirty="0">
                <a:latin typeface="+mn-lt"/>
              </a:rPr>
              <a:t>The most important findings on ageing in the Baltic States</a:t>
            </a:r>
            <a:endParaRPr lang="lv-LV" sz="2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174" y="5523374"/>
            <a:ext cx="7800914" cy="1006736"/>
          </a:xfrm>
        </p:spPr>
        <p:txBody>
          <a:bodyPr>
            <a:normAutofit/>
          </a:bodyPr>
          <a:lstStyle/>
          <a:p>
            <a:r>
              <a:rPr lang="lv-LV" sz="2800" b="1" dirty="0">
                <a:latin typeface="+mn-lt"/>
              </a:rPr>
              <a:t>Madara Miķelsone</a:t>
            </a:r>
            <a:r>
              <a:rPr lang="en-US" sz="2800" b="1" dirty="0">
                <a:latin typeface="+mn-lt"/>
              </a:rPr>
              <a:t>, Ieva Reine, Andrejs Ivanovs</a:t>
            </a:r>
            <a:endParaRPr lang="lv-LV" sz="2800" b="1" dirty="0">
              <a:latin typeface="+mn-lt"/>
            </a:endParaRPr>
          </a:p>
          <a:p>
            <a:r>
              <a:rPr lang="lv-LV" b="1" dirty="0">
                <a:latin typeface="+mn-lt"/>
              </a:rPr>
              <a:t>Statistics Unit, Faculty of Medicine</a:t>
            </a:r>
          </a:p>
          <a:p>
            <a:r>
              <a:rPr lang="lv-LV" b="1" dirty="0">
                <a:latin typeface="+mn-lt"/>
              </a:rPr>
              <a:t>Riga Stradiņš University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655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CDA9FE2-F129-8469-27BF-1D47343F0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668" y="71582"/>
            <a:ext cx="3250834" cy="67148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2DFE8B-75C2-8AE9-137B-21EB59E80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7" y="406681"/>
            <a:ext cx="8956831" cy="604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1AB76-D09F-CBB4-A634-762453B5A402}"/>
              </a:ext>
            </a:extLst>
          </p:cNvPr>
          <p:cNvSpPr txBox="1"/>
          <p:nvPr/>
        </p:nvSpPr>
        <p:spPr>
          <a:xfrm>
            <a:off x="246743" y="175491"/>
            <a:ext cx="1194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E001C"/>
                </a:solidFill>
              </a:rPr>
              <a:t>HEALTH CHANGES – POOR OR FAIR SELF-RATED HEALTH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9531A8-56E9-C150-34CA-ACC33608E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0"/>
            <a:ext cx="12192000" cy="2667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FCB821-A6C3-768B-AD00-183D313813BB}"/>
              </a:ext>
            </a:extLst>
          </p:cNvPr>
          <p:cNvSpPr/>
          <p:nvPr/>
        </p:nvSpPr>
        <p:spPr>
          <a:xfrm>
            <a:off x="443347" y="4488874"/>
            <a:ext cx="1884218" cy="18565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1BFFCD-0B87-3D6E-6336-BCF196BF96F9}"/>
              </a:ext>
            </a:extLst>
          </p:cNvPr>
          <p:cNvSpPr/>
          <p:nvPr/>
        </p:nvSpPr>
        <p:spPr>
          <a:xfrm>
            <a:off x="4553524" y="4470402"/>
            <a:ext cx="1884218" cy="18565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5CA026-BF54-3529-BA2D-1E46F04521FD}"/>
              </a:ext>
            </a:extLst>
          </p:cNvPr>
          <p:cNvSpPr/>
          <p:nvPr/>
        </p:nvSpPr>
        <p:spPr>
          <a:xfrm>
            <a:off x="8635993" y="4470402"/>
            <a:ext cx="1884218" cy="18565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7ECAED-A820-19ED-5197-2929650E3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873" y="1001775"/>
            <a:ext cx="8580253" cy="30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8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1AB76-D09F-CBB4-A634-762453B5A402}"/>
              </a:ext>
            </a:extLst>
          </p:cNvPr>
          <p:cNvSpPr txBox="1"/>
          <p:nvPr/>
        </p:nvSpPr>
        <p:spPr>
          <a:xfrm>
            <a:off x="246743" y="175491"/>
            <a:ext cx="1194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E001C"/>
                </a:solidFill>
              </a:rPr>
              <a:t>HEALTH CHANGES – POOR OR FAIR SELF-RATED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B415D-D8AF-D072-E78E-9EC5A69E1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54" b="8061"/>
          <a:stretch/>
        </p:blipFill>
        <p:spPr>
          <a:xfrm>
            <a:off x="246743" y="1901394"/>
            <a:ext cx="4809540" cy="3055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544E5D-66EC-B619-7559-1556A2ADF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9"/>
          <a:stretch/>
        </p:blipFill>
        <p:spPr>
          <a:xfrm>
            <a:off x="5476301" y="4035475"/>
            <a:ext cx="6437257" cy="25823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4030EB-CC23-1138-AF1F-82DDD7BF9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345" y="1460821"/>
            <a:ext cx="6264752" cy="208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1AB76-D09F-CBB4-A634-762453B5A402}"/>
              </a:ext>
            </a:extLst>
          </p:cNvPr>
          <p:cNvSpPr txBox="1"/>
          <p:nvPr/>
        </p:nvSpPr>
        <p:spPr>
          <a:xfrm>
            <a:off x="246743" y="175491"/>
            <a:ext cx="1194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E001C"/>
                </a:solidFill>
              </a:rPr>
              <a:t>MENTAL HEALTH CHANGES – NERVOUSNESS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E4A36-FA4B-85C6-B28B-622E80BF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546" y="1036164"/>
            <a:ext cx="4815472" cy="25253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4577EF-ECD0-3967-DC19-A93A330F9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6" b="9394"/>
          <a:stretch/>
        </p:blipFill>
        <p:spPr>
          <a:xfrm>
            <a:off x="791961" y="3897742"/>
            <a:ext cx="5032388" cy="269336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48118AF-E733-3915-EEE6-58D96B17B8EE}"/>
              </a:ext>
            </a:extLst>
          </p:cNvPr>
          <p:cNvSpPr/>
          <p:nvPr/>
        </p:nvSpPr>
        <p:spPr>
          <a:xfrm>
            <a:off x="8340432" y="1967345"/>
            <a:ext cx="738909" cy="999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0CEAE-573C-FDFD-CB68-90376F53EA38}"/>
              </a:ext>
            </a:extLst>
          </p:cNvPr>
          <p:cNvSpPr/>
          <p:nvPr/>
        </p:nvSpPr>
        <p:spPr>
          <a:xfrm>
            <a:off x="9801444" y="1967345"/>
            <a:ext cx="738909" cy="999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FFCF79-8A71-A69A-80A5-11BF7DEDEE46}"/>
              </a:ext>
            </a:extLst>
          </p:cNvPr>
          <p:cNvSpPr/>
          <p:nvPr/>
        </p:nvSpPr>
        <p:spPr>
          <a:xfrm>
            <a:off x="11260788" y="1959797"/>
            <a:ext cx="738909" cy="999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9B62569-06F8-6650-8050-6BC1B2059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04" y="1036164"/>
            <a:ext cx="6319610" cy="21992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E11FA0-31F9-CD60-7E07-6B474CAF4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718" y="3923830"/>
            <a:ext cx="5524979" cy="27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8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1AB76-D09F-CBB4-A634-762453B5A402}"/>
              </a:ext>
            </a:extLst>
          </p:cNvPr>
          <p:cNvSpPr txBox="1"/>
          <p:nvPr/>
        </p:nvSpPr>
        <p:spPr>
          <a:xfrm>
            <a:off x="246743" y="175491"/>
            <a:ext cx="1194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E001C"/>
                </a:solidFill>
              </a:rPr>
              <a:t>MENTAL HEALTH CHANGES – SAD/DEPRESSED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138452-AA62-E4B9-F9FF-F2BB0291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370" y="1052729"/>
            <a:ext cx="6130542" cy="2993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8EF398-DFBA-61B1-57B6-8C36AFA9C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40"/>
          <a:stretch/>
        </p:blipFill>
        <p:spPr>
          <a:xfrm>
            <a:off x="1021099" y="4382272"/>
            <a:ext cx="4466206" cy="23079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6E0E69-9CED-55F3-745A-83D280FEDB00}"/>
              </a:ext>
            </a:extLst>
          </p:cNvPr>
          <p:cNvSpPr/>
          <p:nvPr/>
        </p:nvSpPr>
        <p:spPr>
          <a:xfrm>
            <a:off x="7315196" y="2549722"/>
            <a:ext cx="738909" cy="8144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0962E-AC48-7946-7674-1C8B3A48D2BD}"/>
              </a:ext>
            </a:extLst>
          </p:cNvPr>
          <p:cNvSpPr/>
          <p:nvPr/>
        </p:nvSpPr>
        <p:spPr>
          <a:xfrm>
            <a:off x="9208650" y="2549722"/>
            <a:ext cx="738909" cy="8144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33A1B5-752A-16CB-A15A-CD1BAE122936}"/>
              </a:ext>
            </a:extLst>
          </p:cNvPr>
          <p:cNvSpPr/>
          <p:nvPr/>
        </p:nvSpPr>
        <p:spPr>
          <a:xfrm>
            <a:off x="11086636" y="2549722"/>
            <a:ext cx="738909" cy="8144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171CBA2-9021-4998-E90A-63FA35FC5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88" y="1321776"/>
            <a:ext cx="5663938" cy="21995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0F2FCE2-A034-2325-B981-59FD380DE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697" y="4382272"/>
            <a:ext cx="4799487" cy="243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1AB76-D09F-CBB4-A634-762453B5A402}"/>
              </a:ext>
            </a:extLst>
          </p:cNvPr>
          <p:cNvSpPr txBox="1"/>
          <p:nvPr/>
        </p:nvSpPr>
        <p:spPr>
          <a:xfrm>
            <a:off x="246743" y="175491"/>
            <a:ext cx="1194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E001C"/>
                </a:solidFill>
              </a:rPr>
              <a:t>MENTAL HEALTH CHANGES – LONELINESS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A3D9BE-F6FE-37CD-2D5B-BBE29D1FD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194" y="1173576"/>
            <a:ext cx="6049639" cy="2732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31033-F1C5-A716-9E0A-2E61B65CC7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35"/>
          <a:stretch/>
        </p:blipFill>
        <p:spPr>
          <a:xfrm>
            <a:off x="791903" y="3906527"/>
            <a:ext cx="4736845" cy="25799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E91B82-A369-B31C-E716-97F9A45ECDB9}"/>
              </a:ext>
            </a:extLst>
          </p:cNvPr>
          <p:cNvSpPr/>
          <p:nvPr/>
        </p:nvSpPr>
        <p:spPr>
          <a:xfrm>
            <a:off x="7408090" y="2105891"/>
            <a:ext cx="673724" cy="12486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6AD04E-EDBB-C493-683A-21837B218A5B}"/>
              </a:ext>
            </a:extLst>
          </p:cNvPr>
          <p:cNvSpPr/>
          <p:nvPr/>
        </p:nvSpPr>
        <p:spPr>
          <a:xfrm>
            <a:off x="11167637" y="2105891"/>
            <a:ext cx="673724" cy="12486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F9EA60-8033-0F65-6D2A-3475A197A07B}"/>
              </a:ext>
            </a:extLst>
          </p:cNvPr>
          <p:cNvSpPr/>
          <p:nvPr/>
        </p:nvSpPr>
        <p:spPr>
          <a:xfrm>
            <a:off x="9287863" y="2105891"/>
            <a:ext cx="673724" cy="12486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DAC59A-6FD3-569A-C299-D5A233A51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40" y="1173576"/>
            <a:ext cx="4639763" cy="23364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123FA2-DFED-5611-A1B9-53366268C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840" y="4286854"/>
            <a:ext cx="4932797" cy="25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1AB76-D09F-CBB4-A634-762453B5A402}"/>
              </a:ext>
            </a:extLst>
          </p:cNvPr>
          <p:cNvSpPr txBox="1"/>
          <p:nvPr/>
        </p:nvSpPr>
        <p:spPr>
          <a:xfrm>
            <a:off x="246743" y="175491"/>
            <a:ext cx="11945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E001C"/>
                </a:solidFill>
              </a:rPr>
              <a:t>The main predictors for fair or poor self-rated health: unadjusted OR (95%CI)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5A1568B-D16E-1711-EC73-595066532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15276"/>
              </p:ext>
            </p:extLst>
          </p:nvPr>
        </p:nvGraphicFramePr>
        <p:xfrm>
          <a:off x="341745" y="1773579"/>
          <a:ext cx="10784115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6857">
                  <a:extLst>
                    <a:ext uri="{9D8B030D-6E8A-4147-A177-3AD203B41FA5}">
                      <a16:colId xmlns:a16="http://schemas.microsoft.com/office/drawing/2014/main" val="3989458760"/>
                    </a:ext>
                  </a:extLst>
                </a:gridCol>
                <a:gridCol w="2119086">
                  <a:extLst>
                    <a:ext uri="{9D8B030D-6E8A-4147-A177-3AD203B41FA5}">
                      <a16:colId xmlns:a16="http://schemas.microsoft.com/office/drawing/2014/main" val="3962376481"/>
                    </a:ext>
                  </a:extLst>
                </a:gridCol>
                <a:gridCol w="2119086">
                  <a:extLst>
                    <a:ext uri="{9D8B030D-6E8A-4147-A177-3AD203B41FA5}">
                      <a16:colId xmlns:a16="http://schemas.microsoft.com/office/drawing/2014/main" val="2891405808"/>
                    </a:ext>
                  </a:extLst>
                </a:gridCol>
                <a:gridCol w="2119086">
                  <a:extLst>
                    <a:ext uri="{9D8B030D-6E8A-4147-A177-3AD203B41FA5}">
                      <a16:colId xmlns:a16="http://schemas.microsoft.com/office/drawing/2014/main" val="382882276"/>
                    </a:ext>
                  </a:extLst>
                </a:gridCol>
              </a:tblGrid>
              <a:tr h="14221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Predictors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Latvia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Lithuania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Estonia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82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Limitations in daily tasks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10.58 (7.28-15.38)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8.12 (6.20-10.64)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11,39 (9.55-13.60)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745827"/>
                  </a:ext>
                </a:extLst>
              </a:tr>
              <a:tr h="273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Feelings of loneliness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9.46 (4.02-22.21)</a:t>
                      </a:r>
                      <a:endParaRPr lang="en-US" sz="1800" b="1" dirty="0"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7.38 (3.98-13.70)</a:t>
                      </a:r>
                      <a:endParaRPr lang="en-US" sz="1800" b="1" dirty="0"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6.19 (3.79-10.13)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370868"/>
                  </a:ext>
                </a:extLst>
              </a:tr>
              <a:tr h="216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Sad/depressed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3.67 (2.50-5.38)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4.46 (3.38-5.91)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3.60 (3.00-4.32)</a:t>
                      </a:r>
                      <a:endParaRPr lang="en-US" sz="1800" b="1" dirty="0"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620397"/>
                  </a:ext>
                </a:extLst>
              </a:tr>
              <a:tr h="216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Felt nervous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2.05 (1.49-2.82)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3.23 (2.50-4.19)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2.61 (2.19-3.10)</a:t>
                      </a:r>
                      <a:endParaRPr lang="en-US" sz="1800" b="1" dirty="0"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582733"/>
                  </a:ext>
                </a:extLst>
              </a:tr>
              <a:tr h="216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Age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1.09 (1.07-1.11)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1.07 (1.05-1.08)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1.08 (1.077-1.09)</a:t>
                      </a:r>
                      <a:endParaRPr lang="en-US" sz="1800" b="1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37241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E5ED662-5BAD-094A-E80D-24ABCAB4F4A6}"/>
              </a:ext>
            </a:extLst>
          </p:cNvPr>
          <p:cNvSpPr txBox="1"/>
          <p:nvPr/>
        </p:nvSpPr>
        <p:spPr>
          <a:xfrm>
            <a:off x="246743" y="4252024"/>
            <a:ext cx="115019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As the proportion of respondents with poor or fair health status has increased, it could be associated with ageing process rather than Covid-19 pandemic.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results indicate that health deterioration due to mental health factors could be intensified by the Covid-19 pandemic, but more detailed analysis is needed.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4945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98" y="2686395"/>
            <a:ext cx="10479290" cy="1171837"/>
          </a:xfrm>
        </p:spPr>
        <p:txBody>
          <a:bodyPr>
            <a:normAutofit/>
          </a:bodyPr>
          <a:lstStyle/>
          <a:p>
            <a:r>
              <a:rPr lang="en-US" sz="8000" baseline="-25000" dirty="0">
                <a:latin typeface="+mn-lt"/>
              </a:rPr>
              <a:t>THANK YOU FOR YOUR ATTENTION!</a:t>
            </a:r>
            <a:endParaRPr lang="lv-LV" sz="80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585271"/>
      </p:ext>
    </p:extLst>
  </p:cSld>
  <p:clrMapOvr>
    <a:masterClrMapping/>
  </p:clrMapOvr>
</p:sld>
</file>

<file path=ppt/theme/theme1.xml><?xml version="1.0" encoding="utf-8"?>
<a:theme xmlns:a="http://schemas.openxmlformats.org/drawingml/2006/main" name="IEVADS">
  <a:themeElements>
    <a:clrScheme name="Custom 1">
      <a:dk1>
        <a:sysClr val="windowText" lastClr="000000"/>
      </a:dk1>
      <a:lt1>
        <a:sysClr val="window" lastClr="FFFFFF"/>
      </a:lt1>
      <a:dk2>
        <a:srgbClr val="C00000"/>
      </a:dk2>
      <a:lt2>
        <a:srgbClr val="F2F2F2"/>
      </a:lt2>
      <a:accent1>
        <a:srgbClr val="C00000"/>
      </a:accent1>
      <a:accent2>
        <a:srgbClr val="F58220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7F7F7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-530_RED_Presentation_16_9_TEMPLATE-ENG" id="{A3CEC246-11A4-4E12-926F-24F2363D5855}" vid="{5CCACEFE-AC1D-4F4A-9B4B-2A0355131A1F}"/>
    </a:ext>
  </a:extLst>
</a:theme>
</file>

<file path=ppt/theme/theme2.xml><?xml version="1.0" encoding="utf-8"?>
<a:theme xmlns:a="http://schemas.openxmlformats.org/drawingml/2006/main" name="SATU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-530_RED_Presentation_16_9_TEMPLATE-ENG" id="{A3CEC246-11A4-4E12-926F-24F2363D5855}" vid="{7C65FEAE-75AB-492D-BB8D-530AE6715359}"/>
    </a:ext>
  </a:extLst>
</a:theme>
</file>

<file path=ppt/theme/theme3.xml><?xml version="1.0" encoding="utf-8"?>
<a:theme xmlns:a="http://schemas.openxmlformats.org/drawingml/2006/main" name="NOBEIGU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-530_RED_Presentation_16_9_TEMPLATE-ENG" id="{A3CEC246-11A4-4E12-926F-24F2363D5855}" vid="{3622D82B-3ADA-493E-B7EC-2565309C7BB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FDE7EC9A32048A1D1FA2716B87D08" ma:contentTypeVersion="5" ma:contentTypeDescription="Create a new document." ma:contentTypeScope="" ma:versionID="3cdcf027c5a14c9ed5068e242cee44cf">
  <xsd:schema xmlns:xsd="http://www.w3.org/2001/XMLSchema" xmlns:xs="http://www.w3.org/2001/XMLSchema" xmlns:p="http://schemas.microsoft.com/office/2006/metadata/properties" xmlns:ns3="b2ba77dc-1692-4cdc-98e2-c67a8524d223" xmlns:ns4="d1bbc454-9695-46ef-9172-64bcd98ba2af" targetNamespace="http://schemas.microsoft.com/office/2006/metadata/properties" ma:root="true" ma:fieldsID="9ee77b0b5cb2469eca1d29d0f2c71ac1" ns3:_="" ns4:_="">
    <xsd:import namespace="b2ba77dc-1692-4cdc-98e2-c67a8524d223"/>
    <xsd:import namespace="d1bbc454-9695-46ef-9172-64bcd98ba2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a77dc-1692-4cdc-98e2-c67a8524d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bc454-9695-46ef-9172-64bcd98ba2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B5AEDF-3730-4BF1-A685-0DDEE82CB8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F1BEB3-ABCB-47E6-BA24-82CB87AD8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ba77dc-1692-4cdc-98e2-c67a8524d223"/>
    <ds:schemaRef ds:uri="d1bbc454-9695-46ef-9172-64bcd98ba2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4A8073-C5F8-4701-9F93-58FF7267720D}">
  <ds:schemaRefs>
    <ds:schemaRef ds:uri="http://schemas.microsoft.com/office/2006/documentManagement/types"/>
    <ds:schemaRef ds:uri="http://purl.org/dc/dcmitype/"/>
    <ds:schemaRef ds:uri="d1bbc454-9695-46ef-9172-64bcd98ba2af"/>
    <ds:schemaRef ds:uri="b2ba77dc-1692-4cdc-98e2-c67a8524d22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RED_Presentation_16_9_TEMPLATE-ENG</Template>
  <TotalTime>3862</TotalTime>
  <Words>212</Words>
  <Application>Microsoft Office PowerPoint</Application>
  <PresentationFormat>Platekrāna</PresentationFormat>
  <Paragraphs>38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3</vt:i4>
      </vt:variant>
      <vt:variant>
        <vt:lpstr>Slaidu virsraksti</vt:lpstr>
      </vt:variant>
      <vt:variant>
        <vt:i4>9</vt:i4>
      </vt:variant>
    </vt:vector>
  </HeadingPairs>
  <TitlesOfParts>
    <vt:vector size="14" baseType="lpstr">
      <vt:lpstr>Calibri</vt:lpstr>
      <vt:lpstr>Arial</vt:lpstr>
      <vt:lpstr>IEVADS</vt:lpstr>
      <vt:lpstr>SATURS</vt:lpstr>
      <vt:lpstr>NOBEIGUMS</vt:lpstr>
      <vt:lpstr>The most important findings on ageing in the Baltic States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THANK YOU FOR YOUR ATTENTION!</vt:lpstr>
    </vt:vector>
  </TitlesOfParts>
  <Company>RSU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PRINCIPLES IN STATISTICS Lecture for RSU Researchers Academy</dc:title>
  <dc:creator>Madara Miķelsone</dc:creator>
  <cp:lastModifiedBy>Ilona Gehtmane-Hofmane</cp:lastModifiedBy>
  <cp:revision>46</cp:revision>
  <cp:lastPrinted>2019-07-30T11:10:31Z</cp:lastPrinted>
  <dcterms:created xsi:type="dcterms:W3CDTF">2021-11-20T15:23:38Z</dcterms:created>
  <dcterms:modified xsi:type="dcterms:W3CDTF">2022-07-07T10:19:01Z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0x010100BA6FDE7EC9A32048A1D1FA2716B87D08</vt:lpwstr>
  </property>
</Properties>
</file>