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25"/>
  </p:notesMasterIdLst>
  <p:sldIdLst>
    <p:sldId id="264" r:id="rId4"/>
    <p:sldId id="265" r:id="rId5"/>
    <p:sldId id="266" r:id="rId6"/>
    <p:sldId id="271" r:id="rId7"/>
    <p:sldId id="272" r:id="rId8"/>
    <p:sldId id="273" r:id="rId9"/>
    <p:sldId id="274" r:id="rId10"/>
    <p:sldId id="276" r:id="rId11"/>
    <p:sldId id="275" r:id="rId12"/>
    <p:sldId id="277" r:id="rId13"/>
    <p:sldId id="278" r:id="rId14"/>
    <p:sldId id="280" r:id="rId15"/>
    <p:sldId id="279" r:id="rId16"/>
    <p:sldId id="281" r:id="rId17"/>
    <p:sldId id="282" r:id="rId18"/>
    <p:sldId id="283" r:id="rId19"/>
    <p:sldId id="285" r:id="rId20"/>
    <p:sldId id="286" r:id="rId21"/>
    <p:sldId id="269" r:id="rId22"/>
    <p:sldId id="287"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1C"/>
    <a:srgbClr val="58595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96087"/>
  </p:normalViewPr>
  <p:slideViewPr>
    <p:cSldViewPr snapToGrid="0" showGuides="1">
      <p:cViewPr varScale="1">
        <p:scale>
          <a:sx n="120" d="100"/>
          <a:sy n="120" d="100"/>
        </p:scale>
        <p:origin x="23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2F640-FC82-0348-946C-B02258D9DC1B}" type="datetimeFigureOut">
              <a:rPr lang="lv-LV" smtClean="0"/>
              <a:t>09.10.25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ADE1A-3948-2246-8E97-D49A8622CC4B}" type="slidenum">
              <a:rPr lang="lv-LV" smtClean="0"/>
              <a:t>‹#›</a:t>
            </a:fld>
            <a:endParaRPr lang="lv-LV"/>
          </a:p>
        </p:txBody>
      </p:sp>
    </p:spTree>
    <p:extLst>
      <p:ext uri="{BB962C8B-B14F-4D97-AF65-F5344CB8AC3E}">
        <p14:creationId xmlns:p14="http://schemas.microsoft.com/office/powerpoint/2010/main" val="164092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72ADE1A-3948-2246-8E97-D49A8622CC4B}" type="slidenum">
              <a:rPr lang="lv-LV" smtClean="0"/>
              <a:t>2</a:t>
            </a:fld>
            <a:endParaRPr lang="lv-LV"/>
          </a:p>
        </p:txBody>
      </p:sp>
    </p:spTree>
    <p:extLst>
      <p:ext uri="{BB962C8B-B14F-4D97-AF65-F5344CB8AC3E}">
        <p14:creationId xmlns:p14="http://schemas.microsoft.com/office/powerpoint/2010/main" val="88466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Tātad kognitīvās novecošanās problēma kļūst arvien aktuālāka, un šajā kontekstā svarīga ir </a:t>
            </a:r>
            <a:r>
              <a:rPr lang="lv-LV" dirty="0" err="1"/>
              <a:t>biomarķieru</a:t>
            </a:r>
            <a:r>
              <a:rPr lang="lv-LV" dirty="0"/>
              <a:t> meklēšana, kas ļautu agrīni atklāt kognitīvas izmaiņas.</a:t>
            </a:r>
          </a:p>
          <a:p>
            <a:endParaRPr lang="lv-LV" dirty="0"/>
          </a:p>
        </p:txBody>
      </p:sp>
      <p:sp>
        <p:nvSpPr>
          <p:cNvPr id="4" name="Slide Number Placeholder 3"/>
          <p:cNvSpPr>
            <a:spLocks noGrp="1"/>
          </p:cNvSpPr>
          <p:nvPr>
            <p:ph type="sldNum" sz="quarter" idx="5"/>
          </p:nvPr>
        </p:nvSpPr>
        <p:spPr/>
        <p:txBody>
          <a:bodyPr/>
          <a:lstStyle/>
          <a:p>
            <a:fld id="{A72ADE1A-3948-2246-8E97-D49A8622CC4B}" type="slidenum">
              <a:rPr lang="lv-LV" smtClean="0"/>
              <a:t>3</a:t>
            </a:fld>
            <a:endParaRPr lang="lv-LV"/>
          </a:p>
        </p:txBody>
      </p:sp>
    </p:spTree>
    <p:extLst>
      <p:ext uri="{BB962C8B-B14F-4D97-AF65-F5344CB8AC3E}">
        <p14:creationId xmlns:p14="http://schemas.microsoft.com/office/powerpoint/2010/main" val="409463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784" y="1411288"/>
            <a:ext cx="10363200" cy="455612"/>
          </a:xfrm>
        </p:spPr>
        <p:txBody>
          <a:bodyPr anchor="t" anchorCtr="0">
            <a:normAutofit/>
          </a:bodyPr>
          <a:lstStyle>
            <a:lvl1pPr algn="l">
              <a:defRPr sz="2800"/>
            </a:lvl1pPr>
          </a:lstStyle>
          <a:p>
            <a:r>
              <a:rPr lang="en-US" dirty="0"/>
              <a:t>Click to edit Master title style</a:t>
            </a:r>
          </a:p>
        </p:txBody>
      </p:sp>
      <p:sp>
        <p:nvSpPr>
          <p:cNvPr id="4" name="Date Placeholder 3"/>
          <p:cNvSpPr>
            <a:spLocks noGrp="1"/>
          </p:cNvSpPr>
          <p:nvPr>
            <p:ph type="dt" sz="half" idx="10"/>
          </p:nvPr>
        </p:nvSpPr>
        <p:spPr/>
        <p:txBody>
          <a:bodyPr/>
          <a:lstStyle/>
          <a:p>
            <a:fld id="{4F082B36-C296-4D5B-99C2-CD1097B99F1C}" type="datetimeFigureOut">
              <a:rPr lang="lv-LV" smtClean="0"/>
              <a:t>09.10.25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7C63D82-7728-4029-8B0A-0AF4D13E9620}" type="slidenum">
              <a:rPr lang="lv-LV" smtClean="0"/>
              <a:t>‹#›</a:t>
            </a:fld>
            <a:endParaRPr lang="lv-LV"/>
          </a:p>
        </p:txBody>
      </p:sp>
      <p:sp>
        <p:nvSpPr>
          <p:cNvPr id="7" name="Text Placeholder 2"/>
          <p:cNvSpPr>
            <a:spLocks noGrp="1"/>
          </p:cNvSpPr>
          <p:nvPr>
            <p:ph type="body" idx="1" hasCustomPrompt="1"/>
          </p:nvPr>
        </p:nvSpPr>
        <p:spPr>
          <a:xfrm>
            <a:off x="1102785" y="5373688"/>
            <a:ext cx="4754033" cy="803274"/>
          </a:xfrm>
          <a:prstGeom prst="rect">
            <a:avLst/>
          </a:prstGeom>
        </p:spPr>
        <p:txBody>
          <a:bodyPr vert="horz" lIns="0" tIns="0" rIns="0" bIns="0" rtlCol="0">
            <a:normAutofit/>
          </a:bodyPr>
          <a:lstStyle>
            <a:lvl1pPr>
              <a:defRPr/>
            </a:lvl1pPr>
          </a:lstStyle>
          <a:p>
            <a:pPr lvl="0"/>
            <a:r>
              <a:rPr lang="lv-LV" dirty="0"/>
              <a:t>Autors</a:t>
            </a:r>
          </a:p>
          <a:p>
            <a:pPr lvl="0"/>
            <a:r>
              <a:rPr lang="lv-LV" dirty="0"/>
              <a:t>Datums</a:t>
            </a:r>
          </a:p>
          <a:p>
            <a:pPr lvl="0"/>
            <a:r>
              <a:rPr lang="lv-LV" dirty="0"/>
              <a:t>Vieta</a:t>
            </a:r>
            <a:endParaRPr lang="en-US" dirty="0"/>
          </a:p>
        </p:txBody>
      </p:sp>
    </p:spTree>
    <p:extLst>
      <p:ext uri="{BB962C8B-B14F-4D97-AF65-F5344CB8AC3E}">
        <p14:creationId xmlns:p14="http://schemas.microsoft.com/office/powerpoint/2010/main" val="1116282037"/>
      </p:ext>
    </p:extLst>
  </p:cSld>
  <p:clrMapOvr>
    <a:masterClrMapping/>
  </p:clrMapOvr>
  <p:extLst>
    <p:ext uri="{DCECCB84-F9BA-43D5-87BE-67443E8EF086}">
      <p15:sldGuideLst xmlns:p15="http://schemas.microsoft.com/office/powerpoint/2012/main">
        <p15:guide id="1" pos="695" userDrawn="1">
          <p15:clr>
            <a:srgbClr val="FBAE40"/>
          </p15:clr>
        </p15:guide>
        <p15:guide id="2" pos="3840" userDrawn="1">
          <p15:clr>
            <a:srgbClr val="FBAE40"/>
          </p15:clr>
        </p15:guide>
        <p15:guide id="3" pos="3973" userDrawn="1">
          <p15:clr>
            <a:srgbClr val="FBAE40"/>
          </p15:clr>
        </p15:guide>
        <p15:guide id="4" pos="3689" userDrawn="1">
          <p15:clr>
            <a:srgbClr val="FBAE40"/>
          </p15:clr>
        </p15:guide>
        <p15:guide id="5" pos="7045" userDrawn="1">
          <p15:clr>
            <a:srgbClr val="FBAE40"/>
          </p15:clr>
        </p15:guide>
        <p15:guide id="6" orient="horz" pos="2160" userDrawn="1">
          <p15:clr>
            <a:srgbClr val="FBAE40"/>
          </p15:clr>
        </p15:guide>
        <p15:guide id="7" orient="horz" pos="459" userDrawn="1">
          <p15:clr>
            <a:srgbClr val="FBAE40"/>
          </p15:clr>
        </p15:guide>
        <p15:guide id="8" orient="horz" pos="22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6217" y="728664"/>
            <a:ext cx="10079567" cy="936625"/>
          </a:xfrm>
        </p:spPr>
        <p:txBody>
          <a:bodyPr anchor="t" anchorCtr="0">
            <a:normAutofit/>
          </a:bodyPr>
          <a:lstStyle>
            <a:lvl1pPr algn="l">
              <a:defRPr sz="2800"/>
            </a:lvl1pPr>
          </a:lstStyle>
          <a:p>
            <a:r>
              <a:rPr lang="en-US" dirty="0"/>
              <a:t>Click to edit Master title style</a:t>
            </a:r>
            <a:endParaRPr lang="lv-LV" dirty="0"/>
          </a:p>
        </p:txBody>
      </p:sp>
      <p:sp>
        <p:nvSpPr>
          <p:cNvPr id="3" name="Subtitle 2"/>
          <p:cNvSpPr>
            <a:spLocks noGrp="1"/>
          </p:cNvSpPr>
          <p:nvPr>
            <p:ph type="subTitle" idx="1" hasCustomPrompt="1"/>
          </p:nvPr>
        </p:nvSpPr>
        <p:spPr>
          <a:xfrm>
            <a:off x="1056216" y="1665288"/>
            <a:ext cx="9144000" cy="1655762"/>
          </a:xfrm>
        </p:spPr>
        <p:txBody>
          <a:bodyPr>
            <a:normAutofit/>
          </a:bodyPr>
          <a:lstStyle>
            <a:lvl1pPr marL="0" indent="0" algn="l">
              <a:buNone/>
              <a:defRPr sz="16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Pamatteksts</a:t>
            </a:r>
          </a:p>
        </p:txBody>
      </p:sp>
      <p:sp>
        <p:nvSpPr>
          <p:cNvPr id="4" name="Date Placeholder 3"/>
          <p:cNvSpPr>
            <a:spLocks noGrp="1"/>
          </p:cNvSpPr>
          <p:nvPr>
            <p:ph type="dt" sz="half" idx="10"/>
          </p:nvPr>
        </p:nvSpPr>
        <p:spPr/>
        <p:txBody>
          <a:bodyPr/>
          <a:lstStyle/>
          <a:p>
            <a:fld id="{96FE9CD5-6B41-4DD5-AB12-F8EA993B035F}" type="datetimeFigureOut">
              <a:rPr lang="lv-LV" smtClean="0"/>
              <a:t>09.10.25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288176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Date Placeholder 2"/>
          <p:cNvSpPr>
            <a:spLocks noGrp="1"/>
          </p:cNvSpPr>
          <p:nvPr>
            <p:ph type="dt" sz="half" idx="10"/>
          </p:nvPr>
        </p:nvSpPr>
        <p:spPr/>
        <p:txBody>
          <a:bodyPr/>
          <a:lstStyle/>
          <a:p>
            <a:fld id="{96FE9CD5-6B41-4DD5-AB12-F8EA993B035F}" type="datetimeFigureOut">
              <a:rPr lang="lv-LV" smtClean="0"/>
              <a:t>09.10.25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F02EE6E-907A-4357-B7F8-828D07D0179D}" type="slidenum">
              <a:rPr lang="lv-LV" smtClean="0"/>
              <a:t>‹#›</a:t>
            </a:fld>
            <a:endParaRPr lang="lv-LV"/>
          </a:p>
        </p:txBody>
      </p:sp>
      <p:sp>
        <p:nvSpPr>
          <p:cNvPr id="7" name="Text Placeholder 6"/>
          <p:cNvSpPr>
            <a:spLocks noGrp="1"/>
          </p:cNvSpPr>
          <p:nvPr>
            <p:ph type="body" sz="quarter" idx="13"/>
          </p:nvPr>
        </p:nvSpPr>
        <p:spPr>
          <a:xfrm>
            <a:off x="1037168" y="1665289"/>
            <a:ext cx="10098617" cy="1411287"/>
          </a:xfrm>
        </p:spPr>
        <p:txBody>
          <a:bodyPr/>
          <a:lstStyle>
            <a:lvl1pPr>
              <a:defRPr>
                <a:latin typeface="Arial" panose="020B0604020202020204" pitchFamily="34" charset="0"/>
                <a:cs typeface="Arial" panose="020B0604020202020204" pitchFamily="34" charset="0"/>
              </a:defRPr>
            </a:lvl1pPr>
            <a:lvl2pPr marL="0" marR="0" indent="0" algn="l" defTabSz="914400" rtl="0" eaLnBrk="1" fontAlgn="auto" latinLnBrk="0" hangingPunct="1">
              <a:lnSpc>
                <a:spcPct val="90000"/>
              </a:lnSpc>
              <a:spcBef>
                <a:spcPts val="500"/>
              </a:spcBef>
              <a:spcAft>
                <a:spcPts val="0"/>
              </a:spcAft>
              <a:buClr>
                <a:srgbClr val="8E001C"/>
              </a:buClr>
              <a:buSzPct val="80000"/>
              <a:buFontTx/>
              <a:buNone/>
              <a:tabLst/>
              <a:defRPr/>
            </a:lvl2pPr>
          </a:lstStyle>
          <a:p>
            <a:pPr lvl="0"/>
            <a:r>
              <a:rPr lang="en-US" dirty="0"/>
              <a:t>Edit Master text styles</a:t>
            </a:r>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 </a:t>
            </a:r>
            <a:r>
              <a:rPr lang="lv-LV" dirty="0" err="1"/>
              <a:t>Pamatteksts</a:t>
            </a:r>
            <a:r>
              <a:rPr lang="lv-LV" dirty="0"/>
              <a:t> </a:t>
            </a:r>
            <a:r>
              <a:rPr lang="lv-LV" dirty="0" err="1"/>
              <a:t>Pamatteksts</a:t>
            </a:r>
            <a:endParaRPr lang="en-US" dirty="0"/>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 </a:t>
            </a:r>
            <a:r>
              <a:rPr lang="lv-LV" dirty="0" err="1"/>
              <a:t>Pamatteksts</a:t>
            </a:r>
            <a:endParaRPr lang="en-US" dirty="0"/>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a:t>
            </a:r>
            <a:endParaRPr lang="en-US" dirty="0"/>
          </a:p>
          <a:p>
            <a:pPr lvl="1"/>
            <a:endParaRPr lang="en-US" dirty="0"/>
          </a:p>
        </p:txBody>
      </p:sp>
      <p:sp>
        <p:nvSpPr>
          <p:cNvPr id="9" name="Text Placeholder 8"/>
          <p:cNvSpPr>
            <a:spLocks noGrp="1"/>
          </p:cNvSpPr>
          <p:nvPr>
            <p:ph type="body" sz="quarter" idx="14"/>
          </p:nvPr>
        </p:nvSpPr>
        <p:spPr>
          <a:xfrm>
            <a:off x="1037168" y="3429000"/>
            <a:ext cx="10098617" cy="2160588"/>
          </a:xfrm>
        </p:spPr>
        <p:txBody>
          <a:bodyPr/>
          <a:lstStyle>
            <a:lvl1pPr>
              <a:defRPr sz="1800">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Tree>
    <p:extLst>
      <p:ext uri="{BB962C8B-B14F-4D97-AF65-F5344CB8AC3E}">
        <p14:creationId xmlns:p14="http://schemas.microsoft.com/office/powerpoint/2010/main" val="104235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idx="1"/>
          </p:nvPr>
        </p:nvSpPr>
        <p:spPr>
          <a:xfrm>
            <a:off x="1049867" y="1673275"/>
            <a:ext cx="10515600"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10"/>
          </p:nvPr>
        </p:nvSpPr>
        <p:spPr/>
        <p:txBody>
          <a:bodyPr/>
          <a:lstStyle/>
          <a:p>
            <a:fld id="{96FE9CD5-6B41-4DD5-AB12-F8EA993B035F}" type="datetimeFigureOut">
              <a:rPr lang="lv-LV" smtClean="0"/>
              <a:t>09.10.25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337403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sz="half" idx="1"/>
          </p:nvPr>
        </p:nvSpPr>
        <p:spPr>
          <a:xfrm>
            <a:off x="1054101" y="1673225"/>
            <a:ext cx="4790017"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6337301" y="1673225"/>
            <a:ext cx="4798484"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Date Placeholder 4"/>
          <p:cNvSpPr>
            <a:spLocks noGrp="1"/>
          </p:cNvSpPr>
          <p:nvPr>
            <p:ph type="dt" sz="half" idx="10"/>
          </p:nvPr>
        </p:nvSpPr>
        <p:spPr/>
        <p:txBody>
          <a:bodyPr/>
          <a:lstStyle/>
          <a:p>
            <a:fld id="{96FE9CD5-6B41-4DD5-AB12-F8EA993B035F}" type="datetimeFigureOut">
              <a:rPr lang="lv-LV" smtClean="0"/>
              <a:t>09.10.25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144662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16" y="728663"/>
            <a:ext cx="10079568" cy="936625"/>
          </a:xfrm>
        </p:spPr>
        <p:txBody>
          <a:bodyPr anchor="t" anchorCtr="0">
            <a:normAutofit/>
          </a:bodyPr>
          <a:lstStyle>
            <a:lvl1pPr>
              <a:defRPr sz="2600"/>
            </a:lvl1pPr>
          </a:lstStyle>
          <a:p>
            <a:r>
              <a:rPr lang="en-US" dirty="0"/>
              <a:t>Click to edit Master title style</a:t>
            </a:r>
            <a:endParaRPr lang="lv-LV" dirty="0"/>
          </a:p>
        </p:txBody>
      </p:sp>
      <p:sp>
        <p:nvSpPr>
          <p:cNvPr id="3" name="Picture Placeholder 2"/>
          <p:cNvSpPr>
            <a:spLocks noGrp="1"/>
          </p:cNvSpPr>
          <p:nvPr>
            <p:ph type="pic" idx="1"/>
          </p:nvPr>
        </p:nvSpPr>
        <p:spPr>
          <a:xfrm>
            <a:off x="6307667" y="1665288"/>
            <a:ext cx="4828117" cy="3924301"/>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p:cNvSpPr>
            <a:spLocks noGrp="1"/>
          </p:cNvSpPr>
          <p:nvPr>
            <p:ph type="body" sz="half" idx="2"/>
          </p:nvPr>
        </p:nvSpPr>
        <p:spPr>
          <a:xfrm>
            <a:off x="1056217" y="1665287"/>
            <a:ext cx="4800600" cy="687388"/>
          </a:xfrm>
        </p:spPr>
        <p:txBody>
          <a:bodyPr>
            <a:normAutofit/>
          </a:bodyPr>
          <a:lstStyle>
            <a:lvl1pPr marL="0" indent="0">
              <a:buNone/>
              <a:defRPr sz="21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96FE9CD5-6B41-4DD5-AB12-F8EA993B035F}" type="datetimeFigureOut">
              <a:rPr lang="lv-LV" smtClean="0"/>
              <a:t>09.10.25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
        <p:nvSpPr>
          <p:cNvPr id="9" name="Text Placeholder 8"/>
          <p:cNvSpPr>
            <a:spLocks noGrp="1"/>
          </p:cNvSpPr>
          <p:nvPr>
            <p:ph type="body" sz="quarter" idx="13"/>
          </p:nvPr>
        </p:nvSpPr>
        <p:spPr>
          <a:xfrm>
            <a:off x="1056217" y="2352676"/>
            <a:ext cx="4800600" cy="3236913"/>
          </a:xfrm>
        </p:spPr>
        <p:txBody>
          <a:bodyPr/>
          <a:lstStyle>
            <a:lvl1pPr>
              <a:defRPr sz="1800" b="1">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Tree>
    <p:extLst>
      <p:ext uri="{BB962C8B-B14F-4D97-AF65-F5344CB8AC3E}">
        <p14:creationId xmlns:p14="http://schemas.microsoft.com/office/powerpoint/2010/main" val="131598274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16" y="728663"/>
            <a:ext cx="10079568" cy="936625"/>
          </a:xfrm>
        </p:spPr>
        <p:txBody>
          <a:bodyPr anchor="t" anchorCtr="0">
            <a:normAutofit/>
          </a:bodyPr>
          <a:lstStyle>
            <a:lvl1pPr>
              <a:defRPr sz="2600"/>
            </a:lvl1pPr>
          </a:lstStyle>
          <a:p>
            <a:r>
              <a:rPr lang="en-US" dirty="0"/>
              <a:t>Click to edit Master title style</a:t>
            </a:r>
            <a:endParaRPr lang="lv-LV" dirty="0"/>
          </a:p>
        </p:txBody>
      </p:sp>
      <p:sp>
        <p:nvSpPr>
          <p:cNvPr id="3" name="Picture Placeholder 2"/>
          <p:cNvSpPr>
            <a:spLocks noGrp="1"/>
          </p:cNvSpPr>
          <p:nvPr>
            <p:ph type="pic" idx="1"/>
          </p:nvPr>
        </p:nvSpPr>
        <p:spPr>
          <a:xfrm>
            <a:off x="1068915" y="1684338"/>
            <a:ext cx="6030385" cy="2954338"/>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5" name="Date Placeholder 4"/>
          <p:cNvSpPr>
            <a:spLocks noGrp="1"/>
          </p:cNvSpPr>
          <p:nvPr>
            <p:ph type="dt" sz="half" idx="10"/>
          </p:nvPr>
        </p:nvSpPr>
        <p:spPr/>
        <p:txBody>
          <a:bodyPr/>
          <a:lstStyle/>
          <a:p>
            <a:fld id="{96FE9CD5-6B41-4DD5-AB12-F8EA993B035F}" type="datetimeFigureOut">
              <a:rPr lang="lv-LV" smtClean="0"/>
              <a:t>09.10.25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
        <p:nvSpPr>
          <p:cNvPr id="9" name="Text Placeholder 8"/>
          <p:cNvSpPr>
            <a:spLocks noGrp="1"/>
          </p:cNvSpPr>
          <p:nvPr>
            <p:ph type="body" sz="quarter" idx="13" hasCustomPrompt="1"/>
          </p:nvPr>
        </p:nvSpPr>
        <p:spPr>
          <a:xfrm>
            <a:off x="1056217" y="4867276"/>
            <a:ext cx="10079567" cy="760413"/>
          </a:xfrm>
        </p:spPr>
        <p:txBody>
          <a:bodyPr/>
          <a:lstStyle>
            <a:lvl1pPr>
              <a:defRPr sz="1600" b="0">
                <a:latin typeface="Arial" panose="020B0604020202020204" pitchFamily="34" charset="0"/>
                <a:cs typeface="Arial" panose="020B0604020202020204" pitchFamily="34" charset="0"/>
              </a:defRPr>
            </a:lvl1pPr>
          </a:lstStyle>
          <a:p>
            <a:pPr lvl="0"/>
            <a:r>
              <a:rPr lang="lv-LV" dirty="0"/>
              <a:t>Pamatteksts</a:t>
            </a:r>
            <a:endParaRPr lang="en-US" dirty="0"/>
          </a:p>
          <a:p>
            <a:pPr lvl="1"/>
            <a:r>
              <a:rPr lang="en-US" dirty="0"/>
              <a:t>Second level</a:t>
            </a:r>
          </a:p>
          <a:p>
            <a:pPr lvl="2"/>
            <a:r>
              <a:rPr lang="en-US" dirty="0"/>
              <a:t>Third level</a:t>
            </a:r>
            <a:endParaRPr lang="lv-LV" dirty="0"/>
          </a:p>
        </p:txBody>
      </p:sp>
    </p:spTree>
    <p:extLst>
      <p:ext uri="{BB962C8B-B14F-4D97-AF65-F5344CB8AC3E}">
        <p14:creationId xmlns:p14="http://schemas.microsoft.com/office/powerpoint/2010/main" val="104601667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225DE2F4-2C2C-4DDB-9DF2-07332ED43F52}" type="datetimeFigureOut">
              <a:rPr lang="lv-LV" smtClean="0"/>
              <a:t>09.10.25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1C248DE-A354-4887-9522-15971F092B4D}" type="slidenum">
              <a:rPr lang="lv-LV" smtClean="0"/>
              <a:t>‹#›</a:t>
            </a:fld>
            <a:endParaRPr lang="lv-LV"/>
          </a:p>
        </p:txBody>
      </p:sp>
      <p:sp>
        <p:nvSpPr>
          <p:cNvPr id="6" name="Text Placeholder 2"/>
          <p:cNvSpPr>
            <a:spLocks noGrp="1"/>
          </p:cNvSpPr>
          <p:nvPr>
            <p:ph idx="1" hasCustomPrompt="1"/>
          </p:nvPr>
        </p:nvSpPr>
        <p:spPr>
          <a:xfrm>
            <a:off x="1056216" y="5934075"/>
            <a:ext cx="4176184" cy="242888"/>
          </a:xfrm>
          <a:prstGeom prst="rect">
            <a:avLst/>
          </a:prstGeom>
        </p:spPr>
        <p:txBody>
          <a:bodyPr vert="horz" lIns="0" tIns="0" rIns="0" bIns="0" rtlCol="0">
            <a:normAutofit/>
          </a:bodyPr>
          <a:lstStyle>
            <a:lvl1pPr>
              <a:defRPr/>
            </a:lvl1pPr>
          </a:lstStyle>
          <a:p>
            <a:pPr lvl="0"/>
            <a:r>
              <a:rPr lang="lv-LV" dirty="0"/>
              <a:t>www.rsu.lv</a:t>
            </a:r>
            <a:endParaRPr lang="en-US" dirty="0"/>
          </a:p>
        </p:txBody>
      </p:sp>
    </p:spTree>
    <p:extLst>
      <p:ext uri="{BB962C8B-B14F-4D97-AF65-F5344CB8AC3E}">
        <p14:creationId xmlns:p14="http://schemas.microsoft.com/office/powerpoint/2010/main" val="264335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microsoft.com/office/2007/relationships/hdphoto" Target="../media/hdphoto1.wdp"/><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7512" y="1401764"/>
            <a:ext cx="9987364" cy="5032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4" name="Date Placeholder 3"/>
          <p:cNvSpPr>
            <a:spLocks noGrp="1"/>
          </p:cNvSpPr>
          <p:nvPr>
            <p:ph type="dt" sz="half" idx="2"/>
          </p:nvPr>
        </p:nvSpPr>
        <p:spPr>
          <a:xfrm>
            <a:off x="980245"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82B36-C296-4D5B-99C2-CD1097B99F1C}" type="datetimeFigureOut">
              <a:rPr lang="lv-LV" smtClean="0"/>
              <a:t>09.10.25</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63D82-7728-4029-8B0A-0AF4D13E9620}" type="slidenum">
              <a:rPr lang="lv-LV" smtClean="0"/>
              <a:t>‹#›</a:t>
            </a:fld>
            <a:endParaRPr lang="lv-LV"/>
          </a:p>
        </p:txBody>
      </p:sp>
      <p:sp>
        <p:nvSpPr>
          <p:cNvPr id="3" name="Text Placeholder 2"/>
          <p:cNvSpPr>
            <a:spLocks noGrp="1"/>
          </p:cNvSpPr>
          <p:nvPr>
            <p:ph type="body" idx="1"/>
          </p:nvPr>
        </p:nvSpPr>
        <p:spPr>
          <a:xfrm>
            <a:off x="1131302" y="5373690"/>
            <a:ext cx="4754033" cy="1328737"/>
          </a:xfrm>
          <a:prstGeom prst="rect">
            <a:avLst/>
          </a:prstGeom>
        </p:spPr>
        <p:txBody>
          <a:bodyPr vert="horz" lIns="0" tIns="0" rIns="0" bIns="0" rtlCol="0">
            <a:normAutofit/>
          </a:bodyPr>
          <a:lstStyle/>
          <a:p>
            <a:pPr lvl="0"/>
            <a:r>
              <a:rPr lang="en-US" dirty="0"/>
              <a:t>Edit Master text styles</a:t>
            </a:r>
            <a:endParaRPr lang="lv-LV" dirty="0"/>
          </a:p>
          <a:p>
            <a:pPr lvl="0"/>
            <a:r>
              <a:rPr lang="lv-LV" dirty="0" err="1"/>
              <a:t>Adsjfhjskdfhkljfd</a:t>
            </a:r>
            <a:endParaRPr lang="lv-LV" dirty="0"/>
          </a:p>
          <a:p>
            <a:pPr lvl="0"/>
            <a:r>
              <a:rPr lang="lv-LV" dirty="0" err="1"/>
              <a:t>Dasfldfkssl</a:t>
            </a:r>
            <a:r>
              <a:rPr lang="lv-LV" dirty="0"/>
              <a:t>;</a:t>
            </a:r>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6217" t="7228" r="14186" b="-2199"/>
          <a:stretch/>
        </p:blipFill>
        <p:spPr>
          <a:xfrm>
            <a:off x="9401476" y="0"/>
            <a:ext cx="2790524" cy="6705850"/>
          </a:xfrm>
          <a:prstGeom prst="rect">
            <a:avLst/>
          </a:prstGeom>
          <a:effectLst>
            <a:outerShdw sx="1000" sy="1000" algn="ctr" rotWithShape="0">
              <a:srgbClr val="F58220"/>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7842" y="720502"/>
            <a:ext cx="1807468" cy="332233"/>
          </a:xfrm>
          <a:prstGeom prst="rect">
            <a:avLst/>
          </a:prstGeom>
        </p:spPr>
      </p:pic>
    </p:spTree>
    <p:extLst>
      <p:ext uri="{BB962C8B-B14F-4D97-AF65-F5344CB8AC3E}">
        <p14:creationId xmlns:p14="http://schemas.microsoft.com/office/powerpoint/2010/main" val="24217707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70000"/>
        </a:lnSpc>
        <a:spcBef>
          <a:spcPts val="1000"/>
        </a:spcBef>
        <a:buFontTx/>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973">
          <p15:clr>
            <a:srgbClr val="F26B43"/>
          </p15:clr>
        </p15:guide>
        <p15:guide id="3" pos="3689">
          <p15:clr>
            <a:srgbClr val="F26B43"/>
          </p15:clr>
        </p15:guide>
        <p15:guide id="4" pos="710">
          <p15:clr>
            <a:srgbClr val="F26B43"/>
          </p15:clr>
        </p15:guide>
        <p15:guide id="5" pos="6970">
          <p15:clr>
            <a:srgbClr val="F26B43"/>
          </p15:clr>
        </p15:guide>
        <p15:guide id="6" orient="horz" pos="2160">
          <p15:clr>
            <a:srgbClr val="F26B43"/>
          </p15:clr>
        </p15:guide>
        <p15:guide id="7" orient="horz" pos="459">
          <p15:clr>
            <a:srgbClr val="F26B43"/>
          </p15:clr>
        </p15:guide>
        <p15:guide id="8" orient="horz" pos="3385">
          <p15:clr>
            <a:srgbClr val="F26B43"/>
          </p15:clr>
        </p15:guide>
        <p15:guide id="9" orient="horz" pos="3861">
          <p15:clr>
            <a:srgbClr val="F26B43"/>
          </p15:clr>
        </p15:guide>
        <p15:guide id="10" orient="horz" pos="9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167" y="690564"/>
            <a:ext cx="10515600" cy="1036714"/>
          </a:xfrm>
          <a:prstGeom prst="rect">
            <a:avLst/>
          </a:prstGeom>
        </p:spPr>
        <p:txBody>
          <a:bodyPr vert="horz" lIns="0" tIns="0" rIns="0" bIns="0" rtlCol="0" anchor="t" anchorCtr="0">
            <a:normAutofit/>
          </a:bodyPr>
          <a:lstStyle/>
          <a:p>
            <a:r>
              <a:rPr lang="en-US" dirty="0"/>
              <a:t>Click to edit Master title style</a:t>
            </a:r>
            <a:endParaRPr lang="lv-LV" dirty="0"/>
          </a:p>
        </p:txBody>
      </p:sp>
      <p:sp>
        <p:nvSpPr>
          <p:cNvPr id="3" name="Text Placeholder 2"/>
          <p:cNvSpPr>
            <a:spLocks noGrp="1"/>
          </p:cNvSpPr>
          <p:nvPr>
            <p:ph type="body" idx="1"/>
          </p:nvPr>
        </p:nvSpPr>
        <p:spPr>
          <a:xfrm>
            <a:off x="1037167" y="1665289"/>
            <a:ext cx="10515600" cy="435932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9CD5-6B41-4DD5-AB12-F8EA993B035F}" type="datetimeFigureOut">
              <a:rPr lang="lv-LV" smtClean="0"/>
              <a:t>09.10.25</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2EE6E-907A-4357-B7F8-828D07D0179D}" type="slidenum">
              <a:rPr lang="lv-LV" smtClean="0"/>
              <a:t>‹#›</a:t>
            </a:fld>
            <a:endParaRPr lang="lv-LV"/>
          </a:p>
        </p:txBody>
      </p:sp>
      <p:sp>
        <p:nvSpPr>
          <p:cNvPr id="9" name="object 4"/>
          <p:cNvSpPr/>
          <p:nvPr userDrawn="1"/>
        </p:nvSpPr>
        <p:spPr>
          <a:xfrm>
            <a:off x="1055688" y="5787747"/>
            <a:ext cx="1528267" cy="280911"/>
          </a:xfrm>
          <a:prstGeom prst="rect">
            <a:avLst/>
          </a:prstGeom>
          <a:blipFill>
            <a:blip r:embed="rId8" cstate="print"/>
            <a:stretch>
              <a:fillRect/>
            </a:stretch>
          </a:blipFill>
        </p:spPr>
        <p:txBody>
          <a:bodyPr wrap="square" lIns="0" tIns="0" rIns="0" bIns="0" rtlCol="0"/>
          <a:lstStyle/>
          <a:p>
            <a:endParaRPr/>
          </a:p>
        </p:txBody>
      </p:sp>
      <p:pic>
        <p:nvPicPr>
          <p:cNvPr id="10" name="Picture 9"/>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sharpenSoften amount="100000"/>
                    </a14:imgEffect>
                    <a14:imgEffect>
                      <a14:brightnessContrast bright="55000" contrast="40000"/>
                    </a14:imgEffect>
                  </a14:imgLayer>
                </a14:imgProps>
              </a:ext>
              <a:ext uri="{28A0092B-C50C-407E-A947-70E740481C1C}">
                <a14:useLocalDpi xmlns:a14="http://schemas.microsoft.com/office/drawing/2010/main" val="0"/>
              </a:ext>
            </a:extLst>
          </a:blip>
          <a:srcRect l="-2548" t="792" r="2548"/>
          <a:stretch/>
        </p:blipFill>
        <p:spPr>
          <a:xfrm>
            <a:off x="9588229" y="10759"/>
            <a:ext cx="2603772" cy="6239434"/>
          </a:xfrm>
          <a:prstGeom prst="rect">
            <a:avLst/>
          </a:prstGeom>
        </p:spPr>
      </p:pic>
    </p:spTree>
    <p:extLst>
      <p:ext uri="{BB962C8B-B14F-4D97-AF65-F5344CB8AC3E}">
        <p14:creationId xmlns:p14="http://schemas.microsoft.com/office/powerpoint/2010/main" val="472489200"/>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4" r:id="rId3"/>
    <p:sldLayoutId id="2147483666" r:id="rId4"/>
    <p:sldLayoutId id="2147483671" r:id="rId5"/>
    <p:sldLayoutId id="2147483673" r:id="rId6"/>
  </p:sldLayoutIdLst>
  <p:txStyles>
    <p:title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400" b="1" kern="1200">
          <a:solidFill>
            <a:srgbClr val="58595B"/>
          </a:solidFill>
          <a:latin typeface="+mn-lt"/>
          <a:ea typeface="+mn-ea"/>
          <a:cs typeface="+mn-cs"/>
        </a:defRPr>
      </a:lvl1pPr>
      <a:lvl2pPr marL="0" indent="-228600" algn="l" defTabSz="914400" rtl="0" eaLnBrk="1" latinLnBrk="0" hangingPunct="1">
        <a:lnSpc>
          <a:spcPct val="90000"/>
        </a:lnSpc>
        <a:spcBef>
          <a:spcPts val="500"/>
        </a:spcBef>
        <a:buClr>
          <a:srgbClr val="8E001C"/>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2pPr>
      <a:lvl3pPr marL="468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3pPr>
      <a:lvl4pPr marL="720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4pPr>
      <a:lvl5pPr marL="936000" indent="-228600" algn="l" defTabSz="914400" rtl="0" eaLnBrk="1" latinLnBrk="0" hangingPunct="1">
        <a:lnSpc>
          <a:spcPct val="90000"/>
        </a:lnSpc>
        <a:spcBef>
          <a:spcPts val="500"/>
        </a:spcBef>
        <a:buClr>
          <a:schemeClr val="accent2"/>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7015" userDrawn="1">
          <p15:clr>
            <a:srgbClr val="F26B43"/>
          </p15:clr>
        </p15:guide>
        <p15:guide id="5" pos="665" userDrawn="1">
          <p15:clr>
            <a:srgbClr val="F26B43"/>
          </p15:clr>
        </p15:guide>
        <p15:guide id="6" orient="horz" pos="2160" userDrawn="1">
          <p15:clr>
            <a:srgbClr val="F26B43"/>
          </p15:clr>
        </p15:guide>
        <p15:guide id="7" orient="horz" pos="459" userDrawn="1">
          <p15:clr>
            <a:srgbClr val="F26B43"/>
          </p15:clr>
        </p15:guide>
        <p15:guide id="8" orient="horz" pos="3521" userDrawn="1">
          <p15:clr>
            <a:srgbClr val="F26B43"/>
          </p15:clr>
        </p15:guide>
        <p15:guide id="9" orient="horz" pos="104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F7F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217" y="728664"/>
            <a:ext cx="10297583" cy="962025"/>
          </a:xfrm>
          <a:prstGeom prst="rect">
            <a:avLst/>
          </a:prstGeom>
        </p:spPr>
        <p:txBody>
          <a:bodyPr vert="horz" lIns="0" tIns="0" rIns="0" bIns="0" rtlCol="0" anchor="t" anchorCtr="0">
            <a:normAutofit/>
          </a:bodyPr>
          <a:lstStyle/>
          <a:p>
            <a:r>
              <a:rPr lang="en-US" dirty="0"/>
              <a:t>Click to edit Master title style</a:t>
            </a:r>
            <a:endParaRPr lang="lv-LV" dirty="0"/>
          </a:p>
        </p:txBody>
      </p:sp>
      <p:sp>
        <p:nvSpPr>
          <p:cNvPr id="3" name="Text Placeholder 2"/>
          <p:cNvSpPr>
            <a:spLocks noGrp="1"/>
          </p:cNvSpPr>
          <p:nvPr>
            <p:ph type="body" idx="1"/>
          </p:nvPr>
        </p:nvSpPr>
        <p:spPr>
          <a:xfrm>
            <a:off x="1056216" y="5934075"/>
            <a:ext cx="10297584" cy="242888"/>
          </a:xfrm>
          <a:prstGeom prst="rect">
            <a:avLst/>
          </a:prstGeom>
        </p:spPr>
        <p:txBody>
          <a:bodyPr vert="horz" lIns="0" tIns="0" rIns="0" bIns="0" rtlCol="0">
            <a:normAutofit/>
          </a:bodyPr>
          <a:lstStyle/>
          <a:p>
            <a:pPr lvl="0"/>
            <a:r>
              <a:rPr lang="lv-LV" dirty="0"/>
              <a:t>www.rsu.lv</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DE2F4-2C2C-4DDB-9DF2-07332ED43F52}" type="datetimeFigureOut">
              <a:rPr lang="lv-LV" smtClean="0"/>
              <a:t>09.10.25</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248DE-A354-4887-9522-15971F092B4D}" type="slidenum">
              <a:rPr lang="lv-LV" smtClean="0"/>
              <a:t>‹#›</a:t>
            </a:fld>
            <a:endParaRPr lang="lv-LV"/>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6217" t="7228" r="14186" b="-2199"/>
          <a:stretch/>
        </p:blipFill>
        <p:spPr>
          <a:xfrm>
            <a:off x="9401476" y="0"/>
            <a:ext cx="2790524" cy="6705850"/>
          </a:xfrm>
          <a:prstGeom prst="rect">
            <a:avLst/>
          </a:prstGeom>
          <a:effectLst>
            <a:outerShdw sx="1000" sy="1000" algn="ctr" rotWithShape="0">
              <a:srgbClr val="F58220"/>
            </a:outerShdw>
          </a:effectLst>
        </p:spPr>
      </p:pic>
    </p:spTree>
    <p:extLst>
      <p:ext uri="{BB962C8B-B14F-4D97-AF65-F5344CB8AC3E}">
        <p14:creationId xmlns:p14="http://schemas.microsoft.com/office/powerpoint/2010/main" val="218933455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665" userDrawn="1">
          <p15:clr>
            <a:srgbClr val="F26B43"/>
          </p15:clr>
        </p15:guide>
        <p15:guide id="5" pos="7015" userDrawn="1">
          <p15:clr>
            <a:srgbClr val="F26B43"/>
          </p15:clr>
        </p15:guide>
        <p15:guide id="6" orient="horz" pos="2160" userDrawn="1">
          <p15:clr>
            <a:srgbClr val="F26B43"/>
          </p15:clr>
        </p15:guide>
        <p15:guide id="7" orient="horz" pos="3861" userDrawn="1">
          <p15:clr>
            <a:srgbClr val="F26B43"/>
          </p15:clr>
        </p15:guide>
        <p15:guide id="8"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1016/0022-3956(75)90026-6" TargetMode="External"/><Relationship Id="rId3" Type="http://schemas.openxmlformats.org/officeDocument/2006/relationships/hyperlink" Target="https://doi.org/10.1056/NEJMoa1202753" TargetMode="External"/><Relationship Id="rId7" Type="http://schemas.openxmlformats.org/officeDocument/2006/relationships/hyperlink" Target="https://doi.org/10.1126/science.8346443" TargetMode="External"/><Relationship Id="rId12" Type="http://schemas.openxmlformats.org/officeDocument/2006/relationships/image" Target="../media/image9.jpeg"/><Relationship Id="rId2" Type="http://schemas.openxmlformats.org/officeDocument/2006/relationships/hyperlink" Target="https://doi.org/10.1097/WNP.0000000000000316" TargetMode="External"/><Relationship Id="rId1" Type="http://schemas.openxmlformats.org/officeDocument/2006/relationships/slideLayout" Target="../slideLayouts/slideLayout5.xml"/><Relationship Id="rId6" Type="http://schemas.openxmlformats.org/officeDocument/2006/relationships/hyperlink" Target="https://doi.org/10.1016/j.clinph.2019.08.016" TargetMode="External"/><Relationship Id="rId11" Type="http://schemas.openxmlformats.org/officeDocument/2006/relationships/hyperlink" Target="https://doi.org/10.1212/WNL.55.4.484" TargetMode="External"/><Relationship Id="rId5" Type="http://schemas.openxmlformats.org/officeDocument/2006/relationships/hyperlink" Target="https://doi.org/10.3233/JAD-170773" TargetMode="External"/><Relationship Id="rId10" Type="http://schemas.openxmlformats.org/officeDocument/2006/relationships/hyperlink" Target="https://www.frontiersin.org/articles/10.3389/fnagi.2017.00145/full" TargetMode="External"/><Relationship Id="rId4" Type="http://schemas.openxmlformats.org/officeDocument/2006/relationships/hyperlink" Target="https://app.biorender.com/biorender-templates/search/pathology-of-alzheimers-disease" TargetMode="External"/><Relationship Id="rId9" Type="http://schemas.openxmlformats.org/officeDocument/2006/relationships/hyperlink" Target="https://doi.org/10.1016/S0140-6736(06)68542-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www.un.org/development/desa/pd/sites/www.un.org.development.desa.pd/files/undesa_pd_2024_wpa2023-report.pdf?utm_source=chatgpt.com" TargetMode="External"/><Relationship Id="rId3" Type="http://schemas.openxmlformats.org/officeDocument/2006/relationships/hyperlink" Target="https://pubmed.ncbi.nlm.nih.gov/27270233/?utm_source=chatgpt.com" TargetMode="External"/><Relationship Id="rId7" Type="http://schemas.openxmlformats.org/officeDocument/2006/relationships/hyperlink" Target="https://www.un.org/en/development/desa/population/publications/pdf/ageing/WorldPopulationAgeing2019-Report.pdf?utm_source=chatgpt.com" TargetMode="External"/><Relationship Id="rId2" Type="http://schemas.openxmlformats.org/officeDocument/2006/relationships/hyperlink" Target="https://doi.org/10.1002/ana.20009" TargetMode="External"/><Relationship Id="rId1" Type="http://schemas.openxmlformats.org/officeDocument/2006/relationships/slideLayout" Target="../slideLayouts/slideLayout3.xml"/><Relationship Id="rId6" Type="http://schemas.openxmlformats.org/officeDocument/2006/relationships/hyperlink" Target="https://doi.org/10.2174/156720505774932214" TargetMode="External"/><Relationship Id="rId11" Type="http://schemas.openxmlformats.org/officeDocument/2006/relationships/hyperlink" Target="https://doi.org/10.3389/fpsyg.2018.00842" TargetMode="External"/><Relationship Id="rId5" Type="http://schemas.openxmlformats.org/officeDocument/2006/relationships/hyperlink" Target="https://doi.org/10.1111/j.1532-5415.2005.53221.x" TargetMode="External"/><Relationship Id="rId10" Type="http://schemas.openxmlformats.org/officeDocument/2006/relationships/hyperlink" Target="https://www.who.int/news-room/fact-sheets/detail/ageing-and-health?utm_source=chatgpt.com" TargetMode="External"/><Relationship Id="rId4" Type="http://schemas.openxmlformats.org/officeDocument/2006/relationships/hyperlink" Target="https://pubmed.ncbi.nlm.nih.gov/27677232/?utm_source=chatgpt.com" TargetMode="External"/><Relationship Id="rId9" Type="http://schemas.openxmlformats.org/officeDocument/2006/relationships/hyperlink" Target="https://doi.org/10.3390/brainsci1006040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1505" y="2381689"/>
            <a:ext cx="8303428" cy="1645179"/>
          </a:xfrm>
        </p:spPr>
        <p:txBody>
          <a:bodyPr>
            <a:normAutofit/>
          </a:bodyPr>
          <a:lstStyle/>
          <a:p>
            <a:pPr>
              <a:lnSpc>
                <a:spcPct val="100000"/>
              </a:lnSpc>
            </a:pPr>
            <a:r>
              <a:rPr lang="en-GB" dirty="0" err="1">
                <a:solidFill>
                  <a:srgbClr val="8E001C"/>
                </a:solidFill>
              </a:rPr>
              <a:t>Izsauktie</a:t>
            </a:r>
            <a:r>
              <a:rPr lang="en-GB" dirty="0">
                <a:solidFill>
                  <a:srgbClr val="8E001C"/>
                </a:solidFill>
              </a:rPr>
              <a:t> </a:t>
            </a:r>
            <a:r>
              <a:rPr lang="en-GB" dirty="0" err="1">
                <a:solidFill>
                  <a:srgbClr val="8E001C"/>
                </a:solidFill>
              </a:rPr>
              <a:t>potenciāli</a:t>
            </a:r>
            <a:r>
              <a:rPr lang="en-GB" dirty="0">
                <a:solidFill>
                  <a:srgbClr val="8E001C"/>
                </a:solidFill>
              </a:rPr>
              <a:t> </a:t>
            </a:r>
            <a:r>
              <a:rPr lang="en-GB" dirty="0" err="1">
                <a:solidFill>
                  <a:srgbClr val="8E001C"/>
                </a:solidFill>
              </a:rPr>
              <a:t>kognitīvās</a:t>
            </a:r>
            <a:r>
              <a:rPr lang="en-GB" dirty="0">
                <a:solidFill>
                  <a:srgbClr val="8E001C"/>
                </a:solidFill>
              </a:rPr>
              <a:t> </a:t>
            </a:r>
            <a:r>
              <a:rPr lang="en-GB" dirty="0" err="1">
                <a:solidFill>
                  <a:srgbClr val="8E001C"/>
                </a:solidFill>
              </a:rPr>
              <a:t>disfunkcijas</a:t>
            </a:r>
            <a:r>
              <a:rPr lang="en-GB" dirty="0">
                <a:solidFill>
                  <a:srgbClr val="8E001C"/>
                </a:solidFill>
              </a:rPr>
              <a:t> </a:t>
            </a:r>
            <a:r>
              <a:rPr lang="en-GB" dirty="0" err="1">
                <a:solidFill>
                  <a:srgbClr val="8E001C"/>
                </a:solidFill>
              </a:rPr>
              <a:t>agrīnā</a:t>
            </a:r>
            <a:r>
              <a:rPr lang="en-GB" dirty="0">
                <a:solidFill>
                  <a:srgbClr val="8E001C"/>
                </a:solidFill>
              </a:rPr>
              <a:t> </a:t>
            </a:r>
            <a:r>
              <a:rPr lang="en-GB" dirty="0" err="1">
                <a:solidFill>
                  <a:srgbClr val="8E001C"/>
                </a:solidFill>
              </a:rPr>
              <a:t>noteikšanā</a:t>
            </a:r>
            <a:r>
              <a:rPr lang="en-GB" dirty="0">
                <a:solidFill>
                  <a:srgbClr val="8E001C"/>
                </a:solidFill>
              </a:rPr>
              <a:t> un </a:t>
            </a:r>
            <a:r>
              <a:rPr lang="en-GB" dirty="0" err="1">
                <a:solidFill>
                  <a:srgbClr val="8E001C"/>
                </a:solidFill>
              </a:rPr>
              <a:t>kognitīvā</a:t>
            </a:r>
            <a:r>
              <a:rPr lang="en-GB" dirty="0">
                <a:solidFill>
                  <a:srgbClr val="8E001C"/>
                </a:solidFill>
              </a:rPr>
              <a:t> </a:t>
            </a:r>
            <a:r>
              <a:rPr lang="en-GB" dirty="0" err="1">
                <a:solidFill>
                  <a:srgbClr val="8E001C"/>
                </a:solidFill>
              </a:rPr>
              <a:t>uzdevuma</a:t>
            </a:r>
            <a:r>
              <a:rPr lang="en-GB" dirty="0">
                <a:solidFill>
                  <a:srgbClr val="8E001C"/>
                </a:solidFill>
              </a:rPr>
              <a:t> </a:t>
            </a:r>
            <a:r>
              <a:rPr lang="en-GB" dirty="0" err="1">
                <a:solidFill>
                  <a:srgbClr val="8E001C"/>
                </a:solidFill>
              </a:rPr>
              <a:t>izvēle</a:t>
            </a:r>
            <a:r>
              <a:rPr lang="en-GB" dirty="0">
                <a:solidFill>
                  <a:srgbClr val="8E001C"/>
                </a:solidFill>
              </a:rPr>
              <a:t> to </a:t>
            </a:r>
            <a:r>
              <a:rPr lang="en-GB" dirty="0" err="1">
                <a:solidFill>
                  <a:srgbClr val="8E001C"/>
                </a:solidFill>
              </a:rPr>
              <a:t>saistīšanā</a:t>
            </a:r>
            <a:r>
              <a:rPr lang="en-GB" dirty="0">
                <a:solidFill>
                  <a:srgbClr val="8E001C"/>
                </a:solidFill>
              </a:rPr>
              <a:t> </a:t>
            </a:r>
            <a:r>
              <a:rPr lang="en-GB" dirty="0" err="1">
                <a:solidFill>
                  <a:srgbClr val="8E001C"/>
                </a:solidFill>
              </a:rPr>
              <a:t>ar</a:t>
            </a:r>
            <a:r>
              <a:rPr lang="en-GB" dirty="0">
                <a:solidFill>
                  <a:srgbClr val="8E001C"/>
                </a:solidFill>
              </a:rPr>
              <a:t> </a:t>
            </a:r>
            <a:r>
              <a:rPr lang="en-GB" dirty="0" err="1">
                <a:solidFill>
                  <a:srgbClr val="8E001C"/>
                </a:solidFill>
              </a:rPr>
              <a:t>kognitīvajiem</a:t>
            </a:r>
            <a:r>
              <a:rPr lang="en-GB" dirty="0">
                <a:solidFill>
                  <a:srgbClr val="8E001C"/>
                </a:solidFill>
              </a:rPr>
              <a:t> </a:t>
            </a:r>
            <a:r>
              <a:rPr lang="en-GB" dirty="0" err="1">
                <a:solidFill>
                  <a:srgbClr val="8E001C"/>
                </a:solidFill>
              </a:rPr>
              <a:t>procesiem</a:t>
            </a:r>
            <a:endParaRPr lang="lv-LV" dirty="0">
              <a:solidFill>
                <a:srgbClr val="8E001C"/>
              </a:solidFill>
            </a:endParaRPr>
          </a:p>
        </p:txBody>
      </p:sp>
      <p:pic>
        <p:nvPicPr>
          <p:cNvPr id="4" name="Picture 3">
            <a:extLst>
              <a:ext uri="{FF2B5EF4-FFF2-40B4-BE49-F238E27FC236}">
                <a16:creationId xmlns:a16="http://schemas.microsoft.com/office/drawing/2014/main" id="{31BD69ED-0428-4354-AF5A-0C2FE385AD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30" y="1219322"/>
            <a:ext cx="1995762" cy="452064"/>
          </a:xfrm>
          <a:prstGeom prst="rect">
            <a:avLst/>
          </a:prstGeom>
        </p:spPr>
      </p:pic>
      <p:pic>
        <p:nvPicPr>
          <p:cNvPr id="11" name="Picture 10">
            <a:extLst>
              <a:ext uri="{FF2B5EF4-FFF2-40B4-BE49-F238E27FC236}">
                <a16:creationId xmlns:a16="http://schemas.microsoft.com/office/drawing/2014/main" id="{3943FB87-C300-4F3B-BF19-5F477A061F00}"/>
              </a:ext>
            </a:extLst>
          </p:cNvPr>
          <p:cNvPicPr>
            <a:picLocks noChangeAspect="1"/>
          </p:cNvPicPr>
          <p:nvPr/>
        </p:nvPicPr>
        <p:blipFill>
          <a:blip r:embed="rId3"/>
          <a:stretch>
            <a:fillRect/>
          </a:stretch>
        </p:blipFill>
        <p:spPr>
          <a:xfrm>
            <a:off x="1038130" y="397931"/>
            <a:ext cx="2181529" cy="666843"/>
          </a:xfrm>
          <a:prstGeom prst="rect">
            <a:avLst/>
          </a:prstGeom>
        </p:spPr>
      </p:pic>
      <p:sp>
        <p:nvSpPr>
          <p:cNvPr id="5" name="Text Placeholder 2">
            <a:extLst>
              <a:ext uri="{FF2B5EF4-FFF2-40B4-BE49-F238E27FC236}">
                <a16:creationId xmlns:a16="http://schemas.microsoft.com/office/drawing/2014/main" id="{1B5B6F99-FA33-8A08-A870-8E539B3A3B58}"/>
              </a:ext>
            </a:extLst>
          </p:cNvPr>
          <p:cNvSpPr txBox="1">
            <a:spLocks noGrp="1"/>
          </p:cNvSpPr>
          <p:nvPr>
            <p:ph type="body" idx="1"/>
          </p:nvPr>
        </p:nvSpPr>
        <p:spPr>
          <a:xfrm>
            <a:off x="1111505" y="4800537"/>
            <a:ext cx="4754033" cy="38815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dirty="0"/>
              <a:t>Agnese Ušacka, </a:t>
            </a:r>
            <a:r>
              <a:rPr lang="lv-LV" dirty="0" err="1"/>
              <a:t>agnese.usacka@rsu.lv</a:t>
            </a:r>
            <a:endParaRPr lang="lv-LV" b="1" dirty="0">
              <a:solidFill>
                <a:srgbClr val="282828"/>
              </a:solidFill>
              <a:highlight>
                <a:srgbClr val="FFFFFF"/>
              </a:highlight>
              <a:latin typeface="Open Sans" panose="020B0606030504020204" pitchFamily="34" charset="0"/>
            </a:endParaRPr>
          </a:p>
        </p:txBody>
      </p:sp>
      <p:pic>
        <p:nvPicPr>
          <p:cNvPr id="6" name="Picture 5">
            <a:extLst>
              <a:ext uri="{FF2B5EF4-FFF2-40B4-BE49-F238E27FC236}">
                <a16:creationId xmlns:a16="http://schemas.microsoft.com/office/drawing/2014/main" id="{5D4956D0-46D3-E974-3F63-D8A0F09C8075}"/>
              </a:ext>
            </a:extLst>
          </p:cNvPr>
          <p:cNvPicPr/>
          <p:nvPr/>
        </p:nvPicPr>
        <p:blipFill rotWithShape="1">
          <a:blip r:embed="rId4">
            <a:extLst>
              <a:ext uri="{28A0092B-C50C-407E-A947-70E740481C1C}">
                <a14:useLocalDpi xmlns:a14="http://schemas.microsoft.com/office/drawing/2010/main" val="0"/>
              </a:ext>
            </a:extLst>
          </a:blip>
          <a:srcRect l="8606" r="9157" b="14458"/>
          <a:stretch/>
        </p:blipFill>
        <p:spPr bwMode="auto">
          <a:xfrm>
            <a:off x="150607" y="5884046"/>
            <a:ext cx="2558216" cy="760479"/>
          </a:xfrm>
          <a:prstGeom prst="rect">
            <a:avLst/>
          </a:prstGeom>
          <a:noFill/>
          <a:ln>
            <a:noFill/>
          </a:ln>
        </p:spPr>
      </p:pic>
      <p:pic>
        <p:nvPicPr>
          <p:cNvPr id="7" name="Picture 6">
            <a:extLst>
              <a:ext uri="{FF2B5EF4-FFF2-40B4-BE49-F238E27FC236}">
                <a16:creationId xmlns:a16="http://schemas.microsoft.com/office/drawing/2014/main" id="{2E756A1B-DB43-ADE5-DB87-022ECC160021}"/>
              </a:ext>
            </a:extLst>
          </p:cNvPr>
          <p:cNvPicPr>
            <a:picLocks noChangeAspect="1"/>
          </p:cNvPicPr>
          <p:nvPr/>
        </p:nvPicPr>
        <p:blipFill>
          <a:blip r:embed="rId5"/>
          <a:stretch>
            <a:fillRect/>
          </a:stretch>
        </p:blipFill>
        <p:spPr>
          <a:xfrm>
            <a:off x="8654474" y="5811985"/>
            <a:ext cx="907928" cy="904602"/>
          </a:xfrm>
          <a:prstGeom prst="rect">
            <a:avLst/>
          </a:prstGeom>
        </p:spPr>
      </p:pic>
      <p:sp>
        <p:nvSpPr>
          <p:cNvPr id="8" name="Rectangle 7">
            <a:extLst>
              <a:ext uri="{FF2B5EF4-FFF2-40B4-BE49-F238E27FC236}">
                <a16:creationId xmlns:a16="http://schemas.microsoft.com/office/drawing/2014/main" id="{76814B19-6B98-84DF-306E-FCD3CFD9B531}"/>
              </a:ext>
            </a:extLst>
          </p:cNvPr>
          <p:cNvSpPr/>
          <p:nvPr/>
        </p:nvSpPr>
        <p:spPr>
          <a:xfrm>
            <a:off x="2708823" y="5811985"/>
            <a:ext cx="5945651" cy="1061829"/>
          </a:xfrm>
          <a:prstGeom prst="rect">
            <a:avLst/>
          </a:prstGeom>
        </p:spPr>
        <p:txBody>
          <a:bodyPr wrap="square">
            <a:spAutoFit/>
          </a:bodyPr>
          <a:lstStyle/>
          <a:p>
            <a:pPr algn="just"/>
            <a:r>
              <a:rPr lang="lv-LV" sz="1050" dirty="0">
                <a:solidFill>
                  <a:schemeClr val="accent4"/>
                </a:solidFill>
                <a:highlight>
                  <a:srgbClr val="FFFFFF"/>
                </a:highlight>
                <a:latin typeface="Arial" panose="020B0604020202020204" pitchFamily="34" charset="0"/>
                <a:cs typeface="Arial" panose="020B0604020202020204" pitchFamily="34" charset="0"/>
              </a:rPr>
              <a:t>“Modificējamie </a:t>
            </a:r>
            <a:r>
              <a:rPr lang="lv-LV" sz="1050" dirty="0" err="1">
                <a:solidFill>
                  <a:schemeClr val="accent4"/>
                </a:solidFill>
                <a:highlight>
                  <a:srgbClr val="FFFFFF"/>
                </a:highlight>
                <a:latin typeface="Arial" panose="020B0604020202020204" pitchFamily="34" charset="0"/>
                <a:cs typeface="Arial" panose="020B0604020202020204" pitchFamily="34" charset="0"/>
              </a:rPr>
              <a:t>bio</a:t>
            </a:r>
            <a:r>
              <a:rPr lang="lv-LV" sz="1050" dirty="0">
                <a:solidFill>
                  <a:schemeClr val="accent4"/>
                </a:solidFill>
                <a:highlight>
                  <a:srgbClr val="FFFFFF"/>
                </a:highlight>
                <a:latin typeface="Arial" panose="020B0604020202020204" pitchFamily="34" charset="0"/>
                <a:cs typeface="Arial" panose="020B0604020202020204" pitchFamily="34" charset="0"/>
              </a:rPr>
              <a:t> un dzīves stila marķieri kognitīvās funkcijas pasliktināšanās prognozēšanai (MOBILE-COG)”, Nr. RSU-PAG-2024/1-0014</a:t>
            </a:r>
            <a:endParaRPr lang="lv-LV" sz="1050" dirty="0">
              <a:solidFill>
                <a:schemeClr val="accent4"/>
              </a:solidFill>
              <a:latin typeface="Arial" panose="020B0604020202020204" pitchFamily="34" charset="0"/>
              <a:cs typeface="Arial" panose="020B0604020202020204" pitchFamily="34" charset="0"/>
            </a:endParaRPr>
          </a:p>
          <a:p>
            <a:pPr algn="just"/>
            <a:endParaRPr lang="lv-LV" sz="1050" dirty="0">
              <a:solidFill>
                <a:schemeClr val="accent4"/>
              </a:solidFill>
              <a:latin typeface="Arial" panose="020B0604020202020204" pitchFamily="34" charset="0"/>
              <a:cs typeface="Arial" panose="020B0604020202020204" pitchFamily="34" charset="0"/>
            </a:endParaRPr>
          </a:p>
          <a:p>
            <a:pPr algn="just"/>
            <a:r>
              <a:rPr lang="lv-LV" sz="1050" dirty="0">
                <a:solidFill>
                  <a:schemeClr val="accent4"/>
                </a:solidFill>
                <a:latin typeface="Arial" panose="020B0604020202020204" pitchFamily="34" charset="0"/>
                <a:cs typeface="Arial" panose="020B0604020202020204" pitchFamily="34" charset="0"/>
              </a:rPr>
              <a:t>Projekts “RSU iekšējā un RSU ar LSPA ārējā konsolidācija” (Nr.5.2.1.1.i.0/2/24/I/CFLA/005) tiek finansēts Eiropas Savienības Atveseļošanas un noturības mehānisma plāna un valsts budžeta ietvaros</a:t>
            </a:r>
          </a:p>
        </p:txBody>
      </p:sp>
    </p:spTree>
    <p:extLst>
      <p:ext uri="{BB962C8B-B14F-4D97-AF65-F5344CB8AC3E}">
        <p14:creationId xmlns:p14="http://schemas.microsoft.com/office/powerpoint/2010/main" val="313655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56DFA3-F1B6-5A3B-6F8F-581FFCBA48AB}"/>
              </a:ext>
            </a:extLst>
          </p:cNvPr>
          <p:cNvSpPr>
            <a:spLocks noGrp="1"/>
          </p:cNvSpPr>
          <p:nvPr>
            <p:ph type="body" sz="quarter" idx="14"/>
          </p:nvPr>
        </p:nvSpPr>
        <p:spPr>
          <a:xfrm>
            <a:off x="1037167" y="1665289"/>
            <a:ext cx="10098617" cy="936625"/>
          </a:xfrm>
        </p:spPr>
        <p:txBody>
          <a:bodyPr>
            <a:normAutofit/>
          </a:bodyPr>
          <a:lstStyle/>
          <a:p>
            <a:r>
              <a:rPr lang="lv-LV" b="0" i="1" dirty="0" err="1"/>
              <a:t>Oddball</a:t>
            </a:r>
            <a:r>
              <a:rPr lang="lv-LV" b="0" i="1" dirty="0"/>
              <a:t> </a:t>
            </a:r>
            <a:r>
              <a:rPr lang="lv-LV" b="0" dirty="0"/>
              <a:t>uzdevums ir visbiežāk izmantojamais uzdevums P300 viļņa izsaukšanā.</a:t>
            </a:r>
          </a:p>
          <a:p>
            <a:r>
              <a:rPr lang="lv-LV" b="0" dirty="0"/>
              <a:t>P300 komponentes – amplitūda un latence tiek pētīti kā VKT un AS potenciālie </a:t>
            </a:r>
            <a:r>
              <a:rPr lang="lv-LV" b="0" dirty="0" err="1"/>
              <a:t>biomārķieri</a:t>
            </a:r>
            <a:r>
              <a:rPr lang="lv-LV" b="0" dirty="0"/>
              <a:t> un tieši agrīnai diagnostikai!</a:t>
            </a:r>
          </a:p>
          <a:p>
            <a:endParaRPr lang="lv-LV" dirty="0"/>
          </a:p>
        </p:txBody>
      </p:sp>
      <p:sp>
        <p:nvSpPr>
          <p:cNvPr id="5" name="Title 1">
            <a:extLst>
              <a:ext uri="{FF2B5EF4-FFF2-40B4-BE49-F238E27FC236}">
                <a16:creationId xmlns:a16="http://schemas.microsoft.com/office/drawing/2014/main" id="{97ACD28F-8974-C943-186C-0F920DC0EA0B}"/>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lv-LV" dirty="0">
                <a:solidFill>
                  <a:srgbClr val="8E001C"/>
                </a:solidFill>
              </a:rPr>
              <a:t>ERP P300 izsaukšana un saistīšana ar kognitīviem traucējumiem</a:t>
            </a:r>
          </a:p>
        </p:txBody>
      </p:sp>
      <p:pic>
        <p:nvPicPr>
          <p:cNvPr id="6" name="Picture 5">
            <a:extLst>
              <a:ext uri="{FF2B5EF4-FFF2-40B4-BE49-F238E27FC236}">
                <a16:creationId xmlns:a16="http://schemas.microsoft.com/office/drawing/2014/main" id="{445F8253-6D15-E517-CF16-66C6C3451827}"/>
              </a:ext>
            </a:extLst>
          </p:cNvPr>
          <p:cNvPicPr>
            <a:picLocks noChangeAspect="1"/>
          </p:cNvPicPr>
          <p:nvPr/>
        </p:nvPicPr>
        <p:blipFill>
          <a:blip r:embed="rId2"/>
          <a:stretch>
            <a:fillRect/>
          </a:stretch>
        </p:blipFill>
        <p:spPr>
          <a:xfrm>
            <a:off x="909700" y="2813604"/>
            <a:ext cx="4861424" cy="2470778"/>
          </a:xfrm>
          <a:prstGeom prst="rect">
            <a:avLst/>
          </a:prstGeom>
        </p:spPr>
      </p:pic>
      <p:sp>
        <p:nvSpPr>
          <p:cNvPr id="7" name="TextBox 6">
            <a:extLst>
              <a:ext uri="{FF2B5EF4-FFF2-40B4-BE49-F238E27FC236}">
                <a16:creationId xmlns:a16="http://schemas.microsoft.com/office/drawing/2014/main" id="{81B69B91-546A-E0E1-5FEA-A79053F509EC}"/>
              </a:ext>
            </a:extLst>
          </p:cNvPr>
          <p:cNvSpPr txBox="1"/>
          <p:nvPr/>
        </p:nvSpPr>
        <p:spPr>
          <a:xfrm>
            <a:off x="6175161" y="3185022"/>
            <a:ext cx="4720856" cy="1323439"/>
          </a:xfrm>
          <a:prstGeom prst="rect">
            <a:avLst/>
          </a:prstGeom>
          <a:solidFill>
            <a:schemeClr val="lt1"/>
          </a:solidFill>
          <a:ln>
            <a:solidFill>
              <a:schemeClr val="tx1"/>
            </a:solidFill>
          </a:ln>
        </p:spPr>
        <p:txBody>
          <a:bodyPr wrap="square" rtlCol="0">
            <a:spAutoFit/>
          </a:bodyPr>
          <a:lstStyle/>
          <a:p>
            <a:r>
              <a:rPr lang="lv-LV" sz="1600" dirty="0">
                <a:latin typeface="Arial" panose="020B0604020202020204" pitchFamily="34" charset="0"/>
                <a:cs typeface="Arial" panose="020B0604020202020204" pitchFamily="34" charset="0"/>
              </a:rPr>
              <a:t>Indivīdiem ar VKT un AS P300 amplitūda (informācijas apstrādes efektivitāte) ievērojami samazinās, bet latence (informācijas apstrādes laiks) pagarinās, salīdzinot ar kontroles dalībniekiem (</a:t>
            </a:r>
            <a:r>
              <a:rPr lang="en-LV" sz="1600" i="1" dirty="0">
                <a:latin typeface="Arial" panose="020B0604020202020204" pitchFamily="34" charset="0"/>
                <a:cs typeface="Arial" panose="020B0604020202020204" pitchFamily="34" charset="0"/>
              </a:rPr>
              <a:t>Paitel et al., </a:t>
            </a:r>
            <a:r>
              <a:rPr lang="en-LV" sz="1600" dirty="0">
                <a:latin typeface="Arial" panose="020B0604020202020204" pitchFamily="34" charset="0"/>
                <a:cs typeface="Arial" panose="020B0604020202020204" pitchFamily="34" charset="0"/>
              </a:rPr>
              <a:t>2021)</a:t>
            </a:r>
            <a:r>
              <a:rPr lang="lv-LV" sz="1600" dirty="0">
                <a:latin typeface="Arial" panose="020B0604020202020204" pitchFamily="34" charset="0"/>
                <a:cs typeface="Arial" panose="020B0604020202020204" pitchFamily="34" charset="0"/>
              </a:rPr>
              <a:t>. </a:t>
            </a:r>
          </a:p>
        </p:txBody>
      </p:sp>
      <p:cxnSp>
        <p:nvCxnSpPr>
          <p:cNvPr id="9" name="Straight Arrow Connector 8">
            <a:extLst>
              <a:ext uri="{FF2B5EF4-FFF2-40B4-BE49-F238E27FC236}">
                <a16:creationId xmlns:a16="http://schemas.microsoft.com/office/drawing/2014/main" id="{5E8E1FA2-3114-0BDC-B887-CCC835C3764A}"/>
              </a:ext>
            </a:extLst>
          </p:cNvPr>
          <p:cNvCxnSpPr>
            <a:stCxn id="7" idx="1"/>
          </p:cNvCxnSpPr>
          <p:nvPr/>
        </p:nvCxnSpPr>
        <p:spPr>
          <a:xfrm flipH="1" flipV="1">
            <a:off x="3668233" y="3349256"/>
            <a:ext cx="2506928" cy="497486"/>
          </a:xfrm>
          <a:prstGeom prst="straightConnector1">
            <a:avLst/>
          </a:prstGeom>
          <a:ln w="127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7FEAFB-90B2-6900-5CAA-A2C00CF29911}"/>
              </a:ext>
            </a:extLst>
          </p:cNvPr>
          <p:cNvCxnSpPr>
            <a:cxnSpLocks/>
            <a:stCxn id="7" idx="1"/>
          </p:cNvCxnSpPr>
          <p:nvPr/>
        </p:nvCxnSpPr>
        <p:spPr>
          <a:xfrm flipH="1">
            <a:off x="3668233" y="3846742"/>
            <a:ext cx="2506928" cy="211690"/>
          </a:xfrm>
          <a:prstGeom prst="straightConnector1">
            <a:avLst/>
          </a:prstGeom>
          <a:ln w="127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357E41C-7950-A7C5-16E9-84694053CFC0}"/>
              </a:ext>
            </a:extLst>
          </p:cNvPr>
          <p:cNvSpPr txBox="1"/>
          <p:nvPr/>
        </p:nvSpPr>
        <p:spPr>
          <a:xfrm>
            <a:off x="9737924" y="6273225"/>
            <a:ext cx="2286000" cy="584775"/>
          </a:xfrm>
          <a:prstGeom prst="rect">
            <a:avLst/>
          </a:prstGeom>
          <a:noFill/>
        </p:spPr>
        <p:txBody>
          <a:bodyPr wrap="square" rtlCol="0">
            <a:spAutoFit/>
          </a:bodyPr>
          <a:lstStyle/>
          <a:p>
            <a:r>
              <a:rPr lang="lv-LV" sz="1400" dirty="0">
                <a:latin typeface="Arial" panose="020B0604020202020204" pitchFamily="34" charset="0"/>
                <a:cs typeface="Arial" panose="020B0604020202020204" pitchFamily="34" charset="0"/>
              </a:rPr>
              <a:t>(</a:t>
            </a:r>
            <a:r>
              <a:rPr lang="lv-LV" sz="1400" i="1" dirty="0" err="1">
                <a:latin typeface="Arial" panose="020B0604020202020204" pitchFamily="34" charset="0"/>
                <a:cs typeface="Arial" panose="020B0604020202020204" pitchFamily="34" charset="0"/>
              </a:rPr>
              <a:t>Olichney</a:t>
            </a:r>
            <a:r>
              <a:rPr lang="lv-LV" sz="1400" i="1" dirty="0">
                <a:latin typeface="Arial" panose="020B0604020202020204" pitchFamily="34" charset="0"/>
                <a:cs typeface="Arial" panose="020B0604020202020204" pitchFamily="34" charset="0"/>
              </a:rPr>
              <a:t> </a:t>
            </a:r>
            <a:r>
              <a:rPr lang="lv-LV" sz="1400" i="1" dirty="0" err="1">
                <a:latin typeface="Arial" panose="020B0604020202020204" pitchFamily="34" charset="0"/>
                <a:cs typeface="Arial" panose="020B0604020202020204" pitchFamily="34" charset="0"/>
              </a:rPr>
              <a:t>et</a:t>
            </a:r>
            <a:r>
              <a:rPr lang="lv-LV" sz="1400" i="1" dirty="0">
                <a:latin typeface="Arial" panose="020B0604020202020204" pitchFamily="34" charset="0"/>
                <a:cs typeface="Arial" panose="020B0604020202020204" pitchFamily="34" charset="0"/>
              </a:rPr>
              <a:t> </a:t>
            </a:r>
            <a:r>
              <a:rPr lang="lv-LV" sz="1400" i="1" dirty="0" err="1">
                <a:latin typeface="Arial" panose="020B0604020202020204" pitchFamily="34" charset="0"/>
                <a:cs typeface="Arial" panose="020B0604020202020204" pitchFamily="34" charset="0"/>
              </a:rPr>
              <a:t>al</a:t>
            </a:r>
            <a:r>
              <a:rPr lang="lv-LV" sz="1400" i="1" dirty="0">
                <a:latin typeface="Arial" panose="020B0604020202020204" pitchFamily="34" charset="0"/>
                <a:cs typeface="Arial" panose="020B0604020202020204" pitchFamily="34" charset="0"/>
              </a:rPr>
              <a:t>., </a:t>
            </a:r>
            <a:r>
              <a:rPr lang="lv-LV" sz="1400" dirty="0">
                <a:latin typeface="Arial" panose="020B0604020202020204" pitchFamily="34" charset="0"/>
                <a:cs typeface="Arial" panose="020B0604020202020204" pitchFamily="34" charset="0"/>
              </a:rPr>
              <a:t>2022)</a:t>
            </a:r>
          </a:p>
          <a:p>
            <a:endParaRPr lang="lv-LV" dirty="0"/>
          </a:p>
        </p:txBody>
      </p:sp>
    </p:spTree>
    <p:extLst>
      <p:ext uri="{BB962C8B-B14F-4D97-AF65-F5344CB8AC3E}">
        <p14:creationId xmlns:p14="http://schemas.microsoft.com/office/powerpoint/2010/main" val="392092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04DD74-1060-5995-4651-D10482C70513}"/>
              </a:ext>
            </a:extLst>
          </p:cNvPr>
          <p:cNvSpPr>
            <a:spLocks noGrp="1"/>
          </p:cNvSpPr>
          <p:nvPr>
            <p:ph type="body" sz="quarter" idx="14"/>
          </p:nvPr>
        </p:nvSpPr>
        <p:spPr>
          <a:xfrm>
            <a:off x="1037167" y="1451343"/>
            <a:ext cx="10098617" cy="3992527"/>
          </a:xfrm>
        </p:spPr>
        <p:txBody>
          <a:bodyPr/>
          <a:lstStyle/>
          <a:p>
            <a:endParaRPr lang="lv-LV" b="0" dirty="0"/>
          </a:p>
          <a:p>
            <a:r>
              <a:rPr lang="lv-LV" b="0" dirty="0"/>
              <a:t>1990.gadā </a:t>
            </a:r>
            <a:r>
              <a:rPr lang="lv-LV" b="0" i="1" dirty="0" err="1"/>
              <a:t>Polich</a:t>
            </a:r>
            <a:r>
              <a:rPr lang="lv-LV" b="0" i="1" dirty="0"/>
              <a:t> </a:t>
            </a:r>
            <a:r>
              <a:rPr lang="lv-LV" b="0" i="1" dirty="0" err="1"/>
              <a:t>et</a:t>
            </a:r>
            <a:r>
              <a:rPr lang="lv-LV" b="0" i="1" dirty="0"/>
              <a:t> </a:t>
            </a:r>
            <a:r>
              <a:rPr lang="lv-LV" b="0" i="1" dirty="0" err="1"/>
              <a:t>al</a:t>
            </a:r>
            <a:r>
              <a:rPr lang="lv-LV" b="0" i="1" dirty="0"/>
              <a:t>. </a:t>
            </a:r>
            <a:r>
              <a:rPr lang="lv-LV" b="0" dirty="0"/>
              <a:t>parādīja, ka, izmantojot P300 komponentes, ir iespējams diskriminēt starp kontroles dalībniekiem un AS dalībniekiem.</a:t>
            </a:r>
          </a:p>
          <a:p>
            <a:endParaRPr lang="lv-LV" dirty="0"/>
          </a:p>
          <a:p>
            <a:r>
              <a:rPr lang="lv-LV" b="0" dirty="0">
                <a:solidFill>
                  <a:srgbClr val="8E001C"/>
                </a:solidFill>
              </a:rPr>
              <a:t>Taču ir pagājuši 35 gadi, bet P300 vilnis joprojām ir tikai potenciāls AS </a:t>
            </a:r>
            <a:r>
              <a:rPr lang="lv-LV" b="0" dirty="0" err="1">
                <a:solidFill>
                  <a:srgbClr val="8E001C"/>
                </a:solidFill>
              </a:rPr>
              <a:t>biomarķieris</a:t>
            </a:r>
            <a:r>
              <a:rPr lang="lv-LV" b="0" dirty="0">
                <a:solidFill>
                  <a:srgbClr val="8E001C"/>
                </a:solidFill>
              </a:rPr>
              <a:t>!</a:t>
            </a:r>
          </a:p>
          <a:p>
            <a:endParaRPr lang="lv-LV" b="0" dirty="0">
              <a:solidFill>
                <a:srgbClr val="C00000"/>
              </a:solidFill>
            </a:endParaRPr>
          </a:p>
          <a:p>
            <a:r>
              <a:rPr lang="lv-LV" b="0" dirty="0"/>
              <a:t>Varbūt izsauktais potenciāls P300 nav pietiekami precīzs, lai būt par AS </a:t>
            </a:r>
            <a:r>
              <a:rPr lang="lv-LV" b="0" dirty="0" err="1"/>
              <a:t>biomarķieri</a:t>
            </a:r>
            <a:r>
              <a:rPr lang="lv-LV" b="0" dirty="0"/>
              <a:t>?</a:t>
            </a:r>
          </a:p>
          <a:p>
            <a:endParaRPr lang="lv-LV" b="0" dirty="0"/>
          </a:p>
          <a:p>
            <a:r>
              <a:rPr lang="lv-LV" b="0" dirty="0"/>
              <a:t>Taču iespējams problēma ir metodoloģiskajā dažādībā starp dažādiem pētījumiem, kuri pēta vienu un to pašu – P300 amplitūdu un </a:t>
            </a:r>
            <a:r>
              <a:rPr lang="lv-LV" b="0" dirty="0" err="1"/>
              <a:t>latenci</a:t>
            </a:r>
            <a:r>
              <a:rPr lang="lv-LV" b="0" dirty="0"/>
              <a:t> saistībā ar kognitīvajiem traucējumiem.</a:t>
            </a:r>
          </a:p>
          <a:p>
            <a:endParaRPr lang="lv-LV" dirty="0"/>
          </a:p>
        </p:txBody>
      </p:sp>
      <p:sp>
        <p:nvSpPr>
          <p:cNvPr id="5" name="Title 1">
            <a:extLst>
              <a:ext uri="{FF2B5EF4-FFF2-40B4-BE49-F238E27FC236}">
                <a16:creationId xmlns:a16="http://schemas.microsoft.com/office/drawing/2014/main" id="{5552EC7F-97E7-F25E-1C6D-63003780308E}"/>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lv-LV" dirty="0">
                <a:solidFill>
                  <a:srgbClr val="8E001C"/>
                </a:solidFill>
              </a:rPr>
              <a:t>ERP P300 kognitīvo traucējumu izpētē</a:t>
            </a:r>
          </a:p>
        </p:txBody>
      </p:sp>
    </p:spTree>
    <p:extLst>
      <p:ext uri="{BB962C8B-B14F-4D97-AF65-F5344CB8AC3E}">
        <p14:creationId xmlns:p14="http://schemas.microsoft.com/office/powerpoint/2010/main" val="45540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9A9AD3-3A39-0B5F-69B4-04F4E384272D}"/>
              </a:ext>
            </a:extLst>
          </p:cNvPr>
          <p:cNvSpPr>
            <a:spLocks noGrp="1"/>
          </p:cNvSpPr>
          <p:nvPr>
            <p:ph type="body" sz="quarter" idx="14"/>
          </p:nvPr>
        </p:nvSpPr>
        <p:spPr>
          <a:xfrm>
            <a:off x="1037168" y="1520456"/>
            <a:ext cx="10098617" cy="4069132"/>
          </a:xfrm>
        </p:spPr>
        <p:txBody>
          <a:bodyPr/>
          <a:lstStyle/>
          <a:p>
            <a:r>
              <a:rPr lang="en-LV" dirty="0"/>
              <a:t>Izsaukto potenciālu rezultāti var būt atkarīgi no:</a:t>
            </a:r>
          </a:p>
          <a:p>
            <a:pPr marL="285750" lvl="1" indent="-285750">
              <a:buFont typeface="Arial" panose="020B0604020202020204" pitchFamily="34" charset="0"/>
              <a:buChar char="•"/>
            </a:pPr>
            <a:r>
              <a:rPr lang="en-LV" dirty="0"/>
              <a:t>uzdevuma tipa, tā sarežģītības un nosacījumiem;</a:t>
            </a:r>
          </a:p>
          <a:p>
            <a:pPr marL="285750" lvl="1" indent="-285750">
              <a:buFont typeface="Arial" panose="020B0604020202020204" pitchFamily="34" charset="0"/>
              <a:buChar char="•"/>
            </a:pPr>
            <a:r>
              <a:rPr lang="en-GB" dirty="0"/>
              <a:t>s</a:t>
            </a:r>
            <a:r>
              <a:rPr lang="en-LV" dirty="0"/>
              <a:t>timula tipa, biežuma, ilguma, starp stimulu intervāla, nepieciešamās atbildes reakcijas;</a:t>
            </a:r>
          </a:p>
          <a:p>
            <a:pPr marL="285750" lvl="1" indent="-285750">
              <a:buFont typeface="Arial" panose="020B0604020202020204" pitchFamily="34" charset="0"/>
              <a:buChar char="•"/>
            </a:pPr>
            <a:r>
              <a:rPr lang="en-LV" dirty="0"/>
              <a:t>EEG pieraksta un apstrādes paņēmieniem (</a:t>
            </a:r>
            <a:r>
              <a:rPr lang="en-LV" i="1" dirty="0"/>
              <a:t>Howe et al., </a:t>
            </a:r>
            <a:r>
              <a:rPr lang="en-LV" dirty="0"/>
              <a:t>2014). </a:t>
            </a:r>
          </a:p>
          <a:p>
            <a:endParaRPr lang="en-LV" dirty="0"/>
          </a:p>
          <a:p>
            <a:r>
              <a:rPr lang="en-LV" b="0" dirty="0">
                <a:solidFill>
                  <a:srgbClr val="8E001C"/>
                </a:solidFill>
              </a:rPr>
              <a:t>Kognitīvo uzdevumu dažādība, stimulu prezentācijas dažādība un EEG pieraksta un apstrādes dažādība veicina variabilitāti pētījumu rezultātos, kas savukārt ierobežo pētījumu </a:t>
            </a:r>
            <a:r>
              <a:rPr lang="en-GB" b="0" dirty="0" err="1">
                <a:solidFill>
                  <a:srgbClr val="8E001C"/>
                </a:solidFill>
              </a:rPr>
              <a:t>reproducējamību</a:t>
            </a:r>
            <a:r>
              <a:rPr lang="en-GB" b="0" dirty="0">
                <a:solidFill>
                  <a:srgbClr val="8E001C"/>
                </a:solidFill>
              </a:rPr>
              <a:t> un to </a:t>
            </a:r>
            <a:r>
              <a:rPr lang="en-GB" b="0" dirty="0" err="1">
                <a:solidFill>
                  <a:srgbClr val="8E001C"/>
                </a:solidFill>
              </a:rPr>
              <a:t>ieviešanu</a:t>
            </a:r>
            <a:r>
              <a:rPr lang="en-GB" b="0" dirty="0">
                <a:solidFill>
                  <a:srgbClr val="8E001C"/>
                </a:solidFill>
              </a:rPr>
              <a:t> </a:t>
            </a:r>
            <a:r>
              <a:rPr lang="en-GB" b="0" dirty="0" err="1">
                <a:solidFill>
                  <a:srgbClr val="8E001C"/>
                </a:solidFill>
              </a:rPr>
              <a:t>klīniskajā</a:t>
            </a:r>
            <a:r>
              <a:rPr lang="en-GB" b="0" dirty="0">
                <a:solidFill>
                  <a:srgbClr val="8E001C"/>
                </a:solidFill>
              </a:rPr>
              <a:t> </a:t>
            </a:r>
            <a:r>
              <a:rPr lang="en-GB" b="0" dirty="0" err="1">
                <a:solidFill>
                  <a:srgbClr val="8E001C"/>
                </a:solidFill>
              </a:rPr>
              <a:t>praksē</a:t>
            </a:r>
            <a:r>
              <a:rPr lang="en-GB" b="0" dirty="0">
                <a:solidFill>
                  <a:srgbClr val="8E001C"/>
                </a:solidFill>
              </a:rPr>
              <a:t>.</a:t>
            </a:r>
            <a:endParaRPr lang="lv-LV" b="0" dirty="0">
              <a:solidFill>
                <a:srgbClr val="8E001C"/>
              </a:solidFill>
            </a:endParaRPr>
          </a:p>
        </p:txBody>
      </p:sp>
      <p:sp>
        <p:nvSpPr>
          <p:cNvPr id="5" name="Title 1">
            <a:extLst>
              <a:ext uri="{FF2B5EF4-FFF2-40B4-BE49-F238E27FC236}">
                <a16:creationId xmlns:a16="http://schemas.microsoft.com/office/drawing/2014/main" id="{8E542DCF-A3B3-2D55-69FC-23635E240D7D}"/>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lv-LV" dirty="0">
                <a:solidFill>
                  <a:srgbClr val="8E001C"/>
                </a:solidFill>
              </a:rPr>
              <a:t>ERP P300 kognitīvo traucējumu izpētē</a:t>
            </a:r>
          </a:p>
        </p:txBody>
      </p:sp>
      <p:pic>
        <p:nvPicPr>
          <p:cNvPr id="8194" name="Picture 2" descr="A basic visual oddball task and exemplary amplitudes that it elicits.... |  Download Scientific Diagram">
            <a:extLst>
              <a:ext uri="{FF2B5EF4-FFF2-40B4-BE49-F238E27FC236}">
                <a16:creationId xmlns:a16="http://schemas.microsoft.com/office/drawing/2014/main" id="{A85DC417-168C-7239-4FC8-E237FFE6C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111" y="4190249"/>
            <a:ext cx="6070895" cy="1764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0C4EA6-8F93-1888-C3D7-AEA7792A6810}"/>
              </a:ext>
            </a:extLst>
          </p:cNvPr>
          <p:cNvSpPr txBox="1"/>
          <p:nvPr/>
        </p:nvSpPr>
        <p:spPr>
          <a:xfrm>
            <a:off x="3765154" y="5869528"/>
            <a:ext cx="5687190" cy="584775"/>
          </a:xfrm>
          <a:prstGeom prst="rect">
            <a:avLst/>
          </a:prstGeom>
          <a:solidFill>
            <a:schemeClr val="lt1"/>
          </a:solidFill>
          <a:ln>
            <a:solidFill>
              <a:schemeClr val="tx1"/>
            </a:solidFill>
          </a:ln>
        </p:spPr>
        <p:txBody>
          <a:bodyPr wrap="square" rtlCol="0">
            <a:spAutoFit/>
          </a:bodyPr>
          <a:lstStyle/>
          <a:p>
            <a:pPr algn="ctr"/>
            <a:r>
              <a:rPr lang="lv-LV" sz="1600" dirty="0">
                <a:latin typeface="Arial" panose="020B0604020202020204" pitchFamily="34" charset="0"/>
                <a:cs typeface="Arial" panose="020B0604020202020204" pitchFamily="34" charset="0"/>
              </a:rPr>
              <a:t>Kognitīvā uzdevuma modalitāte, tips, stimulu raksturojošās īpašības var ietekmēt P300 amplitūdu un </a:t>
            </a:r>
            <a:r>
              <a:rPr lang="lv-LV" sz="1600" dirty="0" err="1">
                <a:latin typeface="Arial" panose="020B0604020202020204" pitchFamily="34" charset="0"/>
                <a:cs typeface="Arial" panose="020B0604020202020204" pitchFamily="34" charset="0"/>
              </a:rPr>
              <a:t>latenci</a:t>
            </a:r>
            <a:r>
              <a:rPr lang="lv-LV" sz="16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1AAD7427-890F-1A4D-9819-AAC7FEFA7818}"/>
              </a:ext>
            </a:extLst>
          </p:cNvPr>
          <p:cNvSpPr txBox="1"/>
          <p:nvPr/>
        </p:nvSpPr>
        <p:spPr>
          <a:xfrm>
            <a:off x="9719387" y="6454303"/>
            <a:ext cx="2286000" cy="307777"/>
          </a:xfrm>
          <a:prstGeom prst="rect">
            <a:avLst/>
          </a:prstGeom>
          <a:noFill/>
        </p:spPr>
        <p:txBody>
          <a:bodyPr wrap="square" rtlCol="0">
            <a:spAutoFit/>
          </a:bodyPr>
          <a:lstStyle/>
          <a:p>
            <a:r>
              <a:rPr lang="lv-LV" sz="1400" dirty="0">
                <a:latin typeface="Arial" panose="020B0604020202020204" pitchFamily="34" charset="0"/>
                <a:cs typeface="Arial" panose="020B0604020202020204" pitchFamily="34" charset="0"/>
              </a:rPr>
              <a:t>(</a:t>
            </a:r>
            <a:r>
              <a:rPr lang="lv-LV" sz="1400" i="1" dirty="0" err="1">
                <a:latin typeface="Arial" panose="020B0604020202020204" pitchFamily="34" charset="0"/>
                <a:cs typeface="Arial" panose="020B0604020202020204" pitchFamily="34" charset="0"/>
              </a:rPr>
              <a:t>Warren</a:t>
            </a:r>
            <a:r>
              <a:rPr lang="lv-LV" sz="1400" i="1" dirty="0">
                <a:latin typeface="Arial" panose="020B0604020202020204" pitchFamily="34" charset="0"/>
                <a:cs typeface="Arial" panose="020B0604020202020204" pitchFamily="34" charset="0"/>
              </a:rPr>
              <a:t> </a:t>
            </a:r>
            <a:r>
              <a:rPr lang="lv-LV" sz="1400" i="1" dirty="0" err="1">
                <a:latin typeface="Arial" panose="020B0604020202020204" pitchFamily="34" charset="0"/>
                <a:cs typeface="Arial" panose="020B0604020202020204" pitchFamily="34" charset="0"/>
              </a:rPr>
              <a:t>et</a:t>
            </a:r>
            <a:r>
              <a:rPr lang="lv-LV" sz="1400" i="1" dirty="0">
                <a:latin typeface="Arial" panose="020B0604020202020204" pitchFamily="34" charset="0"/>
                <a:cs typeface="Arial" panose="020B0604020202020204" pitchFamily="34" charset="0"/>
              </a:rPr>
              <a:t> </a:t>
            </a:r>
            <a:r>
              <a:rPr lang="lv-LV" sz="1400" i="1" dirty="0" err="1">
                <a:latin typeface="Arial" panose="020B0604020202020204" pitchFamily="34" charset="0"/>
                <a:cs typeface="Arial" panose="020B0604020202020204" pitchFamily="34" charset="0"/>
              </a:rPr>
              <a:t>al</a:t>
            </a:r>
            <a:r>
              <a:rPr lang="lv-LV" sz="1400" i="1" dirty="0">
                <a:latin typeface="Arial" panose="020B0604020202020204" pitchFamily="34" charset="0"/>
                <a:cs typeface="Arial" panose="020B0604020202020204" pitchFamily="34" charset="0"/>
              </a:rPr>
              <a:t>., </a:t>
            </a:r>
            <a:r>
              <a:rPr lang="lv-LV" sz="1400" dirty="0">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6737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7F124C-A80A-6768-DF89-9AA481B78B1C}"/>
              </a:ext>
            </a:extLst>
          </p:cNvPr>
          <p:cNvSpPr>
            <a:spLocks noGrp="1"/>
          </p:cNvSpPr>
          <p:nvPr>
            <p:ph type="body" sz="quarter" idx="14"/>
          </p:nvPr>
        </p:nvSpPr>
        <p:spPr>
          <a:xfrm>
            <a:off x="1037166" y="1665289"/>
            <a:ext cx="10098617" cy="4175458"/>
          </a:xfrm>
        </p:spPr>
        <p:txBody>
          <a:bodyPr/>
          <a:lstStyle/>
          <a:p>
            <a:endParaRPr lang="lv-LV" b="0" dirty="0"/>
          </a:p>
          <a:p>
            <a:r>
              <a:rPr lang="lv-LV" b="0" dirty="0"/>
              <a:t>Ušacka u.c. (2025). </a:t>
            </a:r>
            <a:r>
              <a:rPr lang="en-GB" b="0" i="1" dirty="0"/>
              <a:t>Cognitive Tasks for Evoking the P300 Event-Related Potential in Alzheimer’s Disease and Mild Cognitive Impairment: A Scoping Review </a:t>
            </a:r>
          </a:p>
          <a:p>
            <a:endParaRPr lang="en-GB" i="1" dirty="0"/>
          </a:p>
          <a:p>
            <a:r>
              <a:rPr lang="lv-LV" b="0" dirty="0">
                <a:solidFill>
                  <a:srgbClr val="8E001C"/>
                </a:solidFill>
              </a:rPr>
              <a:t>Mērķis ir sintezēt AS un VKT pētījumos izmantotos kognitīvos uzdevumus, ar kuriem tiek izsaukts P300 vilnis, kā arī šo uzdevumu stimulu parametrus un EEG pieraksta un apstrādes protokolus, kā arī novērtēt to konsekventumu grupu atšķirību noteikšanā.</a:t>
            </a:r>
          </a:p>
          <a:p>
            <a:endParaRPr lang="lv-LV" b="0" i="1" dirty="0">
              <a:solidFill>
                <a:srgbClr val="8E001C"/>
              </a:solidFill>
            </a:endParaRPr>
          </a:p>
          <a:p>
            <a:r>
              <a:rPr lang="en-LV" b="0" dirty="0"/>
              <a:t>Tika izskatīti 22 pētījumi publicēti laika posmā no 2015. līdz 2025. gadam (no datubāzēm: </a:t>
            </a:r>
            <a:r>
              <a:rPr lang="en-LV" b="0" i="1" dirty="0"/>
              <a:t>PubMed</a:t>
            </a:r>
            <a:r>
              <a:rPr lang="en-LV" b="0" dirty="0"/>
              <a:t>, </a:t>
            </a:r>
            <a:r>
              <a:rPr lang="en-LV" b="0" i="1" dirty="0"/>
              <a:t>ProQuest</a:t>
            </a:r>
            <a:r>
              <a:rPr lang="en-LV" b="0" dirty="0"/>
              <a:t>, </a:t>
            </a:r>
            <a:r>
              <a:rPr lang="en-LV" b="0" i="1" dirty="0"/>
              <a:t>ScienceDirect</a:t>
            </a:r>
            <a:r>
              <a:rPr lang="en-LV" b="0" dirty="0"/>
              <a:t>), kuros tika izmantotas P300 komponentes, lai noteiktu atšķirības starp gados vecākiem veseliem indivīdiem, AS un VKT pacientiem.</a:t>
            </a:r>
          </a:p>
          <a:p>
            <a:endParaRPr lang="lv-LV" dirty="0"/>
          </a:p>
        </p:txBody>
      </p:sp>
      <p:sp>
        <p:nvSpPr>
          <p:cNvPr id="5" name="Title 1">
            <a:extLst>
              <a:ext uri="{FF2B5EF4-FFF2-40B4-BE49-F238E27FC236}">
                <a16:creationId xmlns:a16="http://schemas.microsoft.com/office/drawing/2014/main" id="{8401CCF3-2272-734A-660D-18B9E5A724CC}"/>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lv-LV" dirty="0">
                <a:solidFill>
                  <a:srgbClr val="8E001C"/>
                </a:solidFill>
              </a:rPr>
              <a:t>ERP P300 kognitīvo traucējumu izpētē</a:t>
            </a:r>
          </a:p>
        </p:txBody>
      </p:sp>
    </p:spTree>
    <p:extLst>
      <p:ext uri="{BB962C8B-B14F-4D97-AF65-F5344CB8AC3E}">
        <p14:creationId xmlns:p14="http://schemas.microsoft.com/office/powerpoint/2010/main" val="233900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6DC133-583A-B9F6-2BA7-C5A2EEC2B9AD}"/>
              </a:ext>
            </a:extLst>
          </p:cNvPr>
          <p:cNvSpPr>
            <a:spLocks noGrp="1"/>
          </p:cNvSpPr>
          <p:nvPr>
            <p:ph type="body" sz="quarter" idx="14"/>
          </p:nvPr>
        </p:nvSpPr>
        <p:spPr>
          <a:xfrm>
            <a:off x="1037168" y="1371600"/>
            <a:ext cx="10098617" cy="4217988"/>
          </a:xfrm>
        </p:spPr>
        <p:txBody>
          <a:bodyPr>
            <a:normAutofit lnSpcReduction="10000"/>
          </a:bodyPr>
          <a:lstStyle/>
          <a:p>
            <a:endParaRPr lang="lv-LV" dirty="0"/>
          </a:p>
          <a:p>
            <a:r>
              <a:rPr lang="lv-LV" b="0" dirty="0"/>
              <a:t>Visbiežāk izmantots </a:t>
            </a:r>
            <a:r>
              <a:rPr lang="lv-LV" b="0" dirty="0">
                <a:sym typeface="Wingdings" pitchFamily="2" charset="2"/>
              </a:rPr>
              <a:t></a:t>
            </a:r>
            <a:r>
              <a:rPr lang="lv-LV" b="0" dirty="0"/>
              <a:t> </a:t>
            </a:r>
            <a:r>
              <a:rPr lang="lv-LV" b="0" dirty="0" err="1"/>
              <a:t>audiāls</a:t>
            </a:r>
            <a:r>
              <a:rPr lang="lv-LV" b="0" dirty="0"/>
              <a:t> </a:t>
            </a:r>
            <a:r>
              <a:rPr lang="lv-LV" b="0" i="1" dirty="0" err="1"/>
              <a:t>Oddball</a:t>
            </a:r>
            <a:r>
              <a:rPr lang="lv-LV" b="0" i="1" dirty="0"/>
              <a:t> </a:t>
            </a:r>
            <a:r>
              <a:rPr lang="lv-LV" b="0" dirty="0"/>
              <a:t>uzdevums </a:t>
            </a:r>
          </a:p>
          <a:p>
            <a:r>
              <a:rPr lang="en-LV" sz="1400" b="0" dirty="0"/>
              <a:t>(</a:t>
            </a:r>
            <a:r>
              <a:rPr lang="en-LV" sz="1400" b="0" i="1" dirty="0"/>
              <a:t>Chen et al., </a:t>
            </a:r>
            <a:r>
              <a:rPr lang="en-LV" sz="1400" b="0" dirty="0"/>
              <a:t>2015; </a:t>
            </a:r>
            <a:r>
              <a:rPr lang="en-LV" sz="1400" b="0" i="1" dirty="0"/>
              <a:t>Khedr et al., </a:t>
            </a:r>
            <a:r>
              <a:rPr lang="en-LV" sz="1400" b="0" dirty="0"/>
              <a:t>2020; </a:t>
            </a:r>
            <a:r>
              <a:rPr lang="en-LV" sz="1400" b="0" i="1" dirty="0"/>
              <a:t>Eyamu et al., </a:t>
            </a:r>
            <a:r>
              <a:rPr lang="en-LV" sz="1400" b="0" dirty="0"/>
              <a:t>2023; </a:t>
            </a:r>
            <a:r>
              <a:rPr lang="en-LV" sz="1400" b="0" i="1" dirty="0"/>
              <a:t>Levada et al., </a:t>
            </a:r>
            <a:r>
              <a:rPr lang="en-LV" sz="1400" b="0" dirty="0"/>
              <a:t>2016; </a:t>
            </a:r>
            <a:r>
              <a:rPr lang="en-LV" sz="1400" b="0" i="1" dirty="0"/>
              <a:t>Vaitkevičius et al., </a:t>
            </a:r>
            <a:r>
              <a:rPr lang="en-LV" sz="1400" b="0" dirty="0"/>
              <a:t>2015; </a:t>
            </a:r>
            <a:r>
              <a:rPr lang="en-LV" sz="1400" b="0" i="1" dirty="0"/>
              <a:t>Tsolaki et al., </a:t>
            </a:r>
            <a:r>
              <a:rPr lang="en-LV" sz="1400" b="0" dirty="0"/>
              <a:t>2017; </a:t>
            </a:r>
            <a:r>
              <a:rPr lang="en-LV" sz="1400" b="0" i="1" dirty="0"/>
              <a:t>Pedroso et al., </a:t>
            </a:r>
            <a:r>
              <a:rPr lang="en-LV" sz="1400" b="0" dirty="0"/>
              <a:t>2022; 2018; </a:t>
            </a:r>
            <a:r>
              <a:rPr lang="en-LV" sz="1400" b="0" i="1" dirty="0"/>
              <a:t>Papadaniil et al., </a:t>
            </a:r>
            <a:r>
              <a:rPr lang="en-LV" sz="1400" b="0" dirty="0"/>
              <a:t>2018)</a:t>
            </a:r>
          </a:p>
          <a:p>
            <a:r>
              <a:rPr lang="en-LV" sz="1600" b="0" dirty="0"/>
              <a:t>Pētījumi konsekventi parāda novēlotu latenci AS grupās, salīdzinot ar kontroles grupām, bet tikai daži – samazinātu amplitūdu (</a:t>
            </a:r>
            <a:r>
              <a:rPr lang="en-LV" sz="1600" b="0" i="1" dirty="0"/>
              <a:t>Pedroso et al., </a:t>
            </a:r>
            <a:r>
              <a:rPr lang="en-LV" sz="1600" b="0" dirty="0"/>
              <a:t>2018, 2022);</a:t>
            </a:r>
          </a:p>
          <a:p>
            <a:r>
              <a:rPr lang="en-LV" sz="1600" b="0" dirty="0"/>
              <a:t>Pētījumi ar kontroles grupām un VKT grupām atšķirības neuzrāda ne latencē, ne amplitūdā (</a:t>
            </a:r>
            <a:r>
              <a:rPr lang="en-LV" sz="1600" b="0" i="1" dirty="0"/>
              <a:t>Tsolaki et al., </a:t>
            </a:r>
            <a:r>
              <a:rPr lang="en-LV" sz="1600" b="0" dirty="0"/>
              <a:t>2017; </a:t>
            </a:r>
            <a:r>
              <a:rPr lang="en-LV" sz="1600" b="0" i="1" dirty="0"/>
              <a:t>Papadaniil et al., </a:t>
            </a:r>
            <a:r>
              <a:rPr lang="en-LV" sz="1600" b="0" dirty="0"/>
              <a:t>2018; </a:t>
            </a:r>
            <a:r>
              <a:rPr lang="en-LV" sz="1600" b="0" i="1" dirty="0"/>
              <a:t>Eyamu et al., </a:t>
            </a:r>
            <a:r>
              <a:rPr lang="en-LV" sz="1600" b="0" dirty="0"/>
              <a:t>2023)</a:t>
            </a:r>
            <a:r>
              <a:rPr lang="lv-LV" sz="1600" b="0" dirty="0"/>
              <a:t>.</a:t>
            </a:r>
            <a:endParaRPr lang="en-LV" sz="1600" b="0" dirty="0"/>
          </a:p>
          <a:p>
            <a:br>
              <a:rPr lang="lv-LV" dirty="0"/>
            </a:br>
            <a:endParaRPr lang="lv-LV" dirty="0"/>
          </a:p>
          <a:p>
            <a:r>
              <a:rPr lang="lv-LV" b="0" dirty="0"/>
              <a:t>Divi pētījumi </a:t>
            </a:r>
            <a:r>
              <a:rPr lang="lv-LV" b="0" dirty="0">
                <a:sym typeface="Wingdings" pitchFamily="2" charset="2"/>
              </a:rPr>
              <a:t> vizuālo </a:t>
            </a:r>
            <a:r>
              <a:rPr lang="lv-LV" b="0" i="1" dirty="0" err="1">
                <a:sym typeface="Wingdings" pitchFamily="2" charset="2"/>
              </a:rPr>
              <a:t>Oddball</a:t>
            </a:r>
            <a:r>
              <a:rPr lang="lv-LV" b="0" dirty="0">
                <a:sym typeface="Wingdings" pitchFamily="2" charset="2"/>
              </a:rPr>
              <a:t> uzdevumu </a:t>
            </a:r>
          </a:p>
          <a:p>
            <a:r>
              <a:rPr lang="lv-LV" sz="1400" b="0" dirty="0">
                <a:sym typeface="Wingdings" pitchFamily="2" charset="2"/>
              </a:rPr>
              <a:t>(</a:t>
            </a:r>
            <a:r>
              <a:rPr lang="en-LV" sz="1400" b="0" i="1" dirty="0"/>
              <a:t>Demirayak et al., </a:t>
            </a:r>
            <a:r>
              <a:rPr lang="en-LV" sz="1400" b="0" dirty="0"/>
              <a:t>2023; </a:t>
            </a:r>
            <a:r>
              <a:rPr lang="en-LV" sz="1400" b="0" i="1" dirty="0"/>
              <a:t>Wang et al., </a:t>
            </a:r>
            <a:r>
              <a:rPr lang="en-LV" sz="1400" b="0" dirty="0"/>
              <a:t>2024) </a:t>
            </a:r>
          </a:p>
          <a:p>
            <a:r>
              <a:rPr lang="en-LV" sz="1600" b="0" dirty="0"/>
              <a:t>Salīdzināja kontroles grupas ar VKT grupām.</a:t>
            </a:r>
          </a:p>
          <a:p>
            <a:r>
              <a:rPr lang="en-LV" sz="1600" b="0" dirty="0"/>
              <a:t>Novēlota latence, bet amplitūda neatšķīrās.</a:t>
            </a:r>
            <a:endParaRPr lang="lv-LV" sz="1600" b="0" dirty="0"/>
          </a:p>
        </p:txBody>
      </p:sp>
      <p:sp>
        <p:nvSpPr>
          <p:cNvPr id="5" name="Title 1">
            <a:extLst>
              <a:ext uri="{FF2B5EF4-FFF2-40B4-BE49-F238E27FC236}">
                <a16:creationId xmlns:a16="http://schemas.microsoft.com/office/drawing/2014/main" id="{8DB491F6-7D2F-752D-3B90-08F31CB92E32}"/>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en-GB" dirty="0" err="1">
                <a:solidFill>
                  <a:srgbClr val="8E001C"/>
                </a:solidFill>
              </a:rPr>
              <a:t>Kognitīvie</a:t>
            </a:r>
            <a:r>
              <a:rPr lang="en-GB" dirty="0">
                <a:solidFill>
                  <a:srgbClr val="8E001C"/>
                </a:solidFill>
              </a:rPr>
              <a:t> </a:t>
            </a:r>
            <a:r>
              <a:rPr lang="en-GB" dirty="0" err="1">
                <a:solidFill>
                  <a:srgbClr val="8E001C"/>
                </a:solidFill>
              </a:rPr>
              <a:t>uzdevumi</a:t>
            </a:r>
            <a:r>
              <a:rPr lang="en-GB" dirty="0">
                <a:solidFill>
                  <a:srgbClr val="8E001C"/>
                </a:solidFill>
              </a:rPr>
              <a:t>, kas </a:t>
            </a:r>
            <a:r>
              <a:rPr lang="en-GB" dirty="0" err="1">
                <a:solidFill>
                  <a:srgbClr val="8E001C"/>
                </a:solidFill>
              </a:rPr>
              <a:t>izmantoti</a:t>
            </a:r>
            <a:r>
              <a:rPr lang="en-GB" dirty="0">
                <a:solidFill>
                  <a:srgbClr val="8E001C"/>
                </a:solidFill>
              </a:rPr>
              <a:t> P300 </a:t>
            </a:r>
            <a:r>
              <a:rPr lang="en-GB" dirty="0" err="1">
                <a:solidFill>
                  <a:srgbClr val="8E001C"/>
                </a:solidFill>
              </a:rPr>
              <a:t>izpētei</a:t>
            </a:r>
            <a:endParaRPr lang="en-GB" dirty="0">
              <a:solidFill>
                <a:srgbClr val="8E001C"/>
              </a:solidFill>
            </a:endParaRPr>
          </a:p>
        </p:txBody>
      </p:sp>
      <p:sp>
        <p:nvSpPr>
          <p:cNvPr id="6" name="TextBox 5">
            <a:extLst>
              <a:ext uri="{FF2B5EF4-FFF2-40B4-BE49-F238E27FC236}">
                <a16:creationId xmlns:a16="http://schemas.microsoft.com/office/drawing/2014/main" id="{762CE4A3-81B4-FF01-9C1F-EA9B4231B4A5}"/>
              </a:ext>
            </a:extLst>
          </p:cNvPr>
          <p:cNvSpPr txBox="1"/>
          <p:nvPr/>
        </p:nvSpPr>
        <p:spPr>
          <a:xfrm>
            <a:off x="6230679" y="3924200"/>
            <a:ext cx="5273749" cy="2308324"/>
          </a:xfrm>
          <a:prstGeom prst="rect">
            <a:avLst/>
          </a:prstGeom>
          <a:solidFill>
            <a:schemeClr val="lt1"/>
          </a:solidFill>
          <a:ln>
            <a:solidFill>
              <a:schemeClr val="tx1"/>
            </a:solidFill>
          </a:ln>
        </p:spPr>
        <p:txBody>
          <a:bodyPr wrap="square" rtlCol="0">
            <a:spAutoFit/>
          </a:bodyPr>
          <a:lstStyle/>
          <a:p>
            <a:r>
              <a:rPr lang="en-LV" dirty="0">
                <a:latin typeface="Arial" panose="020B0604020202020204" pitchFamily="34" charset="0"/>
                <a:cs typeface="Arial" panose="020B0604020202020204" pitchFamily="34" charset="0"/>
              </a:rPr>
              <a:t>Rezultāti norāda, ka </a:t>
            </a:r>
            <a:r>
              <a:rPr lang="en-LV" b="1" dirty="0">
                <a:latin typeface="Arial" panose="020B0604020202020204" pitchFamily="34" charset="0"/>
                <a:cs typeface="Arial" panose="020B0604020202020204" pitchFamily="34" charset="0"/>
              </a:rPr>
              <a:t>audiālais </a:t>
            </a:r>
            <a:r>
              <a:rPr lang="en-LV" b="1" i="1" dirty="0">
                <a:latin typeface="Arial" panose="020B0604020202020204" pitchFamily="34" charset="0"/>
                <a:cs typeface="Arial" panose="020B0604020202020204" pitchFamily="34" charset="0"/>
              </a:rPr>
              <a:t>Oddball</a:t>
            </a:r>
            <a:r>
              <a:rPr lang="en-LV" b="1" dirty="0">
                <a:latin typeface="Arial" panose="020B0604020202020204" pitchFamily="34" charset="0"/>
                <a:cs typeface="Arial" panose="020B0604020202020204" pitchFamily="34" charset="0"/>
              </a:rPr>
              <a:t> uzdevums </a:t>
            </a:r>
            <a:r>
              <a:rPr lang="en-LV" dirty="0">
                <a:latin typeface="Arial" panose="020B0604020202020204" pitchFamily="34" charset="0"/>
                <a:cs typeface="Arial" panose="020B0604020202020204" pitchFamily="34" charset="0"/>
              </a:rPr>
              <a:t>ļauj parādīt konsekventi latences pagarinājumu, bet ne amplitūdas samazinājumu AS, bet ne VKT, salīdzinot ar kontroles grupām.</a:t>
            </a:r>
          </a:p>
          <a:p>
            <a:endParaRPr lang="en-LV" dirty="0">
              <a:latin typeface="Arial" panose="020B0604020202020204" pitchFamily="34" charset="0"/>
              <a:cs typeface="Arial" panose="020B0604020202020204" pitchFamily="34" charset="0"/>
            </a:endParaRPr>
          </a:p>
          <a:p>
            <a:r>
              <a:rPr lang="en-LV" b="1" dirty="0">
                <a:latin typeface="Arial" panose="020B0604020202020204" pitchFamily="34" charset="0"/>
                <a:cs typeface="Arial" panose="020B0604020202020204" pitchFamily="34" charset="0"/>
              </a:rPr>
              <a:t>Vizuālais oddball uzdevums </a:t>
            </a:r>
            <a:r>
              <a:rPr lang="en-LV" dirty="0">
                <a:latin typeface="Arial" panose="020B0604020202020204" pitchFamily="34" charset="0"/>
                <a:cs typeface="Arial" panose="020B0604020202020204" pitchFamily="34" charset="0"/>
              </a:rPr>
              <a:t>tiek izmantots retāk, bet arī tas ļauj novērot tikai latences pagarinājumu.</a:t>
            </a:r>
          </a:p>
        </p:txBody>
      </p:sp>
    </p:spTree>
    <p:extLst>
      <p:ext uri="{BB962C8B-B14F-4D97-AF65-F5344CB8AC3E}">
        <p14:creationId xmlns:p14="http://schemas.microsoft.com/office/powerpoint/2010/main" val="4920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50EE4D-3636-6D3E-6ACE-1CB9394B8C23}"/>
              </a:ext>
            </a:extLst>
          </p:cNvPr>
          <p:cNvSpPr>
            <a:spLocks noGrp="1"/>
          </p:cNvSpPr>
          <p:nvPr>
            <p:ph type="body" sz="quarter" idx="14"/>
          </p:nvPr>
        </p:nvSpPr>
        <p:spPr>
          <a:xfrm>
            <a:off x="1037168" y="1525772"/>
            <a:ext cx="4491762" cy="4332768"/>
          </a:xfrm>
        </p:spPr>
        <p:txBody>
          <a:bodyPr>
            <a:normAutofit/>
          </a:bodyPr>
          <a:lstStyle/>
          <a:p>
            <a:pPr>
              <a:lnSpc>
                <a:spcPct val="100000"/>
              </a:lnSpc>
            </a:pPr>
            <a:r>
              <a:rPr lang="lv-LV" dirty="0"/>
              <a:t>Darba atmiņas (</a:t>
            </a:r>
            <a:r>
              <a:rPr lang="lv-LV" i="1" dirty="0" err="1"/>
              <a:t>n-back</a:t>
            </a:r>
            <a:r>
              <a:rPr lang="lv-LV" dirty="0"/>
              <a:t>) uzdevumi</a:t>
            </a:r>
          </a:p>
          <a:p>
            <a:pPr>
              <a:lnSpc>
                <a:spcPct val="100000"/>
              </a:lnSpc>
            </a:pPr>
            <a:r>
              <a:rPr lang="en-LV" sz="1400" b="0" dirty="0"/>
              <a:t>(</a:t>
            </a:r>
            <a:r>
              <a:rPr lang="en-LV" sz="1400" b="0" i="1" dirty="0"/>
              <a:t>Lopez-zunini et al., </a:t>
            </a:r>
            <a:r>
              <a:rPr lang="en-LV" sz="1400" b="0" dirty="0"/>
              <a:t>2016a; 2016b; </a:t>
            </a:r>
            <a:r>
              <a:rPr lang="en-LV" sz="1400" b="0" i="1" dirty="0"/>
              <a:t>Cespón et al., </a:t>
            </a:r>
            <a:r>
              <a:rPr lang="en-LV" sz="1400" b="0" dirty="0"/>
              <a:t>2019; </a:t>
            </a:r>
            <a:r>
              <a:rPr lang="en-LV" sz="1400" b="0" i="1" dirty="0"/>
              <a:t>Gu et al., </a:t>
            </a:r>
            <a:r>
              <a:rPr lang="en-LV" sz="1400" b="0" dirty="0"/>
              <a:t>2017; 2018) </a:t>
            </a:r>
          </a:p>
          <a:p>
            <a:pPr>
              <a:lnSpc>
                <a:spcPct val="100000"/>
              </a:lnSpc>
            </a:pPr>
            <a:r>
              <a:rPr lang="lv-LV" sz="1600" b="0" dirty="0"/>
              <a:t>Uzdevumam ir vairākas sarežģītības pakāpes, kas ļauj pārbaudīt P300 komponenšu atšķirības zem dažādas kognitīvas slodzes.</a:t>
            </a:r>
          </a:p>
          <a:p>
            <a:pPr>
              <a:lnSpc>
                <a:spcPct val="100000"/>
              </a:lnSpc>
            </a:pPr>
            <a:r>
              <a:rPr lang="en-GB" sz="1600" b="0" dirty="0"/>
              <a:t>Var </a:t>
            </a:r>
            <a:r>
              <a:rPr lang="en-GB" sz="1600" b="0" dirty="0" err="1"/>
              <a:t>novērot</a:t>
            </a:r>
            <a:r>
              <a:rPr lang="en-GB" sz="1600" b="0" dirty="0"/>
              <a:t> </a:t>
            </a:r>
            <a:r>
              <a:rPr lang="en-GB" sz="1600" b="0" dirty="0" err="1"/>
              <a:t>konsekventu</a:t>
            </a:r>
            <a:r>
              <a:rPr lang="en-GB" sz="1600" b="0" dirty="0"/>
              <a:t> P300 </a:t>
            </a:r>
            <a:r>
              <a:rPr lang="en-GB" sz="1600" b="0" dirty="0" err="1"/>
              <a:t>amplitūdas</a:t>
            </a:r>
            <a:r>
              <a:rPr lang="en-GB" sz="1600" b="0" dirty="0"/>
              <a:t> </a:t>
            </a:r>
            <a:r>
              <a:rPr lang="en-GB" sz="1600" b="0" dirty="0" err="1"/>
              <a:t>samazinājumu</a:t>
            </a:r>
            <a:r>
              <a:rPr lang="en-GB" sz="1600" b="0" dirty="0"/>
              <a:t>, bet ne </a:t>
            </a:r>
            <a:r>
              <a:rPr lang="en-GB" sz="1600" b="0" dirty="0" err="1"/>
              <a:t>latences</a:t>
            </a:r>
            <a:r>
              <a:rPr lang="en-GB" sz="1600" b="0" dirty="0"/>
              <a:t> </a:t>
            </a:r>
            <a:r>
              <a:rPr lang="en-GB" sz="1600" b="0" dirty="0" err="1"/>
              <a:t>pagarinājumu</a:t>
            </a:r>
            <a:r>
              <a:rPr lang="en-GB" sz="1600" b="0" dirty="0"/>
              <a:t> </a:t>
            </a:r>
            <a:r>
              <a:rPr lang="en-GB" sz="1600" b="0" dirty="0" err="1"/>
              <a:t>gan</a:t>
            </a:r>
            <a:r>
              <a:rPr lang="en-GB" sz="1600" b="0" dirty="0"/>
              <a:t> VKT (</a:t>
            </a:r>
            <a:r>
              <a:rPr lang="en-GB" sz="1600" b="0" i="1" dirty="0"/>
              <a:t>Lopez-</a:t>
            </a:r>
            <a:r>
              <a:rPr lang="en-GB" sz="1600" b="0" i="1" dirty="0" err="1"/>
              <a:t>zunini</a:t>
            </a:r>
            <a:r>
              <a:rPr lang="en-GB" sz="1600" b="0" i="1" dirty="0"/>
              <a:t> et al., </a:t>
            </a:r>
            <a:r>
              <a:rPr lang="en-GB" sz="1600" b="0" dirty="0"/>
              <a:t>2016a; 2016b; </a:t>
            </a:r>
            <a:r>
              <a:rPr lang="en-GB" sz="1600" b="0" i="1" dirty="0"/>
              <a:t>Gu et al.,</a:t>
            </a:r>
            <a:r>
              <a:rPr lang="en-GB" sz="1600" b="0" dirty="0"/>
              <a:t> 2017; 2018), </a:t>
            </a:r>
            <a:r>
              <a:rPr lang="en-GB" sz="1600" b="0" dirty="0" err="1"/>
              <a:t>gan</a:t>
            </a:r>
            <a:r>
              <a:rPr lang="en-GB" sz="1600" b="0" dirty="0"/>
              <a:t> AD (</a:t>
            </a:r>
            <a:r>
              <a:rPr lang="en-GB" sz="1600" b="0" i="1" dirty="0" err="1"/>
              <a:t>Cespón</a:t>
            </a:r>
            <a:r>
              <a:rPr lang="en-GB" sz="1600" b="0" i="1" dirty="0"/>
              <a:t> et al., </a:t>
            </a:r>
            <a:r>
              <a:rPr lang="en-GB" sz="1600" b="0" dirty="0"/>
              <a:t>2019).</a:t>
            </a:r>
          </a:p>
          <a:p>
            <a:pPr>
              <a:lnSpc>
                <a:spcPct val="100000"/>
              </a:lnSpc>
            </a:pPr>
            <a:r>
              <a:rPr lang="en-GB" sz="1600" b="0" dirty="0">
                <a:solidFill>
                  <a:srgbClr val="8E001C"/>
                </a:solidFill>
              </a:rPr>
              <a:t>Jo </a:t>
            </a:r>
            <a:r>
              <a:rPr lang="en-GB" sz="1600" b="0" dirty="0" err="1">
                <a:solidFill>
                  <a:srgbClr val="8E001C"/>
                </a:solidFill>
              </a:rPr>
              <a:t>lielāka</a:t>
            </a:r>
            <a:r>
              <a:rPr lang="en-GB" sz="1600" b="0" dirty="0">
                <a:solidFill>
                  <a:srgbClr val="8E001C"/>
                </a:solidFill>
              </a:rPr>
              <a:t> </a:t>
            </a:r>
            <a:r>
              <a:rPr lang="en-GB" sz="1600" b="0" dirty="0" err="1">
                <a:solidFill>
                  <a:srgbClr val="8E001C"/>
                </a:solidFill>
              </a:rPr>
              <a:t>kognitīvā</a:t>
            </a:r>
            <a:r>
              <a:rPr lang="en-GB" sz="1600" b="0" dirty="0">
                <a:solidFill>
                  <a:srgbClr val="8E001C"/>
                </a:solidFill>
              </a:rPr>
              <a:t> </a:t>
            </a:r>
            <a:r>
              <a:rPr lang="en-GB" sz="1600" b="0" dirty="0" err="1">
                <a:solidFill>
                  <a:srgbClr val="8E001C"/>
                </a:solidFill>
              </a:rPr>
              <a:t>slodze</a:t>
            </a:r>
            <a:r>
              <a:rPr lang="en-GB" sz="1600" b="0" dirty="0">
                <a:solidFill>
                  <a:srgbClr val="8E001C"/>
                </a:solidFill>
              </a:rPr>
              <a:t>, jo </a:t>
            </a:r>
            <a:r>
              <a:rPr lang="en-GB" sz="1600" b="0" dirty="0" err="1">
                <a:solidFill>
                  <a:srgbClr val="8E001C"/>
                </a:solidFill>
              </a:rPr>
              <a:t>lielāks</a:t>
            </a:r>
            <a:r>
              <a:rPr lang="en-GB" sz="1600" b="0" dirty="0">
                <a:solidFill>
                  <a:srgbClr val="8E001C"/>
                </a:solidFill>
              </a:rPr>
              <a:t> </a:t>
            </a:r>
            <a:r>
              <a:rPr lang="en-GB" sz="1600" b="0" dirty="0" err="1">
                <a:solidFill>
                  <a:srgbClr val="8E001C"/>
                </a:solidFill>
              </a:rPr>
              <a:t>efekts</a:t>
            </a:r>
            <a:r>
              <a:rPr lang="en-GB" sz="1600" b="0" dirty="0">
                <a:solidFill>
                  <a:srgbClr val="8E001C"/>
                </a:solidFill>
              </a:rPr>
              <a:t>!</a:t>
            </a:r>
            <a:endParaRPr lang="lv-LV" sz="1600" b="0" dirty="0">
              <a:solidFill>
                <a:srgbClr val="8E001C"/>
              </a:solidFill>
            </a:endParaRPr>
          </a:p>
          <a:p>
            <a:endParaRPr lang="lv-LV" dirty="0"/>
          </a:p>
          <a:p>
            <a:endParaRPr lang="lv-LV" dirty="0"/>
          </a:p>
          <a:p>
            <a:endParaRPr lang="lv-LV" dirty="0"/>
          </a:p>
        </p:txBody>
      </p:sp>
      <p:sp>
        <p:nvSpPr>
          <p:cNvPr id="5" name="Title 1">
            <a:extLst>
              <a:ext uri="{FF2B5EF4-FFF2-40B4-BE49-F238E27FC236}">
                <a16:creationId xmlns:a16="http://schemas.microsoft.com/office/drawing/2014/main" id="{1118704D-FC6C-2C2A-2B85-71ADA4A98A15}"/>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en-GB" dirty="0" err="1">
                <a:solidFill>
                  <a:srgbClr val="8E001C"/>
                </a:solidFill>
              </a:rPr>
              <a:t>Kognitīvie</a:t>
            </a:r>
            <a:r>
              <a:rPr lang="en-GB" dirty="0">
                <a:solidFill>
                  <a:srgbClr val="8E001C"/>
                </a:solidFill>
              </a:rPr>
              <a:t> </a:t>
            </a:r>
            <a:r>
              <a:rPr lang="en-GB" dirty="0" err="1">
                <a:solidFill>
                  <a:srgbClr val="8E001C"/>
                </a:solidFill>
              </a:rPr>
              <a:t>uzdevumi</a:t>
            </a:r>
            <a:r>
              <a:rPr lang="en-GB" dirty="0">
                <a:solidFill>
                  <a:srgbClr val="8E001C"/>
                </a:solidFill>
              </a:rPr>
              <a:t>, kas </a:t>
            </a:r>
            <a:r>
              <a:rPr lang="en-GB" dirty="0" err="1">
                <a:solidFill>
                  <a:srgbClr val="8E001C"/>
                </a:solidFill>
              </a:rPr>
              <a:t>izmantoti</a:t>
            </a:r>
            <a:r>
              <a:rPr lang="en-GB" dirty="0">
                <a:solidFill>
                  <a:srgbClr val="8E001C"/>
                </a:solidFill>
              </a:rPr>
              <a:t> P300 </a:t>
            </a:r>
            <a:r>
              <a:rPr lang="en-GB" dirty="0" err="1">
                <a:solidFill>
                  <a:srgbClr val="8E001C"/>
                </a:solidFill>
              </a:rPr>
              <a:t>izpētei</a:t>
            </a:r>
            <a:endParaRPr lang="en-GB" dirty="0">
              <a:solidFill>
                <a:srgbClr val="8E001C"/>
              </a:solidFill>
            </a:endParaRPr>
          </a:p>
        </p:txBody>
      </p:sp>
      <p:pic>
        <p:nvPicPr>
          <p:cNvPr id="6" name="Picture 5" descr="A diagram of a task&#10;&#10;AI-generated content may be incorrect.">
            <a:extLst>
              <a:ext uri="{FF2B5EF4-FFF2-40B4-BE49-F238E27FC236}">
                <a16:creationId xmlns:a16="http://schemas.microsoft.com/office/drawing/2014/main" id="{74632DA8-671A-C802-DDE0-E24FB7DAC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963" y="1525772"/>
            <a:ext cx="3621668" cy="2761074"/>
          </a:xfrm>
          <a:prstGeom prst="rect">
            <a:avLst/>
          </a:prstGeom>
          <a:noFill/>
          <a:ln>
            <a:solidFill>
              <a:schemeClr val="tx1"/>
            </a:solidFill>
          </a:ln>
        </p:spPr>
      </p:pic>
      <p:pic>
        <p:nvPicPr>
          <p:cNvPr id="7" name="Picture 6">
            <a:extLst>
              <a:ext uri="{FF2B5EF4-FFF2-40B4-BE49-F238E27FC236}">
                <a16:creationId xmlns:a16="http://schemas.microsoft.com/office/drawing/2014/main" id="{5A42AA90-E620-FD55-2CAE-30495F0E95C7}"/>
              </a:ext>
            </a:extLst>
          </p:cNvPr>
          <p:cNvPicPr>
            <a:picLocks noChangeAspect="1"/>
          </p:cNvPicPr>
          <p:nvPr/>
        </p:nvPicPr>
        <p:blipFill>
          <a:blip r:embed="rId3"/>
          <a:stretch>
            <a:fillRect/>
          </a:stretch>
        </p:blipFill>
        <p:spPr>
          <a:xfrm>
            <a:off x="5699976" y="1525772"/>
            <a:ext cx="2674941" cy="2761075"/>
          </a:xfrm>
          <a:prstGeom prst="rect">
            <a:avLst/>
          </a:prstGeom>
          <a:ln>
            <a:solidFill>
              <a:schemeClr val="tx1"/>
            </a:solidFill>
          </a:ln>
        </p:spPr>
      </p:pic>
      <p:sp>
        <p:nvSpPr>
          <p:cNvPr id="8" name="TextBox 7">
            <a:extLst>
              <a:ext uri="{FF2B5EF4-FFF2-40B4-BE49-F238E27FC236}">
                <a16:creationId xmlns:a16="http://schemas.microsoft.com/office/drawing/2014/main" id="{453DF01D-FA80-3D32-D4D3-699964DA5819}"/>
              </a:ext>
            </a:extLst>
          </p:cNvPr>
          <p:cNvSpPr txBox="1"/>
          <p:nvPr/>
        </p:nvSpPr>
        <p:spPr>
          <a:xfrm>
            <a:off x="7231917" y="4400056"/>
            <a:ext cx="2286000" cy="261610"/>
          </a:xfrm>
          <a:prstGeom prst="rect">
            <a:avLst/>
          </a:prstGeom>
          <a:noFill/>
        </p:spPr>
        <p:txBody>
          <a:bodyPr wrap="square" rtlCol="0">
            <a:spAutoFit/>
          </a:bodyPr>
          <a:lstStyle/>
          <a:p>
            <a:r>
              <a:rPr lang="lv-LV" sz="1100" dirty="0">
                <a:latin typeface="Arial" panose="020B0604020202020204" pitchFamily="34" charset="0"/>
                <a:cs typeface="Arial" panose="020B0604020202020204" pitchFamily="34" charset="0"/>
              </a:rPr>
              <a:t>(</a:t>
            </a:r>
            <a:r>
              <a:rPr lang="lv-LV" sz="1100" i="1" dirty="0" err="1">
                <a:latin typeface="Arial" panose="020B0604020202020204" pitchFamily="34" charset="0"/>
                <a:cs typeface="Arial" panose="020B0604020202020204" pitchFamily="34" charset="0"/>
              </a:rPr>
              <a:t>Gu</a:t>
            </a:r>
            <a:r>
              <a:rPr lang="lv-LV" sz="1100" i="1" dirty="0">
                <a:latin typeface="Arial" panose="020B0604020202020204" pitchFamily="34" charset="0"/>
                <a:cs typeface="Arial" panose="020B0604020202020204" pitchFamily="34" charset="0"/>
              </a:rPr>
              <a:t> </a:t>
            </a:r>
            <a:r>
              <a:rPr lang="lv-LV" sz="1100" i="1" dirty="0" err="1">
                <a:latin typeface="Arial" panose="020B0604020202020204" pitchFamily="34" charset="0"/>
                <a:cs typeface="Arial" panose="020B0604020202020204" pitchFamily="34" charset="0"/>
              </a:rPr>
              <a:t>et</a:t>
            </a:r>
            <a:r>
              <a:rPr lang="lv-LV" sz="1100" i="1" dirty="0">
                <a:latin typeface="Arial" panose="020B0604020202020204" pitchFamily="34" charset="0"/>
                <a:cs typeface="Arial" panose="020B0604020202020204" pitchFamily="34" charset="0"/>
              </a:rPr>
              <a:t> </a:t>
            </a:r>
            <a:r>
              <a:rPr lang="lv-LV" sz="1100" i="1" dirty="0" err="1">
                <a:latin typeface="Arial" panose="020B0604020202020204" pitchFamily="34" charset="0"/>
                <a:cs typeface="Arial" panose="020B0604020202020204" pitchFamily="34" charset="0"/>
              </a:rPr>
              <a:t>al</a:t>
            </a:r>
            <a:r>
              <a:rPr lang="lv-LV" sz="1100" i="1" dirty="0">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2018)</a:t>
            </a:r>
          </a:p>
        </p:txBody>
      </p:sp>
      <p:sp>
        <p:nvSpPr>
          <p:cNvPr id="9" name="TextBox 8">
            <a:extLst>
              <a:ext uri="{FF2B5EF4-FFF2-40B4-BE49-F238E27FC236}">
                <a16:creationId xmlns:a16="http://schemas.microsoft.com/office/drawing/2014/main" id="{CB15BED0-CC39-3239-EE9D-46FF2D753552}"/>
              </a:ext>
            </a:extLst>
          </p:cNvPr>
          <p:cNvSpPr txBox="1"/>
          <p:nvPr/>
        </p:nvSpPr>
        <p:spPr>
          <a:xfrm>
            <a:off x="866122" y="5052118"/>
            <a:ext cx="4491763" cy="1077218"/>
          </a:xfrm>
          <a:prstGeom prst="rect">
            <a:avLst/>
          </a:prstGeom>
          <a:solidFill>
            <a:schemeClr val="lt1"/>
          </a:solidFill>
        </p:spPr>
        <p:txBody>
          <a:bodyPr wrap="square" rtlCol="0">
            <a:spAutoFit/>
          </a:bodyPr>
          <a:lstStyle/>
          <a:p>
            <a:r>
              <a:rPr lang="lv-LV" b="1" dirty="0">
                <a:solidFill>
                  <a:srgbClr val="58595B"/>
                </a:solidFill>
                <a:latin typeface="Arial" panose="020B0604020202020204" pitchFamily="34" charset="0"/>
                <a:cs typeface="Arial" panose="020B0604020202020204" pitchFamily="34" charset="0"/>
              </a:rPr>
              <a:t>Selektīvās uzmanības un vadības funkciju uzdevumi</a:t>
            </a:r>
          </a:p>
          <a:p>
            <a:r>
              <a:rPr lang="en-LV" sz="1400" dirty="0">
                <a:latin typeface="Arial" panose="020B0604020202020204" pitchFamily="34" charset="0"/>
                <a:cs typeface="Arial" panose="020B0604020202020204" pitchFamily="34" charset="0"/>
              </a:rPr>
              <a:t>(</a:t>
            </a:r>
            <a:r>
              <a:rPr lang="en-LV" sz="1400" i="1" dirty="0">
                <a:latin typeface="Arial" panose="020B0604020202020204" pitchFamily="34" charset="0"/>
                <a:cs typeface="Arial" panose="020B0604020202020204" pitchFamily="34" charset="0"/>
              </a:rPr>
              <a:t>Vergani et al., </a:t>
            </a:r>
            <a:r>
              <a:rPr lang="en-LV" sz="1400" dirty="0">
                <a:latin typeface="Arial" panose="020B0604020202020204" pitchFamily="34" charset="0"/>
                <a:cs typeface="Arial" panose="020B0604020202020204" pitchFamily="34" charset="0"/>
              </a:rPr>
              <a:t>2025; </a:t>
            </a:r>
            <a:r>
              <a:rPr lang="en-LV" sz="1400" i="1" dirty="0">
                <a:latin typeface="Arial" panose="020B0604020202020204" pitchFamily="34" charset="0"/>
                <a:cs typeface="Arial" panose="020B0604020202020204" pitchFamily="34" charset="0"/>
              </a:rPr>
              <a:t>Lockwood et al., </a:t>
            </a:r>
            <a:r>
              <a:rPr lang="en-LV" sz="1400" dirty="0">
                <a:latin typeface="Arial" panose="020B0604020202020204" pitchFamily="34" charset="0"/>
                <a:cs typeface="Arial" panose="020B0604020202020204" pitchFamily="34" charset="0"/>
              </a:rPr>
              <a:t>2018; </a:t>
            </a:r>
            <a:r>
              <a:rPr lang="en-LV" sz="1400" i="1" dirty="0">
                <a:latin typeface="Arial" panose="020B0604020202020204" pitchFamily="34" charset="0"/>
                <a:cs typeface="Arial" panose="020B0604020202020204" pitchFamily="34" charset="0"/>
              </a:rPr>
              <a:t>Li et al., </a:t>
            </a:r>
            <a:r>
              <a:rPr lang="en-LV" sz="1400" dirty="0">
                <a:latin typeface="Arial" panose="020B0604020202020204" pitchFamily="34" charset="0"/>
                <a:cs typeface="Arial" panose="020B0604020202020204" pitchFamily="34" charset="0"/>
              </a:rPr>
              <a:t>2016; </a:t>
            </a:r>
            <a:r>
              <a:rPr lang="en-LV" sz="1400" i="1" dirty="0">
                <a:latin typeface="Arial" panose="020B0604020202020204" pitchFamily="34" charset="0"/>
                <a:cs typeface="Arial" panose="020B0604020202020204" pitchFamily="34" charset="0"/>
              </a:rPr>
              <a:t>Katayama et al., </a:t>
            </a:r>
            <a:r>
              <a:rPr lang="en-LV" sz="1400" dirty="0">
                <a:latin typeface="Arial" panose="020B0604020202020204" pitchFamily="34" charset="0"/>
                <a:cs typeface="Arial" panose="020B0604020202020204" pitchFamily="34" charset="0"/>
              </a:rPr>
              <a:t>2023) </a:t>
            </a:r>
            <a:endParaRPr lang="lv-LV" sz="1400" b="1" dirty="0">
              <a:solidFill>
                <a:srgbClr val="58595B"/>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E099F3E-95E2-B12A-9A02-BC598D8AB8E4}"/>
              </a:ext>
            </a:extLst>
          </p:cNvPr>
          <p:cNvSpPr txBox="1"/>
          <p:nvPr/>
        </p:nvSpPr>
        <p:spPr>
          <a:xfrm>
            <a:off x="5699976" y="4795284"/>
            <a:ext cx="6197857" cy="1754326"/>
          </a:xfrm>
          <a:prstGeom prst="rect">
            <a:avLst/>
          </a:prstGeom>
          <a:solidFill>
            <a:schemeClr val="lt1"/>
          </a:solidFill>
          <a:ln>
            <a:solidFill>
              <a:schemeClr val="tx1"/>
            </a:solidFill>
          </a:ln>
        </p:spPr>
        <p:txBody>
          <a:bodyPr wrap="square" rtlCol="0">
            <a:spAutoFit/>
          </a:bodyPr>
          <a:lstStyle/>
          <a:p>
            <a:r>
              <a:rPr lang="lv-LV" i="1" dirty="0" err="1">
                <a:latin typeface="Arial" panose="020B0604020202020204" pitchFamily="34" charset="0"/>
                <a:cs typeface="Arial" panose="020B0604020202020204" pitchFamily="34" charset="0"/>
              </a:rPr>
              <a:t>N-back</a:t>
            </a:r>
            <a:r>
              <a:rPr lang="lv-LV" dirty="0">
                <a:latin typeface="Arial" panose="020B0604020202020204" pitchFamily="34" charset="0"/>
                <a:cs typeface="Arial" panose="020B0604020202020204" pitchFamily="34" charset="0"/>
              </a:rPr>
              <a:t> pētījumos dominējošais rezultāts ir amplitūdas samazinājums, savukārt </a:t>
            </a:r>
            <a:r>
              <a:rPr lang="lv-LV" dirty="0" err="1">
                <a:latin typeface="Arial" panose="020B0604020202020204" pitchFamily="34" charset="0"/>
                <a:cs typeface="Arial" panose="020B0604020202020204" pitchFamily="34" charset="0"/>
              </a:rPr>
              <a:t>latences</a:t>
            </a:r>
            <a:r>
              <a:rPr lang="lv-LV" dirty="0">
                <a:latin typeface="Arial" panose="020B0604020202020204" pitchFamily="34" charset="0"/>
                <a:cs typeface="Arial" panose="020B0604020202020204" pitchFamily="34" charset="0"/>
              </a:rPr>
              <a:t> pagarinājums nav konsekvents. </a:t>
            </a:r>
          </a:p>
          <a:p>
            <a:endParaRPr lang="lv-LV" dirty="0">
              <a:latin typeface="Arial" panose="020B0604020202020204" pitchFamily="34" charset="0"/>
              <a:cs typeface="Arial" panose="020B0604020202020204" pitchFamily="34" charset="0"/>
            </a:endParaRPr>
          </a:p>
          <a:p>
            <a:r>
              <a:rPr lang="en-LV" dirty="0">
                <a:latin typeface="Arial" panose="020B0604020202020204" pitchFamily="34" charset="0"/>
                <a:cs typeface="Arial" panose="020B0604020202020204" pitchFamily="34" charset="0"/>
              </a:rPr>
              <a:t>P300 amplitūda ir īpaši vērtīgs rādītājs tad, kad ir augsta kognitīvā slodze uzdevumos, un it īpaši VKT pētniecībā. </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39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0D58-36C4-8DBB-F6AD-DCE328864D79}"/>
              </a:ext>
            </a:extLst>
          </p:cNvPr>
          <p:cNvSpPr>
            <a:spLocks noGrp="1"/>
          </p:cNvSpPr>
          <p:nvPr>
            <p:ph type="title"/>
          </p:nvPr>
        </p:nvSpPr>
        <p:spPr/>
        <p:txBody>
          <a:bodyPr/>
          <a:lstStyle/>
          <a:p>
            <a:r>
              <a:rPr lang="en-GB" dirty="0" err="1">
                <a:solidFill>
                  <a:srgbClr val="8E001C"/>
                </a:solidFill>
              </a:rPr>
              <a:t>Stimulu</a:t>
            </a:r>
            <a:r>
              <a:rPr lang="en-GB" dirty="0">
                <a:solidFill>
                  <a:srgbClr val="8E001C"/>
                </a:solidFill>
              </a:rPr>
              <a:t> </a:t>
            </a:r>
            <a:r>
              <a:rPr lang="en-GB" dirty="0" err="1">
                <a:solidFill>
                  <a:srgbClr val="8E001C"/>
                </a:solidFill>
              </a:rPr>
              <a:t>parametru</a:t>
            </a:r>
            <a:r>
              <a:rPr lang="en-GB" dirty="0">
                <a:solidFill>
                  <a:srgbClr val="8E001C"/>
                </a:solidFill>
              </a:rPr>
              <a:t> </a:t>
            </a:r>
            <a:r>
              <a:rPr lang="en-GB" dirty="0" err="1">
                <a:solidFill>
                  <a:srgbClr val="8E001C"/>
                </a:solidFill>
              </a:rPr>
              <a:t>nozīme</a:t>
            </a:r>
            <a:r>
              <a:rPr lang="en-GB" dirty="0">
                <a:solidFill>
                  <a:srgbClr val="8E001C"/>
                </a:solidFill>
              </a:rPr>
              <a:t> </a:t>
            </a:r>
            <a:r>
              <a:rPr lang="en-GB" dirty="0" err="1">
                <a:solidFill>
                  <a:srgbClr val="8E001C"/>
                </a:solidFill>
              </a:rPr>
              <a:t>kognitīvajos</a:t>
            </a:r>
            <a:r>
              <a:rPr lang="en-GB" dirty="0">
                <a:solidFill>
                  <a:srgbClr val="8E001C"/>
                </a:solidFill>
              </a:rPr>
              <a:t> </a:t>
            </a:r>
            <a:r>
              <a:rPr lang="en-GB" dirty="0" err="1">
                <a:solidFill>
                  <a:srgbClr val="8E001C"/>
                </a:solidFill>
              </a:rPr>
              <a:t>uzdevumos</a:t>
            </a:r>
            <a:endParaRPr lang="lv-LV" dirty="0">
              <a:solidFill>
                <a:srgbClr val="8E001C"/>
              </a:solidFill>
            </a:endParaRPr>
          </a:p>
        </p:txBody>
      </p:sp>
      <p:sp>
        <p:nvSpPr>
          <p:cNvPr id="4" name="Text Placeholder 3">
            <a:extLst>
              <a:ext uri="{FF2B5EF4-FFF2-40B4-BE49-F238E27FC236}">
                <a16:creationId xmlns:a16="http://schemas.microsoft.com/office/drawing/2014/main" id="{87D3B535-B5F9-E3DA-22EF-FDF3968732E5}"/>
              </a:ext>
            </a:extLst>
          </p:cNvPr>
          <p:cNvSpPr>
            <a:spLocks noGrp="1"/>
          </p:cNvSpPr>
          <p:nvPr>
            <p:ph type="body" sz="quarter" idx="14"/>
          </p:nvPr>
        </p:nvSpPr>
        <p:spPr>
          <a:xfrm>
            <a:off x="1037167" y="1493873"/>
            <a:ext cx="10098617" cy="3163187"/>
          </a:xfrm>
        </p:spPr>
        <p:txBody>
          <a:bodyPr>
            <a:normAutofit/>
          </a:bodyPr>
          <a:lstStyle/>
          <a:p>
            <a:endParaRPr lang="lv-LV" b="0" dirty="0"/>
          </a:p>
          <a:p>
            <a:r>
              <a:rPr lang="lv-LV" b="0" dirty="0"/>
              <a:t>Sarežģīts (cik kognitīvi izaicinoši ir diskriminēt, atpazīt un apstrādāt stimulu) un retāk prezentēts stimuls </a:t>
            </a:r>
            <a:r>
              <a:rPr lang="lv-LV" b="0" dirty="0">
                <a:sym typeface="Wingdings" pitchFamily="2" charset="2"/>
              </a:rPr>
              <a:t> novēlota latence; </a:t>
            </a:r>
          </a:p>
          <a:p>
            <a:endParaRPr lang="lv-LV" b="0" dirty="0">
              <a:sym typeface="Wingdings" pitchFamily="2" charset="2"/>
            </a:endParaRPr>
          </a:p>
          <a:p>
            <a:r>
              <a:rPr lang="lv-LV" b="0" dirty="0"/>
              <a:t>Stimuli, kuri prasa vairāk kognitīvo resursu to apstrādei un ilgstošu uzmanības noturību, kā arī īsāks stimuls </a:t>
            </a:r>
            <a:r>
              <a:rPr lang="lv-LV" b="0" dirty="0">
                <a:sym typeface="Wingdings" pitchFamily="2" charset="2"/>
              </a:rPr>
              <a:t> </a:t>
            </a:r>
            <a:r>
              <a:rPr lang="lv-LV" b="0" dirty="0"/>
              <a:t>zemāka amplitūda (piem., </a:t>
            </a:r>
            <a:r>
              <a:rPr lang="lv-LV" b="0" i="1" dirty="0" err="1"/>
              <a:t>Levada</a:t>
            </a:r>
            <a:r>
              <a:rPr lang="lv-LV" b="0" i="1" dirty="0"/>
              <a:t> </a:t>
            </a:r>
            <a:r>
              <a:rPr lang="lv-LV" b="0" i="1" dirty="0" err="1"/>
              <a:t>et</a:t>
            </a:r>
            <a:r>
              <a:rPr lang="lv-LV" b="0" i="1" dirty="0"/>
              <a:t> </a:t>
            </a:r>
            <a:r>
              <a:rPr lang="lv-LV" b="0" i="1" dirty="0" err="1"/>
              <a:t>al</a:t>
            </a:r>
            <a:r>
              <a:rPr lang="lv-LV" b="0" i="1" dirty="0"/>
              <a:t>., </a:t>
            </a:r>
            <a:r>
              <a:rPr lang="lv-LV" b="0" dirty="0"/>
              <a:t>2016);</a:t>
            </a:r>
          </a:p>
          <a:p>
            <a:endParaRPr lang="lv-LV" b="0" dirty="0"/>
          </a:p>
          <a:p>
            <a:r>
              <a:rPr lang="lv-LV" b="0" dirty="0"/>
              <a:t>Ilgāks stimuls un izmēģinājums pirms pieraksta veikšanas </a:t>
            </a:r>
            <a:r>
              <a:rPr lang="lv-LV" b="0" dirty="0">
                <a:sym typeface="Wingdings" pitchFamily="2" charset="2"/>
              </a:rPr>
              <a:t></a:t>
            </a:r>
            <a:r>
              <a:rPr lang="lv-LV" b="0" dirty="0"/>
              <a:t> augstāka amplitūda (piem., </a:t>
            </a:r>
            <a:r>
              <a:rPr lang="lv-LV" b="0" i="1" dirty="0" err="1"/>
              <a:t>Pedroso</a:t>
            </a:r>
            <a:r>
              <a:rPr lang="lv-LV" b="0" i="1" dirty="0"/>
              <a:t> </a:t>
            </a:r>
            <a:r>
              <a:rPr lang="lv-LV" b="0" i="1" dirty="0" err="1"/>
              <a:t>et</a:t>
            </a:r>
            <a:r>
              <a:rPr lang="lv-LV" b="0" i="1" dirty="0"/>
              <a:t> </a:t>
            </a:r>
            <a:r>
              <a:rPr lang="lv-LV" b="0" i="1" dirty="0" err="1"/>
              <a:t>al</a:t>
            </a:r>
            <a:r>
              <a:rPr lang="lv-LV" b="0" i="1" dirty="0"/>
              <a:t>., </a:t>
            </a:r>
            <a:r>
              <a:rPr lang="lv-LV" b="0" dirty="0"/>
              <a:t>2018; 2022).</a:t>
            </a:r>
          </a:p>
          <a:p>
            <a:endParaRPr lang="lv-LV" dirty="0"/>
          </a:p>
        </p:txBody>
      </p:sp>
    </p:spTree>
    <p:extLst>
      <p:ext uri="{BB962C8B-B14F-4D97-AF65-F5344CB8AC3E}">
        <p14:creationId xmlns:p14="http://schemas.microsoft.com/office/powerpoint/2010/main" val="269221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4418-4069-8113-CE94-12C3084FD344}"/>
              </a:ext>
            </a:extLst>
          </p:cNvPr>
          <p:cNvSpPr>
            <a:spLocks noGrp="1"/>
          </p:cNvSpPr>
          <p:nvPr>
            <p:ph type="title"/>
          </p:nvPr>
        </p:nvSpPr>
        <p:spPr/>
        <p:txBody>
          <a:bodyPr/>
          <a:lstStyle/>
          <a:p>
            <a:r>
              <a:rPr lang="en-GB" dirty="0" err="1">
                <a:solidFill>
                  <a:srgbClr val="8E001C"/>
                </a:solidFill>
              </a:rPr>
              <a:t>Faktori</a:t>
            </a:r>
            <a:r>
              <a:rPr lang="en-GB" dirty="0">
                <a:solidFill>
                  <a:srgbClr val="8E001C"/>
                </a:solidFill>
              </a:rPr>
              <a:t>, kas </a:t>
            </a:r>
            <a:r>
              <a:rPr lang="en-GB" dirty="0" err="1">
                <a:solidFill>
                  <a:srgbClr val="8E001C"/>
                </a:solidFill>
              </a:rPr>
              <a:t>ietekmē</a:t>
            </a:r>
            <a:r>
              <a:rPr lang="en-GB" dirty="0">
                <a:solidFill>
                  <a:srgbClr val="8E001C"/>
                </a:solidFill>
              </a:rPr>
              <a:t> P300 </a:t>
            </a:r>
            <a:r>
              <a:rPr lang="en-GB" dirty="0" err="1">
                <a:solidFill>
                  <a:srgbClr val="8E001C"/>
                </a:solidFill>
              </a:rPr>
              <a:t>rezultātus</a:t>
            </a:r>
            <a:r>
              <a:rPr lang="en-GB" dirty="0">
                <a:solidFill>
                  <a:srgbClr val="8E001C"/>
                </a:solidFill>
              </a:rPr>
              <a:t> </a:t>
            </a:r>
            <a:r>
              <a:rPr lang="en-GB" dirty="0" err="1">
                <a:solidFill>
                  <a:srgbClr val="8E001C"/>
                </a:solidFill>
              </a:rPr>
              <a:t>kognitīvo</a:t>
            </a:r>
            <a:r>
              <a:rPr lang="en-GB" dirty="0">
                <a:solidFill>
                  <a:srgbClr val="8E001C"/>
                </a:solidFill>
              </a:rPr>
              <a:t> </a:t>
            </a:r>
            <a:r>
              <a:rPr lang="en-GB" dirty="0" err="1">
                <a:solidFill>
                  <a:srgbClr val="8E001C"/>
                </a:solidFill>
              </a:rPr>
              <a:t>traucējumu</a:t>
            </a:r>
            <a:r>
              <a:rPr lang="en-GB" dirty="0">
                <a:solidFill>
                  <a:srgbClr val="8E001C"/>
                </a:solidFill>
              </a:rPr>
              <a:t> </a:t>
            </a:r>
            <a:r>
              <a:rPr lang="en-GB" dirty="0" err="1">
                <a:solidFill>
                  <a:srgbClr val="8E001C"/>
                </a:solidFill>
              </a:rPr>
              <a:t>izpētē</a:t>
            </a:r>
            <a:endParaRPr lang="lv-LV" dirty="0">
              <a:solidFill>
                <a:srgbClr val="8E001C"/>
              </a:solidFill>
            </a:endParaRPr>
          </a:p>
        </p:txBody>
      </p:sp>
      <p:sp>
        <p:nvSpPr>
          <p:cNvPr id="4" name="Text Placeholder 3">
            <a:extLst>
              <a:ext uri="{FF2B5EF4-FFF2-40B4-BE49-F238E27FC236}">
                <a16:creationId xmlns:a16="http://schemas.microsoft.com/office/drawing/2014/main" id="{D0B8C38C-226D-9AAD-F888-7BF97C9FD9B3}"/>
              </a:ext>
            </a:extLst>
          </p:cNvPr>
          <p:cNvSpPr>
            <a:spLocks noGrp="1"/>
          </p:cNvSpPr>
          <p:nvPr>
            <p:ph type="body" sz="quarter" idx="14"/>
          </p:nvPr>
        </p:nvSpPr>
        <p:spPr>
          <a:xfrm>
            <a:off x="1037167" y="1398181"/>
            <a:ext cx="10098617" cy="4769255"/>
          </a:xfrm>
        </p:spPr>
        <p:txBody>
          <a:bodyPr>
            <a:normAutofit/>
          </a:bodyPr>
          <a:lstStyle/>
          <a:p>
            <a:pPr>
              <a:lnSpc>
                <a:spcPct val="120000"/>
              </a:lnSpc>
            </a:pPr>
            <a:r>
              <a:rPr lang="lv-LV" dirty="0"/>
              <a:t>Metodoloģiskām atšķirībām starp pētījumiem ir nozīme ERP P300 pētījumu rezultātos, salīdzinot AS, VKT ar kontroles grupām.</a:t>
            </a:r>
          </a:p>
          <a:p>
            <a:pPr>
              <a:lnSpc>
                <a:spcPct val="120000"/>
              </a:lnSpc>
            </a:pPr>
            <a:endParaRPr lang="lv-LV" dirty="0"/>
          </a:p>
          <a:p>
            <a:pPr>
              <a:lnSpc>
                <a:spcPct val="120000"/>
              </a:lnSpc>
            </a:pPr>
            <a:r>
              <a:rPr lang="lv-LV" b="0" dirty="0">
                <a:solidFill>
                  <a:srgbClr val="8E001C"/>
                </a:solidFill>
              </a:rPr>
              <a:t>Nepieciešama standartizācija!</a:t>
            </a:r>
          </a:p>
          <a:p>
            <a:pPr lvl="2">
              <a:lnSpc>
                <a:spcPct val="120000"/>
              </a:lnSpc>
            </a:pPr>
            <a:r>
              <a:rPr lang="lv-LV" dirty="0"/>
              <a:t>P300 latence vislabāk diferencē AS un kontroles dalībniekus, ja:</a:t>
            </a:r>
            <a:br>
              <a:rPr lang="lv-LV" dirty="0"/>
            </a:br>
            <a:r>
              <a:rPr lang="lv-LV" dirty="0"/>
              <a:t>tiek izmantots </a:t>
            </a:r>
            <a:r>
              <a:rPr lang="lv-LV" i="1" dirty="0" err="1"/>
              <a:t>Oddball</a:t>
            </a:r>
            <a:r>
              <a:rPr lang="lv-LV" i="1" dirty="0"/>
              <a:t> </a:t>
            </a:r>
            <a:r>
              <a:rPr lang="lv-LV" dirty="0"/>
              <a:t>uzdevums</a:t>
            </a:r>
            <a:br>
              <a:rPr lang="lv-LV" dirty="0"/>
            </a:br>
            <a:r>
              <a:rPr lang="lv-LV" dirty="0"/>
              <a:t>(pietiekams stimulu skaits (≥ 300), mērķa stimula biežums ≈ 20 %, skaļums ≥ 80 </a:t>
            </a:r>
            <a:r>
              <a:rPr lang="lv-LV" dirty="0" err="1"/>
              <a:t>dB</a:t>
            </a:r>
            <a:r>
              <a:rPr lang="lv-LV" dirty="0"/>
              <a:t>, nepieciešama motorā reakcija, ir izmēģinājums pirms testēšanas);</a:t>
            </a:r>
          </a:p>
          <a:p>
            <a:pPr lvl="2">
              <a:lnSpc>
                <a:spcPct val="120000"/>
              </a:lnSpc>
            </a:pPr>
            <a:r>
              <a:rPr lang="lv-LV" dirty="0"/>
              <a:t>P300 amplitūda vislabāk diferencē VKT un kontroles dalībniekus, ja:</a:t>
            </a:r>
          </a:p>
          <a:p>
            <a:pPr marL="491400" lvl="3" indent="0">
              <a:lnSpc>
                <a:spcPct val="120000"/>
              </a:lnSpc>
              <a:buNone/>
            </a:pPr>
            <a:r>
              <a:rPr lang="lv-LV" dirty="0"/>
              <a:t>tiek izmantots </a:t>
            </a:r>
            <a:r>
              <a:rPr lang="lv-LV" i="1" dirty="0" err="1"/>
              <a:t>n-back</a:t>
            </a:r>
            <a:r>
              <a:rPr lang="lv-LV" dirty="0"/>
              <a:t> darba atmiņas uzdevums ar vairākām sarežģītības pakāpēm</a:t>
            </a:r>
          </a:p>
          <a:p>
            <a:pPr marL="491400" lvl="3" indent="0">
              <a:lnSpc>
                <a:spcPct val="120000"/>
              </a:lnSpc>
              <a:buNone/>
            </a:pPr>
            <a:r>
              <a:rPr lang="lv-LV" dirty="0"/>
              <a:t>(mērķa stimula biežums ≈ 20-25 % katrā uzdevuma kārtā, </a:t>
            </a:r>
            <a:r>
              <a:rPr lang="en-GB" dirty="0" err="1"/>
              <a:t>stimula</a:t>
            </a:r>
            <a:r>
              <a:rPr lang="en-GB" dirty="0"/>
              <a:t> </a:t>
            </a:r>
            <a:r>
              <a:rPr lang="en-GB" dirty="0" err="1"/>
              <a:t>ilgums</a:t>
            </a:r>
            <a:r>
              <a:rPr lang="en-GB" dirty="0"/>
              <a:t> </a:t>
            </a:r>
            <a:r>
              <a:rPr lang="en-GB" dirty="0" err="1"/>
              <a:t>vismaz</a:t>
            </a:r>
            <a:r>
              <a:rPr lang="en-GB" dirty="0"/>
              <a:t> 500 </a:t>
            </a:r>
            <a:r>
              <a:rPr lang="en-GB" dirty="0" err="1"/>
              <a:t>ms</a:t>
            </a:r>
            <a:r>
              <a:rPr lang="en-GB" dirty="0"/>
              <a:t>; </a:t>
            </a:r>
            <a:r>
              <a:rPr lang="en-GB" dirty="0" err="1"/>
              <a:t>starp</a:t>
            </a:r>
            <a:r>
              <a:rPr lang="en-GB" dirty="0"/>
              <a:t> </a:t>
            </a:r>
            <a:r>
              <a:rPr lang="en-GB" dirty="0" err="1"/>
              <a:t>stimulu</a:t>
            </a:r>
            <a:r>
              <a:rPr lang="en-GB" dirty="0"/>
              <a:t> </a:t>
            </a:r>
            <a:r>
              <a:rPr lang="en-GB" dirty="0" err="1"/>
              <a:t>intervāls</a:t>
            </a:r>
            <a:r>
              <a:rPr lang="en-GB" dirty="0"/>
              <a:t> 1500-2000 </a:t>
            </a:r>
            <a:r>
              <a:rPr lang="en-GB" dirty="0" err="1"/>
              <a:t>ms</a:t>
            </a:r>
            <a:r>
              <a:rPr lang="en-GB" dirty="0"/>
              <a:t>, </a:t>
            </a:r>
            <a:r>
              <a:rPr lang="en-GB" dirty="0" err="1"/>
              <a:t>vienkāršs</a:t>
            </a:r>
            <a:r>
              <a:rPr lang="en-GB" dirty="0"/>
              <a:t> </a:t>
            </a:r>
            <a:r>
              <a:rPr lang="en-GB" dirty="0" err="1"/>
              <a:t>stimuls</a:t>
            </a:r>
            <a:r>
              <a:rPr lang="en-GB" dirty="0"/>
              <a:t>, </a:t>
            </a:r>
            <a:r>
              <a:rPr lang="en-GB" dirty="0" err="1"/>
              <a:t>pareizās</a:t>
            </a:r>
            <a:r>
              <a:rPr lang="en-GB" dirty="0"/>
              <a:t> </a:t>
            </a:r>
            <a:r>
              <a:rPr lang="en-GB" dirty="0" err="1"/>
              <a:t>atbildes</a:t>
            </a:r>
            <a:r>
              <a:rPr lang="en-GB" dirty="0"/>
              <a:t> - </a:t>
            </a:r>
            <a:r>
              <a:rPr lang="en-LV" dirty="0"/>
              <a:t>≥70–75% - sniegt atgriezenisko saiti).</a:t>
            </a:r>
            <a:endParaRPr lang="lv-LV" dirty="0"/>
          </a:p>
          <a:p>
            <a:pPr>
              <a:lnSpc>
                <a:spcPct val="120000"/>
              </a:lnSpc>
            </a:pPr>
            <a:endParaRPr lang="lv-LV" dirty="0"/>
          </a:p>
          <a:p>
            <a:pPr>
              <a:lnSpc>
                <a:spcPct val="120000"/>
              </a:lnSpc>
            </a:pPr>
            <a:endParaRPr lang="lv-LV" dirty="0"/>
          </a:p>
          <a:p>
            <a:endParaRPr lang="lv-LV" dirty="0"/>
          </a:p>
        </p:txBody>
      </p:sp>
    </p:spTree>
    <p:extLst>
      <p:ext uri="{BB962C8B-B14F-4D97-AF65-F5344CB8AC3E}">
        <p14:creationId xmlns:p14="http://schemas.microsoft.com/office/powerpoint/2010/main" val="395144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4AC9-14CB-7FAC-06C9-E0214BA8361B}"/>
              </a:ext>
            </a:extLst>
          </p:cNvPr>
          <p:cNvSpPr>
            <a:spLocks noGrp="1"/>
          </p:cNvSpPr>
          <p:nvPr>
            <p:ph type="title"/>
          </p:nvPr>
        </p:nvSpPr>
        <p:spPr/>
        <p:txBody>
          <a:bodyPr/>
          <a:lstStyle/>
          <a:p>
            <a:r>
              <a:rPr lang="lv-LV" dirty="0">
                <a:solidFill>
                  <a:srgbClr val="8E001C"/>
                </a:solidFill>
              </a:rPr>
              <a:t>Galvenie punkti un secinājumi:</a:t>
            </a:r>
          </a:p>
        </p:txBody>
      </p:sp>
      <p:sp>
        <p:nvSpPr>
          <p:cNvPr id="4" name="Text Placeholder 3">
            <a:extLst>
              <a:ext uri="{FF2B5EF4-FFF2-40B4-BE49-F238E27FC236}">
                <a16:creationId xmlns:a16="http://schemas.microsoft.com/office/drawing/2014/main" id="{AC8757CB-26C4-2C33-7D78-DCF6E2817080}"/>
              </a:ext>
            </a:extLst>
          </p:cNvPr>
          <p:cNvSpPr>
            <a:spLocks noGrp="1"/>
          </p:cNvSpPr>
          <p:nvPr>
            <p:ph type="body" sz="quarter" idx="14"/>
          </p:nvPr>
        </p:nvSpPr>
        <p:spPr>
          <a:xfrm>
            <a:off x="1037167" y="1355651"/>
            <a:ext cx="10098617" cy="4407195"/>
          </a:xfrm>
        </p:spPr>
        <p:txBody>
          <a:bodyPr>
            <a:normAutofit/>
          </a:bodyPr>
          <a:lstStyle/>
          <a:p>
            <a:pPr marL="285750" indent="-285750">
              <a:buFont typeface="Arial" panose="020B0604020202020204" pitchFamily="34" charset="0"/>
              <a:buChar char="•"/>
            </a:pPr>
            <a:r>
              <a:rPr lang="lv-LV" b="0" dirty="0"/>
              <a:t>AS patoloģija sākas desmitgadēs pirms simptomiem. </a:t>
            </a:r>
            <a:r>
              <a:rPr lang="lv-LV" dirty="0"/>
              <a:t>Agrīna atpazīšana ir kritiska, </a:t>
            </a:r>
            <a:r>
              <a:rPr lang="lv-LV" b="0" dirty="0"/>
              <a:t>tāpēc pētniecība vērsta uz VKT.</a:t>
            </a:r>
          </a:p>
          <a:p>
            <a:pPr marL="285750" indent="-285750">
              <a:buFont typeface="Arial" panose="020B0604020202020204" pitchFamily="34" charset="0"/>
              <a:buChar char="•"/>
            </a:pPr>
            <a:r>
              <a:rPr lang="lv-LV" dirty="0"/>
              <a:t>Tradicionālā diagnostika </a:t>
            </a:r>
            <a:r>
              <a:rPr lang="lv-LV" b="0" dirty="0"/>
              <a:t>(</a:t>
            </a:r>
            <a:r>
              <a:rPr lang="lv-LV" b="0" dirty="0" err="1"/>
              <a:t>neiropsiholoģija</a:t>
            </a:r>
            <a:r>
              <a:rPr lang="lv-LV" b="0" dirty="0"/>
              <a:t> + MRI/PET + APOE/CSF) grupas līmenī prognozē risku, taču tai ir </a:t>
            </a:r>
            <a:r>
              <a:rPr lang="lv-LV" dirty="0"/>
              <a:t>vairāki trūkumi.</a:t>
            </a:r>
          </a:p>
          <a:p>
            <a:pPr marL="285750" indent="-285750">
              <a:buFont typeface="Arial" panose="020B0604020202020204" pitchFamily="34" charset="0"/>
              <a:buChar char="•"/>
            </a:pPr>
            <a:r>
              <a:rPr lang="lv-LV" dirty="0"/>
              <a:t>Izsauktais potenciāls P300 </a:t>
            </a:r>
            <a:r>
              <a:rPr lang="lv-LV" b="0" dirty="0"/>
              <a:t>ir </a:t>
            </a:r>
            <a:r>
              <a:rPr lang="lv-LV" b="0" dirty="0" err="1"/>
              <a:t>neinvazīva</a:t>
            </a:r>
            <a:r>
              <a:rPr lang="lv-LV" b="0" dirty="0"/>
              <a:t>, salīdzinoši lētāka metode ar augstu laika izšķirtspēju, taču P300 </a:t>
            </a:r>
            <a:r>
              <a:rPr lang="lv-LV" dirty="0"/>
              <a:t>rezultāti nav konsekventi </a:t>
            </a:r>
            <a:r>
              <a:rPr lang="lv-LV" b="0" dirty="0"/>
              <a:t>AS un VKT pētniecībā.</a:t>
            </a:r>
          </a:p>
          <a:p>
            <a:pPr marL="285750" indent="-285750">
              <a:buFont typeface="Arial" panose="020B0604020202020204" pitchFamily="34" charset="0"/>
              <a:buChar char="•"/>
            </a:pPr>
            <a:r>
              <a:rPr lang="lv-LV" b="0" dirty="0"/>
              <a:t>Rezultātu atšķirību iespējams var skaidrot ar metodoloģiskām atšķirībām starp pētījumiem.</a:t>
            </a:r>
          </a:p>
          <a:p>
            <a:pPr marL="285750" indent="-285750">
              <a:buFont typeface="Arial" panose="020B0604020202020204" pitchFamily="34" charset="0"/>
              <a:buChar char="•"/>
            </a:pPr>
            <a:r>
              <a:rPr lang="lv-LV" i="1" dirty="0" err="1"/>
              <a:t>Oddball</a:t>
            </a:r>
            <a:r>
              <a:rPr lang="lv-LV" i="1" dirty="0"/>
              <a:t> </a:t>
            </a:r>
            <a:r>
              <a:rPr lang="lv-LV" dirty="0"/>
              <a:t>uzdevumos P300 latence </a:t>
            </a:r>
            <a:r>
              <a:rPr lang="lv-LV" b="0" dirty="0"/>
              <a:t>visdrošāk diferencē </a:t>
            </a:r>
            <a:r>
              <a:rPr lang="lv-LV" dirty="0"/>
              <a:t>AS</a:t>
            </a:r>
            <a:r>
              <a:rPr lang="lv-LV" b="0" dirty="0"/>
              <a:t> un kontroles dalībniekus.</a:t>
            </a:r>
          </a:p>
          <a:p>
            <a:pPr marL="285750" indent="-285750">
              <a:buFont typeface="Arial" panose="020B0604020202020204" pitchFamily="34" charset="0"/>
              <a:buChar char="•"/>
            </a:pPr>
            <a:r>
              <a:rPr lang="lv-LV" i="1" dirty="0" err="1"/>
              <a:t>N-back</a:t>
            </a:r>
            <a:r>
              <a:rPr lang="lv-LV" dirty="0"/>
              <a:t> darba atmiņas uzdevumos </a:t>
            </a:r>
            <a:r>
              <a:rPr lang="lv-LV" b="0" dirty="0"/>
              <a:t>(augsta slodze) </a:t>
            </a:r>
            <a:r>
              <a:rPr lang="lv-LV" dirty="0"/>
              <a:t>P300 amplitūda </a:t>
            </a:r>
            <a:r>
              <a:rPr lang="lv-LV" b="0" dirty="0"/>
              <a:t>vislabāk diferencē </a:t>
            </a:r>
            <a:r>
              <a:rPr lang="lv-LV" dirty="0"/>
              <a:t>VKT</a:t>
            </a:r>
            <a:r>
              <a:rPr lang="lv-LV" b="0" dirty="0"/>
              <a:t> un kontroles dalībniekus.</a:t>
            </a:r>
          </a:p>
          <a:p>
            <a:pPr marL="285750" indent="-285750">
              <a:buFont typeface="Arial" panose="020B0604020202020204" pitchFamily="34" charset="0"/>
              <a:buChar char="•"/>
            </a:pPr>
            <a:r>
              <a:rPr lang="lv-LV" dirty="0"/>
              <a:t>Standartizēti uzdevumi </a:t>
            </a:r>
            <a:r>
              <a:rPr lang="lv-LV" b="0" dirty="0"/>
              <a:t>un EEG apstrādes protokoli ir </a:t>
            </a:r>
            <a:r>
              <a:rPr lang="lv-LV" dirty="0"/>
              <a:t>priekšnoteikums </a:t>
            </a:r>
            <a:r>
              <a:rPr lang="lv-LV" dirty="0" err="1"/>
              <a:t>reproducējamībai</a:t>
            </a:r>
            <a:r>
              <a:rPr lang="lv-LV" dirty="0"/>
              <a:t> </a:t>
            </a:r>
            <a:r>
              <a:rPr lang="lv-LV" b="0" dirty="0"/>
              <a:t>un </a:t>
            </a:r>
            <a:r>
              <a:rPr lang="lv-LV" dirty="0"/>
              <a:t>klīniskai translācijai.</a:t>
            </a:r>
          </a:p>
          <a:p>
            <a:pPr marL="285750" indent="-285750">
              <a:buFont typeface="Arial" panose="020B0604020202020204" pitchFamily="34" charset="0"/>
              <a:buChar char="•"/>
            </a:pPr>
            <a:r>
              <a:rPr lang="lv-LV" b="0" dirty="0"/>
              <a:t>P300 </a:t>
            </a:r>
            <a:r>
              <a:rPr lang="lv-LV" b="0" i="1" dirty="0"/>
              <a:t>amplitūda</a:t>
            </a:r>
            <a:r>
              <a:rPr lang="lv-LV" b="0" dirty="0"/>
              <a:t> </a:t>
            </a:r>
            <a:r>
              <a:rPr lang="lv-LV" b="0" dirty="0" err="1"/>
              <a:t>n-back</a:t>
            </a:r>
            <a:r>
              <a:rPr lang="lv-LV" b="0" dirty="0"/>
              <a:t> uzdevumos ir perspektīvs VKT </a:t>
            </a:r>
            <a:r>
              <a:rPr lang="lv-LV" b="0" dirty="0" err="1"/>
              <a:t>biomarķieris</a:t>
            </a:r>
            <a:r>
              <a:rPr lang="lv-LV" b="0" dirty="0"/>
              <a:t>; latence </a:t>
            </a:r>
            <a:r>
              <a:rPr lang="lv-LV" b="0" i="1" dirty="0" err="1"/>
              <a:t>oddball</a:t>
            </a:r>
            <a:r>
              <a:rPr lang="lv-LV" b="0" dirty="0"/>
              <a:t> uzdevumos – AS jutīgs rādītājs.</a:t>
            </a:r>
          </a:p>
          <a:p>
            <a:endParaRPr lang="lv-LV" dirty="0"/>
          </a:p>
          <a:p>
            <a:endParaRPr lang="lv-LV" dirty="0"/>
          </a:p>
        </p:txBody>
      </p:sp>
    </p:spTree>
    <p:extLst>
      <p:ext uri="{BB962C8B-B14F-4D97-AF65-F5344CB8AC3E}">
        <p14:creationId xmlns:p14="http://schemas.microsoft.com/office/powerpoint/2010/main" val="7386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rgbClr val="8E001C"/>
                </a:solidFill>
              </a:rPr>
              <a:t>Izmantoto avotu un literatūras saraksts</a:t>
            </a:r>
          </a:p>
        </p:txBody>
      </p:sp>
      <p:sp>
        <p:nvSpPr>
          <p:cNvPr id="3" name="Content Placeholder 2"/>
          <p:cNvSpPr>
            <a:spLocks noGrp="1"/>
          </p:cNvSpPr>
          <p:nvPr>
            <p:ph sz="half" idx="1"/>
          </p:nvPr>
        </p:nvSpPr>
        <p:spPr>
          <a:xfrm>
            <a:off x="1037167" y="1347355"/>
            <a:ext cx="10515600" cy="4393046"/>
          </a:xfrm>
        </p:spPr>
        <p:txBody>
          <a:bodyPr>
            <a:normAutofit fontScale="55000" lnSpcReduction="20000"/>
          </a:bodyPr>
          <a:lstStyle/>
          <a:p>
            <a:pPr>
              <a:lnSpc>
                <a:spcPct val="120000"/>
              </a:lnSpc>
            </a:pPr>
            <a:r>
              <a:rPr lang="en-GB" dirty="0">
                <a:latin typeface="Arial" panose="020B0604020202020204" pitchFamily="34" charset="0"/>
                <a:cs typeface="Arial" panose="020B0604020202020204" pitchFamily="34" charset="0"/>
              </a:rPr>
              <a:t>Acharya, J. N., Hani, A. J., Chee, N. W., Thirumala, P., &amp; Tsuchida, T. N. (2016). American Clinical Neurophysiology Society Guideline 2: Guidelines for standard electrode position nomenclature. </a:t>
            </a:r>
            <a:r>
              <a:rPr lang="en-GB" i="1" dirty="0">
                <a:latin typeface="Arial" panose="020B0604020202020204" pitchFamily="34" charset="0"/>
                <a:cs typeface="Arial" panose="020B0604020202020204" pitchFamily="34" charset="0"/>
              </a:rPr>
              <a:t>Journal of Clinical Neurophysiology, 33</a:t>
            </a:r>
            <a:r>
              <a:rPr lang="en-GB" dirty="0">
                <a:latin typeface="Arial" panose="020B0604020202020204" pitchFamily="34" charset="0"/>
                <a:cs typeface="Arial" panose="020B0604020202020204" pitchFamily="34" charset="0"/>
              </a:rPr>
              <a:t>(4), 308–311. </a:t>
            </a:r>
            <a:r>
              <a:rPr lang="en-GB" dirty="0">
                <a:latin typeface="Arial" panose="020B0604020202020204" pitchFamily="34" charset="0"/>
                <a:cs typeface="Arial" panose="020B0604020202020204" pitchFamily="34" charset="0"/>
                <a:hlinkClick r:id="rId2"/>
              </a:rPr>
              <a:t>https://doi.org/10.1097/WNP.0000000000000316</a:t>
            </a:r>
            <a:endParaRPr lang="en-GB" dirty="0">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Bateman, R. J., Xiong, C., Benzinger, T. L. S., Fagan, A. M., Goate, A., Fox, N. C., Marcus, D. S., et al. (2012). Clinical and biomarker changes in dominantly inherited Alzheimer’s disease. </a:t>
            </a:r>
            <a:r>
              <a:rPr lang="en-GB" i="1" dirty="0">
                <a:latin typeface="Arial" panose="020B0604020202020204" pitchFamily="34" charset="0"/>
                <a:cs typeface="Arial" panose="020B0604020202020204" pitchFamily="34" charset="0"/>
              </a:rPr>
              <a:t>The New England Journal of Medicine, 367</a:t>
            </a:r>
            <a:r>
              <a:rPr lang="en-GB" dirty="0">
                <a:latin typeface="Arial" panose="020B0604020202020204" pitchFamily="34" charset="0"/>
                <a:cs typeface="Arial" panose="020B0604020202020204" pitchFamily="34" charset="0"/>
              </a:rPr>
              <a:t>(9), 795–804. </a:t>
            </a:r>
            <a:r>
              <a:rPr lang="en-GB" dirty="0">
                <a:latin typeface="Arial" panose="020B0604020202020204" pitchFamily="34" charset="0"/>
                <a:cs typeface="Arial" panose="020B0604020202020204" pitchFamily="34" charset="0"/>
                <a:hlinkClick r:id="rId3"/>
              </a:rPr>
              <a:t>https://doi.org/10.1056/NEJMoa1202753</a:t>
            </a:r>
            <a:endParaRPr lang="en-GB" dirty="0">
              <a:latin typeface="Arial" panose="020B0604020202020204" pitchFamily="34" charset="0"/>
              <a:cs typeface="Arial" panose="020B0604020202020204" pitchFamily="34" charset="0"/>
            </a:endParaRPr>
          </a:p>
          <a:p>
            <a:pPr>
              <a:lnSpc>
                <a:spcPct val="120000"/>
              </a:lnSpc>
            </a:pPr>
            <a:r>
              <a:rPr lang="en-GB" dirty="0" err="1">
                <a:latin typeface="Arial" panose="020B0604020202020204" pitchFamily="34" charset="0"/>
                <a:cs typeface="Arial" panose="020B0604020202020204" pitchFamily="34" charset="0"/>
              </a:rPr>
              <a:t>BioRender</a:t>
            </a:r>
            <a:r>
              <a:rPr lang="en-GB" dirty="0">
                <a:latin typeface="Arial" panose="020B0604020202020204" pitchFamily="34" charset="0"/>
                <a:cs typeface="Arial" panose="020B0604020202020204" pitchFamily="34" charset="0"/>
              </a:rPr>
              <a:t>. (n.d.). </a:t>
            </a:r>
            <a:r>
              <a:rPr lang="en-GB" i="1" dirty="0">
                <a:latin typeface="Arial" panose="020B0604020202020204" pitchFamily="34" charset="0"/>
                <a:cs typeface="Arial" panose="020B0604020202020204" pitchFamily="34" charset="0"/>
              </a:rPr>
              <a:t>Pathology of Alzheimer’s Disease [Figure]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BioRender</a:t>
            </a:r>
            <a:r>
              <a:rPr lang="en-GB" dirty="0">
                <a:latin typeface="Arial" panose="020B0604020202020204" pitchFamily="34" charset="0"/>
                <a:cs typeface="Arial" panose="020B0604020202020204" pitchFamily="34" charset="0"/>
              </a:rPr>
              <a:t>. Retrieved October 9, 2025, from </a:t>
            </a:r>
            <a:r>
              <a:rPr lang="en-GB" dirty="0">
                <a:latin typeface="Arial" panose="020B0604020202020204" pitchFamily="34" charset="0"/>
                <a:cs typeface="Arial" panose="020B0604020202020204" pitchFamily="34" charset="0"/>
                <a:hlinkClick r:id="rId4"/>
              </a:rPr>
              <a:t>https://app.biorender.com/biorender-templates/search/pathology-of-alzheimers-disease</a:t>
            </a:r>
            <a:endParaRPr lang="en-GB" dirty="0">
              <a:latin typeface="Arial" panose="020B0604020202020204" pitchFamily="34" charset="0"/>
              <a:cs typeface="Arial" panose="020B0604020202020204" pitchFamily="34" charset="0"/>
            </a:endParaRPr>
          </a:p>
          <a:p>
            <a:pPr>
              <a:lnSpc>
                <a:spcPct val="120000"/>
              </a:lnSpc>
            </a:pPr>
            <a:r>
              <a:rPr lang="en-GB" dirty="0" err="1">
                <a:latin typeface="Arial" panose="020B0604020202020204" pitchFamily="34" charset="0"/>
                <a:cs typeface="Arial" panose="020B0604020202020204" pitchFamily="34" charset="0"/>
              </a:rPr>
              <a:t>Blennow</a:t>
            </a:r>
            <a:r>
              <a:rPr lang="en-GB" dirty="0">
                <a:latin typeface="Arial" panose="020B0604020202020204" pitchFamily="34" charset="0"/>
                <a:cs typeface="Arial" panose="020B0604020202020204" pitchFamily="34" charset="0"/>
              </a:rPr>
              <a:t>, K., &amp; Zetterberg, H. (2018). The past and the future of Alzheimer’s disease fluid biomarkers. </a:t>
            </a:r>
            <a:r>
              <a:rPr lang="en-GB" i="1" dirty="0">
                <a:latin typeface="Arial" panose="020B0604020202020204" pitchFamily="34" charset="0"/>
                <a:cs typeface="Arial" panose="020B0604020202020204" pitchFamily="34" charset="0"/>
              </a:rPr>
              <a:t>Journal of Alzheimer’s Disease, 62</a:t>
            </a:r>
            <a:r>
              <a:rPr lang="en-GB" dirty="0">
                <a:latin typeface="Arial" panose="020B0604020202020204" pitchFamily="34" charset="0"/>
                <a:cs typeface="Arial" panose="020B0604020202020204" pitchFamily="34" charset="0"/>
              </a:rPr>
              <a:t>(3), 1125–1140. </a:t>
            </a:r>
            <a:r>
              <a:rPr lang="en-GB" dirty="0">
                <a:latin typeface="Arial" panose="020B0604020202020204" pitchFamily="34" charset="0"/>
                <a:cs typeface="Arial" panose="020B0604020202020204" pitchFamily="34" charset="0"/>
                <a:hlinkClick r:id="rId5"/>
              </a:rPr>
              <a:t>https://doi.org/10.3233/JAD-170773</a:t>
            </a:r>
            <a:endParaRPr lang="en-GB" dirty="0">
              <a:latin typeface="Arial" panose="020B0604020202020204" pitchFamily="34" charset="0"/>
              <a:cs typeface="Arial" panose="020B0604020202020204" pitchFamily="34" charset="0"/>
            </a:endParaRPr>
          </a:p>
          <a:p>
            <a:pPr>
              <a:lnSpc>
                <a:spcPct val="120000"/>
              </a:lnSpc>
            </a:pPr>
            <a:r>
              <a:rPr lang="en-GB" dirty="0" err="1">
                <a:latin typeface="Arial" panose="020B0604020202020204" pitchFamily="34" charset="0"/>
                <a:cs typeface="Arial" panose="020B0604020202020204" pitchFamily="34" charset="0"/>
              </a:rPr>
              <a:t>Cespón</a:t>
            </a:r>
            <a:r>
              <a:rPr lang="en-GB" dirty="0">
                <a:latin typeface="Arial" panose="020B0604020202020204" pitchFamily="34" charset="0"/>
                <a:cs typeface="Arial" panose="020B0604020202020204" pitchFamily="34" charset="0"/>
              </a:rPr>
              <a:t>, J., </a:t>
            </a:r>
            <a:r>
              <a:rPr lang="en-GB" dirty="0" err="1">
                <a:latin typeface="Arial" panose="020B0604020202020204" pitchFamily="34" charset="0"/>
                <a:cs typeface="Arial" panose="020B0604020202020204" pitchFamily="34" charset="0"/>
              </a:rPr>
              <a:t>Zurrón</a:t>
            </a:r>
            <a:r>
              <a:rPr lang="en-GB" dirty="0">
                <a:latin typeface="Arial" panose="020B0604020202020204" pitchFamily="34" charset="0"/>
                <a:cs typeface="Arial" panose="020B0604020202020204" pitchFamily="34" charset="0"/>
              </a:rPr>
              <a:t>, M., Lindín, M., Cid-Fernández, S., Galdo-Álvarez, S., &amp; Ramos-</a:t>
            </a:r>
            <a:r>
              <a:rPr lang="en-GB" dirty="0" err="1">
                <a:latin typeface="Arial" panose="020B0604020202020204" pitchFamily="34" charset="0"/>
                <a:cs typeface="Arial" panose="020B0604020202020204" pitchFamily="34" charset="0"/>
              </a:rPr>
              <a:t>Goicoa</a:t>
            </a:r>
            <a:r>
              <a:rPr lang="en-GB" dirty="0">
                <a:latin typeface="Arial" panose="020B0604020202020204" pitchFamily="34" charset="0"/>
                <a:cs typeface="Arial" panose="020B0604020202020204" pitchFamily="34" charset="0"/>
              </a:rPr>
              <a:t>, M. (2019). Behavioural and electrophysiological modulations induced by </a:t>
            </a:r>
            <a:r>
              <a:rPr lang="en-GB" dirty="0" err="1">
                <a:latin typeface="Arial" panose="020B0604020202020204" pitchFamily="34" charset="0"/>
                <a:cs typeface="Arial" panose="020B0604020202020204" pitchFamily="34" charset="0"/>
              </a:rPr>
              <a:t>tDCS</a:t>
            </a:r>
            <a:r>
              <a:rPr lang="en-GB" dirty="0">
                <a:latin typeface="Arial" panose="020B0604020202020204" pitchFamily="34" charset="0"/>
                <a:cs typeface="Arial" panose="020B0604020202020204" pitchFamily="34" charset="0"/>
              </a:rPr>
              <a:t> in healthy elderly and Alzheimer’s disease patients. </a:t>
            </a:r>
            <a:r>
              <a:rPr lang="en-GB" i="1" dirty="0">
                <a:latin typeface="Arial" panose="020B0604020202020204" pitchFamily="34" charset="0"/>
                <a:cs typeface="Arial" panose="020B0604020202020204" pitchFamily="34" charset="0"/>
              </a:rPr>
              <a:t>Clinical Neurophysiology, 130</a:t>
            </a:r>
            <a:r>
              <a:rPr lang="en-GB" dirty="0">
                <a:latin typeface="Arial" panose="020B0604020202020204" pitchFamily="34" charset="0"/>
                <a:cs typeface="Arial" panose="020B0604020202020204" pitchFamily="34" charset="0"/>
              </a:rPr>
              <a:t>(11), 2038–2052. </a:t>
            </a:r>
            <a:r>
              <a:rPr lang="en-GB" dirty="0">
                <a:latin typeface="Arial" panose="020B0604020202020204" pitchFamily="34" charset="0"/>
                <a:cs typeface="Arial" panose="020B0604020202020204" pitchFamily="34" charset="0"/>
                <a:hlinkClick r:id="rId6"/>
              </a:rPr>
              <a:t>https://doi.org/10.1016/j.clinph.2019.08.016</a:t>
            </a:r>
            <a:endParaRPr lang="en-GB" dirty="0">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Corder, E. H., Saunders, A. M., Strittmatter, W. J., Schmechel, D. E., Gaskell, P. C., Small, G. W., Roses, A. D., Haines, J. L., &amp; Pericak-Vance, M. A. (1993). Gene dose of apolipoprotein E type 4 allele and the risk of Alzheimer’s disease in late-onset families. </a:t>
            </a:r>
            <a:r>
              <a:rPr lang="en-GB" i="1" dirty="0">
                <a:latin typeface="Arial" panose="020B0604020202020204" pitchFamily="34" charset="0"/>
                <a:cs typeface="Arial" panose="020B0604020202020204" pitchFamily="34" charset="0"/>
              </a:rPr>
              <a:t>Science, 261</a:t>
            </a:r>
            <a:r>
              <a:rPr lang="en-GB" dirty="0">
                <a:latin typeface="Arial" panose="020B0604020202020204" pitchFamily="34" charset="0"/>
                <a:cs typeface="Arial" panose="020B0604020202020204" pitchFamily="34" charset="0"/>
              </a:rPr>
              <a:t>(5123), 921–923. </a:t>
            </a:r>
            <a:r>
              <a:rPr lang="en-GB" dirty="0">
                <a:latin typeface="Arial" panose="020B0604020202020204" pitchFamily="34" charset="0"/>
                <a:cs typeface="Arial" panose="020B0604020202020204" pitchFamily="34" charset="0"/>
                <a:hlinkClick r:id="rId7"/>
              </a:rPr>
              <a:t>https://doi.org/10.1126/science.8346443</a:t>
            </a:r>
            <a:endParaRPr lang="en-GB" dirty="0">
              <a:latin typeface="Arial" panose="020B0604020202020204" pitchFamily="34" charset="0"/>
              <a:cs typeface="Arial" panose="020B0604020202020204" pitchFamily="34" charset="0"/>
            </a:endParaRPr>
          </a:p>
          <a:p>
            <a:pPr>
              <a:lnSpc>
                <a:spcPct val="120000"/>
              </a:lnSpc>
            </a:pPr>
            <a:r>
              <a:rPr lang="en-GB" dirty="0" err="1">
                <a:latin typeface="Arial" panose="020B0604020202020204" pitchFamily="34" charset="0"/>
                <a:cs typeface="Arial" panose="020B0604020202020204" pitchFamily="34" charset="0"/>
              </a:rPr>
              <a:t>Folstein</a:t>
            </a:r>
            <a:r>
              <a:rPr lang="en-GB" dirty="0">
                <a:latin typeface="Arial" panose="020B0604020202020204" pitchFamily="34" charset="0"/>
                <a:cs typeface="Arial" panose="020B0604020202020204" pitchFamily="34" charset="0"/>
              </a:rPr>
              <a:t>, M. F., </a:t>
            </a:r>
            <a:r>
              <a:rPr lang="en-GB" dirty="0" err="1">
                <a:latin typeface="Arial" panose="020B0604020202020204" pitchFamily="34" charset="0"/>
                <a:cs typeface="Arial" panose="020B0604020202020204" pitchFamily="34" charset="0"/>
              </a:rPr>
              <a:t>Folstein</a:t>
            </a:r>
            <a:r>
              <a:rPr lang="en-GB" dirty="0">
                <a:latin typeface="Arial" panose="020B0604020202020204" pitchFamily="34" charset="0"/>
                <a:cs typeface="Arial" panose="020B0604020202020204" pitchFamily="34" charset="0"/>
              </a:rPr>
              <a:t>, S. E., &amp; McHugh, P. R. (1975). “Mini-Mental State.” A practical method for grading the cognitive state of patients for the clinician. </a:t>
            </a:r>
            <a:r>
              <a:rPr lang="en-GB" i="1" dirty="0">
                <a:latin typeface="Arial" panose="020B0604020202020204" pitchFamily="34" charset="0"/>
                <a:cs typeface="Arial" panose="020B0604020202020204" pitchFamily="34" charset="0"/>
              </a:rPr>
              <a:t>Journal of Psychiatric Research, 12</a:t>
            </a:r>
            <a:r>
              <a:rPr lang="en-GB" dirty="0">
                <a:latin typeface="Arial" panose="020B0604020202020204" pitchFamily="34" charset="0"/>
                <a:cs typeface="Arial" panose="020B0604020202020204" pitchFamily="34" charset="0"/>
              </a:rPr>
              <a:t>(3), 189–198. </a:t>
            </a:r>
            <a:r>
              <a:rPr lang="en-GB" dirty="0">
                <a:latin typeface="Arial" panose="020B0604020202020204" pitchFamily="34" charset="0"/>
                <a:cs typeface="Arial" panose="020B0604020202020204" pitchFamily="34" charset="0"/>
                <a:hlinkClick r:id="rId8"/>
              </a:rPr>
              <a:t>https://doi.org/10.1016/0022-3956(75)90026-6</a:t>
            </a:r>
            <a:endParaRPr lang="en-GB" dirty="0">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Gauthier, S., Reisberg, B., </a:t>
            </a:r>
            <a:r>
              <a:rPr lang="en-GB" dirty="0" err="1">
                <a:latin typeface="Arial" panose="020B0604020202020204" pitchFamily="34" charset="0"/>
                <a:cs typeface="Arial" panose="020B0604020202020204" pitchFamily="34" charset="0"/>
              </a:rPr>
              <a:t>Zaudig</a:t>
            </a:r>
            <a:r>
              <a:rPr lang="en-GB" dirty="0">
                <a:latin typeface="Arial" panose="020B0604020202020204" pitchFamily="34" charset="0"/>
                <a:cs typeface="Arial" panose="020B0604020202020204" pitchFamily="34" charset="0"/>
              </a:rPr>
              <a:t>, M., Petersen, R. C., Ritchie, K., Broich, K., Belleville, S., et al. (2006). Mild cognitive impairment. </a:t>
            </a:r>
            <a:r>
              <a:rPr lang="en-GB" i="1" dirty="0">
                <a:latin typeface="Arial" panose="020B0604020202020204" pitchFamily="34" charset="0"/>
                <a:cs typeface="Arial" panose="020B0604020202020204" pitchFamily="34" charset="0"/>
              </a:rPr>
              <a:t>The Lancet, 367</a:t>
            </a:r>
            <a:r>
              <a:rPr lang="en-GB" dirty="0">
                <a:latin typeface="Arial" panose="020B0604020202020204" pitchFamily="34" charset="0"/>
                <a:cs typeface="Arial" panose="020B0604020202020204" pitchFamily="34" charset="0"/>
              </a:rPr>
              <a:t>(9518), 1262–1270. </a:t>
            </a:r>
            <a:r>
              <a:rPr lang="en-GB" dirty="0">
                <a:latin typeface="Arial" panose="020B0604020202020204" pitchFamily="34" charset="0"/>
                <a:cs typeface="Arial" panose="020B0604020202020204" pitchFamily="34" charset="0"/>
                <a:hlinkClick r:id="rId9"/>
              </a:rPr>
              <a:t>https://doi.org/10.1016/S0140-6736(06)68542-5</a:t>
            </a:r>
            <a:endParaRPr lang="en-GB" dirty="0">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Gu, L.-H., Wu, H., Zhou, H., Hu, B., &amp; Wang, Z. (2017). The effect of apolipoprotein E </a:t>
            </a:r>
            <a:r>
              <a:rPr lang="el-GR" dirty="0">
                <a:latin typeface="Arial" panose="020B0604020202020204" pitchFamily="34" charset="0"/>
                <a:cs typeface="Arial" panose="020B0604020202020204" pitchFamily="34" charset="0"/>
              </a:rPr>
              <a:t>ε4 </a:t>
            </a:r>
            <a:r>
              <a:rPr lang="en-GB" dirty="0">
                <a:latin typeface="Arial" panose="020B0604020202020204" pitchFamily="34" charset="0"/>
                <a:cs typeface="Arial" panose="020B0604020202020204" pitchFamily="34" charset="0"/>
              </a:rPr>
              <a:t>on visuospatial working memory in amnestic MCI: An event-related potential study. </a:t>
            </a:r>
            <a:r>
              <a:rPr lang="en-GB" i="1" dirty="0">
                <a:latin typeface="Arial" panose="020B0604020202020204" pitchFamily="34" charset="0"/>
                <a:cs typeface="Arial" panose="020B0604020202020204" pitchFamily="34" charset="0"/>
              </a:rPr>
              <a:t>Frontiers in Aging Neuroscience, 9</a:t>
            </a:r>
            <a:r>
              <a:rPr lang="en-GB" dirty="0">
                <a:latin typeface="Arial" panose="020B0604020202020204" pitchFamily="34" charset="0"/>
                <a:cs typeface="Arial" panose="020B0604020202020204" pitchFamily="34" charset="0"/>
              </a:rPr>
              <a:t>, 145. </a:t>
            </a:r>
            <a:r>
              <a:rPr lang="en-GB" dirty="0">
                <a:latin typeface="Arial" panose="020B0604020202020204" pitchFamily="34" charset="0"/>
                <a:cs typeface="Arial" panose="020B0604020202020204" pitchFamily="34" charset="0"/>
                <a:hlinkClick r:id="rId10"/>
              </a:rPr>
              <a:t>https://www.frontiersin.org/articles/10.3389/fnagi.2017.00145/full</a:t>
            </a:r>
            <a:endParaRPr lang="en-GB" dirty="0">
              <a:latin typeface="Arial" panose="020B0604020202020204" pitchFamily="34" charset="0"/>
              <a:cs typeface="Arial" panose="020B0604020202020204" pitchFamily="34" charset="0"/>
            </a:endParaRPr>
          </a:p>
          <a:p>
            <a:pPr>
              <a:lnSpc>
                <a:spcPct val="120000"/>
              </a:lnSpc>
            </a:pPr>
            <a:r>
              <a:rPr lang="en-GB" dirty="0"/>
              <a:t>Jack, C. R., Petersen, R. C., Xu, Y. C., O’Brien, P. C., Smith, G. E., </a:t>
            </a:r>
            <a:r>
              <a:rPr lang="en-GB" dirty="0" err="1"/>
              <a:t>Ivnik</a:t>
            </a:r>
            <a:r>
              <a:rPr lang="en-GB" dirty="0"/>
              <a:t>, R. J., Boeve, B. F., Waring, S. C., </a:t>
            </a:r>
            <a:r>
              <a:rPr lang="en-GB" dirty="0" err="1"/>
              <a:t>Tangalos</a:t>
            </a:r>
            <a:r>
              <a:rPr lang="en-GB" dirty="0"/>
              <a:t>, E. G., &amp; </a:t>
            </a:r>
            <a:r>
              <a:rPr lang="en-GB" dirty="0" err="1"/>
              <a:t>Kokmen</a:t>
            </a:r>
            <a:r>
              <a:rPr lang="en-GB" dirty="0"/>
              <a:t>, E. (2000). Rates of hippocampal atrophy correlate with change in clinical status in aging and AD. </a:t>
            </a:r>
            <a:r>
              <a:rPr lang="en-GB" i="1" dirty="0"/>
              <a:t>Neurology, 55</a:t>
            </a:r>
            <a:r>
              <a:rPr lang="en-GB" dirty="0"/>
              <a:t>(4), 484–489. </a:t>
            </a:r>
            <a:r>
              <a:rPr lang="en-GB" dirty="0">
                <a:hlinkClick r:id="rId11"/>
              </a:rPr>
              <a:t>https://doi.org/10.1212/WNL.55.4.484</a:t>
            </a:r>
            <a:endParaRPr lang="en-GB" dirty="0"/>
          </a:p>
          <a:p>
            <a:pPr>
              <a:lnSpc>
                <a:spcPct val="120000"/>
              </a:lnSpc>
            </a:pPr>
            <a:endParaRPr lang="en-GB" dirty="0">
              <a:latin typeface="Arial" panose="020B0604020202020204" pitchFamily="34" charset="0"/>
              <a:cs typeface="Arial" panose="020B0604020202020204" pitchFamily="34" charset="0"/>
            </a:endParaRPr>
          </a:p>
          <a:p>
            <a:endParaRPr lang="lv-LV" dirty="0"/>
          </a:p>
        </p:txBody>
      </p:sp>
      <p:pic>
        <p:nvPicPr>
          <p:cNvPr id="5" name="Picture 4">
            <a:extLst>
              <a:ext uri="{FF2B5EF4-FFF2-40B4-BE49-F238E27FC236}">
                <a16:creationId xmlns:a16="http://schemas.microsoft.com/office/drawing/2014/main" id="{75DA55B5-907E-4E4D-9559-12974E5541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5320" y="5740400"/>
            <a:ext cx="1717063" cy="388936"/>
          </a:xfrm>
          <a:prstGeom prst="rect">
            <a:avLst/>
          </a:prstGeom>
        </p:spPr>
      </p:pic>
    </p:spTree>
    <p:extLst>
      <p:ext uri="{BB962C8B-B14F-4D97-AF65-F5344CB8AC3E}">
        <p14:creationId xmlns:p14="http://schemas.microsoft.com/office/powerpoint/2010/main" val="323863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solidFill>
                  <a:srgbClr val="8E001C"/>
                </a:solidFill>
              </a:rPr>
              <a:t>Novecojoša</a:t>
            </a:r>
            <a:r>
              <a:rPr lang="en-GB" dirty="0">
                <a:solidFill>
                  <a:srgbClr val="8E001C"/>
                </a:solidFill>
              </a:rPr>
              <a:t> </a:t>
            </a:r>
            <a:r>
              <a:rPr lang="en-GB" dirty="0" err="1">
                <a:solidFill>
                  <a:srgbClr val="8E001C"/>
                </a:solidFill>
              </a:rPr>
              <a:t>sabiedrība</a:t>
            </a:r>
            <a:endParaRPr lang="lv-LV" dirty="0">
              <a:solidFill>
                <a:srgbClr val="8E001C"/>
              </a:solidFill>
            </a:endParaRPr>
          </a:p>
        </p:txBody>
      </p:sp>
      <p:sp>
        <p:nvSpPr>
          <p:cNvPr id="3" name="Subtitle 2"/>
          <p:cNvSpPr>
            <a:spLocks noGrp="1"/>
          </p:cNvSpPr>
          <p:nvPr>
            <p:ph type="subTitle" idx="1"/>
          </p:nvPr>
        </p:nvSpPr>
        <p:spPr>
          <a:xfrm>
            <a:off x="6541751" y="1514475"/>
            <a:ext cx="5039784" cy="4540766"/>
          </a:xfrm>
        </p:spPr>
        <p:txBody>
          <a:bodyPr>
            <a:normAutofit/>
          </a:bodyPr>
          <a:lstStyle/>
          <a:p>
            <a:pPr>
              <a:lnSpc>
                <a:spcPct val="100000"/>
              </a:lnSpc>
            </a:pPr>
            <a:r>
              <a:rPr lang="lv-LV" sz="1800" dirty="0"/>
              <a:t>Mēs dzīvojam novecojošā sabiedrībā – gados vecāku cilvēku īpatsvars visā pasaulē pieaug.</a:t>
            </a:r>
          </a:p>
          <a:p>
            <a:pPr>
              <a:lnSpc>
                <a:spcPct val="100000"/>
              </a:lnSpc>
            </a:pPr>
            <a:endParaRPr lang="lv-LV" sz="1800" dirty="0"/>
          </a:p>
          <a:p>
            <a:pPr>
              <a:lnSpc>
                <a:spcPct val="100000"/>
              </a:lnSpc>
            </a:pPr>
            <a:r>
              <a:rPr lang="lv-LV" sz="1800" dirty="0"/>
              <a:t>Saskaņā ar Apvienoto Nāciju Organizācijas Ekonomikas un sociālo lietu departamenta Iedzīvotāju nodaļas (2023) datiem, </a:t>
            </a:r>
            <a:r>
              <a:rPr lang="lv-LV" sz="1800" dirty="0" err="1"/>
              <a:t>p</a:t>
            </a:r>
            <a:r>
              <a:rPr lang="en-GB" sz="1800" dirty="0" err="1"/>
              <a:t>asaules</a:t>
            </a:r>
            <a:r>
              <a:rPr lang="en-GB" sz="1800" dirty="0"/>
              <a:t> </a:t>
            </a:r>
            <a:r>
              <a:rPr lang="en-GB" sz="1800" dirty="0" err="1"/>
              <a:t>mērogā</a:t>
            </a:r>
            <a:r>
              <a:rPr lang="en-GB" sz="1800" dirty="0"/>
              <a:t> </a:t>
            </a:r>
            <a:r>
              <a:rPr lang="en-GB" sz="1800" b="1" dirty="0" err="1"/>
              <a:t>tiek</a:t>
            </a:r>
            <a:r>
              <a:rPr lang="en-GB" sz="1800" b="1" dirty="0"/>
              <a:t> </a:t>
            </a:r>
            <a:r>
              <a:rPr lang="en-GB" sz="1800" b="1" dirty="0" err="1"/>
              <a:t>prognozēts</a:t>
            </a:r>
            <a:r>
              <a:rPr lang="en-GB" sz="1800" b="1" dirty="0"/>
              <a:t>, ka </a:t>
            </a:r>
            <a:r>
              <a:rPr lang="en-GB" sz="1800" b="1" dirty="0" err="1"/>
              <a:t>cilvēku</a:t>
            </a:r>
            <a:r>
              <a:rPr lang="en-GB" sz="1800" b="1" dirty="0"/>
              <a:t> </a:t>
            </a:r>
            <a:r>
              <a:rPr lang="en-GB" sz="1800" b="1" dirty="0" err="1"/>
              <a:t>skaits</a:t>
            </a:r>
            <a:r>
              <a:rPr lang="en-GB" sz="1800" b="1" dirty="0"/>
              <a:t> </a:t>
            </a:r>
            <a:r>
              <a:rPr lang="en-GB" sz="1800" b="1" dirty="0" err="1"/>
              <a:t>vecumā</a:t>
            </a:r>
            <a:r>
              <a:rPr lang="en-GB" sz="1800" b="1" dirty="0"/>
              <a:t> </a:t>
            </a:r>
            <a:r>
              <a:rPr lang="en-GB" sz="1800" b="1" dirty="0" err="1"/>
              <a:t>virs</a:t>
            </a:r>
            <a:r>
              <a:rPr lang="en-GB" sz="1800" b="1" dirty="0"/>
              <a:t> 65 </a:t>
            </a:r>
            <a:r>
              <a:rPr lang="en-GB" sz="1800" b="1" dirty="0" err="1"/>
              <a:t>gadiem</a:t>
            </a:r>
            <a:r>
              <a:rPr lang="en-GB" sz="1800" b="1" dirty="0"/>
              <a:t> </a:t>
            </a:r>
            <a:r>
              <a:rPr lang="en-GB" sz="1800" b="1" dirty="0" err="1"/>
              <a:t>līdz</a:t>
            </a:r>
            <a:r>
              <a:rPr lang="en-GB" sz="1800" b="1" dirty="0"/>
              <a:t> 2050. </a:t>
            </a:r>
            <a:r>
              <a:rPr lang="en-GB" sz="1800" b="1" dirty="0" err="1"/>
              <a:t>gadam</a:t>
            </a:r>
            <a:r>
              <a:rPr lang="en-GB" sz="1800" b="1" dirty="0"/>
              <a:t> </a:t>
            </a:r>
            <a:r>
              <a:rPr lang="en-GB" sz="1800" b="1" dirty="0" err="1"/>
              <a:t>dubultosies</a:t>
            </a:r>
            <a:r>
              <a:rPr lang="en-GB" sz="1800" b="1" dirty="0"/>
              <a:t> </a:t>
            </a:r>
            <a:r>
              <a:rPr lang="en-GB" sz="1800" dirty="0"/>
              <a:t>— no </a:t>
            </a:r>
            <a:r>
              <a:rPr lang="en-GB" sz="1800" dirty="0" err="1"/>
              <a:t>aptuveni</a:t>
            </a:r>
            <a:r>
              <a:rPr lang="en-GB" sz="1800" dirty="0"/>
              <a:t> 0,7 </a:t>
            </a:r>
            <a:r>
              <a:rPr lang="en-GB" sz="1800" dirty="0" err="1"/>
              <a:t>miljardiem</a:t>
            </a:r>
            <a:r>
              <a:rPr lang="en-GB" sz="1800" dirty="0"/>
              <a:t> </a:t>
            </a:r>
            <a:r>
              <a:rPr lang="en-GB" sz="1800" dirty="0" err="1"/>
              <a:t>līdz</a:t>
            </a:r>
            <a:r>
              <a:rPr lang="en-GB" sz="1800" dirty="0"/>
              <a:t> </a:t>
            </a:r>
            <a:r>
              <a:rPr lang="en-GB" sz="1800" dirty="0" err="1"/>
              <a:t>aptuveni</a:t>
            </a:r>
            <a:r>
              <a:rPr lang="en-GB" sz="1800" dirty="0"/>
              <a:t> 1,5 </a:t>
            </a:r>
            <a:r>
              <a:rPr lang="en-GB" sz="1800" dirty="0" err="1"/>
              <a:t>miljardiem</a:t>
            </a:r>
            <a:r>
              <a:rPr lang="en-GB" sz="1800" dirty="0"/>
              <a:t>.</a:t>
            </a:r>
            <a:endParaRPr lang="lv-LV" sz="1800" dirty="0"/>
          </a:p>
          <a:p>
            <a:pPr>
              <a:lnSpc>
                <a:spcPct val="100000"/>
              </a:lnSpc>
            </a:pPr>
            <a:endParaRPr lang="lv-LV" sz="1800" dirty="0"/>
          </a:p>
          <a:p>
            <a:pPr>
              <a:lnSpc>
                <a:spcPct val="100000"/>
              </a:lnSpc>
            </a:pPr>
            <a:r>
              <a:rPr lang="lv-LV" sz="1800" dirty="0"/>
              <a:t>Līdz ar to palielinās ar vecumu saistītu slimību izplatība, tajā skaitā arī kognitīvo traucējumu izplatība (PVO, 2021)!</a:t>
            </a:r>
          </a:p>
        </p:txBody>
      </p:sp>
      <p:pic>
        <p:nvPicPr>
          <p:cNvPr id="4" name="Picture 3">
            <a:extLst>
              <a:ext uri="{FF2B5EF4-FFF2-40B4-BE49-F238E27FC236}">
                <a16:creationId xmlns:a16="http://schemas.microsoft.com/office/drawing/2014/main" id="{706E67AE-259E-41AC-8B5B-D7EA5A6E4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320" y="5740400"/>
            <a:ext cx="1717063" cy="388936"/>
          </a:xfrm>
          <a:prstGeom prst="rect">
            <a:avLst/>
          </a:prstGeom>
        </p:spPr>
      </p:pic>
      <p:pic>
        <p:nvPicPr>
          <p:cNvPr id="6" name="Picture 5">
            <a:extLst>
              <a:ext uri="{FF2B5EF4-FFF2-40B4-BE49-F238E27FC236}">
                <a16:creationId xmlns:a16="http://schemas.microsoft.com/office/drawing/2014/main" id="{B9C0F5FA-E666-B128-9D5A-A75765A374C2}"/>
              </a:ext>
            </a:extLst>
          </p:cNvPr>
          <p:cNvPicPr>
            <a:picLocks noChangeAspect="1"/>
          </p:cNvPicPr>
          <p:nvPr/>
        </p:nvPicPr>
        <p:blipFill>
          <a:blip r:embed="rId4"/>
          <a:stretch>
            <a:fillRect/>
          </a:stretch>
        </p:blipFill>
        <p:spPr>
          <a:xfrm>
            <a:off x="798368" y="1514475"/>
            <a:ext cx="5485534" cy="4022725"/>
          </a:xfrm>
          <a:prstGeom prst="rect">
            <a:avLst/>
          </a:prstGeom>
        </p:spPr>
      </p:pic>
    </p:spTree>
    <p:extLst>
      <p:ext uri="{BB962C8B-B14F-4D97-AF65-F5344CB8AC3E}">
        <p14:creationId xmlns:p14="http://schemas.microsoft.com/office/powerpoint/2010/main" val="284419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4FCAA1-603C-9420-ACE4-4F24F47940C8}"/>
              </a:ext>
            </a:extLst>
          </p:cNvPr>
          <p:cNvSpPr>
            <a:spLocks noGrp="1"/>
          </p:cNvSpPr>
          <p:nvPr>
            <p:ph type="body" sz="quarter" idx="14"/>
          </p:nvPr>
        </p:nvSpPr>
        <p:spPr>
          <a:xfrm>
            <a:off x="1037167" y="1537973"/>
            <a:ext cx="10098617" cy="4278036"/>
          </a:xfrm>
        </p:spPr>
        <p:txBody>
          <a:bodyPr>
            <a:normAutofit fontScale="55000" lnSpcReduction="20000"/>
          </a:bodyPr>
          <a:lstStyle/>
          <a:p>
            <a:pPr>
              <a:lnSpc>
                <a:spcPct val="120000"/>
              </a:lnSpc>
            </a:pPr>
            <a:r>
              <a:rPr lang="en-GB" dirty="0"/>
              <a:t>Klunk, W. E., Engler, H., Nordberg, A., Wang, Y., Blomqvist, G., Holt, D. P., Bergström, M., et al. (2004). Imaging brain amyloid in Alzheimer’s disease with Pittsburgh Compound-B. </a:t>
            </a:r>
            <a:r>
              <a:rPr lang="en-GB" i="1" dirty="0"/>
              <a:t>Annals of Neurology, 55</a:t>
            </a:r>
            <a:r>
              <a:rPr lang="en-GB" dirty="0"/>
              <a:t>(3), 306–319. </a:t>
            </a:r>
            <a:r>
              <a:rPr lang="en-GB" dirty="0">
                <a:hlinkClick r:id="rId2"/>
              </a:rPr>
              <a:t>https://doi.org/10.1002/ana.20009</a:t>
            </a:r>
            <a:endParaRPr lang="en-GB" dirty="0"/>
          </a:p>
          <a:p>
            <a:pPr>
              <a:lnSpc>
                <a:spcPct val="120000"/>
              </a:lnSpc>
            </a:pPr>
            <a:r>
              <a:rPr lang="en-GB" dirty="0"/>
              <a:t>López-</a:t>
            </a:r>
            <a:r>
              <a:rPr lang="en-GB" dirty="0" err="1"/>
              <a:t>Zunini</a:t>
            </a:r>
            <a:r>
              <a:rPr lang="en-GB" dirty="0"/>
              <a:t>, R. A., </a:t>
            </a:r>
            <a:r>
              <a:rPr lang="en-GB" dirty="0" err="1"/>
              <a:t>Knoefel</a:t>
            </a:r>
            <a:r>
              <a:rPr lang="en-GB" dirty="0"/>
              <a:t>, F., Lord, C., </a:t>
            </a:r>
            <a:r>
              <a:rPr lang="en-GB" dirty="0" err="1"/>
              <a:t>Dzuali</a:t>
            </a:r>
            <a:r>
              <a:rPr lang="en-GB" dirty="0"/>
              <a:t>, F., Breau, M., Sweet, L., </a:t>
            </a:r>
            <a:r>
              <a:rPr lang="en-GB" dirty="0" err="1"/>
              <a:t>Goubran</a:t>
            </a:r>
            <a:r>
              <a:rPr lang="en-GB" dirty="0"/>
              <a:t>, R., &amp; Taler, V. (2016a). P300 amplitude alterations during inhibitory control in persons with mild cognitive impairment. </a:t>
            </a:r>
            <a:r>
              <a:rPr lang="en-GB" i="1" dirty="0"/>
              <a:t>Brain Research, 1646</a:t>
            </a:r>
            <a:r>
              <a:rPr lang="en-GB" dirty="0"/>
              <a:t>, 258–268. </a:t>
            </a:r>
            <a:r>
              <a:rPr lang="en-GB" dirty="0">
                <a:hlinkClick r:id="rId3"/>
              </a:rPr>
              <a:t>https://pubmed.ncbi.nlm.nih.gov/27270233/</a:t>
            </a:r>
            <a:endParaRPr lang="en-GB" dirty="0"/>
          </a:p>
          <a:p>
            <a:pPr>
              <a:lnSpc>
                <a:spcPct val="120000"/>
              </a:lnSpc>
            </a:pPr>
            <a:r>
              <a:rPr lang="en-GB" dirty="0"/>
              <a:t>López-</a:t>
            </a:r>
            <a:r>
              <a:rPr lang="en-GB" dirty="0" err="1"/>
              <a:t>Zunini</a:t>
            </a:r>
            <a:r>
              <a:rPr lang="en-GB" dirty="0"/>
              <a:t>, R. A., </a:t>
            </a:r>
            <a:r>
              <a:rPr lang="en-GB" dirty="0" err="1"/>
              <a:t>Knoefel</a:t>
            </a:r>
            <a:r>
              <a:rPr lang="en-GB" dirty="0"/>
              <a:t>, F., Lord, C., </a:t>
            </a:r>
            <a:r>
              <a:rPr lang="en-GB" dirty="0" err="1"/>
              <a:t>Dzuali</a:t>
            </a:r>
            <a:r>
              <a:rPr lang="en-GB" dirty="0"/>
              <a:t>, F., Breau, M., Sweet, L., </a:t>
            </a:r>
            <a:r>
              <a:rPr lang="en-GB" dirty="0" err="1"/>
              <a:t>Goubran</a:t>
            </a:r>
            <a:r>
              <a:rPr lang="en-GB" dirty="0"/>
              <a:t>, R., &amp; Taler, V. (2016b). Event-related potentials elicited during working memory are altered in mild cognitive impairment. </a:t>
            </a:r>
            <a:r>
              <a:rPr lang="en-GB" i="1" dirty="0"/>
              <a:t>International Journal of Psychophysiology, 109</a:t>
            </a:r>
            <a:r>
              <a:rPr lang="en-GB" dirty="0"/>
              <a:t>, 1–8. </a:t>
            </a:r>
            <a:r>
              <a:rPr lang="en-GB" dirty="0">
                <a:hlinkClick r:id="rId4"/>
              </a:rPr>
              <a:t>https://pubmed.ncbi.nlm.nih.gov/27677232/</a:t>
            </a:r>
            <a:endParaRPr lang="en-GB" dirty="0"/>
          </a:p>
          <a:p>
            <a:pPr>
              <a:lnSpc>
                <a:spcPct val="120000"/>
              </a:lnSpc>
            </a:pPr>
            <a:r>
              <a:rPr lang="en-GB" dirty="0"/>
              <a:t>Nasreddine, Z. S., Phillips, N. A., </a:t>
            </a:r>
            <a:r>
              <a:rPr lang="en-GB" dirty="0" err="1"/>
              <a:t>Bédirian</a:t>
            </a:r>
            <a:r>
              <a:rPr lang="en-GB" dirty="0"/>
              <a:t>, V., Charbonneau, S., Whitehead, V., Collin, I., Cummings, J. L., &amp; </a:t>
            </a:r>
            <a:r>
              <a:rPr lang="en-GB" dirty="0" err="1"/>
              <a:t>Chertkow</a:t>
            </a:r>
            <a:r>
              <a:rPr lang="en-GB" dirty="0"/>
              <a:t>, H. (2005). The Montreal Cognitive Assessment (MoCA): A brief screening tool for mild cognitive impairment. </a:t>
            </a:r>
            <a:r>
              <a:rPr lang="en-GB" i="1" dirty="0"/>
              <a:t>Journal of the American Geriatrics Society, 53</a:t>
            </a:r>
            <a:r>
              <a:rPr lang="en-GB" dirty="0"/>
              <a:t>(4), 695–699. </a:t>
            </a:r>
            <a:r>
              <a:rPr lang="en-GB" dirty="0">
                <a:hlinkClick r:id="rId5"/>
              </a:rPr>
              <a:t>https://doi.org/10.1111/j.1532-5415.2005.53221.x</a:t>
            </a:r>
            <a:endParaRPr lang="en-GB" dirty="0"/>
          </a:p>
          <a:p>
            <a:pPr>
              <a:lnSpc>
                <a:spcPct val="120000"/>
              </a:lnSpc>
            </a:pPr>
            <a:r>
              <a:rPr lang="en-GB" dirty="0"/>
              <a:t>Polich, J., &amp; Corey-Bloom, J. (2005). Alzheimer’s disease and P300: Review and evaluation of task and modality. </a:t>
            </a:r>
            <a:r>
              <a:rPr lang="en-GB" i="1" dirty="0"/>
              <a:t>Current Alzheimer Research, 2</a:t>
            </a:r>
            <a:r>
              <a:rPr lang="en-GB" dirty="0"/>
              <a:t>(6), 515–525. </a:t>
            </a:r>
            <a:r>
              <a:rPr lang="en-GB" dirty="0">
                <a:hlinkClick r:id="rId6"/>
              </a:rPr>
              <a:t>https://doi.org/10.2174/156720505774932214</a:t>
            </a:r>
            <a:endParaRPr lang="en-GB" dirty="0"/>
          </a:p>
          <a:p>
            <a:pPr>
              <a:lnSpc>
                <a:spcPct val="120000"/>
              </a:lnSpc>
            </a:pPr>
            <a:r>
              <a:rPr lang="en-GB" dirty="0"/>
              <a:t>United Nations, Department of Economic and Social Affairs, Population Division. (2019). </a:t>
            </a:r>
            <a:r>
              <a:rPr lang="en-GB" i="1" dirty="0"/>
              <a:t>World Population Ageing 2019</a:t>
            </a:r>
            <a:r>
              <a:rPr lang="en-GB" dirty="0"/>
              <a:t>. </a:t>
            </a:r>
            <a:r>
              <a:rPr lang="en-GB" dirty="0">
                <a:hlinkClick r:id="rId7"/>
              </a:rPr>
              <a:t>https://www.un.org/en/development/desa/population/publications/pdf/ageing/WorldPopulationAgeing2019-Report.pdf</a:t>
            </a:r>
            <a:endParaRPr lang="en-GB" dirty="0"/>
          </a:p>
          <a:p>
            <a:pPr>
              <a:lnSpc>
                <a:spcPct val="120000"/>
              </a:lnSpc>
            </a:pPr>
            <a:r>
              <a:rPr lang="en-GB" dirty="0"/>
              <a:t>United Nations, Department of Economic and Social Affairs, Population Division. (2024). </a:t>
            </a:r>
            <a:r>
              <a:rPr lang="en-GB" i="1" dirty="0"/>
              <a:t>World Population Ageing 2023</a:t>
            </a:r>
            <a:r>
              <a:rPr lang="en-GB" dirty="0"/>
              <a:t>. </a:t>
            </a:r>
            <a:r>
              <a:rPr lang="en-GB" dirty="0">
                <a:hlinkClick r:id="rId8"/>
              </a:rPr>
              <a:t>https://www.un.org/development/desa/pd/sites/www.un.org.development.desa.pd/files/undesa_pd_2024_wpa2023-report.pdf</a:t>
            </a:r>
            <a:endParaRPr lang="en-GB" dirty="0"/>
          </a:p>
          <a:p>
            <a:pPr>
              <a:lnSpc>
                <a:spcPct val="120000"/>
              </a:lnSpc>
            </a:pPr>
            <a:r>
              <a:rPr lang="en-GB" dirty="0"/>
              <a:t>Warren, C. V., </a:t>
            </a:r>
            <a:r>
              <a:rPr lang="en-GB" dirty="0" err="1"/>
              <a:t>Maraver</a:t>
            </a:r>
            <a:r>
              <a:rPr lang="en-GB" dirty="0"/>
              <a:t>, M. J., de Luca, A., &amp; Kopp, B. (2020). The effect of transcutaneous auricular vagal nerve stimulation (</a:t>
            </a:r>
            <a:r>
              <a:rPr lang="en-GB" dirty="0" err="1"/>
              <a:t>taVNS</a:t>
            </a:r>
            <a:r>
              <a:rPr lang="en-GB" dirty="0"/>
              <a:t>) on P3 event-related potentials during a Bayesian oddball task. </a:t>
            </a:r>
            <a:r>
              <a:rPr lang="en-GB" i="1" dirty="0"/>
              <a:t>Brain Sciences, 10</a:t>
            </a:r>
            <a:r>
              <a:rPr lang="en-GB" dirty="0"/>
              <a:t>(6), 404. </a:t>
            </a:r>
            <a:r>
              <a:rPr lang="en-GB" dirty="0">
                <a:hlinkClick r:id="rId9"/>
              </a:rPr>
              <a:t>https://doi.org/10.3390/brainsci10060404</a:t>
            </a:r>
            <a:endParaRPr lang="en-GB" dirty="0"/>
          </a:p>
          <a:p>
            <a:pPr>
              <a:lnSpc>
                <a:spcPct val="120000"/>
              </a:lnSpc>
            </a:pPr>
            <a:r>
              <a:rPr lang="en-GB" dirty="0"/>
              <a:t>World Health Organization. (2025, October 1). </a:t>
            </a:r>
            <a:r>
              <a:rPr lang="en-GB" i="1" dirty="0"/>
              <a:t>Ageing and health</a:t>
            </a:r>
            <a:r>
              <a:rPr lang="en-GB" dirty="0"/>
              <a:t>. </a:t>
            </a:r>
            <a:r>
              <a:rPr lang="en-GB" dirty="0">
                <a:hlinkClick r:id="rId10"/>
              </a:rPr>
              <a:t>https://www.who.int/news-room/fact-sheets/detail/ageing-and-health</a:t>
            </a:r>
            <a:endParaRPr lang="en-GB" dirty="0"/>
          </a:p>
          <a:p>
            <a:pPr>
              <a:lnSpc>
                <a:spcPct val="120000"/>
              </a:lnSpc>
            </a:pPr>
            <a:r>
              <a:rPr lang="en-GB" dirty="0" err="1"/>
              <a:t>Zurrón</a:t>
            </a:r>
            <a:r>
              <a:rPr lang="en-GB" dirty="0"/>
              <a:t>, M., Lindín, M., </a:t>
            </a:r>
            <a:r>
              <a:rPr lang="en-GB" dirty="0" err="1"/>
              <a:t>Cespón</a:t>
            </a:r>
            <a:r>
              <a:rPr lang="en-GB" dirty="0"/>
              <a:t>, J., Cid-Fernández, S., Galdo-Álvarez, S., &amp; Ramos-</a:t>
            </a:r>
            <a:r>
              <a:rPr lang="en-GB" dirty="0" err="1"/>
              <a:t>Goicoa</a:t>
            </a:r>
            <a:r>
              <a:rPr lang="en-GB" dirty="0"/>
              <a:t>, M. (2018). Effects of mild cognitive impairment on the event-related brain potential components elicited in executive control tasks. </a:t>
            </a:r>
            <a:r>
              <a:rPr lang="en-GB" i="1" dirty="0"/>
              <a:t>Frontiers in Psychology, 9</a:t>
            </a:r>
            <a:r>
              <a:rPr lang="en-GB" dirty="0"/>
              <a:t>, 842. </a:t>
            </a:r>
            <a:r>
              <a:rPr lang="en-GB" dirty="0">
                <a:hlinkClick r:id="rId11"/>
              </a:rPr>
              <a:t>https://doi.org/10.3389/fpsyg.2018.00842</a:t>
            </a:r>
            <a:endParaRPr lang="en-GB" dirty="0"/>
          </a:p>
          <a:p>
            <a:endParaRPr lang="lv-LV" dirty="0"/>
          </a:p>
        </p:txBody>
      </p:sp>
      <p:sp>
        <p:nvSpPr>
          <p:cNvPr id="5" name="Title 1">
            <a:extLst>
              <a:ext uri="{FF2B5EF4-FFF2-40B4-BE49-F238E27FC236}">
                <a16:creationId xmlns:a16="http://schemas.microsoft.com/office/drawing/2014/main" id="{CFFAA219-E161-7EBC-0FFD-C2EA42213390}"/>
              </a:ext>
            </a:extLst>
          </p:cNvPr>
          <p:cNvSpPr>
            <a:spLocks noGrp="1"/>
          </p:cNvSpPr>
          <p:nvPr>
            <p:ph type="title"/>
          </p:nvPr>
        </p:nvSpPr>
        <p:spPr>
          <a:xfrm>
            <a:off x="1037167" y="690564"/>
            <a:ext cx="10515600" cy="1036714"/>
          </a:xfrm>
        </p:spPr>
        <p:txBody>
          <a:bodyPr/>
          <a:lstStyle/>
          <a:p>
            <a:r>
              <a:rPr lang="lv-LV" dirty="0">
                <a:solidFill>
                  <a:srgbClr val="8E001C"/>
                </a:solidFill>
              </a:rPr>
              <a:t>Izmantoto avotu un literatūras saraksts</a:t>
            </a:r>
          </a:p>
        </p:txBody>
      </p:sp>
    </p:spTree>
    <p:extLst>
      <p:ext uri="{BB962C8B-B14F-4D97-AF65-F5344CB8AC3E}">
        <p14:creationId xmlns:p14="http://schemas.microsoft.com/office/powerpoint/2010/main" val="3040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6216" y="1650077"/>
            <a:ext cx="10297583" cy="962025"/>
          </a:xfrm>
        </p:spPr>
        <p:txBody>
          <a:bodyPr/>
          <a:lstStyle/>
          <a:p>
            <a:r>
              <a:rPr lang="lv-LV" dirty="0">
                <a:solidFill>
                  <a:srgbClr val="8E001C"/>
                </a:solidFill>
              </a:rPr>
              <a:t>Paldies par uzmanību!</a:t>
            </a:r>
          </a:p>
        </p:txBody>
      </p:sp>
      <p:sp>
        <p:nvSpPr>
          <p:cNvPr id="4" name="Rectangle 3">
            <a:extLst>
              <a:ext uri="{FF2B5EF4-FFF2-40B4-BE49-F238E27FC236}">
                <a16:creationId xmlns:a16="http://schemas.microsoft.com/office/drawing/2014/main" id="{33F4CDA1-EF42-2318-10B1-AD5A3E0912CA}"/>
              </a:ext>
            </a:extLst>
          </p:cNvPr>
          <p:cNvSpPr/>
          <p:nvPr/>
        </p:nvSpPr>
        <p:spPr>
          <a:xfrm>
            <a:off x="2719456" y="5482375"/>
            <a:ext cx="5945651" cy="1061829"/>
          </a:xfrm>
          <a:prstGeom prst="rect">
            <a:avLst/>
          </a:prstGeom>
        </p:spPr>
        <p:txBody>
          <a:bodyPr wrap="square">
            <a:spAutoFit/>
          </a:bodyPr>
          <a:lstStyle/>
          <a:p>
            <a:pPr algn="just"/>
            <a:r>
              <a:rPr lang="lv-LV" sz="1050" dirty="0">
                <a:solidFill>
                  <a:srgbClr val="58595B"/>
                </a:solidFill>
                <a:highlight>
                  <a:srgbClr val="FFFFFF"/>
                </a:highlight>
                <a:latin typeface="Arial" panose="020B0604020202020204" pitchFamily="34" charset="0"/>
                <a:cs typeface="Arial" panose="020B0604020202020204" pitchFamily="34" charset="0"/>
              </a:rPr>
              <a:t>“Modificējamie </a:t>
            </a:r>
            <a:r>
              <a:rPr lang="lv-LV" sz="1050" dirty="0" err="1">
                <a:solidFill>
                  <a:srgbClr val="58595B"/>
                </a:solidFill>
                <a:highlight>
                  <a:srgbClr val="FFFFFF"/>
                </a:highlight>
                <a:latin typeface="Arial" panose="020B0604020202020204" pitchFamily="34" charset="0"/>
                <a:cs typeface="Arial" panose="020B0604020202020204" pitchFamily="34" charset="0"/>
              </a:rPr>
              <a:t>bio</a:t>
            </a:r>
            <a:r>
              <a:rPr lang="lv-LV" sz="1050" dirty="0">
                <a:solidFill>
                  <a:srgbClr val="58595B"/>
                </a:solidFill>
                <a:highlight>
                  <a:srgbClr val="FFFFFF"/>
                </a:highlight>
                <a:latin typeface="Arial" panose="020B0604020202020204" pitchFamily="34" charset="0"/>
                <a:cs typeface="Arial" panose="020B0604020202020204" pitchFamily="34" charset="0"/>
              </a:rPr>
              <a:t> un dzīves stila marķieri kognitīvās funkcijas pasliktināšanās prognozēšanai (MOBILE-COG)”, Nr. RSU-PAG-2024/1-0014</a:t>
            </a:r>
            <a:endParaRPr lang="lv-LV" sz="1050" dirty="0">
              <a:solidFill>
                <a:srgbClr val="58595B"/>
              </a:solidFill>
              <a:latin typeface="Arial" panose="020B0604020202020204" pitchFamily="34" charset="0"/>
              <a:cs typeface="Arial" panose="020B0604020202020204" pitchFamily="34" charset="0"/>
            </a:endParaRPr>
          </a:p>
          <a:p>
            <a:pPr algn="just"/>
            <a:endParaRPr lang="lv-LV" sz="1050" dirty="0">
              <a:solidFill>
                <a:schemeClr val="accent4"/>
              </a:solidFill>
              <a:latin typeface="Arial" panose="020B0604020202020204" pitchFamily="34" charset="0"/>
              <a:cs typeface="Arial" panose="020B0604020202020204" pitchFamily="34" charset="0"/>
            </a:endParaRPr>
          </a:p>
          <a:p>
            <a:pPr algn="just"/>
            <a:r>
              <a:rPr lang="lv-LV" sz="1050" dirty="0">
                <a:solidFill>
                  <a:srgbClr val="58595B"/>
                </a:solidFill>
                <a:latin typeface="Arial" panose="020B0604020202020204" pitchFamily="34" charset="0"/>
                <a:cs typeface="Arial" panose="020B0604020202020204" pitchFamily="34" charset="0"/>
              </a:rPr>
              <a:t>Projekts “RSU iekšējā un RSU ar LSPA ārējā konsolidācija” (Nr.5.2.1.1.i.0/2/24/I/CFLA/005) tiek finansēts Eiropas Savienības Atveseļošanas un noturības mehānisma plāna un valsts budžeta ietvaros</a:t>
            </a:r>
          </a:p>
        </p:txBody>
      </p:sp>
      <p:pic>
        <p:nvPicPr>
          <p:cNvPr id="5" name="Picture 4">
            <a:extLst>
              <a:ext uri="{FF2B5EF4-FFF2-40B4-BE49-F238E27FC236}">
                <a16:creationId xmlns:a16="http://schemas.microsoft.com/office/drawing/2014/main" id="{4FE1580E-C71A-C946-2BC2-258B184A56BF}"/>
              </a:ext>
            </a:extLst>
          </p:cNvPr>
          <p:cNvPicPr/>
          <p:nvPr/>
        </p:nvPicPr>
        <p:blipFill rotWithShape="1">
          <a:blip r:embed="rId2">
            <a:extLst>
              <a:ext uri="{28A0092B-C50C-407E-A947-70E740481C1C}">
                <a14:useLocalDpi xmlns:a14="http://schemas.microsoft.com/office/drawing/2010/main" val="0"/>
              </a:ext>
            </a:extLst>
          </a:blip>
          <a:srcRect l="8606" r="9157" b="14458"/>
          <a:stretch/>
        </p:blipFill>
        <p:spPr bwMode="auto">
          <a:xfrm>
            <a:off x="161240" y="5633049"/>
            <a:ext cx="2558216" cy="760479"/>
          </a:xfrm>
          <a:prstGeom prst="rect">
            <a:avLst/>
          </a:prstGeom>
          <a:noFill/>
          <a:ln>
            <a:noFill/>
          </a:ln>
        </p:spPr>
      </p:pic>
      <p:pic>
        <p:nvPicPr>
          <p:cNvPr id="6" name="Picture 5">
            <a:extLst>
              <a:ext uri="{FF2B5EF4-FFF2-40B4-BE49-F238E27FC236}">
                <a16:creationId xmlns:a16="http://schemas.microsoft.com/office/drawing/2014/main" id="{008F6CF0-61E6-D131-3253-6D7D37FE9EF6}"/>
              </a:ext>
            </a:extLst>
          </p:cNvPr>
          <p:cNvPicPr>
            <a:picLocks noChangeAspect="1"/>
          </p:cNvPicPr>
          <p:nvPr/>
        </p:nvPicPr>
        <p:blipFill>
          <a:blip r:embed="rId3"/>
          <a:stretch>
            <a:fillRect/>
          </a:stretch>
        </p:blipFill>
        <p:spPr>
          <a:xfrm>
            <a:off x="8665107" y="5482375"/>
            <a:ext cx="907928" cy="904602"/>
          </a:xfrm>
          <a:prstGeom prst="rect">
            <a:avLst/>
          </a:prstGeom>
        </p:spPr>
      </p:pic>
      <p:sp>
        <p:nvSpPr>
          <p:cNvPr id="3" name="Text Placeholder 2">
            <a:extLst>
              <a:ext uri="{FF2B5EF4-FFF2-40B4-BE49-F238E27FC236}">
                <a16:creationId xmlns:a16="http://schemas.microsoft.com/office/drawing/2014/main" id="{5C905D17-38F5-A024-BA53-3F7B56360967}"/>
              </a:ext>
            </a:extLst>
          </p:cNvPr>
          <p:cNvSpPr txBox="1">
            <a:spLocks/>
          </p:cNvSpPr>
          <p:nvPr/>
        </p:nvSpPr>
        <p:spPr>
          <a:xfrm>
            <a:off x="1056216" y="4819772"/>
            <a:ext cx="4754033" cy="38815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dirty="0"/>
              <a:t>Saziņai: </a:t>
            </a:r>
            <a:r>
              <a:rPr lang="lv-LV" dirty="0" err="1"/>
              <a:t>agnese.usacka@rsu.lv</a:t>
            </a:r>
            <a:endParaRPr lang="lv-LV" b="1" dirty="0">
              <a:solidFill>
                <a:srgbClr val="282828"/>
              </a:solidFill>
              <a:highlight>
                <a:srgbClr val="FFFFFF"/>
              </a:highlight>
              <a:latin typeface="Open Sans" panose="020B0606030504020204" pitchFamily="34" charset="0"/>
            </a:endParaRPr>
          </a:p>
        </p:txBody>
      </p:sp>
    </p:spTree>
    <p:extLst>
      <p:ext uri="{BB962C8B-B14F-4D97-AF65-F5344CB8AC3E}">
        <p14:creationId xmlns:p14="http://schemas.microsoft.com/office/powerpoint/2010/main" val="114858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037167" y="1749322"/>
            <a:ext cx="5650711" cy="3854035"/>
          </a:xfrm>
        </p:spPr>
        <p:txBody>
          <a:bodyPr>
            <a:normAutofit fontScale="85000" lnSpcReduction="20000"/>
          </a:bodyPr>
          <a:lstStyle/>
          <a:p>
            <a:pPr>
              <a:lnSpc>
                <a:spcPct val="110000"/>
              </a:lnSpc>
            </a:pPr>
            <a:r>
              <a:rPr lang="lv-LV" sz="1900" b="0" dirty="0" err="1"/>
              <a:t>Alcheimera</a:t>
            </a:r>
            <a:r>
              <a:rPr lang="lv-LV" sz="1900" b="0" dirty="0"/>
              <a:t> slimība (AS) kā viens no kognitīvo traucējumu veidiem ir galvenais cēlonis </a:t>
            </a:r>
            <a:r>
              <a:rPr lang="lv-LV" sz="1900" b="0" dirty="0" err="1"/>
              <a:t>demencei</a:t>
            </a:r>
            <a:r>
              <a:rPr lang="lv-LV" sz="1900" b="0" dirty="0"/>
              <a:t> </a:t>
            </a:r>
            <a:r>
              <a:rPr lang="en-LV" sz="1900" b="0" dirty="0"/>
              <a:t>(</a:t>
            </a:r>
            <a:r>
              <a:rPr lang="en-LV" sz="1900" b="0" i="1" dirty="0"/>
              <a:t>Alzheimer’s Association, </a:t>
            </a:r>
            <a:r>
              <a:rPr lang="en-LV" sz="1900" b="0" dirty="0"/>
              <a:t>2024). </a:t>
            </a:r>
          </a:p>
          <a:p>
            <a:pPr>
              <a:lnSpc>
                <a:spcPct val="110000"/>
              </a:lnSpc>
            </a:pPr>
            <a:endParaRPr lang="en-LV" sz="1900" b="0" dirty="0"/>
          </a:p>
          <a:p>
            <a:pPr>
              <a:lnSpc>
                <a:spcPct val="110000"/>
              </a:lnSpc>
            </a:pPr>
            <a:r>
              <a:rPr lang="en-LV" sz="1900" b="0" dirty="0"/>
              <a:t>AS simptomi: progresējoša atmiņas darbības, orientēšanās, vadības funkciju un valodas pasliktināšanās (</a:t>
            </a:r>
            <a:r>
              <a:rPr lang="en-LV" sz="1900" b="0" i="1" dirty="0"/>
              <a:t>Alzheimer’s Association, </a:t>
            </a:r>
            <a:r>
              <a:rPr lang="en-LV" sz="1900" b="0" dirty="0"/>
              <a:t>2024). </a:t>
            </a:r>
          </a:p>
          <a:p>
            <a:pPr>
              <a:lnSpc>
                <a:spcPct val="110000"/>
              </a:lnSpc>
            </a:pPr>
            <a:endParaRPr lang="en-LV" sz="1900" b="0" dirty="0"/>
          </a:p>
          <a:p>
            <a:pPr>
              <a:lnSpc>
                <a:spcPct val="110000"/>
              </a:lnSpc>
            </a:pPr>
            <a:r>
              <a:rPr lang="en-LV" sz="1900" b="0" dirty="0"/>
              <a:t>Slimības patoloģiskie procesi smadzenēs aizsākas pat vairākas desmitgades pirms parādās šie simptomi (</a:t>
            </a:r>
            <a:r>
              <a:rPr lang="en-LV" sz="1900" b="0" i="1" dirty="0"/>
              <a:t>Bateman et al, </a:t>
            </a:r>
            <a:r>
              <a:rPr lang="en-LV" sz="1900" b="0" dirty="0"/>
              <a:t>2012).</a:t>
            </a:r>
          </a:p>
          <a:p>
            <a:pPr>
              <a:lnSpc>
                <a:spcPct val="110000"/>
              </a:lnSpc>
            </a:pPr>
            <a:endParaRPr lang="en-LV" sz="1900" b="0" dirty="0"/>
          </a:p>
          <a:p>
            <a:pPr>
              <a:lnSpc>
                <a:spcPct val="110000"/>
              </a:lnSpc>
            </a:pPr>
            <a:r>
              <a:rPr lang="lv-LV" sz="1900" dirty="0"/>
              <a:t>Agrīna atpazīšana šajā posmā ļautu novērst vai aizkavēt slimības progresēšanu.</a:t>
            </a:r>
          </a:p>
          <a:p>
            <a:endParaRPr lang="lv-LV" b="0" dirty="0"/>
          </a:p>
          <a:p>
            <a:endParaRPr lang="lv-LV" dirty="0"/>
          </a:p>
        </p:txBody>
      </p:sp>
      <p:pic>
        <p:nvPicPr>
          <p:cNvPr id="5" name="Picture 4">
            <a:extLst>
              <a:ext uri="{FF2B5EF4-FFF2-40B4-BE49-F238E27FC236}">
                <a16:creationId xmlns:a16="http://schemas.microsoft.com/office/drawing/2014/main" id="{616D084A-8398-48B8-82D0-484001C33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320" y="5740400"/>
            <a:ext cx="1717063" cy="388936"/>
          </a:xfrm>
          <a:prstGeom prst="rect">
            <a:avLst/>
          </a:prstGeom>
        </p:spPr>
      </p:pic>
      <p:sp>
        <p:nvSpPr>
          <p:cNvPr id="6" name="Title 1">
            <a:extLst>
              <a:ext uri="{FF2B5EF4-FFF2-40B4-BE49-F238E27FC236}">
                <a16:creationId xmlns:a16="http://schemas.microsoft.com/office/drawing/2014/main" id="{856E053D-823F-1E4D-29C3-D4D3C5014825}"/>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en-GB" dirty="0" err="1">
                <a:solidFill>
                  <a:srgbClr val="8E001C"/>
                </a:solidFill>
              </a:rPr>
              <a:t>Kognitīvie</a:t>
            </a:r>
            <a:r>
              <a:rPr lang="en-GB" dirty="0">
                <a:solidFill>
                  <a:srgbClr val="8E001C"/>
                </a:solidFill>
              </a:rPr>
              <a:t> </a:t>
            </a:r>
            <a:r>
              <a:rPr lang="en-GB" dirty="0" err="1">
                <a:solidFill>
                  <a:srgbClr val="8E001C"/>
                </a:solidFill>
              </a:rPr>
              <a:t>traucējumi</a:t>
            </a:r>
            <a:r>
              <a:rPr lang="en-GB" dirty="0">
                <a:solidFill>
                  <a:srgbClr val="8E001C"/>
                </a:solidFill>
              </a:rPr>
              <a:t> </a:t>
            </a:r>
            <a:r>
              <a:rPr lang="en-GB" sz="2400" dirty="0">
                <a:solidFill>
                  <a:srgbClr val="8E001C"/>
                </a:solidFill>
              </a:rPr>
              <a:t>un </a:t>
            </a:r>
            <a:r>
              <a:rPr lang="en-GB" sz="2400" dirty="0" err="1">
                <a:solidFill>
                  <a:srgbClr val="8E001C"/>
                </a:solidFill>
              </a:rPr>
              <a:t>agrīnas</a:t>
            </a:r>
            <a:r>
              <a:rPr lang="en-GB" sz="2400" dirty="0">
                <a:solidFill>
                  <a:srgbClr val="8E001C"/>
                </a:solidFill>
              </a:rPr>
              <a:t> </a:t>
            </a:r>
            <a:r>
              <a:rPr lang="en-GB" sz="2400" dirty="0" err="1">
                <a:solidFill>
                  <a:srgbClr val="8E001C"/>
                </a:solidFill>
              </a:rPr>
              <a:t>diagnostikas</a:t>
            </a:r>
            <a:r>
              <a:rPr lang="en-GB" sz="2400" dirty="0">
                <a:solidFill>
                  <a:srgbClr val="8E001C"/>
                </a:solidFill>
              </a:rPr>
              <a:t> </a:t>
            </a:r>
            <a:r>
              <a:rPr lang="en-GB" sz="2400" dirty="0" err="1">
                <a:solidFill>
                  <a:srgbClr val="8E001C"/>
                </a:solidFill>
              </a:rPr>
              <a:t>nozīme</a:t>
            </a:r>
            <a:r>
              <a:rPr lang="en-GB" sz="2400" dirty="0">
                <a:solidFill>
                  <a:srgbClr val="8E001C"/>
                </a:solidFill>
              </a:rPr>
              <a:t> </a:t>
            </a:r>
            <a:endParaRPr lang="lv-LV" dirty="0">
              <a:solidFill>
                <a:srgbClr val="8E001C"/>
              </a:solidFill>
            </a:endParaRPr>
          </a:p>
        </p:txBody>
      </p:sp>
      <p:sp>
        <p:nvSpPr>
          <p:cNvPr id="9" name="TextBox 8">
            <a:extLst>
              <a:ext uri="{FF2B5EF4-FFF2-40B4-BE49-F238E27FC236}">
                <a16:creationId xmlns:a16="http://schemas.microsoft.com/office/drawing/2014/main" id="{A19A861F-9B78-472B-4063-7F1CDB7171D2}"/>
              </a:ext>
            </a:extLst>
          </p:cNvPr>
          <p:cNvSpPr txBox="1"/>
          <p:nvPr/>
        </p:nvSpPr>
        <p:spPr>
          <a:xfrm>
            <a:off x="6496883" y="5421201"/>
            <a:ext cx="5359593" cy="1169551"/>
          </a:xfrm>
          <a:prstGeom prst="rect">
            <a:avLst/>
          </a:prstGeom>
          <a:solidFill>
            <a:schemeClr val="lt1"/>
          </a:solidFill>
          <a:ln>
            <a:solidFill>
              <a:schemeClr val="tx1"/>
            </a:solidFill>
          </a:ln>
        </p:spPr>
        <p:txBody>
          <a:bodyPr wrap="square" rtlCol="0">
            <a:spAutoFit/>
          </a:bodyPr>
          <a:lstStyle/>
          <a:p>
            <a:pPr algn="ctr"/>
            <a:r>
              <a:rPr lang="lv-LV" sz="1400" dirty="0">
                <a:latin typeface="Arial" panose="020B0604020202020204" pitchFamily="34" charset="0"/>
                <a:cs typeface="Arial" panose="020B0604020202020204" pitchFamily="34" charset="0"/>
              </a:rPr>
              <a:t>AS patoloģiskie procesi smadzenēs aizsākas vairākas desmitgades pirms kognitīvo simptomu parādīšanās. Patoloģiskās izmaiņas pakāpeniski akumulējas laika gaitā, un simptomu stadijā šos procesus pilnībā apturēt vai būtiski mainīt vairs nav iespējams </a:t>
            </a:r>
            <a:r>
              <a:rPr lang="en-LV" sz="1400" dirty="0">
                <a:latin typeface="Arial" panose="020B0604020202020204" pitchFamily="34" charset="0"/>
                <a:cs typeface="Arial" panose="020B0604020202020204" pitchFamily="34" charset="0"/>
              </a:rPr>
              <a:t>(</a:t>
            </a:r>
            <a:r>
              <a:rPr lang="en-LV" sz="1400" i="1" dirty="0">
                <a:latin typeface="Arial" panose="020B0604020202020204" pitchFamily="34" charset="0"/>
                <a:cs typeface="Arial" panose="020B0604020202020204" pitchFamily="34" charset="0"/>
              </a:rPr>
              <a:t>Bateman et al, </a:t>
            </a:r>
            <a:r>
              <a:rPr lang="en-LV" sz="1400" dirty="0">
                <a:latin typeface="Arial" panose="020B0604020202020204" pitchFamily="34" charset="0"/>
                <a:cs typeface="Arial" panose="020B0604020202020204" pitchFamily="34" charset="0"/>
              </a:rPr>
              <a:t>2012)</a:t>
            </a:r>
            <a:r>
              <a:rPr lang="lv-LV" sz="1400" dirty="0">
                <a:latin typeface="Arial" panose="020B0604020202020204" pitchFamily="34" charset="0"/>
                <a:cs typeface="Arial" panose="020B0604020202020204" pitchFamily="34" charset="0"/>
              </a:rPr>
              <a:t>.</a:t>
            </a:r>
          </a:p>
        </p:txBody>
      </p:sp>
      <p:pic>
        <p:nvPicPr>
          <p:cNvPr id="1028" name="Picture 4" descr="Pathology of Alzheimer's Disease 2 | BioRender Science Templates">
            <a:extLst>
              <a:ext uri="{FF2B5EF4-FFF2-40B4-BE49-F238E27FC236}">
                <a16:creationId xmlns:a16="http://schemas.microsoft.com/office/drawing/2014/main" id="{8A746D09-326F-91FA-B250-CAC65A8F8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818" y="1621465"/>
            <a:ext cx="4411724" cy="36150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4E3134-7B9B-0D4F-E805-9F6326997354}"/>
              </a:ext>
            </a:extLst>
          </p:cNvPr>
          <p:cNvSpPr txBox="1"/>
          <p:nvPr/>
        </p:nvSpPr>
        <p:spPr>
          <a:xfrm>
            <a:off x="6970819" y="5236535"/>
            <a:ext cx="5221182" cy="184666"/>
          </a:xfrm>
          <a:prstGeom prst="rect">
            <a:avLst/>
          </a:prstGeom>
          <a:noFill/>
        </p:spPr>
        <p:txBody>
          <a:bodyPr wrap="square" rtlCol="0">
            <a:spAutoFit/>
          </a:bodyPr>
          <a:lstStyle/>
          <a:p>
            <a:r>
              <a:rPr lang="en-GB" sz="600" dirty="0"/>
              <a:t>Created with </a:t>
            </a:r>
            <a:r>
              <a:rPr lang="en-GB" sz="600" dirty="0" err="1"/>
              <a:t>BioRender.com</a:t>
            </a:r>
            <a:r>
              <a:rPr lang="en-GB" sz="600" dirty="0"/>
              <a:t>. Template: “Pathology of Alzheimer’s Disease” (</a:t>
            </a:r>
            <a:r>
              <a:rPr lang="en-GB" sz="600" dirty="0" err="1"/>
              <a:t>BioRender</a:t>
            </a:r>
            <a:r>
              <a:rPr lang="en-GB" sz="600" dirty="0"/>
              <a:t> Disease Mechanisms – Neurological Disorders).</a:t>
            </a:r>
            <a:endParaRPr lang="lv-LV" sz="600" dirty="0"/>
          </a:p>
        </p:txBody>
      </p:sp>
    </p:spTree>
    <p:extLst>
      <p:ext uri="{BB962C8B-B14F-4D97-AF65-F5344CB8AC3E}">
        <p14:creationId xmlns:p14="http://schemas.microsoft.com/office/powerpoint/2010/main" val="312427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9E2CA5-00F1-AEB4-6F72-3CF8E792C262}"/>
              </a:ext>
            </a:extLst>
          </p:cNvPr>
          <p:cNvSpPr>
            <a:spLocks noGrp="1"/>
          </p:cNvSpPr>
          <p:nvPr>
            <p:ph type="body" sz="quarter" idx="14"/>
          </p:nvPr>
        </p:nvSpPr>
        <p:spPr>
          <a:xfrm>
            <a:off x="1037166" y="1665289"/>
            <a:ext cx="10098617" cy="2160588"/>
          </a:xfrm>
        </p:spPr>
        <p:txBody>
          <a:bodyPr/>
          <a:lstStyle/>
          <a:p>
            <a:r>
              <a:rPr lang="en-LV" b="0" dirty="0"/>
              <a:t>Uzmanība tiek vērsta uz </a:t>
            </a:r>
            <a:r>
              <a:rPr lang="lv-LV" b="0" dirty="0"/>
              <a:t>viegliem kognitīviem traucējumiem (VKT), jo tie tiek uzskatīti par AS prodromālo stadiju </a:t>
            </a:r>
            <a:r>
              <a:rPr lang="en-LV" b="0" dirty="0"/>
              <a:t>(</a:t>
            </a:r>
            <a:r>
              <a:rPr lang="en-LV" b="0" i="1" dirty="0"/>
              <a:t>Petersen et al., </a:t>
            </a:r>
            <a:r>
              <a:rPr lang="en-LV" b="0" dirty="0"/>
              <a:t>1999; </a:t>
            </a:r>
            <a:r>
              <a:rPr lang="en-LV" b="0" i="1" dirty="0"/>
              <a:t>Chen et al., </a:t>
            </a:r>
            <a:r>
              <a:rPr lang="en-LV" b="0" dirty="0"/>
              <a:t>2000). </a:t>
            </a:r>
          </a:p>
          <a:p>
            <a:endParaRPr lang="en-LV" b="0" dirty="0"/>
          </a:p>
          <a:p>
            <a:r>
              <a:rPr lang="en-LV" b="0" dirty="0"/>
              <a:t>VKT simptomi: viegli epizodiskās atmiņas, uzmanības, vadības funkciju traucējumi, saglabājot globālo kognitīvo funkcionēšanu un ikdienas funkcionēšanu un patstāvību (</a:t>
            </a:r>
            <a:r>
              <a:rPr lang="en-LV" b="0" i="1" dirty="0"/>
              <a:t>Petersen et al., </a:t>
            </a:r>
            <a:r>
              <a:rPr lang="en-LV" b="0" dirty="0"/>
              <a:t>1999; </a:t>
            </a:r>
            <a:r>
              <a:rPr lang="en-GB" b="0" i="1" dirty="0"/>
              <a:t>Gauthier et al., </a:t>
            </a:r>
            <a:r>
              <a:rPr lang="en-GB" b="0" dirty="0"/>
              <a:t>2006)</a:t>
            </a:r>
            <a:r>
              <a:rPr lang="en-LV" b="0" dirty="0"/>
              <a:t>.</a:t>
            </a:r>
            <a:endParaRPr lang="lv-LV" b="0" dirty="0"/>
          </a:p>
        </p:txBody>
      </p:sp>
      <p:sp>
        <p:nvSpPr>
          <p:cNvPr id="7" name="Title 1">
            <a:extLst>
              <a:ext uri="{FF2B5EF4-FFF2-40B4-BE49-F238E27FC236}">
                <a16:creationId xmlns:a16="http://schemas.microsoft.com/office/drawing/2014/main" id="{3E4DCAB2-2628-A445-54A3-F0C58B7AEED3}"/>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en-GB" dirty="0" err="1">
                <a:solidFill>
                  <a:srgbClr val="8E001C"/>
                </a:solidFill>
              </a:rPr>
              <a:t>Kognitīvie</a:t>
            </a:r>
            <a:r>
              <a:rPr lang="en-GB" dirty="0">
                <a:solidFill>
                  <a:srgbClr val="8E001C"/>
                </a:solidFill>
              </a:rPr>
              <a:t> </a:t>
            </a:r>
            <a:r>
              <a:rPr lang="en-GB" dirty="0" err="1">
                <a:solidFill>
                  <a:srgbClr val="8E001C"/>
                </a:solidFill>
              </a:rPr>
              <a:t>traucējumi</a:t>
            </a:r>
            <a:r>
              <a:rPr lang="en-GB" dirty="0">
                <a:solidFill>
                  <a:srgbClr val="8E001C"/>
                </a:solidFill>
              </a:rPr>
              <a:t> </a:t>
            </a:r>
            <a:r>
              <a:rPr lang="en-GB" sz="2400" dirty="0">
                <a:solidFill>
                  <a:srgbClr val="8E001C"/>
                </a:solidFill>
              </a:rPr>
              <a:t>un </a:t>
            </a:r>
            <a:r>
              <a:rPr lang="en-GB" sz="2400" dirty="0" err="1">
                <a:solidFill>
                  <a:srgbClr val="8E001C"/>
                </a:solidFill>
              </a:rPr>
              <a:t>agrīnas</a:t>
            </a:r>
            <a:r>
              <a:rPr lang="en-GB" sz="2400" dirty="0">
                <a:solidFill>
                  <a:srgbClr val="8E001C"/>
                </a:solidFill>
              </a:rPr>
              <a:t> </a:t>
            </a:r>
            <a:r>
              <a:rPr lang="en-GB" sz="2400" dirty="0" err="1">
                <a:solidFill>
                  <a:srgbClr val="8E001C"/>
                </a:solidFill>
              </a:rPr>
              <a:t>diagnostikas</a:t>
            </a:r>
            <a:r>
              <a:rPr lang="en-GB" sz="2400" dirty="0">
                <a:solidFill>
                  <a:srgbClr val="8E001C"/>
                </a:solidFill>
              </a:rPr>
              <a:t> </a:t>
            </a:r>
            <a:r>
              <a:rPr lang="en-GB" sz="2400" dirty="0" err="1">
                <a:solidFill>
                  <a:srgbClr val="8E001C"/>
                </a:solidFill>
              </a:rPr>
              <a:t>nozīme</a:t>
            </a:r>
            <a:r>
              <a:rPr lang="en-GB" sz="2400" dirty="0">
                <a:solidFill>
                  <a:srgbClr val="8E001C"/>
                </a:solidFill>
              </a:rPr>
              <a:t> </a:t>
            </a:r>
            <a:endParaRPr lang="lv-LV" dirty="0">
              <a:solidFill>
                <a:srgbClr val="8E001C"/>
              </a:solidFill>
            </a:endParaRPr>
          </a:p>
        </p:txBody>
      </p:sp>
      <p:pic>
        <p:nvPicPr>
          <p:cNvPr id="11" name="Picture 10" descr="A diagram of a brain&#10;&#10;AI-generated content may be incorrect.">
            <a:extLst>
              <a:ext uri="{FF2B5EF4-FFF2-40B4-BE49-F238E27FC236}">
                <a16:creationId xmlns:a16="http://schemas.microsoft.com/office/drawing/2014/main" id="{8212F11B-07FD-2B5E-EED8-77B690735692}"/>
              </a:ext>
            </a:extLst>
          </p:cNvPr>
          <p:cNvPicPr>
            <a:picLocks noChangeAspect="1"/>
          </p:cNvPicPr>
          <p:nvPr/>
        </p:nvPicPr>
        <p:blipFill>
          <a:blip r:embed="rId2">
            <a:extLst>
              <a:ext uri="{28A0092B-C50C-407E-A947-70E740481C1C}">
                <a14:useLocalDpi xmlns:a14="http://schemas.microsoft.com/office/drawing/2010/main" val="0"/>
              </a:ext>
            </a:extLst>
          </a:blip>
          <a:srcRect t="6325" b="49458"/>
          <a:stretch>
            <a:fillRect/>
          </a:stretch>
        </p:blipFill>
        <p:spPr>
          <a:xfrm>
            <a:off x="3805570" y="3508744"/>
            <a:ext cx="4580860" cy="1350336"/>
          </a:xfrm>
          <a:prstGeom prst="rect">
            <a:avLst/>
          </a:prstGeom>
        </p:spPr>
      </p:pic>
      <p:sp>
        <p:nvSpPr>
          <p:cNvPr id="14" name="TextBox 13">
            <a:extLst>
              <a:ext uri="{FF2B5EF4-FFF2-40B4-BE49-F238E27FC236}">
                <a16:creationId xmlns:a16="http://schemas.microsoft.com/office/drawing/2014/main" id="{1CA8D4CE-C306-4D29-CE0E-F2F81738DF0F}"/>
              </a:ext>
            </a:extLst>
          </p:cNvPr>
          <p:cNvSpPr txBox="1"/>
          <p:nvPr/>
        </p:nvSpPr>
        <p:spPr>
          <a:xfrm>
            <a:off x="5432571" y="4859080"/>
            <a:ext cx="1307805" cy="1869743"/>
          </a:xfrm>
          <a:prstGeom prst="rect">
            <a:avLst/>
          </a:prstGeom>
          <a:noFill/>
        </p:spPr>
        <p:txBody>
          <a:bodyPr wrap="square" rtlCol="0">
            <a:spAutoFit/>
          </a:bodyPr>
          <a:lstStyle/>
          <a:p>
            <a:pPr marL="171450" indent="-171450">
              <a:buFont typeface="Arial" panose="020B0604020202020204" pitchFamily="34" charset="0"/>
              <a:buChar char="•"/>
            </a:pPr>
            <a:r>
              <a:rPr lang="lv-LV" sz="1050" dirty="0">
                <a:latin typeface="Arial" panose="020B0604020202020204" pitchFamily="34" charset="0"/>
                <a:cs typeface="Arial" panose="020B0604020202020204" pitchFamily="34" charset="0"/>
              </a:rPr>
              <a:t>Traucēta epizodiskā atmiņa, īpaši par neseniem notikumiem;</a:t>
            </a:r>
          </a:p>
          <a:p>
            <a:pPr marL="171450" indent="-171450">
              <a:buFont typeface="Arial" panose="020B0604020202020204" pitchFamily="34" charset="0"/>
              <a:buChar char="•"/>
            </a:pPr>
            <a:r>
              <a:rPr lang="lv-LV" sz="1050" dirty="0">
                <a:latin typeface="Arial" panose="020B0604020202020204" pitchFamily="34" charset="0"/>
                <a:cs typeface="Arial" panose="020B0604020202020204" pitchFamily="34" charset="0"/>
              </a:rPr>
              <a:t>Samazināta koncentrēšanās spēja;</a:t>
            </a:r>
          </a:p>
          <a:p>
            <a:pPr marL="171450" indent="-171450">
              <a:buFont typeface="Arial" panose="020B0604020202020204" pitchFamily="34" charset="0"/>
              <a:buChar char="•"/>
            </a:pPr>
            <a:r>
              <a:rPr lang="lv-LV" sz="1050" dirty="0">
                <a:latin typeface="Arial" panose="020B0604020202020204" pitchFamily="34" charset="0"/>
                <a:cs typeface="Arial" panose="020B0604020202020204" pitchFamily="34" charset="0"/>
              </a:rPr>
              <a:t>Grūtības pildīt sarežģītus uzdevumus.</a:t>
            </a:r>
          </a:p>
        </p:txBody>
      </p:sp>
      <p:sp>
        <p:nvSpPr>
          <p:cNvPr id="15" name="TextBox 14">
            <a:extLst>
              <a:ext uri="{FF2B5EF4-FFF2-40B4-BE49-F238E27FC236}">
                <a16:creationId xmlns:a16="http://schemas.microsoft.com/office/drawing/2014/main" id="{1995EE86-4B51-65F7-A769-789E1E4595D8}"/>
              </a:ext>
            </a:extLst>
          </p:cNvPr>
          <p:cNvSpPr txBox="1"/>
          <p:nvPr/>
        </p:nvSpPr>
        <p:spPr>
          <a:xfrm>
            <a:off x="6834464" y="4859081"/>
            <a:ext cx="1457877" cy="1708160"/>
          </a:xfrm>
          <a:prstGeom prst="rect">
            <a:avLst/>
          </a:prstGeom>
          <a:noFill/>
        </p:spPr>
        <p:txBody>
          <a:bodyPr wrap="square" rtlCol="0">
            <a:spAutoFit/>
          </a:bodyPr>
          <a:lstStyle/>
          <a:p>
            <a:pPr marL="171450" indent="-171450">
              <a:buFont typeface="Arial" panose="020B0604020202020204" pitchFamily="34" charset="0"/>
              <a:buChar char="•"/>
            </a:pPr>
            <a:r>
              <a:rPr lang="lv-LV" sz="1050" dirty="0">
                <a:latin typeface="Arial" panose="020B0604020202020204" pitchFamily="34" charset="0"/>
                <a:cs typeface="Arial" panose="020B0604020202020204" pitchFamily="34" charset="0"/>
              </a:rPr>
              <a:t>Smagi traucējumi atmiņas darbībā un mācīšanās spējā,</a:t>
            </a:r>
          </a:p>
          <a:p>
            <a:pPr marL="171450" indent="-171450">
              <a:buFont typeface="Arial" panose="020B0604020202020204" pitchFamily="34" charset="0"/>
              <a:buChar char="•"/>
            </a:pPr>
            <a:r>
              <a:rPr lang="lv-LV" sz="1050" dirty="0">
                <a:latin typeface="Arial" panose="020B0604020202020204" pitchFamily="34" charset="0"/>
                <a:cs typeface="Arial" panose="020B0604020202020204" pitchFamily="34" charset="0"/>
              </a:rPr>
              <a:t>Dezorientācija laikā un vietā;</a:t>
            </a:r>
          </a:p>
          <a:p>
            <a:pPr marL="171450" indent="-171450">
              <a:buFont typeface="Arial" panose="020B0604020202020204" pitchFamily="34" charset="0"/>
              <a:buChar char="•"/>
            </a:pPr>
            <a:r>
              <a:rPr lang="lv-LV" sz="1050" dirty="0" err="1">
                <a:latin typeface="Arial" panose="020B0604020202020204" pitchFamily="34" charset="0"/>
                <a:cs typeface="Arial" panose="020B0604020202020204" pitchFamily="34" charset="0"/>
              </a:rPr>
              <a:t>Afāzija</a:t>
            </a:r>
            <a:r>
              <a:rPr lang="lv-LV" sz="10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lv-LV" sz="1050" dirty="0">
                <a:latin typeface="Arial" panose="020B0604020202020204" pitchFamily="34" charset="0"/>
                <a:cs typeface="Arial" panose="020B0604020202020204" pitchFamily="34" charset="0"/>
              </a:rPr>
              <a:t>Telpiskās uztveres problēmas.</a:t>
            </a:r>
          </a:p>
        </p:txBody>
      </p:sp>
      <p:sp>
        <p:nvSpPr>
          <p:cNvPr id="16" name="TextBox 15">
            <a:extLst>
              <a:ext uri="{FF2B5EF4-FFF2-40B4-BE49-F238E27FC236}">
                <a16:creationId xmlns:a16="http://schemas.microsoft.com/office/drawing/2014/main" id="{F6B9EDCA-1A40-CC01-429A-01A606AB5DB6}"/>
              </a:ext>
            </a:extLst>
          </p:cNvPr>
          <p:cNvSpPr txBox="1"/>
          <p:nvPr/>
        </p:nvSpPr>
        <p:spPr>
          <a:xfrm>
            <a:off x="3890132" y="4859081"/>
            <a:ext cx="1457877" cy="1869743"/>
          </a:xfrm>
          <a:prstGeom prst="rect">
            <a:avLst/>
          </a:prstGeom>
          <a:noFill/>
        </p:spPr>
        <p:txBody>
          <a:bodyPr wrap="square" rtlCol="0">
            <a:spAutoFit/>
          </a:bodyPr>
          <a:lstStyle/>
          <a:p>
            <a:pPr marL="171450" indent="-171450">
              <a:buFont typeface="Arial" panose="020B0604020202020204" pitchFamily="34" charset="0"/>
              <a:buChar char="•"/>
            </a:pPr>
            <a:r>
              <a:rPr lang="lv-LV" sz="1050" dirty="0">
                <a:latin typeface="Arial" panose="020B0604020202020204" pitchFamily="34" charset="0"/>
                <a:cs typeface="Arial" panose="020B0604020202020204" pitchFamily="34" charset="0"/>
              </a:rPr>
              <a:t>Stabilas ilgtermiņa atmiņas spējas un saglabāta spriestspēja, loģiskā domāšana un orientēšanās;</a:t>
            </a:r>
          </a:p>
          <a:p>
            <a:pPr marL="171450" indent="-171450">
              <a:buFont typeface="Arial" panose="020B0604020202020204" pitchFamily="34" charset="0"/>
              <a:buChar char="•"/>
            </a:pPr>
            <a:r>
              <a:rPr lang="lv-LV" sz="1050" dirty="0">
                <a:latin typeface="Arial" panose="020B0604020202020204" pitchFamily="34" charset="0"/>
                <a:cs typeface="Arial" panose="020B0604020202020204" pitchFamily="34" charset="0"/>
              </a:rPr>
              <a:t>Nedaudz lēnāka vārdu vai informācijas atsaukšana no atmiņas.</a:t>
            </a:r>
          </a:p>
        </p:txBody>
      </p:sp>
      <p:sp>
        <p:nvSpPr>
          <p:cNvPr id="17" name="TextBox 16">
            <a:extLst>
              <a:ext uri="{FF2B5EF4-FFF2-40B4-BE49-F238E27FC236}">
                <a16:creationId xmlns:a16="http://schemas.microsoft.com/office/drawing/2014/main" id="{802091B4-B3E4-080B-77DC-57DCE4BCB01A}"/>
              </a:ext>
            </a:extLst>
          </p:cNvPr>
          <p:cNvSpPr txBox="1"/>
          <p:nvPr/>
        </p:nvSpPr>
        <p:spPr>
          <a:xfrm>
            <a:off x="8853202" y="4657417"/>
            <a:ext cx="2768404" cy="1200329"/>
          </a:xfrm>
          <a:prstGeom prst="rect">
            <a:avLst/>
          </a:prstGeom>
          <a:solidFill>
            <a:schemeClr val="lt1"/>
          </a:solidFill>
          <a:ln>
            <a:solidFill>
              <a:schemeClr val="tx1"/>
            </a:solidFill>
          </a:ln>
        </p:spPr>
        <p:txBody>
          <a:bodyPr wrap="square" rtlCol="0">
            <a:spAutoFit/>
          </a:bodyPr>
          <a:lstStyle/>
          <a:p>
            <a:pPr algn="ctr"/>
            <a:r>
              <a:rPr lang="lv-LV" dirty="0">
                <a:latin typeface="Arial" panose="020B0604020202020204" pitchFamily="34" charset="0"/>
                <a:cs typeface="Arial" panose="020B0604020202020204" pitchFamily="34" charset="0"/>
              </a:rPr>
              <a:t>Indivīdiem ar VKT ir palielināts risks attīstīt AD nekā veselīgas novecošanās gadījumos.</a:t>
            </a:r>
          </a:p>
        </p:txBody>
      </p:sp>
    </p:spTree>
    <p:extLst>
      <p:ext uri="{BB962C8B-B14F-4D97-AF65-F5344CB8AC3E}">
        <p14:creationId xmlns:p14="http://schemas.microsoft.com/office/powerpoint/2010/main" val="335153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BC9C-4364-ED6F-3455-D7EB288B0994}"/>
              </a:ext>
            </a:extLst>
          </p:cNvPr>
          <p:cNvSpPr>
            <a:spLocks noGrp="1"/>
          </p:cNvSpPr>
          <p:nvPr>
            <p:ph type="title"/>
          </p:nvPr>
        </p:nvSpPr>
        <p:spPr/>
        <p:txBody>
          <a:bodyPr/>
          <a:lstStyle/>
          <a:p>
            <a:r>
              <a:rPr lang="lv-LV" dirty="0" err="1">
                <a:solidFill>
                  <a:srgbClr val="8E001C"/>
                </a:solidFill>
              </a:rPr>
              <a:t>Biomarķieri</a:t>
            </a:r>
            <a:r>
              <a:rPr lang="lv-LV" dirty="0">
                <a:solidFill>
                  <a:srgbClr val="8E001C"/>
                </a:solidFill>
              </a:rPr>
              <a:t> agrīnai diagnostikai</a:t>
            </a:r>
          </a:p>
        </p:txBody>
      </p:sp>
      <p:sp>
        <p:nvSpPr>
          <p:cNvPr id="4" name="Text Placeholder 3">
            <a:extLst>
              <a:ext uri="{FF2B5EF4-FFF2-40B4-BE49-F238E27FC236}">
                <a16:creationId xmlns:a16="http://schemas.microsoft.com/office/drawing/2014/main" id="{EC23D983-A2E1-AB31-B344-D20290542745}"/>
              </a:ext>
            </a:extLst>
          </p:cNvPr>
          <p:cNvSpPr>
            <a:spLocks noGrp="1"/>
          </p:cNvSpPr>
          <p:nvPr>
            <p:ph type="body" sz="quarter" idx="14"/>
          </p:nvPr>
        </p:nvSpPr>
        <p:spPr>
          <a:xfrm>
            <a:off x="1037167" y="1930362"/>
            <a:ext cx="10098617" cy="4237074"/>
          </a:xfrm>
        </p:spPr>
        <p:txBody>
          <a:bodyPr>
            <a:noAutofit/>
          </a:bodyPr>
          <a:lstStyle/>
          <a:p>
            <a:r>
              <a:rPr lang="en-LV" dirty="0"/>
              <a:t>Tradicionālā diagnostika:</a:t>
            </a:r>
          </a:p>
          <a:p>
            <a:pPr marL="753750" lvl="2" indent="-285750">
              <a:buFont typeface="Arial" panose="020B0604020202020204" pitchFamily="34" charset="0"/>
              <a:buChar char="•"/>
            </a:pPr>
            <a:r>
              <a:rPr lang="en-GB" b="0" dirty="0"/>
              <a:t>N</a:t>
            </a:r>
            <a:r>
              <a:rPr lang="en-LV" b="0" dirty="0"/>
              <a:t>eiropsiholoģiskie testi (MoCA (</a:t>
            </a:r>
            <a:r>
              <a:rPr lang="en-GB" b="0" i="1" dirty="0"/>
              <a:t>Nasreddine et al., </a:t>
            </a:r>
            <a:r>
              <a:rPr lang="en-GB" b="0" dirty="0"/>
              <a:t>2005); </a:t>
            </a:r>
            <a:r>
              <a:rPr lang="en-LV" b="0" dirty="0"/>
              <a:t>, MMSE; </a:t>
            </a:r>
            <a:r>
              <a:rPr lang="en-GB" b="0" dirty="0"/>
              <a:t>(</a:t>
            </a:r>
            <a:r>
              <a:rPr lang="en-GB" b="0" i="1" dirty="0" err="1"/>
              <a:t>Folstein</a:t>
            </a:r>
            <a:r>
              <a:rPr lang="en-GB" b="0" i="1" dirty="0"/>
              <a:t> et al., </a:t>
            </a:r>
            <a:r>
              <a:rPr lang="en-GB" b="0" dirty="0"/>
              <a:t>1975)</a:t>
            </a:r>
            <a:r>
              <a:rPr lang="en-LV" b="0" dirty="0"/>
              <a:t>);</a:t>
            </a:r>
          </a:p>
          <a:p>
            <a:pPr marL="753750" lvl="2" indent="-285750">
              <a:buFont typeface="Arial" panose="020B0604020202020204" pitchFamily="34" charset="0"/>
              <a:buChar char="•"/>
            </a:pPr>
            <a:r>
              <a:rPr lang="en-GB" b="0" dirty="0"/>
              <a:t>N</a:t>
            </a:r>
            <a:r>
              <a:rPr lang="en-LV" b="0" dirty="0"/>
              <a:t>eiroattēlošana (MRI - </a:t>
            </a:r>
            <a:r>
              <a:rPr lang="en-GB" dirty="0" err="1"/>
              <a:t>hipokampa</a:t>
            </a:r>
            <a:r>
              <a:rPr lang="en-GB" dirty="0"/>
              <a:t> </a:t>
            </a:r>
            <a:r>
              <a:rPr lang="en-GB" dirty="0" err="1"/>
              <a:t>atrofija</a:t>
            </a:r>
            <a:r>
              <a:rPr lang="en-GB" dirty="0"/>
              <a:t> (</a:t>
            </a:r>
            <a:r>
              <a:rPr lang="en-GB" i="1" dirty="0"/>
              <a:t>Jack et al., </a:t>
            </a:r>
            <a:r>
              <a:rPr lang="en-GB" dirty="0"/>
              <a:t>2000), PET - </a:t>
            </a:r>
            <a:r>
              <a:rPr lang="en-GB" dirty="0" err="1"/>
              <a:t>amiloīda</a:t>
            </a:r>
            <a:r>
              <a:rPr lang="en-GB" dirty="0"/>
              <a:t> </a:t>
            </a:r>
            <a:r>
              <a:rPr lang="en-GB" dirty="0" err="1"/>
              <a:t>uzkrāšanās</a:t>
            </a:r>
            <a:r>
              <a:rPr lang="en-GB" dirty="0"/>
              <a:t> (¹¹C-PiB PET; </a:t>
            </a:r>
            <a:r>
              <a:rPr lang="en-GB" i="1" dirty="0"/>
              <a:t>Klunk et al., </a:t>
            </a:r>
            <a:r>
              <a:rPr lang="en-GB" dirty="0"/>
              <a:t>2004))</a:t>
            </a:r>
            <a:r>
              <a:rPr lang="en-LV" b="0" dirty="0"/>
              <a:t>;</a:t>
            </a:r>
          </a:p>
          <a:p>
            <a:pPr marL="753750" lvl="2" indent="-285750">
              <a:buFont typeface="Arial" panose="020B0604020202020204" pitchFamily="34" charset="0"/>
              <a:buChar char="•"/>
            </a:pPr>
            <a:r>
              <a:rPr lang="en-GB" b="0" dirty="0" err="1"/>
              <a:t>Ģ</a:t>
            </a:r>
            <a:r>
              <a:rPr lang="en-LV" b="0" dirty="0"/>
              <a:t>enētiskais skrīnings (</a:t>
            </a:r>
            <a:r>
              <a:rPr lang="en-GB" i="1" dirty="0"/>
              <a:t>APOE </a:t>
            </a:r>
            <a:r>
              <a:rPr lang="el-GR" i="1" dirty="0"/>
              <a:t>ε4 </a:t>
            </a:r>
            <a:r>
              <a:rPr lang="en-GB" dirty="0"/>
              <a:t>(</a:t>
            </a:r>
            <a:r>
              <a:rPr lang="en-GB" i="1" dirty="0"/>
              <a:t>Corder et al., </a:t>
            </a:r>
            <a:r>
              <a:rPr lang="en-GB" dirty="0"/>
              <a:t>1993)</a:t>
            </a:r>
            <a:r>
              <a:rPr lang="en-LV" b="0" dirty="0"/>
              <a:t>;</a:t>
            </a:r>
          </a:p>
          <a:p>
            <a:pPr marL="753750" lvl="2" indent="-285750">
              <a:buFont typeface="Arial" panose="020B0604020202020204" pitchFamily="34" charset="0"/>
              <a:buChar char="•"/>
            </a:pPr>
            <a:r>
              <a:rPr lang="en-GB" b="0" dirty="0"/>
              <a:t>C</a:t>
            </a:r>
            <a:r>
              <a:rPr lang="en-LV" b="0" dirty="0"/>
              <a:t>erebrospinālā šķīduma biomarķeiri (</a:t>
            </a:r>
            <a:r>
              <a:rPr lang="lv-LV" dirty="0"/>
              <a:t>Kopējā t-tau proteīna līmenis (</a:t>
            </a:r>
            <a:r>
              <a:rPr lang="lv-LV" i="1" dirty="0" err="1"/>
              <a:t>Blennow</a:t>
            </a:r>
            <a:r>
              <a:rPr lang="lv-LV" i="1" dirty="0"/>
              <a:t> &amp; </a:t>
            </a:r>
            <a:r>
              <a:rPr lang="lv-LV" i="1" dirty="0" err="1"/>
              <a:t>Zetterberg</a:t>
            </a:r>
            <a:r>
              <a:rPr lang="lv-LV" i="1" dirty="0"/>
              <a:t>, </a:t>
            </a:r>
            <a:r>
              <a:rPr lang="lv-LV" dirty="0"/>
              <a:t>2018).</a:t>
            </a:r>
            <a:endParaRPr lang="en-LV" dirty="0"/>
          </a:p>
          <a:p>
            <a:pPr marL="753750" lvl="2" indent="-285750">
              <a:buFont typeface="Arial" panose="020B0604020202020204" pitchFamily="34" charset="0"/>
              <a:buChar char="•"/>
            </a:pPr>
            <a:endParaRPr lang="en-LV" b="0" dirty="0"/>
          </a:p>
          <a:p>
            <a:r>
              <a:rPr lang="en-LV" b="0" dirty="0"/>
              <a:t>Šo parametru kombinācija var prognozēt kognitīvos traucējumus un progresēšanu no VKT uz AS (</a:t>
            </a:r>
            <a:r>
              <a:rPr lang="en-LV" b="0" i="1" dirty="0"/>
              <a:t>Dubois et al., </a:t>
            </a:r>
            <a:r>
              <a:rPr lang="en-LV" b="0" dirty="0"/>
              <a:t>2010, 2014). </a:t>
            </a:r>
          </a:p>
          <a:p>
            <a:endParaRPr lang="en-LV" b="0" dirty="0"/>
          </a:p>
          <a:p>
            <a:r>
              <a:rPr lang="en-LV" dirty="0">
                <a:solidFill>
                  <a:srgbClr val="C00000"/>
                </a:solidFill>
              </a:rPr>
              <a:t>Taču ir problēma!</a:t>
            </a:r>
          </a:p>
        </p:txBody>
      </p:sp>
    </p:spTree>
    <p:extLst>
      <p:ext uri="{BB962C8B-B14F-4D97-AF65-F5344CB8AC3E}">
        <p14:creationId xmlns:p14="http://schemas.microsoft.com/office/powerpoint/2010/main" val="253473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A11A2B-33BB-0D1F-1761-CF1709393843}"/>
              </a:ext>
            </a:extLst>
          </p:cNvPr>
          <p:cNvSpPr>
            <a:spLocks noGrp="1"/>
          </p:cNvSpPr>
          <p:nvPr>
            <p:ph type="body" sz="quarter" idx="14"/>
          </p:nvPr>
        </p:nvSpPr>
        <p:spPr>
          <a:xfrm>
            <a:off x="1037167" y="1861991"/>
            <a:ext cx="5058833" cy="3496818"/>
          </a:xfrm>
        </p:spPr>
        <p:txBody>
          <a:bodyPr>
            <a:normAutofit/>
          </a:bodyPr>
          <a:lstStyle/>
          <a:p>
            <a:pPr>
              <a:lnSpc>
                <a:spcPct val="100000"/>
              </a:lnSpc>
            </a:pPr>
            <a:r>
              <a:rPr lang="lv-LV" sz="1600" dirty="0"/>
              <a:t>Izsaukto potenciālu metode (ERP), </a:t>
            </a:r>
            <a:r>
              <a:rPr lang="lv-LV" sz="1600" b="0" dirty="0"/>
              <a:t>kura tiek veikta ar </a:t>
            </a:r>
            <a:r>
              <a:rPr lang="lv-LV" sz="1600" b="0" dirty="0" err="1"/>
              <a:t>elektroencefalogrāfijas</a:t>
            </a:r>
            <a:r>
              <a:rPr lang="lv-LV" sz="1600" b="0" dirty="0"/>
              <a:t> (EEG) palīdzību, ir alternatīva metode.</a:t>
            </a:r>
          </a:p>
          <a:p>
            <a:pPr>
              <a:lnSpc>
                <a:spcPct val="100000"/>
              </a:lnSpc>
            </a:pPr>
            <a:endParaRPr lang="lv-LV" sz="1600" b="0" dirty="0"/>
          </a:p>
          <a:p>
            <a:pPr>
              <a:lnSpc>
                <a:spcPct val="100000"/>
              </a:lnSpc>
            </a:pPr>
            <a:r>
              <a:rPr lang="lv-LV" sz="1600" b="0" dirty="0"/>
              <a:t>Tai ir zemākas izmaksas, tā nav </a:t>
            </a:r>
            <a:r>
              <a:rPr lang="lv-LV" sz="1600" b="0" dirty="0" err="1"/>
              <a:t>invazīva</a:t>
            </a:r>
            <a:r>
              <a:rPr lang="lv-LV" sz="1600" b="0" dirty="0"/>
              <a:t> un nodrošina precīzu laika izšķirtspēju, kas nodrošina precīzu </a:t>
            </a:r>
            <a:r>
              <a:rPr lang="lv-LV" sz="1600" b="0" dirty="0" err="1"/>
              <a:t>sinaptiskās</a:t>
            </a:r>
            <a:r>
              <a:rPr lang="lv-LV" sz="1600" b="0" dirty="0"/>
              <a:t> aktivitātes mērījumu </a:t>
            </a:r>
            <a:r>
              <a:rPr lang="en-LV" sz="1600" b="0" dirty="0"/>
              <a:t>(</a:t>
            </a:r>
            <a:r>
              <a:rPr lang="en-LV" sz="1600" b="0" i="1" dirty="0"/>
              <a:t>Smailovic &amp; Jelic, </a:t>
            </a:r>
            <a:r>
              <a:rPr lang="en-LV" sz="1600" b="0" dirty="0"/>
              <a:t>2019; </a:t>
            </a:r>
            <a:r>
              <a:rPr lang="en-LV" sz="1600" b="0" i="1" dirty="0"/>
              <a:t>Paitel et al., </a:t>
            </a:r>
            <a:r>
              <a:rPr lang="en-LV" sz="1600" b="0" dirty="0"/>
              <a:t>2021). </a:t>
            </a:r>
          </a:p>
          <a:p>
            <a:pPr>
              <a:lnSpc>
                <a:spcPct val="100000"/>
              </a:lnSpc>
            </a:pPr>
            <a:endParaRPr lang="en-LV" sz="1600" b="0" dirty="0"/>
          </a:p>
          <a:p>
            <a:pPr>
              <a:lnSpc>
                <a:spcPct val="100000"/>
              </a:lnSpc>
            </a:pPr>
            <a:r>
              <a:rPr lang="lv-LV" sz="1600" b="0" dirty="0"/>
              <a:t>Izsaukto potenciālu </a:t>
            </a:r>
            <a:r>
              <a:rPr lang="lv-LV" sz="1600" b="0" dirty="0" err="1"/>
              <a:t>viļņformas</a:t>
            </a:r>
            <a:r>
              <a:rPr lang="lv-LV" sz="1600" b="0" dirty="0"/>
              <a:t> atspoguļo gan sensoros, gan uztveres, gan augstāko kognitīvo funkciju procesus </a:t>
            </a:r>
            <a:r>
              <a:rPr lang="en-LV" sz="1600" b="0" dirty="0"/>
              <a:t>(</a:t>
            </a:r>
            <a:r>
              <a:rPr lang="en-LV" sz="1600" b="0" i="1" dirty="0"/>
              <a:t>Polich, </a:t>
            </a:r>
            <a:r>
              <a:rPr lang="en-LV" sz="1600" b="0" dirty="0"/>
              <a:t>2007).  </a:t>
            </a:r>
            <a:r>
              <a:rPr lang="en-LV" sz="1400" b="0" dirty="0"/>
              <a:t> </a:t>
            </a:r>
            <a:endParaRPr lang="lv-LV" sz="1600" b="0" dirty="0"/>
          </a:p>
        </p:txBody>
      </p:sp>
      <p:sp>
        <p:nvSpPr>
          <p:cNvPr id="5" name="Title 1">
            <a:extLst>
              <a:ext uri="{FF2B5EF4-FFF2-40B4-BE49-F238E27FC236}">
                <a16:creationId xmlns:a16="http://schemas.microsoft.com/office/drawing/2014/main" id="{D7F8F54B-1766-E0CD-9880-C5F174210518}"/>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en-GB" dirty="0" err="1">
                <a:solidFill>
                  <a:srgbClr val="8E001C"/>
                </a:solidFill>
              </a:rPr>
              <a:t>Izsauktais</a:t>
            </a:r>
            <a:r>
              <a:rPr lang="en-GB" dirty="0">
                <a:solidFill>
                  <a:srgbClr val="8E001C"/>
                </a:solidFill>
              </a:rPr>
              <a:t> </a:t>
            </a:r>
            <a:r>
              <a:rPr lang="en-GB" dirty="0" err="1">
                <a:solidFill>
                  <a:srgbClr val="8E001C"/>
                </a:solidFill>
              </a:rPr>
              <a:t>potenciāls</a:t>
            </a:r>
            <a:r>
              <a:rPr lang="en-GB" dirty="0">
                <a:solidFill>
                  <a:srgbClr val="8E001C"/>
                </a:solidFill>
              </a:rPr>
              <a:t> </a:t>
            </a:r>
            <a:r>
              <a:rPr lang="en-GB" dirty="0" err="1">
                <a:solidFill>
                  <a:srgbClr val="8E001C"/>
                </a:solidFill>
              </a:rPr>
              <a:t>kā</a:t>
            </a:r>
            <a:r>
              <a:rPr lang="en-GB" dirty="0">
                <a:solidFill>
                  <a:srgbClr val="8E001C"/>
                </a:solidFill>
              </a:rPr>
              <a:t> </a:t>
            </a:r>
            <a:r>
              <a:rPr lang="en-GB" dirty="0" err="1">
                <a:solidFill>
                  <a:srgbClr val="8E001C"/>
                </a:solidFill>
              </a:rPr>
              <a:t>alternatīva</a:t>
            </a:r>
            <a:r>
              <a:rPr lang="en-GB" dirty="0">
                <a:solidFill>
                  <a:srgbClr val="8E001C"/>
                </a:solidFill>
              </a:rPr>
              <a:t> </a:t>
            </a:r>
            <a:r>
              <a:rPr lang="en-GB" dirty="0" err="1">
                <a:solidFill>
                  <a:srgbClr val="8E001C"/>
                </a:solidFill>
              </a:rPr>
              <a:t>metode</a:t>
            </a:r>
            <a:r>
              <a:rPr lang="en-GB" dirty="0">
                <a:solidFill>
                  <a:srgbClr val="8E001C"/>
                </a:solidFill>
              </a:rPr>
              <a:t> </a:t>
            </a:r>
            <a:r>
              <a:rPr lang="en-GB" dirty="0" err="1">
                <a:solidFill>
                  <a:srgbClr val="8E001C"/>
                </a:solidFill>
              </a:rPr>
              <a:t>agrīnai</a:t>
            </a:r>
            <a:r>
              <a:rPr lang="en-GB" dirty="0">
                <a:solidFill>
                  <a:srgbClr val="8E001C"/>
                </a:solidFill>
              </a:rPr>
              <a:t> </a:t>
            </a:r>
            <a:r>
              <a:rPr lang="en-GB" dirty="0" err="1">
                <a:solidFill>
                  <a:srgbClr val="8E001C"/>
                </a:solidFill>
              </a:rPr>
              <a:t>diagnostikai</a:t>
            </a:r>
            <a:r>
              <a:rPr lang="en-GB" dirty="0">
                <a:solidFill>
                  <a:srgbClr val="8E001C"/>
                </a:solidFill>
              </a:rPr>
              <a:t> </a:t>
            </a:r>
            <a:endParaRPr lang="lv-LV" dirty="0">
              <a:solidFill>
                <a:srgbClr val="8E001C"/>
              </a:solidFill>
            </a:endParaRPr>
          </a:p>
        </p:txBody>
      </p:sp>
      <p:pic>
        <p:nvPicPr>
          <p:cNvPr id="6" name="Picture 4">
            <a:extLst>
              <a:ext uri="{FF2B5EF4-FFF2-40B4-BE49-F238E27FC236}">
                <a16:creationId xmlns:a16="http://schemas.microsoft.com/office/drawing/2014/main" id="{1068543D-62B9-B97C-2043-799726AB6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854" y="1572512"/>
            <a:ext cx="6000146" cy="40757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E4CE68-78F1-F2E0-0265-954A47C818B9}"/>
              </a:ext>
            </a:extLst>
          </p:cNvPr>
          <p:cNvSpPr txBox="1"/>
          <p:nvPr/>
        </p:nvSpPr>
        <p:spPr>
          <a:xfrm>
            <a:off x="8537143" y="5521329"/>
            <a:ext cx="3750711" cy="253916"/>
          </a:xfrm>
          <a:prstGeom prst="rect">
            <a:avLst/>
          </a:prstGeom>
          <a:noFill/>
        </p:spPr>
        <p:txBody>
          <a:bodyPr wrap="square" rtlCol="0">
            <a:spAutoFit/>
          </a:bodyPr>
          <a:lstStyle/>
          <a:p>
            <a:r>
              <a:rPr lang="lv-LV" sz="1050" dirty="0" err="1">
                <a:latin typeface="Arial" panose="020B0604020202020204" pitchFamily="34" charset="0"/>
                <a:cs typeface="Arial" panose="020B0604020202020204" pitchFamily="34" charset="0"/>
              </a:rPr>
              <a:t>Source</a:t>
            </a:r>
            <a:r>
              <a:rPr lang="lv-LV" sz="1050" dirty="0">
                <a:latin typeface="Arial" panose="020B0604020202020204" pitchFamily="34" charset="0"/>
                <a:cs typeface="Arial" panose="020B0604020202020204" pitchFamily="34" charset="0"/>
              </a:rPr>
              <a:t>: </a:t>
            </a:r>
            <a:r>
              <a:rPr lang="lv-LV" sz="1050" dirty="0" err="1">
                <a:latin typeface="Arial" panose="020B0604020202020204" pitchFamily="34" charset="0"/>
                <a:cs typeface="Arial" panose="020B0604020202020204" pitchFamily="34" charset="0"/>
              </a:rPr>
              <a:t>https</a:t>
            </a:r>
            <a:r>
              <a:rPr lang="lv-LV" sz="1050" dirty="0">
                <a:latin typeface="Arial" panose="020B0604020202020204" pitchFamily="34" charset="0"/>
                <a:cs typeface="Arial" panose="020B0604020202020204" pitchFamily="34" charset="0"/>
              </a:rPr>
              <a:t>://</a:t>
            </a:r>
            <a:r>
              <a:rPr lang="lv-LV" sz="1050" dirty="0" err="1">
                <a:latin typeface="Arial" panose="020B0604020202020204" pitchFamily="34" charset="0"/>
                <a:cs typeface="Arial" panose="020B0604020202020204" pitchFamily="34" charset="0"/>
              </a:rPr>
              <a:t>help.cognision.com</a:t>
            </a:r>
            <a:r>
              <a:rPr lang="lv-LV" sz="1050" dirty="0">
                <a:latin typeface="Arial" panose="020B0604020202020204" pitchFamily="34" charset="0"/>
                <a:cs typeface="Arial" panose="020B0604020202020204" pitchFamily="34" charset="0"/>
              </a:rPr>
              <a:t>/</a:t>
            </a:r>
            <a:r>
              <a:rPr lang="lv-LV" sz="1050" dirty="0" err="1">
                <a:latin typeface="Arial" panose="020B0604020202020204" pitchFamily="34" charset="0"/>
                <a:cs typeface="Arial" panose="020B0604020202020204" pitchFamily="34" charset="0"/>
              </a:rPr>
              <a:t>qeeg_erp_overview.htm</a:t>
            </a:r>
            <a:endParaRPr lang="lv-LV"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71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294AD2-88BD-EFF2-8E11-2C55E73FE4AA}"/>
              </a:ext>
            </a:extLst>
          </p:cNvPr>
          <p:cNvSpPr>
            <a:spLocks noGrp="1"/>
          </p:cNvSpPr>
          <p:nvPr>
            <p:ph type="body" sz="quarter" idx="14"/>
          </p:nvPr>
        </p:nvSpPr>
        <p:spPr>
          <a:xfrm>
            <a:off x="8576704" y="5355417"/>
            <a:ext cx="2615835" cy="516012"/>
          </a:xfrm>
          <a:solidFill>
            <a:schemeClr val="lt1"/>
          </a:solidFill>
        </p:spPr>
        <p:txBody>
          <a:bodyPr>
            <a:normAutofit/>
          </a:bodyPr>
          <a:lstStyle/>
          <a:p>
            <a:pPr algn="ctr"/>
            <a:r>
              <a:rPr lang="lv-LV" sz="1400" b="0" dirty="0">
                <a:solidFill>
                  <a:schemeClr val="tx1"/>
                </a:solidFill>
              </a:rPr>
              <a:t>Izsauktie potenciāli – summētā </a:t>
            </a:r>
            <a:r>
              <a:rPr lang="lv-LV" sz="1400" b="0" dirty="0" err="1">
                <a:solidFill>
                  <a:schemeClr val="tx1"/>
                </a:solidFill>
              </a:rPr>
              <a:t>postsinaptisko</a:t>
            </a:r>
            <a:r>
              <a:rPr lang="lv-LV" sz="1400" b="0" dirty="0">
                <a:solidFill>
                  <a:schemeClr val="tx1"/>
                </a:solidFill>
              </a:rPr>
              <a:t> neironu aktivitāte.</a:t>
            </a:r>
          </a:p>
        </p:txBody>
      </p:sp>
      <p:sp>
        <p:nvSpPr>
          <p:cNvPr id="5" name="Title 1">
            <a:extLst>
              <a:ext uri="{FF2B5EF4-FFF2-40B4-BE49-F238E27FC236}">
                <a16:creationId xmlns:a16="http://schemas.microsoft.com/office/drawing/2014/main" id="{B01D3542-4B4B-BA19-117D-68BAD0D37AB7}"/>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en-GB" dirty="0">
                <a:solidFill>
                  <a:srgbClr val="8E001C"/>
                </a:solidFill>
              </a:rPr>
              <a:t>Kas </a:t>
            </a:r>
            <a:r>
              <a:rPr lang="en-GB" dirty="0" err="1">
                <a:solidFill>
                  <a:srgbClr val="8E001C"/>
                </a:solidFill>
              </a:rPr>
              <a:t>ir</a:t>
            </a:r>
            <a:r>
              <a:rPr lang="en-GB" dirty="0">
                <a:solidFill>
                  <a:srgbClr val="8E001C"/>
                </a:solidFill>
              </a:rPr>
              <a:t> </a:t>
            </a:r>
            <a:r>
              <a:rPr lang="en-GB" dirty="0" err="1">
                <a:solidFill>
                  <a:srgbClr val="8E001C"/>
                </a:solidFill>
              </a:rPr>
              <a:t>izsauktais</a:t>
            </a:r>
            <a:r>
              <a:rPr lang="en-GB" dirty="0">
                <a:solidFill>
                  <a:srgbClr val="8E001C"/>
                </a:solidFill>
              </a:rPr>
              <a:t> </a:t>
            </a:r>
            <a:r>
              <a:rPr lang="en-GB" dirty="0" err="1">
                <a:solidFill>
                  <a:srgbClr val="8E001C"/>
                </a:solidFill>
              </a:rPr>
              <a:t>potenciāls</a:t>
            </a:r>
            <a:r>
              <a:rPr lang="en-GB" dirty="0">
                <a:solidFill>
                  <a:srgbClr val="8E001C"/>
                </a:solidFill>
              </a:rPr>
              <a:t> P300 un </a:t>
            </a:r>
            <a:r>
              <a:rPr lang="en-GB" dirty="0" err="1">
                <a:solidFill>
                  <a:srgbClr val="8E001C"/>
                </a:solidFill>
              </a:rPr>
              <a:t>kā</a:t>
            </a:r>
            <a:r>
              <a:rPr lang="en-GB" dirty="0">
                <a:solidFill>
                  <a:srgbClr val="8E001C"/>
                </a:solidFill>
              </a:rPr>
              <a:t> </a:t>
            </a:r>
            <a:r>
              <a:rPr lang="en-GB" dirty="0" err="1">
                <a:solidFill>
                  <a:srgbClr val="8E001C"/>
                </a:solidFill>
              </a:rPr>
              <a:t>tas</a:t>
            </a:r>
            <a:r>
              <a:rPr lang="en-GB" dirty="0">
                <a:solidFill>
                  <a:srgbClr val="8E001C"/>
                </a:solidFill>
              </a:rPr>
              <a:t> </a:t>
            </a:r>
            <a:r>
              <a:rPr lang="en-GB" dirty="0" err="1">
                <a:solidFill>
                  <a:srgbClr val="8E001C"/>
                </a:solidFill>
              </a:rPr>
              <a:t>tiek</a:t>
            </a:r>
            <a:r>
              <a:rPr lang="en-GB" dirty="0">
                <a:solidFill>
                  <a:srgbClr val="8E001C"/>
                </a:solidFill>
              </a:rPr>
              <a:t> </a:t>
            </a:r>
            <a:r>
              <a:rPr lang="en-GB" dirty="0" err="1">
                <a:solidFill>
                  <a:srgbClr val="8E001C"/>
                </a:solidFill>
              </a:rPr>
              <a:t>iegūts</a:t>
            </a:r>
            <a:r>
              <a:rPr lang="en-GB" dirty="0">
                <a:solidFill>
                  <a:srgbClr val="8E001C"/>
                </a:solidFill>
              </a:rPr>
              <a:t>?</a:t>
            </a:r>
            <a:endParaRPr lang="lv-LV" dirty="0">
              <a:solidFill>
                <a:srgbClr val="8E001C"/>
              </a:solidFill>
            </a:endParaRPr>
          </a:p>
        </p:txBody>
      </p:sp>
      <p:pic>
        <p:nvPicPr>
          <p:cNvPr id="2050" name="Picture 2" descr="Postsynaptic Potential - an overview | ScienceDirect Topics">
            <a:extLst>
              <a:ext uri="{FF2B5EF4-FFF2-40B4-BE49-F238E27FC236}">
                <a16:creationId xmlns:a16="http://schemas.microsoft.com/office/drawing/2014/main" id="{86C650AD-5874-7D89-200D-4D1646AC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257" y="2029785"/>
            <a:ext cx="3168731" cy="3224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E30E933-140C-C53D-E258-88693A457FAE}"/>
              </a:ext>
            </a:extLst>
          </p:cNvPr>
          <p:cNvPicPr>
            <a:picLocks noChangeAspect="1"/>
          </p:cNvPicPr>
          <p:nvPr/>
        </p:nvPicPr>
        <p:blipFill>
          <a:blip r:embed="rId3"/>
          <a:stretch>
            <a:fillRect/>
          </a:stretch>
        </p:blipFill>
        <p:spPr>
          <a:xfrm>
            <a:off x="723012" y="2024469"/>
            <a:ext cx="3219593" cy="3068527"/>
          </a:xfrm>
          <a:prstGeom prst="rect">
            <a:avLst/>
          </a:prstGeom>
        </p:spPr>
      </p:pic>
      <p:sp>
        <p:nvSpPr>
          <p:cNvPr id="7" name="TextBox 6">
            <a:extLst>
              <a:ext uri="{FF2B5EF4-FFF2-40B4-BE49-F238E27FC236}">
                <a16:creationId xmlns:a16="http://schemas.microsoft.com/office/drawing/2014/main" id="{1C1561EA-49E9-09E1-2987-73E0045B1EEF}"/>
              </a:ext>
            </a:extLst>
          </p:cNvPr>
          <p:cNvSpPr txBox="1"/>
          <p:nvPr/>
        </p:nvSpPr>
        <p:spPr>
          <a:xfrm>
            <a:off x="723012" y="5305647"/>
            <a:ext cx="3402420" cy="307777"/>
          </a:xfrm>
          <a:prstGeom prst="rect">
            <a:avLst/>
          </a:prstGeom>
          <a:noFill/>
        </p:spPr>
        <p:txBody>
          <a:bodyPr wrap="square" rtlCol="0">
            <a:spAutoFit/>
          </a:bodyPr>
          <a:lstStyle/>
          <a:p>
            <a:r>
              <a:rPr lang="lv-LV" sz="1400" dirty="0">
                <a:latin typeface="Arial" panose="020B0604020202020204" pitchFamily="34" charset="0"/>
                <a:cs typeface="Arial" panose="020B0604020202020204" pitchFamily="34" charset="0"/>
              </a:rPr>
              <a:t>Uz galvas virsmas tiek izvietoti elektrodi.</a:t>
            </a:r>
          </a:p>
        </p:txBody>
      </p:sp>
      <p:pic>
        <p:nvPicPr>
          <p:cNvPr id="9" name="Picture 8" descr="A diagram of a task&#10;&#10;AI-generated content may be incorrect.">
            <a:extLst>
              <a:ext uri="{FF2B5EF4-FFF2-40B4-BE49-F238E27FC236}">
                <a16:creationId xmlns:a16="http://schemas.microsoft.com/office/drawing/2014/main" id="{A8CF359C-A763-87B7-CFD5-583507A9E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637" y="2331922"/>
            <a:ext cx="3621668" cy="2761074"/>
          </a:xfrm>
          <a:prstGeom prst="rect">
            <a:avLst/>
          </a:prstGeom>
        </p:spPr>
      </p:pic>
      <p:sp>
        <p:nvSpPr>
          <p:cNvPr id="10" name="TextBox 9">
            <a:extLst>
              <a:ext uri="{FF2B5EF4-FFF2-40B4-BE49-F238E27FC236}">
                <a16:creationId xmlns:a16="http://schemas.microsoft.com/office/drawing/2014/main" id="{D2CFE7E2-AF6F-70A5-132C-789AA84E7418}"/>
              </a:ext>
            </a:extLst>
          </p:cNvPr>
          <p:cNvSpPr txBox="1"/>
          <p:nvPr/>
        </p:nvSpPr>
        <p:spPr>
          <a:xfrm>
            <a:off x="4394790" y="5305646"/>
            <a:ext cx="3402420" cy="307777"/>
          </a:xfrm>
          <a:prstGeom prst="rect">
            <a:avLst/>
          </a:prstGeom>
          <a:noFill/>
        </p:spPr>
        <p:txBody>
          <a:bodyPr wrap="square" rtlCol="0">
            <a:spAutoFit/>
          </a:bodyPr>
          <a:lstStyle/>
          <a:p>
            <a:pPr algn="ctr"/>
            <a:r>
              <a:rPr lang="lv-LV" sz="1400" dirty="0">
                <a:latin typeface="Arial" panose="020B0604020202020204" pitchFamily="34" charset="0"/>
                <a:cs typeface="Arial" panose="020B0604020202020204" pitchFamily="34" charset="0"/>
              </a:rPr>
              <a:t>Pētāmais pilda kognitīvu uzdevumu.</a:t>
            </a:r>
          </a:p>
        </p:txBody>
      </p:sp>
      <p:sp>
        <p:nvSpPr>
          <p:cNvPr id="11" name="Right Arrow 10">
            <a:extLst>
              <a:ext uri="{FF2B5EF4-FFF2-40B4-BE49-F238E27FC236}">
                <a16:creationId xmlns:a16="http://schemas.microsoft.com/office/drawing/2014/main" id="{6DE5268F-2955-01FB-3582-A278862FFD00}"/>
              </a:ext>
            </a:extLst>
          </p:cNvPr>
          <p:cNvSpPr/>
          <p:nvPr/>
        </p:nvSpPr>
        <p:spPr>
          <a:xfrm>
            <a:off x="3942605" y="3712459"/>
            <a:ext cx="640028" cy="306648"/>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ight Arrow 11">
            <a:extLst>
              <a:ext uri="{FF2B5EF4-FFF2-40B4-BE49-F238E27FC236}">
                <a16:creationId xmlns:a16="http://schemas.microsoft.com/office/drawing/2014/main" id="{594CDEBD-796E-D748-BFF9-4C589D1DBC3D}"/>
              </a:ext>
            </a:extLst>
          </p:cNvPr>
          <p:cNvSpPr/>
          <p:nvPr/>
        </p:nvSpPr>
        <p:spPr>
          <a:xfrm>
            <a:off x="7660229" y="3712459"/>
            <a:ext cx="640028" cy="306648"/>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235C47D9-F29F-7CF5-BA9D-E1A77C9812B7}"/>
              </a:ext>
            </a:extLst>
          </p:cNvPr>
          <p:cNvSpPr txBox="1"/>
          <p:nvPr/>
        </p:nvSpPr>
        <p:spPr>
          <a:xfrm>
            <a:off x="7797210" y="6156251"/>
            <a:ext cx="426011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t>
            </a:r>
            <a:r>
              <a:rPr lang="en-GB" sz="1400" i="1" dirty="0">
                <a:latin typeface="Arial" panose="020B0604020202020204" pitchFamily="34" charset="0"/>
                <a:cs typeface="Arial" panose="020B0604020202020204" pitchFamily="34" charset="0"/>
              </a:rPr>
              <a:t>Acharya et al., </a:t>
            </a:r>
            <a:r>
              <a:rPr lang="en-GB" sz="1400" dirty="0">
                <a:latin typeface="Arial" panose="020B0604020202020204" pitchFamily="34" charset="0"/>
                <a:cs typeface="Arial" panose="020B0604020202020204" pitchFamily="34" charset="0"/>
              </a:rPr>
              <a:t>2016; </a:t>
            </a:r>
            <a:r>
              <a:rPr lang="en-GB" sz="1400" i="1" dirty="0">
                <a:latin typeface="Arial" panose="020B0604020202020204" pitchFamily="34" charset="0"/>
                <a:cs typeface="Arial" panose="020B0604020202020204" pitchFamily="34" charset="0"/>
              </a:rPr>
              <a:t>Ledergerber &amp; </a:t>
            </a:r>
            <a:r>
              <a:rPr lang="en-GB" sz="1400" i="1" dirty="0" err="1">
                <a:latin typeface="Arial" panose="020B0604020202020204" pitchFamily="34" charset="0"/>
                <a:cs typeface="Arial" panose="020B0604020202020204" pitchFamily="34" charset="0"/>
              </a:rPr>
              <a:t>Larkum</a:t>
            </a:r>
            <a:r>
              <a:rPr lang="en-GB" sz="1400" i="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2010)</a:t>
            </a:r>
            <a:endParaRPr lang="lv-LV"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63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vent Related Potential (ERP) technique 2 | Download Scientific Diagram">
            <a:extLst>
              <a:ext uri="{FF2B5EF4-FFF2-40B4-BE49-F238E27FC236}">
                <a16:creationId xmlns:a16="http://schemas.microsoft.com/office/drawing/2014/main" id="{D99FF403-E7ED-32BA-CC42-B7C82D7DA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268" y="1857870"/>
            <a:ext cx="5719315" cy="3142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5A59D0-9499-B860-9CF6-E6CD1EC3FD9E}"/>
              </a:ext>
            </a:extLst>
          </p:cNvPr>
          <p:cNvSpPr txBox="1"/>
          <p:nvPr/>
        </p:nvSpPr>
        <p:spPr>
          <a:xfrm>
            <a:off x="9776495" y="6325579"/>
            <a:ext cx="177627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t>
            </a:r>
            <a:r>
              <a:rPr lang="en-GB" sz="1400" i="1" dirty="0">
                <a:latin typeface="Arial" panose="020B0604020202020204" pitchFamily="34" charset="0"/>
                <a:cs typeface="Arial" panose="020B0604020202020204" pitchFamily="34" charset="0"/>
              </a:rPr>
              <a:t>Sur &amp; Sinha, </a:t>
            </a:r>
            <a:r>
              <a:rPr lang="en-GB" sz="1400" dirty="0">
                <a:latin typeface="Arial" panose="020B0604020202020204" pitchFamily="34" charset="0"/>
                <a:cs typeface="Arial" panose="020B0604020202020204" pitchFamily="34" charset="0"/>
              </a:rPr>
              <a:t>2009)</a:t>
            </a:r>
            <a:endParaRPr lang="lv-LV"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C370859-99BF-7E23-F010-8D41B9EFC482}"/>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en-GB" dirty="0">
                <a:solidFill>
                  <a:srgbClr val="8E001C"/>
                </a:solidFill>
              </a:rPr>
              <a:t>Kas </a:t>
            </a:r>
            <a:r>
              <a:rPr lang="en-GB" dirty="0" err="1">
                <a:solidFill>
                  <a:srgbClr val="8E001C"/>
                </a:solidFill>
              </a:rPr>
              <a:t>ir</a:t>
            </a:r>
            <a:r>
              <a:rPr lang="en-GB" dirty="0">
                <a:solidFill>
                  <a:srgbClr val="8E001C"/>
                </a:solidFill>
              </a:rPr>
              <a:t> </a:t>
            </a:r>
            <a:r>
              <a:rPr lang="en-GB" dirty="0" err="1">
                <a:solidFill>
                  <a:srgbClr val="8E001C"/>
                </a:solidFill>
              </a:rPr>
              <a:t>izsauktais</a:t>
            </a:r>
            <a:r>
              <a:rPr lang="en-GB" dirty="0">
                <a:solidFill>
                  <a:srgbClr val="8E001C"/>
                </a:solidFill>
              </a:rPr>
              <a:t> </a:t>
            </a:r>
            <a:r>
              <a:rPr lang="en-GB" dirty="0" err="1">
                <a:solidFill>
                  <a:srgbClr val="8E001C"/>
                </a:solidFill>
              </a:rPr>
              <a:t>potenciāls</a:t>
            </a:r>
            <a:r>
              <a:rPr lang="en-GB" dirty="0">
                <a:solidFill>
                  <a:srgbClr val="8E001C"/>
                </a:solidFill>
              </a:rPr>
              <a:t> P300 un </a:t>
            </a:r>
            <a:r>
              <a:rPr lang="en-GB" dirty="0" err="1">
                <a:solidFill>
                  <a:srgbClr val="8E001C"/>
                </a:solidFill>
              </a:rPr>
              <a:t>kā</a:t>
            </a:r>
            <a:r>
              <a:rPr lang="en-GB" dirty="0">
                <a:solidFill>
                  <a:srgbClr val="8E001C"/>
                </a:solidFill>
              </a:rPr>
              <a:t> </a:t>
            </a:r>
            <a:r>
              <a:rPr lang="en-GB" dirty="0" err="1">
                <a:solidFill>
                  <a:srgbClr val="8E001C"/>
                </a:solidFill>
              </a:rPr>
              <a:t>tas</a:t>
            </a:r>
            <a:r>
              <a:rPr lang="en-GB" dirty="0">
                <a:solidFill>
                  <a:srgbClr val="8E001C"/>
                </a:solidFill>
              </a:rPr>
              <a:t> </a:t>
            </a:r>
            <a:r>
              <a:rPr lang="en-GB" dirty="0" err="1">
                <a:solidFill>
                  <a:srgbClr val="8E001C"/>
                </a:solidFill>
              </a:rPr>
              <a:t>tiek</a:t>
            </a:r>
            <a:r>
              <a:rPr lang="en-GB" dirty="0">
                <a:solidFill>
                  <a:srgbClr val="8E001C"/>
                </a:solidFill>
              </a:rPr>
              <a:t> </a:t>
            </a:r>
            <a:r>
              <a:rPr lang="en-GB" dirty="0" err="1">
                <a:solidFill>
                  <a:srgbClr val="8E001C"/>
                </a:solidFill>
              </a:rPr>
              <a:t>iegūts</a:t>
            </a:r>
            <a:r>
              <a:rPr lang="en-GB" dirty="0">
                <a:solidFill>
                  <a:srgbClr val="8E001C"/>
                </a:solidFill>
              </a:rPr>
              <a:t>?</a:t>
            </a:r>
            <a:endParaRPr lang="lv-LV" dirty="0">
              <a:solidFill>
                <a:srgbClr val="8E001C"/>
              </a:solidFill>
            </a:endParaRPr>
          </a:p>
        </p:txBody>
      </p:sp>
      <p:pic>
        <p:nvPicPr>
          <p:cNvPr id="8" name="Picture 7">
            <a:extLst>
              <a:ext uri="{FF2B5EF4-FFF2-40B4-BE49-F238E27FC236}">
                <a16:creationId xmlns:a16="http://schemas.microsoft.com/office/drawing/2014/main" id="{DEE95398-85F9-7C69-1EAB-49CFE32F3D3B}"/>
              </a:ext>
            </a:extLst>
          </p:cNvPr>
          <p:cNvPicPr>
            <a:picLocks noChangeAspect="1"/>
          </p:cNvPicPr>
          <p:nvPr/>
        </p:nvPicPr>
        <p:blipFill>
          <a:blip r:embed="rId3"/>
          <a:stretch>
            <a:fillRect/>
          </a:stretch>
        </p:blipFill>
        <p:spPr>
          <a:xfrm>
            <a:off x="492375" y="1857870"/>
            <a:ext cx="5770412" cy="3142259"/>
          </a:xfrm>
          <a:prstGeom prst="rect">
            <a:avLst/>
          </a:prstGeom>
        </p:spPr>
      </p:pic>
      <p:sp>
        <p:nvSpPr>
          <p:cNvPr id="9" name="TextBox 8">
            <a:extLst>
              <a:ext uri="{FF2B5EF4-FFF2-40B4-BE49-F238E27FC236}">
                <a16:creationId xmlns:a16="http://schemas.microsoft.com/office/drawing/2014/main" id="{CFBF3F3E-7538-157A-09AB-98A2A97ABDF0}"/>
              </a:ext>
            </a:extLst>
          </p:cNvPr>
          <p:cNvSpPr txBox="1"/>
          <p:nvPr/>
        </p:nvSpPr>
        <p:spPr>
          <a:xfrm>
            <a:off x="609857" y="5192710"/>
            <a:ext cx="5770411" cy="523220"/>
          </a:xfrm>
          <a:prstGeom prst="rect">
            <a:avLst/>
          </a:prstGeom>
          <a:noFill/>
        </p:spPr>
        <p:txBody>
          <a:bodyPr wrap="square" rtlCol="0">
            <a:spAutoFit/>
          </a:bodyPr>
          <a:lstStyle/>
          <a:p>
            <a:pPr algn="ctr"/>
            <a:r>
              <a:rPr lang="lv-LV" sz="1400" dirty="0">
                <a:latin typeface="Arial" panose="020B0604020202020204" pitchFamily="34" charset="0"/>
                <a:cs typeface="Arial" panose="020B0604020202020204" pitchFamily="34" charset="0"/>
              </a:rPr>
              <a:t>EEG pieraksts tiek apstrādāts un sadalīts segmentos attiecīgi stimulam (piem., attēlam, burtiem, cipariem vai toņiem).</a:t>
            </a:r>
          </a:p>
        </p:txBody>
      </p:sp>
      <p:sp>
        <p:nvSpPr>
          <p:cNvPr id="10" name="TextBox 9">
            <a:extLst>
              <a:ext uri="{FF2B5EF4-FFF2-40B4-BE49-F238E27FC236}">
                <a16:creationId xmlns:a16="http://schemas.microsoft.com/office/drawing/2014/main" id="{0CAD51E0-6EB8-8C4E-B102-82F6D2732068}"/>
              </a:ext>
            </a:extLst>
          </p:cNvPr>
          <p:cNvSpPr txBox="1"/>
          <p:nvPr/>
        </p:nvSpPr>
        <p:spPr>
          <a:xfrm>
            <a:off x="6329172" y="5139634"/>
            <a:ext cx="5770411" cy="523220"/>
          </a:xfrm>
          <a:prstGeom prst="rect">
            <a:avLst/>
          </a:prstGeom>
          <a:noFill/>
        </p:spPr>
        <p:txBody>
          <a:bodyPr wrap="square" rtlCol="0">
            <a:spAutoFit/>
          </a:bodyPr>
          <a:lstStyle/>
          <a:p>
            <a:pPr algn="ctr"/>
            <a:r>
              <a:rPr lang="lv-LV" sz="1400" dirty="0">
                <a:latin typeface="Arial" panose="020B0604020202020204" pitchFamily="34" charset="0"/>
                <a:cs typeface="Arial" panose="020B0604020202020204" pitchFamily="34" charset="0"/>
              </a:rPr>
              <a:t>Visiem segmentiem jeb </a:t>
            </a:r>
            <a:r>
              <a:rPr lang="lv-LV" sz="1400" dirty="0" err="1">
                <a:latin typeface="Arial" panose="020B0604020202020204" pitchFamily="34" charset="0"/>
                <a:cs typeface="Arial" panose="020B0604020202020204" pitchFamily="34" charset="0"/>
              </a:rPr>
              <a:t>epohiem</a:t>
            </a:r>
            <a:r>
              <a:rPr lang="lv-LV" sz="1400" dirty="0">
                <a:latin typeface="Arial" panose="020B0604020202020204" pitchFamily="34" charset="0"/>
                <a:cs typeface="Arial" panose="020B0604020202020204" pitchFamily="34" charset="0"/>
              </a:rPr>
              <a:t> tiek aprēķināta vidējā aktivitāte un izsauktie potenciāli ir iegūti.</a:t>
            </a:r>
          </a:p>
        </p:txBody>
      </p:sp>
      <p:sp>
        <p:nvSpPr>
          <p:cNvPr id="11" name="Right Arrow 10">
            <a:extLst>
              <a:ext uri="{FF2B5EF4-FFF2-40B4-BE49-F238E27FC236}">
                <a16:creationId xmlns:a16="http://schemas.microsoft.com/office/drawing/2014/main" id="{C4CB0900-2DE5-67A9-038F-971F62781B19}"/>
              </a:ext>
            </a:extLst>
          </p:cNvPr>
          <p:cNvSpPr/>
          <p:nvPr/>
        </p:nvSpPr>
        <p:spPr>
          <a:xfrm>
            <a:off x="6001514" y="3428999"/>
            <a:ext cx="640028" cy="306648"/>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807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hematic of the ERP P300 in the auditory oddball paradigm. The... |  Download Scientific Diagram">
            <a:extLst>
              <a:ext uri="{FF2B5EF4-FFF2-40B4-BE49-F238E27FC236}">
                <a16:creationId xmlns:a16="http://schemas.microsoft.com/office/drawing/2014/main" id="{ED8BD75A-622D-1CDB-06FD-4E8C15870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50" b="450"/>
          <a:stretch>
            <a:fillRect/>
          </a:stretch>
        </p:blipFill>
        <p:spPr bwMode="auto">
          <a:xfrm>
            <a:off x="1406769" y="1800341"/>
            <a:ext cx="4007519" cy="3257317"/>
          </a:xfrm>
          <a:prstGeom prst="rect">
            <a:avLst/>
          </a:prstGeom>
          <a:noFill/>
          <a:extLst>
            <a:ext uri="{909E8E84-426E-40DD-AFC4-6F175D3DCCD1}">
              <a14:hiddenFill xmlns:a14="http://schemas.microsoft.com/office/drawing/2010/main">
                <a:solidFill>
                  <a:srgbClr val="FFFFFF"/>
                </a:solidFill>
              </a14:hiddenFill>
            </a:ext>
          </a:extLst>
        </p:spPr>
      </p:pic>
      <p:pic>
        <p:nvPicPr>
          <p:cNvPr id="6" name="Attēls 8" descr="Attēls, kurā ir teksts, diagramma, ekrānuzņēmums, fonts&#10;&#10;Apraksts ģenerēts automātiski">
            <a:extLst>
              <a:ext uri="{FF2B5EF4-FFF2-40B4-BE49-F238E27FC236}">
                <a16:creationId xmlns:a16="http://schemas.microsoft.com/office/drawing/2014/main" id="{5B35A5A4-27A9-B7EA-7CB3-403EEE8567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967" y="1665289"/>
            <a:ext cx="4490264" cy="3592211"/>
          </a:xfrm>
          <a:prstGeom prst="rect">
            <a:avLst/>
          </a:prstGeom>
        </p:spPr>
      </p:pic>
      <p:sp>
        <p:nvSpPr>
          <p:cNvPr id="7" name="Title 1">
            <a:extLst>
              <a:ext uri="{FF2B5EF4-FFF2-40B4-BE49-F238E27FC236}">
                <a16:creationId xmlns:a16="http://schemas.microsoft.com/office/drawing/2014/main" id="{D4895B9B-74FF-73AC-AAE0-C73AB10C836E}"/>
              </a:ext>
            </a:extLst>
          </p:cNvPr>
          <p:cNvSpPr txBox="1">
            <a:spLocks/>
          </p:cNvSpPr>
          <p:nvPr/>
        </p:nvSpPr>
        <p:spPr>
          <a:xfrm>
            <a:off x="1056217" y="728664"/>
            <a:ext cx="10079567" cy="9366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en-GB" dirty="0">
                <a:solidFill>
                  <a:srgbClr val="8E001C"/>
                </a:solidFill>
              </a:rPr>
              <a:t>Kas </a:t>
            </a:r>
            <a:r>
              <a:rPr lang="en-GB" dirty="0" err="1">
                <a:solidFill>
                  <a:srgbClr val="8E001C"/>
                </a:solidFill>
              </a:rPr>
              <a:t>ir</a:t>
            </a:r>
            <a:r>
              <a:rPr lang="en-GB" dirty="0">
                <a:solidFill>
                  <a:srgbClr val="8E001C"/>
                </a:solidFill>
              </a:rPr>
              <a:t> </a:t>
            </a:r>
            <a:r>
              <a:rPr lang="en-GB" dirty="0" err="1">
                <a:solidFill>
                  <a:srgbClr val="8E001C"/>
                </a:solidFill>
              </a:rPr>
              <a:t>izsauktais</a:t>
            </a:r>
            <a:r>
              <a:rPr lang="en-GB" dirty="0">
                <a:solidFill>
                  <a:srgbClr val="8E001C"/>
                </a:solidFill>
              </a:rPr>
              <a:t> </a:t>
            </a:r>
            <a:r>
              <a:rPr lang="en-GB" dirty="0" err="1">
                <a:solidFill>
                  <a:srgbClr val="8E001C"/>
                </a:solidFill>
              </a:rPr>
              <a:t>potenciāls</a:t>
            </a:r>
            <a:r>
              <a:rPr lang="en-GB" dirty="0">
                <a:solidFill>
                  <a:srgbClr val="8E001C"/>
                </a:solidFill>
              </a:rPr>
              <a:t> P300 un </a:t>
            </a:r>
            <a:r>
              <a:rPr lang="en-GB" dirty="0" err="1">
                <a:solidFill>
                  <a:srgbClr val="8E001C"/>
                </a:solidFill>
              </a:rPr>
              <a:t>kā</a:t>
            </a:r>
            <a:r>
              <a:rPr lang="en-GB" dirty="0">
                <a:solidFill>
                  <a:srgbClr val="8E001C"/>
                </a:solidFill>
              </a:rPr>
              <a:t> </a:t>
            </a:r>
            <a:r>
              <a:rPr lang="en-GB" dirty="0" err="1">
                <a:solidFill>
                  <a:srgbClr val="8E001C"/>
                </a:solidFill>
              </a:rPr>
              <a:t>tas</a:t>
            </a:r>
            <a:r>
              <a:rPr lang="en-GB" dirty="0">
                <a:solidFill>
                  <a:srgbClr val="8E001C"/>
                </a:solidFill>
              </a:rPr>
              <a:t> </a:t>
            </a:r>
            <a:r>
              <a:rPr lang="en-GB" dirty="0" err="1">
                <a:solidFill>
                  <a:srgbClr val="8E001C"/>
                </a:solidFill>
              </a:rPr>
              <a:t>tiek</a:t>
            </a:r>
            <a:r>
              <a:rPr lang="en-GB" dirty="0">
                <a:solidFill>
                  <a:srgbClr val="8E001C"/>
                </a:solidFill>
              </a:rPr>
              <a:t> </a:t>
            </a:r>
            <a:r>
              <a:rPr lang="en-GB" dirty="0" err="1">
                <a:solidFill>
                  <a:srgbClr val="8E001C"/>
                </a:solidFill>
              </a:rPr>
              <a:t>iegūts</a:t>
            </a:r>
            <a:r>
              <a:rPr lang="en-GB" dirty="0">
                <a:solidFill>
                  <a:srgbClr val="8E001C"/>
                </a:solidFill>
              </a:rPr>
              <a:t>?</a:t>
            </a:r>
            <a:endParaRPr lang="lv-LV" dirty="0">
              <a:solidFill>
                <a:srgbClr val="8E001C"/>
              </a:solidFill>
            </a:endParaRPr>
          </a:p>
        </p:txBody>
      </p:sp>
      <p:sp>
        <p:nvSpPr>
          <p:cNvPr id="8" name="TextBox 7">
            <a:extLst>
              <a:ext uri="{FF2B5EF4-FFF2-40B4-BE49-F238E27FC236}">
                <a16:creationId xmlns:a16="http://schemas.microsoft.com/office/drawing/2014/main" id="{68B2B746-6D35-8309-94C2-CB195A57CC94}"/>
              </a:ext>
            </a:extLst>
          </p:cNvPr>
          <p:cNvSpPr txBox="1"/>
          <p:nvPr/>
        </p:nvSpPr>
        <p:spPr>
          <a:xfrm>
            <a:off x="9737924" y="6273225"/>
            <a:ext cx="2286000" cy="584775"/>
          </a:xfrm>
          <a:prstGeom prst="rect">
            <a:avLst/>
          </a:prstGeom>
          <a:noFill/>
        </p:spPr>
        <p:txBody>
          <a:bodyPr wrap="square" rtlCol="0">
            <a:spAutoFit/>
          </a:bodyPr>
          <a:lstStyle/>
          <a:p>
            <a:r>
              <a:rPr lang="lv-LV" sz="1400" dirty="0">
                <a:latin typeface="Arial" panose="020B0604020202020204" pitchFamily="34" charset="0"/>
                <a:cs typeface="Arial" panose="020B0604020202020204" pitchFamily="34" charset="0"/>
              </a:rPr>
              <a:t>(</a:t>
            </a:r>
            <a:r>
              <a:rPr lang="lv-LV" sz="1400" i="1" dirty="0" err="1">
                <a:latin typeface="Arial" panose="020B0604020202020204" pitchFamily="34" charset="0"/>
                <a:cs typeface="Arial" panose="020B0604020202020204" pitchFamily="34" charset="0"/>
              </a:rPr>
              <a:t>Olichney</a:t>
            </a:r>
            <a:r>
              <a:rPr lang="lv-LV" sz="1400" i="1" dirty="0">
                <a:latin typeface="Arial" panose="020B0604020202020204" pitchFamily="34" charset="0"/>
                <a:cs typeface="Arial" panose="020B0604020202020204" pitchFamily="34" charset="0"/>
              </a:rPr>
              <a:t> </a:t>
            </a:r>
            <a:r>
              <a:rPr lang="lv-LV" sz="1400" i="1" dirty="0" err="1">
                <a:latin typeface="Arial" panose="020B0604020202020204" pitchFamily="34" charset="0"/>
                <a:cs typeface="Arial" panose="020B0604020202020204" pitchFamily="34" charset="0"/>
              </a:rPr>
              <a:t>et</a:t>
            </a:r>
            <a:r>
              <a:rPr lang="lv-LV" sz="1400" i="1" dirty="0">
                <a:latin typeface="Arial" panose="020B0604020202020204" pitchFamily="34" charset="0"/>
                <a:cs typeface="Arial" panose="020B0604020202020204" pitchFamily="34" charset="0"/>
              </a:rPr>
              <a:t> </a:t>
            </a:r>
            <a:r>
              <a:rPr lang="lv-LV" sz="1400" i="1" dirty="0" err="1">
                <a:latin typeface="Arial" panose="020B0604020202020204" pitchFamily="34" charset="0"/>
                <a:cs typeface="Arial" panose="020B0604020202020204" pitchFamily="34" charset="0"/>
              </a:rPr>
              <a:t>al</a:t>
            </a:r>
            <a:r>
              <a:rPr lang="lv-LV" sz="1400" i="1" dirty="0">
                <a:latin typeface="Arial" panose="020B0604020202020204" pitchFamily="34" charset="0"/>
                <a:cs typeface="Arial" panose="020B0604020202020204" pitchFamily="34" charset="0"/>
              </a:rPr>
              <a:t>., </a:t>
            </a:r>
            <a:r>
              <a:rPr lang="lv-LV" sz="1400" dirty="0">
                <a:latin typeface="Arial" panose="020B0604020202020204" pitchFamily="34" charset="0"/>
                <a:cs typeface="Arial" panose="020B0604020202020204" pitchFamily="34" charset="0"/>
              </a:rPr>
              <a:t>2022)</a:t>
            </a:r>
          </a:p>
          <a:p>
            <a:endParaRPr lang="lv-LV" dirty="0"/>
          </a:p>
        </p:txBody>
      </p:sp>
      <p:sp>
        <p:nvSpPr>
          <p:cNvPr id="9" name="TextBox 8">
            <a:extLst>
              <a:ext uri="{FF2B5EF4-FFF2-40B4-BE49-F238E27FC236}">
                <a16:creationId xmlns:a16="http://schemas.microsoft.com/office/drawing/2014/main" id="{0EB30282-1848-005B-5CA6-BFCD03D7DAF6}"/>
              </a:ext>
            </a:extLst>
          </p:cNvPr>
          <p:cNvSpPr txBox="1"/>
          <p:nvPr/>
        </p:nvSpPr>
        <p:spPr>
          <a:xfrm>
            <a:off x="882502" y="5192710"/>
            <a:ext cx="4720856" cy="523220"/>
          </a:xfrm>
          <a:prstGeom prst="rect">
            <a:avLst/>
          </a:prstGeom>
          <a:noFill/>
        </p:spPr>
        <p:txBody>
          <a:bodyPr wrap="square" rtlCol="0">
            <a:spAutoFit/>
          </a:bodyPr>
          <a:lstStyle/>
          <a:p>
            <a:pPr algn="ctr"/>
            <a:r>
              <a:rPr lang="lv-LV" sz="1400" dirty="0">
                <a:latin typeface="Arial" panose="020B0604020202020204" pitchFamily="34" charset="0"/>
                <a:cs typeface="Arial" panose="020B0604020202020204" pitchFamily="34" charset="0"/>
              </a:rPr>
              <a:t>ERP P300 </a:t>
            </a:r>
            <a:r>
              <a:rPr lang="lv-LV" sz="1400" dirty="0">
                <a:solidFill>
                  <a:srgbClr val="C00000"/>
                </a:solidFill>
                <a:latin typeface="Arial" panose="020B0604020202020204" pitchFamily="34" charset="0"/>
                <a:cs typeface="Arial" panose="020B0604020202020204" pitchFamily="34" charset="0"/>
              </a:rPr>
              <a:t>nav</a:t>
            </a:r>
            <a:r>
              <a:rPr lang="lv-LV" sz="1400" dirty="0">
                <a:latin typeface="Arial" panose="020B0604020202020204" pitchFamily="34" charset="0"/>
                <a:cs typeface="Arial" panose="020B0604020202020204" pitchFamily="34" charset="0"/>
              </a:rPr>
              <a:t> novērojams, kad pētāmais dalībnieks sadzird toni, uz kuru nav nepieciešama reakcija.</a:t>
            </a:r>
          </a:p>
        </p:txBody>
      </p:sp>
      <p:sp>
        <p:nvSpPr>
          <p:cNvPr id="10" name="TextBox 9">
            <a:extLst>
              <a:ext uri="{FF2B5EF4-FFF2-40B4-BE49-F238E27FC236}">
                <a16:creationId xmlns:a16="http://schemas.microsoft.com/office/drawing/2014/main" id="{ECF910E2-0BC8-8DA6-78DD-07258CACD00C}"/>
              </a:ext>
            </a:extLst>
          </p:cNvPr>
          <p:cNvSpPr txBox="1"/>
          <p:nvPr/>
        </p:nvSpPr>
        <p:spPr>
          <a:xfrm>
            <a:off x="5777023" y="5257500"/>
            <a:ext cx="4720856" cy="307777"/>
          </a:xfrm>
          <a:prstGeom prst="rect">
            <a:avLst/>
          </a:prstGeom>
          <a:noFill/>
        </p:spPr>
        <p:txBody>
          <a:bodyPr wrap="square" rtlCol="0">
            <a:spAutoFit/>
          </a:bodyPr>
          <a:lstStyle/>
          <a:p>
            <a:pPr algn="ctr"/>
            <a:r>
              <a:rPr lang="lv-LV" sz="1400" dirty="0">
                <a:latin typeface="Arial" panose="020B0604020202020204" pitchFamily="34" charset="0"/>
                <a:cs typeface="Arial" panose="020B0604020202020204" pitchFamily="34" charset="0"/>
              </a:rPr>
              <a:t>ERP P300 </a:t>
            </a:r>
            <a:r>
              <a:rPr lang="lv-LV" sz="1400" dirty="0">
                <a:solidFill>
                  <a:srgbClr val="C00000"/>
                </a:solidFill>
                <a:latin typeface="Arial" panose="020B0604020202020204" pitchFamily="34" charset="0"/>
                <a:cs typeface="Arial" panose="020B0604020202020204" pitchFamily="34" charset="0"/>
              </a:rPr>
              <a:t>ir </a:t>
            </a:r>
            <a:r>
              <a:rPr lang="lv-LV" sz="1400" dirty="0">
                <a:latin typeface="Arial" panose="020B0604020202020204" pitchFamily="34" charset="0"/>
                <a:cs typeface="Arial" panose="020B0604020202020204" pitchFamily="34" charset="0"/>
              </a:rPr>
              <a:t>novērojams reaģējot uz mērķa stimulu.</a:t>
            </a:r>
          </a:p>
        </p:txBody>
      </p:sp>
    </p:spTree>
    <p:extLst>
      <p:ext uri="{BB962C8B-B14F-4D97-AF65-F5344CB8AC3E}">
        <p14:creationId xmlns:p14="http://schemas.microsoft.com/office/powerpoint/2010/main" val="2869812086"/>
      </p:ext>
    </p:extLst>
  </p:cSld>
  <p:clrMapOvr>
    <a:masterClrMapping/>
  </p:clrMapOvr>
</p:sld>
</file>

<file path=ppt/theme/theme1.xml><?xml version="1.0" encoding="utf-8"?>
<a:theme xmlns:a="http://schemas.openxmlformats.org/drawingml/2006/main" name="IEVADS">
  <a:themeElements>
    <a:clrScheme name="Custom 1">
      <a:dk1>
        <a:sysClr val="windowText" lastClr="000000"/>
      </a:dk1>
      <a:lt1>
        <a:sysClr val="window" lastClr="FFFFFF"/>
      </a:lt1>
      <a:dk2>
        <a:srgbClr val="C00000"/>
      </a:dk2>
      <a:lt2>
        <a:srgbClr val="F2F2F2"/>
      </a:lt2>
      <a:accent1>
        <a:srgbClr val="C00000"/>
      </a:accent1>
      <a:accent2>
        <a:srgbClr val="F58220"/>
      </a:accent2>
      <a:accent3>
        <a:srgbClr val="7F7F7F"/>
      </a:accent3>
      <a:accent4>
        <a:srgbClr val="A5A5A5"/>
      </a:accent4>
      <a:accent5>
        <a:srgbClr val="BFBFBF"/>
      </a:accent5>
      <a:accent6>
        <a:srgbClr val="D8D8D8"/>
      </a:accent6>
      <a:hlink>
        <a:srgbClr val="000000"/>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0694C-5D5B-4D07-967B-FF6564FE7CF1}" vid="{407114E1-E502-4C27-8327-982DB9A71DF4}"/>
    </a:ext>
  </a:extLst>
</a:theme>
</file>

<file path=ppt/theme/theme2.xml><?xml version="1.0" encoding="utf-8"?>
<a:theme xmlns:a="http://schemas.openxmlformats.org/drawingml/2006/main" name="SATU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0694C-5D5B-4D07-967B-FF6564FE7CF1}" vid="{A75DAA02-38DC-49C7-A071-488D712E1C4E}"/>
    </a:ext>
  </a:extLst>
</a:theme>
</file>

<file path=ppt/theme/theme3.xml><?xml version="1.0" encoding="utf-8"?>
<a:theme xmlns:a="http://schemas.openxmlformats.org/drawingml/2006/main" name="NOBEIGUM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0694C-5D5B-4D07-967B-FF6564FE7CF1}" vid="{B7F6B5AD-434E-45D9-94D6-7ACECC8F52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gray_prezentacijaspamatnelv_16_9 (1)</Template>
  <TotalTime>1564</TotalTime>
  <Words>3261</Words>
  <Application>Microsoft Macintosh PowerPoint</Application>
  <PresentationFormat>Widescreen</PresentationFormat>
  <Paragraphs>177</Paragraphs>
  <Slides>21</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Aptos</vt:lpstr>
      <vt:lpstr>Arial</vt:lpstr>
      <vt:lpstr>Calibri</vt:lpstr>
      <vt:lpstr>Open Sans</vt:lpstr>
      <vt:lpstr>Wingdings</vt:lpstr>
      <vt:lpstr>IEVADS</vt:lpstr>
      <vt:lpstr>SATURS</vt:lpstr>
      <vt:lpstr>NOBEIGUMS</vt:lpstr>
      <vt:lpstr>Izsauktie potenciāli kognitīvās disfunkcijas agrīnā noteikšanā un kognitīvā uzdevuma izvēle to saistīšanā ar kognitīvajiem procesiem</vt:lpstr>
      <vt:lpstr>Novecojoša sabiedrība</vt:lpstr>
      <vt:lpstr>PowerPoint Presentation</vt:lpstr>
      <vt:lpstr>PowerPoint Presentation</vt:lpstr>
      <vt:lpstr>Biomarķieri agrīnai diagnostikai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Stimulu parametru nozīme kognitīvajos uzdevumos</vt:lpstr>
      <vt:lpstr>Faktori, kas ietekmē P300 rezultātus kognitīvo traucējumu izpētē</vt:lpstr>
      <vt:lpstr>Galvenie punkti un secinājumi:</vt:lpstr>
      <vt:lpstr>Izmantoto avotu un literatūras saraksts</vt:lpstr>
      <vt:lpstr>Izmantoto avotu un literatūras saraksts</vt:lpstr>
      <vt:lpstr>Paldies par uzmanību!</vt:lpstr>
    </vt:vector>
  </TitlesOfParts>
  <Company>RSU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Nosaukums</dc:title>
  <dc:creator>Inese Lipska</dc:creator>
  <cp:lastModifiedBy>Agnese Ušacka</cp:lastModifiedBy>
  <cp:revision>52</cp:revision>
  <dcterms:created xsi:type="dcterms:W3CDTF">2025-09-23T14:05:38Z</dcterms:created>
  <dcterms:modified xsi:type="dcterms:W3CDTF">2025-10-10T07:37:16Z</dcterms:modified>
</cp:coreProperties>
</file>