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6" r:id="rId2"/>
    <p:sldMasterId id="2147483668" r:id="rId3"/>
    <p:sldMasterId id="2147483670" r:id="rId4"/>
  </p:sldMasterIdLst>
  <p:notesMasterIdLst>
    <p:notesMasterId r:id="rId19"/>
  </p:notesMasterIdLst>
  <p:sldIdLst>
    <p:sldId id="262" r:id="rId5"/>
    <p:sldId id="312" r:id="rId6"/>
    <p:sldId id="337" r:id="rId7"/>
    <p:sldId id="291" r:id="rId8"/>
    <p:sldId id="303" r:id="rId9"/>
    <p:sldId id="338" r:id="rId10"/>
    <p:sldId id="339" r:id="rId11"/>
    <p:sldId id="340" r:id="rId12"/>
    <p:sldId id="341" r:id="rId13"/>
    <p:sldId id="345" r:id="rId14"/>
    <p:sldId id="344" r:id="rId15"/>
    <p:sldId id="311" r:id="rId16"/>
    <p:sldId id="306" r:id="rId17"/>
    <p:sldId id="292" r:id="rId18"/>
  </p:sldIdLst>
  <p:sldSz cx="12192000" cy="6858000"/>
  <p:notesSz cx="9928225" cy="6797675"/>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61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00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Vidējs stils 2 - izcēlum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9651" autoAdjust="0"/>
  </p:normalViewPr>
  <p:slideViewPr>
    <p:cSldViewPr>
      <p:cViewPr varScale="1">
        <p:scale>
          <a:sx n="67" d="100"/>
          <a:sy n="67" d="100"/>
        </p:scale>
        <p:origin x="644" y="64"/>
      </p:cViewPr>
      <p:guideLst>
        <p:guide orient="horz" pos="4320"/>
        <p:guide pos="619"/>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p:cNvSpPr>
            <a:spLocks noGrp="1"/>
          </p:cNvSpPr>
          <p:nvPr>
            <p:ph type="hdr" sz="quarter"/>
          </p:nvPr>
        </p:nvSpPr>
        <p:spPr>
          <a:xfrm>
            <a:off x="0" y="0"/>
            <a:ext cx="4302231" cy="341458"/>
          </a:xfrm>
          <a:prstGeom prst="rect">
            <a:avLst/>
          </a:prstGeom>
        </p:spPr>
        <p:txBody>
          <a:bodyPr vert="horz" lIns="91440" tIns="45720" rIns="91440" bIns="45720" rtlCol="0"/>
          <a:lstStyle>
            <a:lvl1pPr algn="l">
              <a:defRPr sz="1200"/>
            </a:lvl1pPr>
          </a:lstStyle>
          <a:p>
            <a:endParaRPr lang="lv-LV"/>
          </a:p>
        </p:txBody>
      </p:sp>
      <p:sp>
        <p:nvSpPr>
          <p:cNvPr id="3" name="Datuma vietturis 2"/>
          <p:cNvSpPr>
            <a:spLocks noGrp="1"/>
          </p:cNvSpPr>
          <p:nvPr>
            <p:ph type="dt" idx="1"/>
          </p:nvPr>
        </p:nvSpPr>
        <p:spPr>
          <a:xfrm>
            <a:off x="5624271" y="0"/>
            <a:ext cx="4302231" cy="341458"/>
          </a:xfrm>
          <a:prstGeom prst="rect">
            <a:avLst/>
          </a:prstGeom>
        </p:spPr>
        <p:txBody>
          <a:bodyPr vert="horz" lIns="91440" tIns="45720" rIns="91440" bIns="45720" rtlCol="0"/>
          <a:lstStyle>
            <a:lvl1pPr algn="r">
              <a:defRPr sz="1200"/>
            </a:lvl1pPr>
          </a:lstStyle>
          <a:p>
            <a:fld id="{A9755490-3160-4771-A343-741AFE9B6DED}" type="datetimeFigureOut">
              <a:rPr lang="lv-LV" smtClean="0"/>
              <a:t>02.10.2019</a:t>
            </a:fld>
            <a:endParaRPr lang="lv-LV"/>
          </a:p>
        </p:txBody>
      </p:sp>
      <p:sp>
        <p:nvSpPr>
          <p:cNvPr id="4" name="Slaida attēla vietturis 3"/>
          <p:cNvSpPr>
            <a:spLocks noGrp="1" noRot="1" noChangeAspect="1"/>
          </p:cNvSpPr>
          <p:nvPr>
            <p:ph type="sldImg" idx="2"/>
          </p:nvPr>
        </p:nvSpPr>
        <p:spPr>
          <a:xfrm>
            <a:off x="2925763" y="849313"/>
            <a:ext cx="4076700" cy="2293937"/>
          </a:xfrm>
          <a:prstGeom prst="rect">
            <a:avLst/>
          </a:prstGeom>
          <a:noFill/>
          <a:ln w="12700">
            <a:solidFill>
              <a:prstClr val="black"/>
            </a:solidFill>
          </a:ln>
        </p:spPr>
        <p:txBody>
          <a:bodyPr vert="horz" lIns="91440" tIns="45720" rIns="91440" bIns="45720" rtlCol="0" anchor="ctr"/>
          <a:lstStyle/>
          <a:p>
            <a:endParaRPr lang="lv-LV"/>
          </a:p>
        </p:txBody>
      </p:sp>
      <p:sp>
        <p:nvSpPr>
          <p:cNvPr id="5" name="Piezīmju vietturis 4"/>
          <p:cNvSpPr>
            <a:spLocks noGrp="1"/>
          </p:cNvSpPr>
          <p:nvPr>
            <p:ph type="body" sz="quarter" idx="3"/>
          </p:nvPr>
        </p:nvSpPr>
        <p:spPr>
          <a:xfrm>
            <a:off x="992823" y="3271382"/>
            <a:ext cx="7942580" cy="2676584"/>
          </a:xfrm>
          <a:prstGeom prst="rect">
            <a:avLst/>
          </a:prstGeom>
        </p:spPr>
        <p:txBody>
          <a:bodyPr vert="horz" lIns="91440" tIns="45720" rIns="91440" bIns="45720" rtlCol="0"/>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6" name="Kājenes vietturis 5"/>
          <p:cNvSpPr>
            <a:spLocks noGrp="1"/>
          </p:cNvSpPr>
          <p:nvPr>
            <p:ph type="ftr" sz="quarter" idx="4"/>
          </p:nvPr>
        </p:nvSpPr>
        <p:spPr>
          <a:xfrm>
            <a:off x="0" y="6456219"/>
            <a:ext cx="4302231" cy="341457"/>
          </a:xfrm>
          <a:prstGeom prst="rect">
            <a:avLst/>
          </a:prstGeom>
        </p:spPr>
        <p:txBody>
          <a:bodyPr vert="horz" lIns="91440" tIns="45720" rIns="91440" bIns="45720" rtlCol="0" anchor="b"/>
          <a:lstStyle>
            <a:lvl1pPr algn="l">
              <a:defRPr sz="1200"/>
            </a:lvl1pPr>
          </a:lstStyle>
          <a:p>
            <a:endParaRPr lang="lv-LV"/>
          </a:p>
        </p:txBody>
      </p:sp>
      <p:sp>
        <p:nvSpPr>
          <p:cNvPr id="7" name="Slaida numura vietturis 6"/>
          <p:cNvSpPr>
            <a:spLocks noGrp="1"/>
          </p:cNvSpPr>
          <p:nvPr>
            <p:ph type="sldNum" sz="quarter" idx="5"/>
          </p:nvPr>
        </p:nvSpPr>
        <p:spPr>
          <a:xfrm>
            <a:off x="5624271" y="6456219"/>
            <a:ext cx="4302231" cy="341457"/>
          </a:xfrm>
          <a:prstGeom prst="rect">
            <a:avLst/>
          </a:prstGeom>
        </p:spPr>
        <p:txBody>
          <a:bodyPr vert="horz" lIns="91440" tIns="45720" rIns="91440" bIns="45720" rtlCol="0" anchor="b"/>
          <a:lstStyle>
            <a:lvl1pPr algn="r">
              <a:defRPr sz="1200"/>
            </a:lvl1pPr>
          </a:lstStyle>
          <a:p>
            <a:fld id="{0F42F2C3-A4FD-4618-874E-103B2F93F1AC}" type="slidenum">
              <a:rPr lang="lv-LV" smtClean="0"/>
              <a:t>‹#›</a:t>
            </a:fld>
            <a:endParaRPr lang="lv-LV"/>
          </a:p>
        </p:txBody>
      </p:sp>
    </p:spTree>
    <p:extLst>
      <p:ext uri="{BB962C8B-B14F-4D97-AF65-F5344CB8AC3E}">
        <p14:creationId xmlns:p14="http://schemas.microsoft.com/office/powerpoint/2010/main" val="517345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1167">
              <a:defRPr/>
            </a:pPr>
            <a:r>
              <a:rPr lang="en-GB" dirty="0"/>
              <a:t>Demographic change is one key challenge of European societies with a growing older population. </a:t>
            </a:r>
          </a:p>
          <a:p>
            <a:pPr defTabSz="921167">
              <a:defRPr/>
            </a:pPr>
            <a:r>
              <a:rPr lang="en-GB" dirty="0"/>
              <a:t>Therefore, it is of interest to better understand how healthy ageing is possible, how health develops over time and why health outcomes are so different across countries. </a:t>
            </a:r>
          </a:p>
          <a:p>
            <a:endParaRPr lang="lv-LV" dirty="0"/>
          </a:p>
        </p:txBody>
      </p:sp>
      <p:sp>
        <p:nvSpPr>
          <p:cNvPr id="4" name="Slide Number Placeholder 3"/>
          <p:cNvSpPr>
            <a:spLocks noGrp="1"/>
          </p:cNvSpPr>
          <p:nvPr>
            <p:ph type="sldNum" sz="quarter" idx="10"/>
          </p:nvPr>
        </p:nvSpPr>
        <p:spPr/>
        <p:txBody>
          <a:bodyPr/>
          <a:lstStyle/>
          <a:p>
            <a:fld id="{65B9B0B0-C6A5-4473-BA0B-183E1D1CAEEE}" type="slidenum">
              <a:rPr lang="en-US" altLang="lv-LV" smtClean="0"/>
              <a:pPr/>
              <a:t>3</a:t>
            </a:fld>
            <a:endParaRPr lang="en-US" altLang="lv-LV"/>
          </a:p>
        </p:txBody>
      </p:sp>
    </p:spTree>
    <p:extLst>
      <p:ext uri="{BB962C8B-B14F-4D97-AF65-F5344CB8AC3E}">
        <p14:creationId xmlns:p14="http://schemas.microsoft.com/office/powerpoint/2010/main" val="3725781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361950" marR="0" lvl="0" indent="-361950" algn="l" defTabSz="914400" rtl="0" eaLnBrk="0" fontAlgn="base" latinLnBrk="0" hangingPunct="0">
              <a:lnSpc>
                <a:spcPct val="100000"/>
              </a:lnSpc>
              <a:spcBef>
                <a:spcPts val="600"/>
              </a:spcBef>
              <a:spcAft>
                <a:spcPts val="600"/>
              </a:spcAft>
              <a:buClr>
                <a:srgbClr val="C85A0A"/>
              </a:buClr>
              <a:buSzPct val="95000"/>
              <a:buFont typeface="Wingdings" panose="05000000000000000000" pitchFamily="2" charset="2"/>
              <a:buChar char="n"/>
              <a:tabLst/>
              <a:defRPr/>
            </a:pPr>
            <a:r>
              <a:rPr kumimoji="0" lang="en-GB" sz="2400" b="1" i="0" u="none" strike="noStrike" kern="0" cap="none" spc="0" normalizeH="0" baseline="0" noProof="0" dirty="0">
                <a:ln>
                  <a:noFill/>
                </a:ln>
                <a:solidFill>
                  <a:srgbClr val="353535"/>
                </a:solidFill>
                <a:effectLst/>
                <a:uLnTx/>
                <a:uFillTx/>
                <a:latin typeface="Arial"/>
              </a:rPr>
              <a:t>Population ageing </a:t>
            </a:r>
            <a:r>
              <a:rPr kumimoji="0" lang="en-GB" sz="2400" b="0" i="0" u="none" strike="noStrike" kern="0" cap="none" spc="0" normalizeH="0" baseline="0" noProof="0" dirty="0">
                <a:ln>
                  <a:noFill/>
                </a:ln>
                <a:solidFill>
                  <a:srgbClr val="353535"/>
                </a:solidFill>
                <a:effectLst/>
                <a:uLnTx/>
                <a:uFillTx/>
                <a:latin typeface="Arial"/>
              </a:rPr>
              <a:t>is a big challenge to societies.</a:t>
            </a:r>
          </a:p>
          <a:p>
            <a:pPr marL="814388" marR="0" lvl="1" indent="-361950" algn="l" defTabSz="914400" rtl="0" eaLnBrk="0" fontAlgn="base" latinLnBrk="0" hangingPunct="0">
              <a:lnSpc>
                <a:spcPct val="100000"/>
              </a:lnSpc>
              <a:spcBef>
                <a:spcPts val="600"/>
              </a:spcBef>
              <a:spcAft>
                <a:spcPts val="600"/>
              </a:spcAft>
              <a:buClr>
                <a:srgbClr val="C85A0A"/>
              </a:buClr>
              <a:buSzPct val="117000"/>
              <a:buFont typeface="Arial" panose="020B0604020202020204" pitchFamily="34" charset="0"/>
              <a:buChar char="»"/>
              <a:tabLst/>
              <a:defRPr/>
            </a:pPr>
            <a:r>
              <a:rPr kumimoji="0" lang="en-GB" sz="2000" b="0" i="0" u="none" strike="noStrike" kern="0" cap="none" spc="0" normalizeH="0" baseline="0" noProof="0" dirty="0">
                <a:ln>
                  <a:noFill/>
                </a:ln>
                <a:solidFill>
                  <a:srgbClr val="353535"/>
                </a:solidFill>
                <a:effectLst/>
                <a:uLnTx/>
                <a:uFillTx/>
                <a:latin typeface="Arial"/>
              </a:rPr>
              <a:t>people </a:t>
            </a:r>
            <a:r>
              <a:rPr kumimoji="0" lang="en-GB" sz="2000" b="1" i="0" u="none" strike="noStrike" kern="0" cap="none" spc="0" normalizeH="0" baseline="0" noProof="0" dirty="0">
                <a:ln>
                  <a:noFill/>
                </a:ln>
                <a:solidFill>
                  <a:srgbClr val="353535"/>
                </a:solidFill>
                <a:effectLst/>
                <a:uLnTx/>
                <a:uFillTx/>
                <a:latin typeface="Arial"/>
              </a:rPr>
              <a:t>have fewer children </a:t>
            </a:r>
            <a:r>
              <a:rPr kumimoji="0" lang="en-GB" sz="2000" b="0" i="0" u="none" strike="noStrike" kern="0" cap="none" spc="0" normalizeH="0" baseline="0" noProof="0" dirty="0">
                <a:ln>
                  <a:noFill/>
                </a:ln>
                <a:solidFill>
                  <a:srgbClr val="353535"/>
                </a:solidFill>
                <a:effectLst/>
                <a:uLnTx/>
                <a:uFillTx/>
                <a:latin typeface="Arial"/>
              </a:rPr>
              <a:t>than previous generations;</a:t>
            </a:r>
          </a:p>
          <a:p>
            <a:pPr marL="814388" marR="0" lvl="1" indent="-361950" algn="l" defTabSz="914400" rtl="0" eaLnBrk="0" fontAlgn="base" latinLnBrk="0" hangingPunct="0">
              <a:lnSpc>
                <a:spcPct val="100000"/>
              </a:lnSpc>
              <a:spcBef>
                <a:spcPts val="600"/>
              </a:spcBef>
              <a:spcAft>
                <a:spcPts val="600"/>
              </a:spcAft>
              <a:buClr>
                <a:srgbClr val="C85A0A"/>
              </a:buClr>
              <a:buSzPct val="117000"/>
              <a:buFont typeface="Arial" panose="020B0604020202020204" pitchFamily="34" charset="0"/>
              <a:buChar char="»"/>
              <a:tabLst/>
              <a:defRPr/>
            </a:pPr>
            <a:r>
              <a:rPr kumimoji="0" lang="en-GB" sz="2000" b="0" i="0" u="none" strike="noStrike" kern="0" cap="none" spc="0" normalizeH="0" baseline="0" noProof="0" dirty="0">
                <a:ln>
                  <a:noFill/>
                </a:ln>
                <a:solidFill>
                  <a:srgbClr val="353535"/>
                </a:solidFill>
                <a:effectLst/>
                <a:uLnTx/>
                <a:uFillTx/>
                <a:latin typeface="Arial"/>
              </a:rPr>
              <a:t>children born today have a </a:t>
            </a:r>
            <a:r>
              <a:rPr kumimoji="0" lang="en-GB" sz="2000" b="1" i="0" u="none" strike="noStrike" kern="0" cap="none" spc="0" normalizeH="0" baseline="0" noProof="0" dirty="0">
                <a:ln>
                  <a:noFill/>
                </a:ln>
                <a:solidFill>
                  <a:srgbClr val="353535"/>
                </a:solidFill>
                <a:effectLst/>
                <a:uLnTx/>
                <a:uFillTx/>
                <a:latin typeface="Arial"/>
              </a:rPr>
              <a:t>higher life expectancy</a:t>
            </a:r>
            <a:r>
              <a:rPr kumimoji="0" lang="en-GB" sz="2000" b="0" i="0" u="none" strike="noStrike" kern="0" cap="none" spc="0" normalizeH="0" baseline="0" noProof="0" dirty="0">
                <a:ln>
                  <a:noFill/>
                </a:ln>
                <a:solidFill>
                  <a:srgbClr val="353535"/>
                </a:solidFill>
                <a:effectLst/>
                <a:uLnTx/>
                <a:uFillTx/>
                <a:latin typeface="Arial"/>
              </a:rPr>
              <a:t> than children born in the past;</a:t>
            </a:r>
          </a:p>
          <a:p>
            <a:pPr marL="814388" marR="0" lvl="1" indent="-361950" algn="l" defTabSz="914400" rtl="0" eaLnBrk="0" fontAlgn="base" latinLnBrk="0" hangingPunct="0">
              <a:lnSpc>
                <a:spcPct val="100000"/>
              </a:lnSpc>
              <a:spcBef>
                <a:spcPts val="600"/>
              </a:spcBef>
              <a:spcAft>
                <a:spcPts val="600"/>
              </a:spcAft>
              <a:buClr>
                <a:srgbClr val="C85A0A"/>
              </a:buClr>
              <a:buSzPct val="117000"/>
              <a:buFont typeface="Arial" panose="020B0604020202020204" pitchFamily="34" charset="0"/>
              <a:buChar char="»"/>
              <a:tabLst/>
              <a:defRPr/>
            </a:pPr>
            <a:r>
              <a:rPr kumimoji="0" lang="en-GB" sz="2000" b="0" i="0" u="none" strike="noStrike" kern="0" cap="none" spc="0" normalizeH="0" baseline="0" noProof="0" dirty="0">
                <a:ln>
                  <a:noFill/>
                </a:ln>
                <a:solidFill>
                  <a:srgbClr val="353535"/>
                </a:solidFill>
                <a:effectLst/>
                <a:uLnTx/>
                <a:uFillTx/>
                <a:latin typeface="Arial"/>
              </a:rPr>
              <a:t>there will be </a:t>
            </a:r>
            <a:r>
              <a:rPr kumimoji="0" lang="en-GB" sz="2000" b="1" i="0" u="none" strike="noStrike" kern="0" cap="none" spc="0" normalizeH="0" baseline="0" noProof="0" dirty="0">
                <a:ln>
                  <a:noFill/>
                </a:ln>
                <a:solidFill>
                  <a:srgbClr val="353535"/>
                </a:solidFill>
                <a:effectLst/>
                <a:uLnTx/>
                <a:uFillTx/>
                <a:latin typeface="Arial"/>
              </a:rPr>
              <a:t>1 working person </a:t>
            </a:r>
            <a:r>
              <a:rPr kumimoji="0" lang="en-GB" sz="2000" b="0" i="0" u="none" strike="noStrike" kern="0" cap="none" spc="0" normalizeH="0" baseline="0" noProof="0" dirty="0">
                <a:ln>
                  <a:noFill/>
                </a:ln>
                <a:solidFill>
                  <a:srgbClr val="353535"/>
                </a:solidFill>
                <a:effectLst/>
                <a:uLnTx/>
                <a:uFillTx/>
                <a:latin typeface="Arial"/>
              </a:rPr>
              <a:t>per </a:t>
            </a:r>
            <a:r>
              <a:rPr kumimoji="0" lang="en-GB" sz="2000" b="1" i="0" u="none" strike="noStrike" kern="0" cap="none" spc="0" normalizeH="0" baseline="0" noProof="0" dirty="0">
                <a:ln>
                  <a:noFill/>
                </a:ln>
                <a:solidFill>
                  <a:srgbClr val="353535"/>
                </a:solidFill>
                <a:effectLst/>
                <a:uLnTx/>
                <a:uFillTx/>
                <a:latin typeface="Arial"/>
              </a:rPr>
              <a:t>1 retired person </a:t>
            </a:r>
            <a:r>
              <a:rPr kumimoji="0" lang="en-GB" sz="2000" b="0" i="0" u="none" strike="noStrike" kern="0" cap="none" spc="0" normalizeH="0" baseline="0" noProof="0" dirty="0">
                <a:ln>
                  <a:noFill/>
                </a:ln>
                <a:solidFill>
                  <a:srgbClr val="353535"/>
                </a:solidFill>
                <a:effectLst/>
                <a:uLnTx/>
                <a:uFillTx/>
                <a:latin typeface="Arial"/>
              </a:rPr>
              <a:t>in 2060. </a:t>
            </a:r>
          </a:p>
          <a:p>
            <a:pPr marL="1258888" marR="0" lvl="2" indent="-361950" algn="l" defTabSz="914400" rtl="0" eaLnBrk="0" fontAlgn="base" latinLnBrk="0" hangingPunct="0">
              <a:lnSpc>
                <a:spcPct val="100000"/>
              </a:lnSpc>
              <a:spcBef>
                <a:spcPts val="600"/>
              </a:spcBef>
              <a:spcAft>
                <a:spcPts val="600"/>
              </a:spcAft>
              <a:buClr>
                <a:srgbClr val="C85A0A"/>
              </a:buClr>
              <a:buSzPct val="120000"/>
              <a:buFont typeface="Arial" panose="020B0604020202020204" pitchFamily="34" charset="0"/>
              <a:buChar char="-"/>
              <a:tabLst/>
              <a:defRPr/>
            </a:pPr>
            <a:r>
              <a:rPr kumimoji="0" lang="en-GB" sz="1800" b="0" i="0" u="none" strike="noStrike" kern="0" cap="none" spc="0" normalizeH="0" baseline="0" noProof="0" dirty="0">
                <a:ln>
                  <a:noFill/>
                </a:ln>
                <a:solidFill>
                  <a:srgbClr val="353535"/>
                </a:solidFill>
                <a:effectLst/>
                <a:uLnTx/>
                <a:uFillTx/>
                <a:latin typeface="Arial"/>
              </a:rPr>
              <a:t>it was 2 working per 1 retired people in 2010.</a:t>
            </a:r>
          </a:p>
          <a:p>
            <a:pPr marL="361950" marR="0" lvl="0" indent="-361950" algn="l" defTabSz="914400" rtl="0" eaLnBrk="0" fontAlgn="base" latinLnBrk="0" hangingPunct="0">
              <a:lnSpc>
                <a:spcPct val="100000"/>
              </a:lnSpc>
              <a:spcBef>
                <a:spcPts val="600"/>
              </a:spcBef>
              <a:spcAft>
                <a:spcPts val="600"/>
              </a:spcAft>
              <a:buClr>
                <a:srgbClr val="C85A0A"/>
              </a:buClr>
              <a:buSzPct val="95000"/>
              <a:buFont typeface="Wingdings" panose="05000000000000000000" pitchFamily="2" charset="2"/>
              <a:buChar char="n"/>
              <a:tabLst/>
              <a:defRPr/>
            </a:pPr>
            <a:r>
              <a:rPr kumimoji="0" lang="en-GB" sz="2400" b="0" i="0" u="none" strike="noStrike" kern="0" cap="none" spc="0" normalizeH="0" baseline="0" noProof="0" dirty="0">
                <a:ln>
                  <a:noFill/>
                </a:ln>
                <a:solidFill>
                  <a:srgbClr val="353535"/>
                </a:solidFill>
                <a:effectLst/>
                <a:uLnTx/>
                <a:uFillTx/>
                <a:latin typeface="Arial"/>
              </a:rPr>
              <a:t>The </a:t>
            </a:r>
            <a:r>
              <a:rPr kumimoji="0" lang="en-GB" sz="2400" b="1" i="0" u="none" strike="noStrike" kern="0" cap="none" spc="0" normalizeH="0" baseline="0" noProof="0" dirty="0">
                <a:ln>
                  <a:noFill/>
                </a:ln>
                <a:solidFill>
                  <a:srgbClr val="353535"/>
                </a:solidFill>
                <a:effectLst/>
                <a:uLnTx/>
                <a:uFillTx/>
                <a:latin typeface="Arial"/>
              </a:rPr>
              <a:t>effects</a:t>
            </a:r>
            <a:r>
              <a:rPr kumimoji="0" lang="en-GB" sz="2400" b="0" i="0" u="none" strike="noStrike" kern="0" cap="none" spc="0" normalizeH="0" baseline="0" noProof="0" dirty="0">
                <a:ln>
                  <a:noFill/>
                </a:ln>
                <a:solidFill>
                  <a:srgbClr val="353535"/>
                </a:solidFill>
                <a:effectLst/>
                <a:uLnTx/>
                <a:uFillTx/>
                <a:latin typeface="Arial"/>
              </a:rPr>
              <a:t> of population ageing:</a:t>
            </a:r>
          </a:p>
          <a:p>
            <a:pPr marL="814388" marR="0" lvl="1" indent="-361950" algn="l" defTabSz="914400" rtl="0" eaLnBrk="0" fontAlgn="base" latinLnBrk="0" hangingPunct="0">
              <a:lnSpc>
                <a:spcPct val="100000"/>
              </a:lnSpc>
              <a:spcBef>
                <a:spcPts val="600"/>
              </a:spcBef>
              <a:spcAft>
                <a:spcPts val="600"/>
              </a:spcAft>
              <a:buClr>
                <a:srgbClr val="C85A0A"/>
              </a:buClr>
              <a:buSzPct val="117000"/>
              <a:buFont typeface="Arial" panose="020B0604020202020204" pitchFamily="34" charset="0"/>
              <a:buChar char="»"/>
              <a:tabLst/>
              <a:defRPr/>
            </a:pPr>
            <a:r>
              <a:rPr kumimoji="0" lang="en-GB" sz="2000" b="0" i="0" u="none" strike="noStrike" kern="0" cap="none" spc="0" normalizeH="0" baseline="0" noProof="0" dirty="0">
                <a:ln>
                  <a:noFill/>
                </a:ln>
                <a:solidFill>
                  <a:srgbClr val="353535"/>
                </a:solidFill>
                <a:effectLst/>
                <a:uLnTx/>
                <a:uFillTx/>
                <a:latin typeface="Arial"/>
              </a:rPr>
              <a:t>great challenges to </a:t>
            </a:r>
            <a:r>
              <a:rPr kumimoji="0" lang="en-GB" sz="2000" b="1" i="0" u="none" strike="noStrike" kern="0" cap="none" spc="0" normalizeH="0" baseline="0" noProof="0" dirty="0">
                <a:ln>
                  <a:noFill/>
                </a:ln>
                <a:solidFill>
                  <a:srgbClr val="353535"/>
                </a:solidFill>
                <a:effectLst/>
                <a:uLnTx/>
                <a:uFillTx/>
                <a:latin typeface="Arial"/>
              </a:rPr>
              <a:t>pension systems;</a:t>
            </a:r>
          </a:p>
          <a:p>
            <a:pPr marL="814388" marR="0" lvl="1" indent="-361950" algn="l" defTabSz="914400" rtl="0" eaLnBrk="0" fontAlgn="base" latinLnBrk="0" hangingPunct="0">
              <a:lnSpc>
                <a:spcPct val="100000"/>
              </a:lnSpc>
              <a:spcBef>
                <a:spcPts val="600"/>
              </a:spcBef>
              <a:spcAft>
                <a:spcPts val="600"/>
              </a:spcAft>
              <a:buClr>
                <a:srgbClr val="C85A0A"/>
              </a:buClr>
              <a:buSzPct val="117000"/>
              <a:buFont typeface="Arial" panose="020B0604020202020204" pitchFamily="34" charset="0"/>
              <a:buChar char="»"/>
              <a:tabLst/>
              <a:defRPr/>
            </a:pPr>
            <a:r>
              <a:rPr kumimoji="0" lang="en-GB" sz="2000" b="1" i="0" u="none" strike="noStrike" kern="0" cap="none" spc="0" normalizeH="0" baseline="0" noProof="0" dirty="0">
                <a:ln>
                  <a:noFill/>
                </a:ln>
                <a:solidFill>
                  <a:srgbClr val="353535"/>
                </a:solidFill>
                <a:effectLst/>
                <a:uLnTx/>
                <a:uFillTx/>
                <a:latin typeface="Arial"/>
              </a:rPr>
              <a:t>many open question</a:t>
            </a:r>
            <a:r>
              <a:rPr kumimoji="0" lang="lv-LV" sz="2000" b="1" i="0" u="none" strike="noStrike" kern="0" cap="none" spc="0" normalizeH="0" baseline="0" noProof="0" dirty="0">
                <a:ln>
                  <a:noFill/>
                </a:ln>
                <a:solidFill>
                  <a:srgbClr val="353535"/>
                </a:solidFill>
                <a:effectLst/>
                <a:uLnTx/>
                <a:uFillTx/>
                <a:latin typeface="Arial"/>
              </a:rPr>
              <a:t>s</a:t>
            </a:r>
            <a:r>
              <a:rPr kumimoji="0" lang="en-GB" sz="2000" b="1" i="0" u="none" strike="noStrike" kern="0" cap="none" spc="0" normalizeH="0" baseline="0" noProof="0" dirty="0">
                <a:ln>
                  <a:noFill/>
                </a:ln>
                <a:solidFill>
                  <a:srgbClr val="353535"/>
                </a:solidFill>
                <a:effectLst/>
                <a:uLnTx/>
                <a:uFillTx/>
                <a:latin typeface="Arial"/>
              </a:rPr>
              <a:t> </a:t>
            </a:r>
            <a:r>
              <a:rPr kumimoji="0" lang="en-GB" sz="2000" b="0" i="0" u="none" strike="noStrike" kern="0" cap="none" spc="0" normalizeH="0" baseline="0" noProof="0" dirty="0">
                <a:ln>
                  <a:noFill/>
                </a:ln>
                <a:solidFill>
                  <a:srgbClr val="353535"/>
                </a:solidFill>
                <a:effectLst/>
                <a:uLnTx/>
                <a:uFillTx/>
                <a:latin typeface="Arial"/>
              </a:rPr>
              <a:t>for politicians and society;</a:t>
            </a:r>
          </a:p>
          <a:p>
            <a:pPr marL="814388" marR="0" lvl="1" indent="-361950" algn="l" defTabSz="914400" rtl="0" eaLnBrk="0" fontAlgn="base" latinLnBrk="0" hangingPunct="0">
              <a:lnSpc>
                <a:spcPct val="100000"/>
              </a:lnSpc>
              <a:spcBef>
                <a:spcPts val="600"/>
              </a:spcBef>
              <a:spcAft>
                <a:spcPts val="600"/>
              </a:spcAft>
              <a:buClr>
                <a:srgbClr val="C85A0A"/>
              </a:buClr>
              <a:buSzPct val="117000"/>
              <a:buFont typeface="Arial" panose="020B0604020202020204" pitchFamily="34" charset="0"/>
              <a:buChar char="»"/>
              <a:tabLst/>
              <a:defRPr/>
            </a:pPr>
            <a:r>
              <a:rPr kumimoji="0" lang="en-GB" sz="2000" b="0" i="0" u="none" strike="noStrike" kern="0" cap="none" spc="0" normalizeH="0" baseline="0" noProof="0" dirty="0">
                <a:ln>
                  <a:noFill/>
                </a:ln>
                <a:solidFill>
                  <a:srgbClr val="353535"/>
                </a:solidFill>
                <a:effectLst/>
                <a:uLnTx/>
                <a:uFillTx/>
                <a:latin typeface="Arial"/>
              </a:rPr>
              <a:t>SHARE aims to generate research findings to these open questions</a:t>
            </a:r>
            <a:endParaRPr kumimoji="0" lang="lv-LV" sz="2000" b="0" i="0" u="none" strike="noStrike" kern="0" cap="none" spc="0" normalizeH="0" baseline="0" noProof="0" dirty="0">
              <a:ln>
                <a:noFill/>
              </a:ln>
              <a:solidFill>
                <a:srgbClr val="353535"/>
              </a:solidFill>
              <a:effectLst/>
              <a:uLnTx/>
              <a:uFillTx/>
              <a:latin typeface="Arial"/>
            </a:endParaRPr>
          </a:p>
          <a:p>
            <a:pPr marL="814388" marR="0" lvl="1" indent="-361950" algn="l" defTabSz="914400" rtl="0" eaLnBrk="0" fontAlgn="base" latinLnBrk="0" hangingPunct="0">
              <a:lnSpc>
                <a:spcPct val="100000"/>
              </a:lnSpc>
              <a:spcBef>
                <a:spcPts val="600"/>
              </a:spcBef>
              <a:spcAft>
                <a:spcPts val="600"/>
              </a:spcAft>
              <a:buClr>
                <a:srgbClr val="C85A0A"/>
              </a:buClr>
              <a:buSzPct val="117000"/>
              <a:buFont typeface="Arial" panose="020B0604020202020204" pitchFamily="34" charset="0"/>
              <a:buChar char="»"/>
              <a:tabLst/>
              <a:defRPr/>
            </a:pPr>
            <a:endParaRPr kumimoji="0" lang="lv-LV" sz="2000" b="0" i="0" u="none" strike="noStrike" kern="0" cap="none" spc="0" normalizeH="0" baseline="0" noProof="0" dirty="0">
              <a:ln>
                <a:noFill/>
              </a:ln>
              <a:solidFill>
                <a:srgbClr val="353535"/>
              </a:solidFill>
              <a:effectLst/>
              <a:uLnTx/>
              <a:uFillTx/>
              <a:latin typeface="Arial"/>
            </a:endParaRPr>
          </a:p>
          <a:p>
            <a:pPr marL="447675" marR="0" lvl="0" indent="-447675" algn="l" defTabSz="914400" rtl="0" eaLnBrk="0" fontAlgn="base" latinLnBrk="0" hangingPunct="0">
              <a:lnSpc>
                <a:spcPct val="100000"/>
              </a:lnSpc>
              <a:spcBef>
                <a:spcPts val="600"/>
              </a:spcBef>
              <a:spcAft>
                <a:spcPts val="600"/>
              </a:spcAft>
              <a:buClr>
                <a:srgbClr val="C85A0A"/>
              </a:buClr>
              <a:buSzPct val="95000"/>
              <a:buFont typeface="Wingdings" panose="05000000000000000000" pitchFamily="2" charset="2"/>
              <a:buChar char="n"/>
              <a:tabLst/>
              <a:defRPr/>
            </a:pPr>
            <a:r>
              <a:rPr kumimoji="0" lang="en-GB" sz="2400" b="0" i="0" u="none" strike="noStrike" kern="0" cap="none" spc="0" normalizeH="0" baseline="0" noProof="0" dirty="0" err="1">
                <a:ln>
                  <a:noFill/>
                </a:ln>
                <a:solidFill>
                  <a:srgbClr val="353535"/>
                </a:solidFill>
                <a:effectLst/>
                <a:uLnTx/>
                <a:uFillTx/>
                <a:latin typeface="Arial"/>
              </a:rPr>
              <a:t>Multidisciplinarity</a:t>
            </a:r>
            <a:r>
              <a:rPr kumimoji="0" lang="lv-LV" sz="2400" b="0" i="0" u="none" strike="noStrike" kern="0" cap="none" spc="0" normalizeH="0" baseline="0" noProof="0" dirty="0">
                <a:ln>
                  <a:noFill/>
                </a:ln>
                <a:solidFill>
                  <a:srgbClr val="353535"/>
                </a:solidFill>
                <a:effectLst/>
                <a:uLnTx/>
                <a:uFillTx/>
                <a:latin typeface="Arial"/>
              </a:rPr>
              <a:t>;</a:t>
            </a:r>
          </a:p>
          <a:p>
            <a:pPr marL="447675" marR="0" lvl="0" indent="-447675" algn="l" defTabSz="914400" rtl="0" eaLnBrk="0" fontAlgn="base" latinLnBrk="0" hangingPunct="0">
              <a:lnSpc>
                <a:spcPct val="100000"/>
              </a:lnSpc>
              <a:spcBef>
                <a:spcPts val="600"/>
              </a:spcBef>
              <a:spcAft>
                <a:spcPts val="600"/>
              </a:spcAft>
              <a:buClr>
                <a:srgbClr val="C85A0A"/>
              </a:buClr>
              <a:buSzPct val="95000"/>
              <a:buFont typeface="Wingdings" panose="05000000000000000000" pitchFamily="2" charset="2"/>
              <a:buChar char="n"/>
              <a:tabLst/>
              <a:defRPr/>
            </a:pPr>
            <a:r>
              <a:rPr kumimoji="0" lang="en-GB" sz="2400" b="0" i="0" u="none" strike="noStrike" kern="0" cap="none" spc="0" normalizeH="0" baseline="0" noProof="0" dirty="0">
                <a:ln>
                  <a:noFill/>
                </a:ln>
                <a:solidFill>
                  <a:srgbClr val="353535"/>
                </a:solidFill>
                <a:effectLst/>
                <a:uLnTx/>
                <a:uFillTx/>
                <a:latin typeface="Arial"/>
              </a:rPr>
              <a:t>Longitudinal design;</a:t>
            </a:r>
          </a:p>
          <a:p>
            <a:pPr marL="447675" marR="0" lvl="0" indent="-447675" algn="l" defTabSz="914400" rtl="0" eaLnBrk="0" fontAlgn="base" latinLnBrk="0" hangingPunct="0">
              <a:lnSpc>
                <a:spcPct val="100000"/>
              </a:lnSpc>
              <a:spcBef>
                <a:spcPts val="600"/>
              </a:spcBef>
              <a:spcAft>
                <a:spcPts val="600"/>
              </a:spcAft>
              <a:buClr>
                <a:srgbClr val="C85A0A"/>
              </a:buClr>
              <a:buSzPct val="95000"/>
              <a:buFont typeface="Wingdings" panose="05000000000000000000" pitchFamily="2" charset="2"/>
              <a:buChar char="n"/>
              <a:tabLst/>
              <a:defRPr/>
            </a:pPr>
            <a:r>
              <a:rPr kumimoji="0" lang="en-GB" sz="2400" b="0" i="0" u="none" strike="noStrike" kern="0" cap="none" spc="0" normalizeH="0" baseline="0" noProof="0" dirty="0">
                <a:ln>
                  <a:noFill/>
                </a:ln>
                <a:solidFill>
                  <a:srgbClr val="353535"/>
                </a:solidFill>
                <a:effectLst/>
                <a:uLnTx/>
                <a:uFillTx/>
                <a:latin typeface="Arial"/>
              </a:rPr>
              <a:t>Comparability. </a:t>
            </a:r>
            <a:endParaRPr kumimoji="0" lang="lv-LV" sz="2400" b="0" i="0" u="none" strike="noStrike" kern="0" cap="none" spc="0" normalizeH="0" baseline="0" noProof="0" dirty="0">
              <a:ln>
                <a:noFill/>
              </a:ln>
              <a:solidFill>
                <a:srgbClr val="353535"/>
              </a:solidFill>
              <a:effectLst/>
              <a:uLnTx/>
              <a:uFillTx/>
              <a:latin typeface="Arial"/>
            </a:endParaRPr>
          </a:p>
          <a:p>
            <a:pPr marL="814388" marR="0" lvl="1" indent="-361950" algn="l" defTabSz="914400" rtl="0" eaLnBrk="0" fontAlgn="base" latinLnBrk="0" hangingPunct="0">
              <a:lnSpc>
                <a:spcPct val="100000"/>
              </a:lnSpc>
              <a:spcBef>
                <a:spcPts val="600"/>
              </a:spcBef>
              <a:spcAft>
                <a:spcPts val="600"/>
              </a:spcAft>
              <a:buClr>
                <a:srgbClr val="C85A0A"/>
              </a:buClr>
              <a:buSzPct val="117000"/>
              <a:buFont typeface="Arial" panose="020B0604020202020204" pitchFamily="34" charset="0"/>
              <a:buChar char="»"/>
              <a:tabLst/>
              <a:defRPr/>
            </a:pPr>
            <a:endParaRPr kumimoji="0" lang="en-GB" sz="2000" b="0" i="0" u="none" strike="noStrike" kern="0" cap="none" spc="0" normalizeH="0" baseline="0" noProof="0" dirty="0">
              <a:ln>
                <a:noFill/>
              </a:ln>
              <a:solidFill>
                <a:srgbClr val="353535"/>
              </a:solidFill>
              <a:effectLst/>
              <a:uLnTx/>
              <a:uFillTx/>
              <a:latin typeface="Arial"/>
            </a:endParaRPr>
          </a:p>
          <a:p>
            <a:endParaRPr lang="lv-LV" dirty="0"/>
          </a:p>
        </p:txBody>
      </p:sp>
      <p:sp>
        <p:nvSpPr>
          <p:cNvPr id="4" name="Slaida numura vietturis 3"/>
          <p:cNvSpPr>
            <a:spLocks noGrp="1"/>
          </p:cNvSpPr>
          <p:nvPr>
            <p:ph type="sldNum" sz="quarter" idx="5"/>
          </p:nvPr>
        </p:nvSpPr>
        <p:spPr/>
        <p:txBody>
          <a:bodyPr/>
          <a:lstStyle/>
          <a:p>
            <a:fld id="{0F42F2C3-A4FD-4618-874E-103B2F93F1AC}" type="slidenum">
              <a:rPr lang="lv-LV" smtClean="0"/>
              <a:t>4</a:t>
            </a:fld>
            <a:endParaRPr lang="lv-LV"/>
          </a:p>
        </p:txBody>
      </p:sp>
    </p:spTree>
    <p:extLst>
      <p:ext uri="{BB962C8B-B14F-4D97-AF65-F5344CB8AC3E}">
        <p14:creationId xmlns:p14="http://schemas.microsoft.com/office/powerpoint/2010/main" val="1072163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360363" marR="0" lvl="0" indent="-360363" algn="l" defTabSz="914400" rtl="0" eaLnBrk="0" fontAlgn="base" latinLnBrk="0" hangingPunct="0">
              <a:lnSpc>
                <a:spcPct val="100000"/>
              </a:lnSpc>
              <a:spcBef>
                <a:spcPts val="600"/>
              </a:spcBef>
              <a:spcAft>
                <a:spcPts val="600"/>
              </a:spcAft>
              <a:buClr>
                <a:srgbClr val="C85A0A"/>
              </a:buClr>
              <a:buSzPct val="95000"/>
              <a:buFont typeface="Wingdings" panose="05000000000000000000" pitchFamily="2" charset="2"/>
              <a:buChar char="n"/>
              <a:tabLst/>
              <a:defRPr/>
            </a:pPr>
            <a:r>
              <a:rPr kumimoji="0" lang="en-GB" sz="2400" b="0" i="0" u="none" strike="noStrike" kern="0" cap="none" spc="0" normalizeH="0" baseline="0" noProof="0" dirty="0">
                <a:ln>
                  <a:noFill/>
                </a:ln>
                <a:solidFill>
                  <a:srgbClr val="353535"/>
                </a:solidFill>
                <a:effectLst/>
                <a:uLnTx/>
                <a:uFillTx/>
                <a:latin typeface="Arial"/>
              </a:rPr>
              <a:t>The access to </a:t>
            </a:r>
            <a:r>
              <a:rPr kumimoji="0" lang="lv-LV" sz="2400" b="0" i="0" u="none" strike="noStrike" kern="0" cap="none" spc="0" normalizeH="0" baseline="0" noProof="0" dirty="0">
                <a:ln>
                  <a:noFill/>
                </a:ln>
                <a:solidFill>
                  <a:srgbClr val="353535"/>
                </a:solidFill>
                <a:effectLst/>
                <a:uLnTx/>
                <a:uFillTx/>
                <a:latin typeface="Arial"/>
              </a:rPr>
              <a:t>SHARE</a:t>
            </a:r>
            <a:r>
              <a:rPr kumimoji="0" lang="en-GB" sz="2400" b="0" i="0" u="none" strike="noStrike" kern="0" cap="none" spc="0" normalizeH="0" baseline="0" noProof="0" dirty="0">
                <a:ln>
                  <a:noFill/>
                </a:ln>
                <a:solidFill>
                  <a:srgbClr val="353535"/>
                </a:solidFill>
                <a:effectLst/>
                <a:uLnTx/>
                <a:uFillTx/>
                <a:latin typeface="Arial"/>
              </a:rPr>
              <a:t> data is provided </a:t>
            </a:r>
            <a:r>
              <a:rPr kumimoji="0" lang="en-GB" sz="2400" b="1" i="0" u="none" strike="noStrike" kern="0" cap="none" spc="0" normalizeH="0" baseline="0" noProof="0" dirty="0">
                <a:ln>
                  <a:noFill/>
                </a:ln>
                <a:solidFill>
                  <a:srgbClr val="353535"/>
                </a:solidFill>
                <a:effectLst/>
                <a:uLnTx/>
                <a:uFillTx/>
                <a:latin typeface="Arial"/>
              </a:rPr>
              <a:t> free of charge </a:t>
            </a:r>
            <a:r>
              <a:rPr kumimoji="0" lang="en-GB" sz="2400" b="0" i="0" u="none" strike="noStrike" kern="0" cap="none" spc="0" normalizeH="0" baseline="0" noProof="0" dirty="0">
                <a:ln>
                  <a:noFill/>
                </a:ln>
                <a:solidFill>
                  <a:srgbClr val="353535"/>
                </a:solidFill>
                <a:effectLst/>
                <a:uLnTx/>
                <a:uFillTx/>
                <a:latin typeface="Arial"/>
              </a:rPr>
              <a:t>to the entire research community</a:t>
            </a:r>
            <a:r>
              <a:rPr kumimoji="0" lang="lv-LV" sz="2400" b="0" i="0" u="none" strike="noStrike" kern="0" cap="none" spc="0" normalizeH="0" baseline="0" noProof="0" dirty="0">
                <a:ln>
                  <a:noFill/>
                </a:ln>
                <a:solidFill>
                  <a:srgbClr val="353535"/>
                </a:solidFill>
                <a:effectLst/>
                <a:uLnTx/>
                <a:uFillTx/>
                <a:latin typeface="Arial"/>
              </a:rPr>
              <a:t>.</a:t>
            </a:r>
            <a:endParaRPr kumimoji="0" lang="en-GB" sz="2400" b="0" i="0" u="none" strike="noStrike" kern="0" cap="none" spc="0" normalizeH="0" baseline="0" noProof="0" dirty="0">
              <a:ln>
                <a:noFill/>
              </a:ln>
              <a:solidFill>
                <a:srgbClr val="353535"/>
              </a:solidFill>
              <a:effectLst/>
              <a:uLnTx/>
              <a:uFillTx/>
              <a:latin typeface="Arial"/>
            </a:endParaRPr>
          </a:p>
          <a:p>
            <a:pPr marL="360363" marR="0" lvl="0" indent="-360363" algn="l" defTabSz="914400" rtl="0" eaLnBrk="0" fontAlgn="base" latinLnBrk="0" hangingPunct="0">
              <a:lnSpc>
                <a:spcPct val="100000"/>
              </a:lnSpc>
              <a:spcBef>
                <a:spcPts val="600"/>
              </a:spcBef>
              <a:spcAft>
                <a:spcPts val="600"/>
              </a:spcAft>
              <a:buClr>
                <a:srgbClr val="C85A0A"/>
              </a:buClr>
              <a:buSzPct val="95000"/>
              <a:buFont typeface="Wingdings" panose="05000000000000000000" pitchFamily="2" charset="2"/>
              <a:buChar char="n"/>
              <a:tabLst/>
              <a:defRPr/>
            </a:pPr>
            <a:r>
              <a:rPr kumimoji="0" lang="en-GB" sz="2400" b="0" i="0" u="none" strike="noStrike" kern="0" cap="none" spc="0" normalizeH="0" baseline="0" noProof="0" dirty="0">
                <a:ln>
                  <a:noFill/>
                </a:ln>
                <a:solidFill>
                  <a:srgbClr val="353535"/>
                </a:solidFill>
                <a:effectLst/>
                <a:uLnTx/>
                <a:uFillTx/>
                <a:latin typeface="Arial"/>
              </a:rPr>
              <a:t>Datasets of </a:t>
            </a:r>
            <a:r>
              <a:rPr kumimoji="0" lang="en-GB" sz="2400" b="1" i="0" u="none" strike="noStrike" kern="0" cap="none" spc="0" normalizeH="0" baseline="0" noProof="0" dirty="0">
                <a:ln>
                  <a:noFill/>
                </a:ln>
                <a:solidFill>
                  <a:srgbClr val="353535"/>
                </a:solidFill>
                <a:effectLst/>
                <a:uLnTx/>
                <a:uFillTx/>
                <a:latin typeface="Arial"/>
              </a:rPr>
              <a:t>wave</a:t>
            </a:r>
            <a:r>
              <a:rPr kumimoji="0" lang="lv-LV" sz="2400" b="1" i="0" u="none" strike="noStrike" kern="0" cap="none" spc="0" normalizeH="0" baseline="0" noProof="0" dirty="0">
                <a:ln>
                  <a:noFill/>
                </a:ln>
                <a:solidFill>
                  <a:srgbClr val="353535"/>
                </a:solidFill>
                <a:effectLst/>
                <a:uLnTx/>
                <a:uFillTx/>
                <a:latin typeface="Arial"/>
              </a:rPr>
              <a:t> </a:t>
            </a:r>
            <a:r>
              <a:rPr kumimoji="0" lang="en-GB" sz="2400" b="1" i="0" u="none" strike="noStrike" kern="0" cap="none" spc="0" normalizeH="0" baseline="0" noProof="0" dirty="0">
                <a:ln>
                  <a:noFill/>
                </a:ln>
                <a:solidFill>
                  <a:srgbClr val="353535"/>
                </a:solidFill>
                <a:effectLst/>
                <a:uLnTx/>
                <a:uFillTx/>
                <a:latin typeface="Arial"/>
              </a:rPr>
              <a:t>1 to </a:t>
            </a:r>
            <a:r>
              <a:rPr kumimoji="0" lang="lv-LV" sz="2400" b="1" i="0" u="none" strike="noStrike" kern="0" cap="none" spc="0" normalizeH="0" baseline="0" noProof="0" dirty="0">
                <a:ln>
                  <a:noFill/>
                </a:ln>
                <a:solidFill>
                  <a:srgbClr val="353535"/>
                </a:solidFill>
                <a:effectLst/>
                <a:uLnTx/>
                <a:uFillTx/>
                <a:latin typeface="Arial"/>
              </a:rPr>
              <a:t>6</a:t>
            </a:r>
            <a:r>
              <a:rPr kumimoji="0" lang="en-GB" sz="2400" b="1" i="0" u="none" strike="noStrike" kern="0" cap="none" spc="0" normalizeH="0" baseline="0" noProof="0" dirty="0">
                <a:ln>
                  <a:noFill/>
                </a:ln>
                <a:solidFill>
                  <a:srgbClr val="353535"/>
                </a:solidFill>
                <a:effectLst/>
                <a:uLnTx/>
                <a:uFillTx/>
                <a:latin typeface="Arial"/>
              </a:rPr>
              <a:t> </a:t>
            </a:r>
            <a:r>
              <a:rPr kumimoji="0" lang="en-GB" sz="2400" b="0" i="0" u="none" strike="noStrike" kern="0" cap="none" spc="0" normalizeH="0" baseline="0" noProof="0" dirty="0">
                <a:ln>
                  <a:noFill/>
                </a:ln>
                <a:solidFill>
                  <a:srgbClr val="353535"/>
                </a:solidFill>
                <a:effectLst/>
                <a:uLnTx/>
                <a:uFillTx/>
                <a:latin typeface="Arial"/>
              </a:rPr>
              <a:t>are already available.</a:t>
            </a:r>
          </a:p>
          <a:p>
            <a:pPr marL="360363" marR="0" lvl="0" indent="-360363" algn="l" defTabSz="914400" rtl="0" eaLnBrk="0" fontAlgn="base" latinLnBrk="0" hangingPunct="0">
              <a:lnSpc>
                <a:spcPct val="100000"/>
              </a:lnSpc>
              <a:spcBef>
                <a:spcPts val="600"/>
              </a:spcBef>
              <a:spcAft>
                <a:spcPts val="600"/>
              </a:spcAft>
              <a:buClr>
                <a:srgbClr val="C85A0A"/>
              </a:buClr>
              <a:buSzPct val="95000"/>
              <a:buFont typeface="Wingdings" panose="05000000000000000000" pitchFamily="2" charset="2"/>
              <a:buChar char="n"/>
              <a:tabLst/>
              <a:defRPr/>
            </a:pPr>
            <a:r>
              <a:rPr kumimoji="0" lang="en-GB" sz="2400" b="1" i="0" u="none" strike="noStrike" kern="0" cap="none" spc="0" normalizeH="0" baseline="0" noProof="0" dirty="0">
                <a:ln>
                  <a:noFill/>
                </a:ln>
                <a:solidFill>
                  <a:srgbClr val="353535"/>
                </a:solidFill>
                <a:effectLst/>
                <a:uLnTx/>
                <a:uFillTx/>
                <a:latin typeface="Arial"/>
              </a:rPr>
              <a:t>Wave </a:t>
            </a:r>
            <a:r>
              <a:rPr kumimoji="0" lang="lv-LV" sz="2400" b="1" i="0" u="none" strike="noStrike" kern="0" cap="none" spc="0" normalizeH="0" baseline="0" noProof="0" dirty="0">
                <a:ln>
                  <a:noFill/>
                </a:ln>
                <a:solidFill>
                  <a:srgbClr val="353535"/>
                </a:solidFill>
                <a:effectLst/>
                <a:uLnTx/>
                <a:uFillTx/>
                <a:latin typeface="Arial"/>
              </a:rPr>
              <a:t>7</a:t>
            </a:r>
            <a:r>
              <a:rPr kumimoji="0" lang="en-GB" sz="2400" b="0" i="0" u="none" strike="noStrike" kern="0" cap="none" spc="0" normalizeH="0" baseline="0" noProof="0" dirty="0">
                <a:ln>
                  <a:noFill/>
                </a:ln>
                <a:solidFill>
                  <a:srgbClr val="353535"/>
                </a:solidFill>
                <a:effectLst/>
                <a:uLnTx/>
                <a:uFillTx/>
                <a:latin typeface="Arial"/>
              </a:rPr>
              <a:t> will be released in 201</a:t>
            </a:r>
            <a:r>
              <a:rPr kumimoji="0" lang="lv-LV" sz="2400" b="0" i="0" u="none" strike="noStrike" kern="0" cap="none" spc="0" normalizeH="0" baseline="0" noProof="0" dirty="0">
                <a:ln>
                  <a:noFill/>
                </a:ln>
                <a:solidFill>
                  <a:srgbClr val="353535"/>
                </a:solidFill>
                <a:effectLst/>
                <a:uLnTx/>
                <a:uFillTx/>
                <a:latin typeface="Arial"/>
              </a:rPr>
              <a:t>9 (</a:t>
            </a:r>
            <a:r>
              <a:rPr kumimoji="0" lang="en-US" sz="2400" b="0" i="0" u="none" strike="noStrike" kern="0" cap="none" spc="0" normalizeH="0" baseline="0" noProof="0" dirty="0">
                <a:ln>
                  <a:noFill/>
                </a:ln>
                <a:solidFill>
                  <a:srgbClr val="353535"/>
                </a:solidFill>
                <a:effectLst/>
                <a:uLnTx/>
                <a:uFillTx/>
                <a:latin typeface="Arial"/>
              </a:rPr>
              <a:t>spring</a:t>
            </a:r>
            <a:r>
              <a:rPr kumimoji="0" lang="lv-LV" sz="2400" b="0" i="0" u="none" strike="noStrike" kern="0" cap="none" spc="0" normalizeH="0" baseline="0" noProof="0" dirty="0">
                <a:ln>
                  <a:noFill/>
                </a:ln>
                <a:solidFill>
                  <a:srgbClr val="353535"/>
                </a:solidFill>
                <a:effectLst/>
                <a:uLnTx/>
                <a:uFillTx/>
                <a:latin typeface="Arial"/>
              </a:rPr>
              <a:t>)</a:t>
            </a:r>
            <a:r>
              <a:rPr kumimoji="0" lang="en-GB" sz="2400" b="0" i="0" u="none" strike="noStrike" kern="0" cap="none" spc="0" normalizeH="0" baseline="0" noProof="0" dirty="0">
                <a:ln>
                  <a:noFill/>
                </a:ln>
                <a:solidFill>
                  <a:srgbClr val="353535"/>
                </a:solidFill>
                <a:effectLst/>
                <a:uLnTx/>
                <a:uFillTx/>
                <a:latin typeface="Arial"/>
              </a:rPr>
              <a:t>.</a:t>
            </a:r>
          </a:p>
          <a:p>
            <a:pPr marL="360363" marR="0" lvl="0" indent="-360363" algn="l" defTabSz="914400" rtl="0" eaLnBrk="0" fontAlgn="base" latinLnBrk="0" hangingPunct="0">
              <a:lnSpc>
                <a:spcPct val="100000"/>
              </a:lnSpc>
              <a:spcBef>
                <a:spcPts val="600"/>
              </a:spcBef>
              <a:spcAft>
                <a:spcPts val="600"/>
              </a:spcAft>
              <a:buClr>
                <a:srgbClr val="C85A0A"/>
              </a:buClr>
              <a:buSzPct val="95000"/>
              <a:buFont typeface="Wingdings" panose="05000000000000000000" pitchFamily="2" charset="2"/>
              <a:buChar char="n"/>
              <a:tabLst/>
              <a:defRPr/>
            </a:pPr>
            <a:r>
              <a:rPr kumimoji="0" lang="en-GB" sz="2400" b="0" i="0" u="none" strike="noStrike" kern="0" cap="none" spc="0" normalizeH="0" baseline="0" noProof="0" dirty="0">
                <a:ln>
                  <a:noFill/>
                </a:ln>
                <a:solidFill>
                  <a:srgbClr val="353535"/>
                </a:solidFill>
                <a:effectLst/>
                <a:uLnTx/>
                <a:uFillTx/>
                <a:latin typeface="Arial"/>
              </a:rPr>
              <a:t>Datasets are available in Stata and SPSS formats.</a:t>
            </a:r>
            <a:endParaRPr kumimoji="0" lang="lv-LV" sz="2400" b="0" i="0" u="none" strike="noStrike" kern="0" cap="none" spc="0" normalizeH="0" baseline="0" noProof="0" dirty="0">
              <a:ln>
                <a:noFill/>
              </a:ln>
              <a:solidFill>
                <a:srgbClr val="353535"/>
              </a:solidFill>
              <a:effectLst/>
              <a:uLnTx/>
              <a:uFillTx/>
              <a:latin typeface="Arial"/>
            </a:endParaRPr>
          </a:p>
          <a:p>
            <a:pPr marL="361950" marR="0" lvl="0" indent="-361950" algn="l" defTabSz="914400" rtl="0" eaLnBrk="0" fontAlgn="base" latinLnBrk="0" hangingPunct="0">
              <a:lnSpc>
                <a:spcPct val="100000"/>
              </a:lnSpc>
              <a:spcBef>
                <a:spcPts val="600"/>
              </a:spcBef>
              <a:spcAft>
                <a:spcPts val="600"/>
              </a:spcAft>
              <a:buClr>
                <a:srgbClr val="C85A0A"/>
              </a:buClr>
              <a:buSzPct val="95000"/>
              <a:buFont typeface="Wingdings" panose="05000000000000000000" pitchFamily="2" charset="2"/>
              <a:buChar char="n"/>
              <a:tabLst/>
              <a:defRPr/>
            </a:pPr>
            <a:r>
              <a:rPr kumimoji="0" lang="en-GB" sz="2400" b="0" i="0" u="none" strike="noStrike" kern="0" cap="none" spc="0" normalizeH="0" baseline="0" noProof="0" dirty="0">
                <a:ln>
                  <a:noFill/>
                </a:ln>
                <a:solidFill>
                  <a:srgbClr val="353535"/>
                </a:solidFill>
                <a:effectLst/>
                <a:uLnTx/>
                <a:uFillTx/>
                <a:latin typeface="Arial"/>
              </a:rPr>
              <a:t>Researchers can provide </a:t>
            </a:r>
            <a:r>
              <a:rPr kumimoji="0" lang="en-GB" sz="2400" b="1" i="0" u="none" strike="noStrike" kern="0" cap="none" spc="0" normalizeH="0" baseline="0" noProof="0" dirty="0">
                <a:ln>
                  <a:noFill/>
                </a:ln>
                <a:solidFill>
                  <a:srgbClr val="353535"/>
                </a:solidFill>
                <a:effectLst/>
                <a:uLnTx/>
                <a:uFillTx/>
                <a:latin typeface="Arial"/>
              </a:rPr>
              <a:t>better understanding </a:t>
            </a:r>
            <a:r>
              <a:rPr kumimoji="0" lang="en-GB" sz="2400" b="0" i="0" u="none" strike="noStrike" kern="0" cap="none" spc="0" normalizeH="0" baseline="0" noProof="0" dirty="0">
                <a:ln>
                  <a:noFill/>
                </a:ln>
                <a:solidFill>
                  <a:srgbClr val="353535"/>
                </a:solidFill>
                <a:effectLst/>
                <a:uLnTx/>
                <a:uFillTx/>
                <a:latin typeface="Arial"/>
              </a:rPr>
              <a:t>of how individuals and families </a:t>
            </a:r>
            <a:r>
              <a:rPr kumimoji="0" lang="en-GB" sz="2400" b="1" i="0" u="none" strike="noStrike" kern="0" cap="none" spc="0" normalizeH="0" baseline="0" noProof="0" dirty="0">
                <a:ln>
                  <a:noFill/>
                </a:ln>
                <a:solidFill>
                  <a:srgbClr val="353535"/>
                </a:solidFill>
                <a:effectLst/>
                <a:uLnTx/>
                <a:uFillTx/>
                <a:latin typeface="Arial"/>
              </a:rPr>
              <a:t>are affected by ageing</a:t>
            </a:r>
            <a:r>
              <a:rPr kumimoji="0" lang="en-GB" sz="2400" b="0" i="0" u="none" strike="noStrike" kern="0" cap="none" spc="0" normalizeH="0" baseline="0" noProof="0" dirty="0">
                <a:ln>
                  <a:noFill/>
                </a:ln>
                <a:solidFill>
                  <a:srgbClr val="353535"/>
                </a:solidFill>
                <a:effectLst/>
                <a:uLnTx/>
                <a:uFillTx/>
                <a:latin typeface="Arial"/>
              </a:rPr>
              <a:t>.</a:t>
            </a:r>
          </a:p>
          <a:p>
            <a:pPr marL="361950" marR="0" lvl="0" indent="-361950" algn="l" defTabSz="914400" rtl="0" eaLnBrk="0" fontAlgn="base" latinLnBrk="0" hangingPunct="0">
              <a:lnSpc>
                <a:spcPct val="100000"/>
              </a:lnSpc>
              <a:spcBef>
                <a:spcPts val="600"/>
              </a:spcBef>
              <a:spcAft>
                <a:spcPts val="600"/>
              </a:spcAft>
              <a:buClr>
                <a:srgbClr val="C85A0A"/>
              </a:buClr>
              <a:buSzPct val="95000"/>
              <a:buFont typeface="Wingdings" panose="05000000000000000000" pitchFamily="2" charset="2"/>
              <a:buChar char="n"/>
              <a:tabLst/>
              <a:defRPr/>
            </a:pPr>
            <a:r>
              <a:rPr kumimoji="0" lang="en-GB" sz="2400" b="0" i="0" u="none" strike="noStrike" kern="0" cap="none" spc="0" normalizeH="0" baseline="0" noProof="0" dirty="0">
                <a:ln>
                  <a:noFill/>
                </a:ln>
                <a:solidFill>
                  <a:srgbClr val="353535"/>
                </a:solidFill>
                <a:effectLst/>
                <a:uLnTx/>
                <a:uFillTx/>
                <a:latin typeface="Arial"/>
              </a:rPr>
              <a:t>The results of the research can be used </a:t>
            </a:r>
            <a:r>
              <a:rPr kumimoji="0" lang="lv-LV" sz="2400" b="0" i="0" u="none" strike="noStrike" kern="0" cap="none" spc="0" normalizeH="0" baseline="0" noProof="0" dirty="0" err="1">
                <a:ln>
                  <a:noFill/>
                </a:ln>
                <a:solidFill>
                  <a:srgbClr val="353535"/>
                </a:solidFill>
                <a:effectLst/>
                <a:uLnTx/>
                <a:uFillTx/>
                <a:latin typeface="Arial"/>
              </a:rPr>
              <a:t>in</a:t>
            </a:r>
            <a:r>
              <a:rPr kumimoji="0" lang="lv-LV" sz="2400" b="0" i="0" u="none" strike="noStrike" kern="0" cap="none" spc="0" normalizeH="0" baseline="0" noProof="0" dirty="0">
                <a:ln>
                  <a:noFill/>
                </a:ln>
                <a:solidFill>
                  <a:srgbClr val="353535"/>
                </a:solidFill>
                <a:effectLst/>
                <a:uLnTx/>
                <a:uFillTx/>
                <a:latin typeface="Arial"/>
              </a:rPr>
              <a:t> </a:t>
            </a:r>
            <a:r>
              <a:rPr kumimoji="0" lang="en-GB" sz="2400" b="0" i="0" u="none" strike="noStrike" kern="0" cap="none" spc="0" normalizeH="0" baseline="0" noProof="0" dirty="0">
                <a:ln>
                  <a:noFill/>
                </a:ln>
                <a:solidFill>
                  <a:srgbClr val="353535"/>
                </a:solidFill>
                <a:effectLst/>
                <a:uLnTx/>
                <a:uFillTx/>
                <a:latin typeface="Arial"/>
              </a:rPr>
              <a:t>science and politics </a:t>
            </a:r>
            <a:r>
              <a:rPr kumimoji="0" lang="en-GB" sz="2400" b="1" i="0" u="none" strike="noStrike" kern="0" cap="none" spc="0" normalizeH="0" baseline="0" noProof="0" dirty="0">
                <a:ln>
                  <a:noFill/>
                </a:ln>
                <a:solidFill>
                  <a:srgbClr val="353535"/>
                </a:solidFill>
                <a:effectLst/>
                <a:uLnTx/>
                <a:uFillTx/>
                <a:latin typeface="Arial"/>
              </a:rPr>
              <a:t>in finding solutions </a:t>
            </a:r>
            <a:r>
              <a:rPr kumimoji="0" lang="en-GB" sz="2400" b="0" i="0" u="none" strike="noStrike" kern="0" cap="none" spc="0" normalizeH="0" baseline="0" noProof="0" dirty="0">
                <a:ln>
                  <a:noFill/>
                </a:ln>
                <a:solidFill>
                  <a:srgbClr val="353535"/>
                </a:solidFill>
                <a:effectLst/>
                <a:uLnTx/>
                <a:uFillTx/>
                <a:latin typeface="Arial"/>
              </a:rPr>
              <a:t>to the challenges of social security and health care systems.</a:t>
            </a:r>
          </a:p>
          <a:p>
            <a:pPr marL="360363" marR="0" lvl="0" indent="-360363" algn="l" defTabSz="914400" rtl="0" eaLnBrk="0" fontAlgn="base" latinLnBrk="0" hangingPunct="0">
              <a:lnSpc>
                <a:spcPct val="100000"/>
              </a:lnSpc>
              <a:spcBef>
                <a:spcPts val="600"/>
              </a:spcBef>
              <a:spcAft>
                <a:spcPts val="600"/>
              </a:spcAft>
              <a:buClr>
                <a:srgbClr val="C85A0A"/>
              </a:buClr>
              <a:buSzPct val="95000"/>
              <a:buFont typeface="Wingdings" panose="05000000000000000000" pitchFamily="2" charset="2"/>
              <a:buChar char="n"/>
              <a:tabLst/>
              <a:defRPr/>
            </a:pPr>
            <a:endParaRPr kumimoji="0" lang="en-GB" sz="2400" b="0" i="0" u="none" strike="noStrike" kern="0" cap="none" spc="0" normalizeH="0" baseline="0" noProof="0" dirty="0">
              <a:ln>
                <a:noFill/>
              </a:ln>
              <a:solidFill>
                <a:srgbClr val="353535"/>
              </a:solidFill>
              <a:effectLst/>
              <a:uLnTx/>
              <a:uFillTx/>
              <a:latin typeface="Arial"/>
            </a:endParaRPr>
          </a:p>
          <a:p>
            <a:endParaRPr lang="lv-LV" dirty="0"/>
          </a:p>
        </p:txBody>
      </p:sp>
      <p:sp>
        <p:nvSpPr>
          <p:cNvPr id="4" name="Slaida numura vietturis 3"/>
          <p:cNvSpPr>
            <a:spLocks noGrp="1"/>
          </p:cNvSpPr>
          <p:nvPr>
            <p:ph type="sldNum" sz="quarter" idx="5"/>
          </p:nvPr>
        </p:nvSpPr>
        <p:spPr/>
        <p:txBody>
          <a:bodyPr/>
          <a:lstStyle/>
          <a:p>
            <a:fld id="{0F42F2C3-A4FD-4618-874E-103B2F93F1AC}" type="slidenum">
              <a:rPr lang="lv-LV" smtClean="0"/>
              <a:t>5</a:t>
            </a:fld>
            <a:endParaRPr lang="lv-LV"/>
          </a:p>
        </p:txBody>
      </p:sp>
    </p:spTree>
    <p:extLst>
      <p:ext uri="{BB962C8B-B14F-4D97-AF65-F5344CB8AC3E}">
        <p14:creationId xmlns:p14="http://schemas.microsoft.com/office/powerpoint/2010/main" val="33735895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8E001C"/>
        </a:solidFill>
        <a:effectLst/>
      </p:bgPr>
    </p:bg>
    <p:spTree>
      <p:nvGrpSpPr>
        <p:cNvPr id="1" name=""/>
        <p:cNvGrpSpPr/>
        <p:nvPr/>
      </p:nvGrpSpPr>
      <p:grpSpPr>
        <a:xfrm>
          <a:off x="0" y="0"/>
          <a:ext cx="0" cy="0"/>
          <a:chOff x="0" y="0"/>
          <a:chExt cx="0" cy="0"/>
        </a:xfrm>
      </p:grpSpPr>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7435" y="720502"/>
            <a:ext cx="1807468" cy="332233"/>
          </a:xfrm>
          <a:prstGeom prst="rect">
            <a:avLst/>
          </a:prstGeom>
        </p:spPr>
      </p:pic>
      <p:pic>
        <p:nvPicPr>
          <p:cNvPr id="7" name="Picture 6"/>
          <p:cNvPicPr>
            <a:picLocks noChangeAspect="1"/>
          </p:cNvPicPr>
          <p:nvPr userDrawn="1"/>
        </p:nvPicPr>
        <p:blipFill rotWithShape="1">
          <a:blip r:embed="rId3" cstate="print">
            <a:extLst>
              <a:ext uri="{28A0092B-C50C-407E-A947-70E740481C1C}">
                <a14:useLocalDpi xmlns:a14="http://schemas.microsoft.com/office/drawing/2010/main" val="0"/>
              </a:ext>
            </a:extLst>
          </a:blip>
          <a:srcRect r="2891"/>
          <a:stretch/>
        </p:blipFill>
        <p:spPr>
          <a:xfrm>
            <a:off x="9659084" y="16193"/>
            <a:ext cx="2532916" cy="630162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hasCustomPrompt="1"/>
          </p:nvPr>
        </p:nvSpPr>
        <p:spPr/>
        <p:txBody>
          <a:bodyPr lIns="0" tIns="0" rIns="0" bIns="0"/>
          <a:lstStyle>
            <a:lvl1pPr>
              <a:defRPr sz="2600" b="1" i="0">
                <a:solidFill>
                  <a:schemeClr val="bg1"/>
                </a:solidFill>
                <a:latin typeface="Arial"/>
                <a:cs typeface="Arial"/>
              </a:defRPr>
            </a:lvl1pPr>
          </a:lstStyle>
          <a:p>
            <a:r>
              <a:rPr lang="en-US" dirty="0"/>
              <a:t>Click to edit Master title style</a:t>
            </a:r>
            <a:r>
              <a:rPr lang="lv-LV" dirty="0"/>
              <a:t>        </a:t>
            </a:r>
            <a:endParaRPr dirty="0"/>
          </a:p>
        </p:txBody>
      </p:sp>
      <p:sp>
        <p:nvSpPr>
          <p:cNvPr id="3" name="Holder 3"/>
          <p:cNvSpPr>
            <a:spLocks noGrp="1"/>
          </p:cNvSpPr>
          <p:nvPr>
            <p:ph type="body" idx="1"/>
          </p:nvPr>
        </p:nvSpPr>
        <p:spPr/>
        <p:txBody>
          <a:bodyPr lIns="0" tIns="0" rIns="0" bIns="0"/>
          <a:lstStyle>
            <a:lvl1pPr>
              <a:defRPr b="0" i="0">
                <a:solidFill>
                  <a:schemeClr val="tx1"/>
                </a:solidFill>
              </a:defRPr>
            </a:lvl1pPr>
          </a:lstStyle>
          <a:p>
            <a:pPr lvl="0"/>
            <a:r>
              <a:rPr lang="en-US"/>
              <a:t>Click to edit Master text styles</a:t>
            </a: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00" b="1" i="0">
                <a:solidFill>
                  <a:schemeClr val="bg1"/>
                </a:solidFill>
                <a:latin typeface="Arial"/>
                <a:cs typeface="Arial"/>
              </a:defRPr>
            </a:lvl1pPr>
          </a:lstStyle>
          <a:p>
            <a:r>
              <a:rPr lang="en-US"/>
              <a:t>Click to edit Master title style</a:t>
            </a:r>
            <a:endParaRPr/>
          </a:p>
        </p:txBody>
      </p:sp>
      <p:sp>
        <p:nvSpPr>
          <p:cNvPr id="3" name="Holder 3"/>
          <p:cNvSpPr>
            <a:spLocks noGrp="1"/>
          </p:cNvSpPr>
          <p:nvPr>
            <p:ph sz="half" idx="2"/>
          </p:nvPr>
        </p:nvSpPr>
        <p:spPr>
          <a:xfrm>
            <a:off x="609600" y="1577340"/>
            <a:ext cx="5303520" cy="276999"/>
          </a:xfrm>
          <a:prstGeom prst="rect">
            <a:avLst/>
          </a:prstGeom>
        </p:spPr>
        <p:txBody>
          <a:bodyPr wrap="square" lIns="0" tIns="0" rIns="0" bIns="0">
            <a:spAutoFit/>
          </a:bodyPr>
          <a:lstStyle>
            <a:lvl1pPr>
              <a:defRPr/>
            </a:lvl1pPr>
          </a:lstStyle>
          <a:p>
            <a:pPr lvl="0"/>
            <a:r>
              <a:rPr lang="en-US"/>
              <a:t>Click to edit Master text styles</a:t>
            </a:r>
          </a:p>
        </p:txBody>
      </p:sp>
      <p:sp>
        <p:nvSpPr>
          <p:cNvPr id="4" name="Holder 4"/>
          <p:cNvSpPr>
            <a:spLocks noGrp="1"/>
          </p:cNvSpPr>
          <p:nvPr>
            <p:ph sz="half" idx="3"/>
          </p:nvPr>
        </p:nvSpPr>
        <p:spPr>
          <a:xfrm>
            <a:off x="6278880" y="1577340"/>
            <a:ext cx="5303520" cy="276999"/>
          </a:xfrm>
          <a:prstGeom prst="rect">
            <a:avLst/>
          </a:prstGeom>
        </p:spPr>
        <p:txBody>
          <a:bodyPr wrap="square" lIns="0" tIns="0" rIns="0" bIns="0">
            <a:spAutoFit/>
          </a:bodyPr>
          <a:lstStyle>
            <a:lvl1pPr>
              <a:defRPr/>
            </a:lvl1pPr>
          </a:lstStyle>
          <a:p>
            <a:pPr lvl="0"/>
            <a:r>
              <a:rPr lang="en-US"/>
              <a:t>Click to edit Master text styles</a:t>
            </a: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10/2/2019</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00" b="1" i="0">
                <a:solidFill>
                  <a:schemeClr val="bg1"/>
                </a:solidFill>
                <a:latin typeface="Arial"/>
                <a:cs typeface="Arial"/>
              </a:defRPr>
            </a:lvl1pPr>
          </a:lstStyle>
          <a:p>
            <a:r>
              <a:rPr lang="en-US"/>
              <a:t>Click to edit Master title style</a:t>
            </a:r>
            <a:endParaRPr dirty="0"/>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10/2/2019</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10/2/2019</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9333F8E-5311-48E7-A291-2147AFA9D3D2}" type="datetimeFigureOut">
              <a:rPr lang="lv-LV" smtClean="0"/>
              <a:t>02.10.2019</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1F0E9B5A-2E81-49B8-884A-7B8857B8E3BC}" type="slidenum">
              <a:rPr lang="lv-LV" smtClean="0"/>
              <a:t>‹#›</a:t>
            </a:fld>
            <a:endParaRPr lang="lv-LV"/>
          </a:p>
        </p:txBody>
      </p:sp>
    </p:spTree>
    <p:extLst>
      <p:ext uri="{BB962C8B-B14F-4D97-AF65-F5344CB8AC3E}">
        <p14:creationId xmlns:p14="http://schemas.microsoft.com/office/powerpoint/2010/main" val="115386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019A03D-F0F8-4749-89CF-919729268D30}" type="datetimeFigureOut">
              <a:rPr lang="lv-LV" smtClean="0"/>
              <a:t>02.10.2019</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C88C394B-CFE1-40CE-8048-4223ABDF53C5}" type="slidenum">
              <a:rPr lang="lv-LV" smtClean="0"/>
              <a:t>‹#›</a:t>
            </a:fld>
            <a:endParaRPr lang="lv-LV"/>
          </a:p>
        </p:txBody>
      </p:sp>
    </p:spTree>
    <p:extLst>
      <p:ext uri="{BB962C8B-B14F-4D97-AF65-F5344CB8AC3E}">
        <p14:creationId xmlns:p14="http://schemas.microsoft.com/office/powerpoint/2010/main" val="2325792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904EE80-1D09-4869-81FF-A5E2188AECA6}" type="datetimeFigureOut">
              <a:rPr lang="lv-LV" smtClean="0"/>
              <a:t>02.10.2019</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72D78AE5-ECF0-4B64-83AE-7AB6B9D70099}" type="slidenum">
              <a:rPr lang="lv-LV" smtClean="0"/>
              <a:t>‹#›</a:t>
            </a:fld>
            <a:endParaRPr lang="lv-LV"/>
          </a:p>
        </p:txBody>
      </p:sp>
    </p:spTree>
    <p:extLst>
      <p:ext uri="{BB962C8B-B14F-4D97-AF65-F5344CB8AC3E}">
        <p14:creationId xmlns:p14="http://schemas.microsoft.com/office/powerpoint/2010/main" val="30436598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4.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987548" y="608174"/>
            <a:ext cx="10216905" cy="400110"/>
          </a:xfrm>
          <a:prstGeom prst="rect">
            <a:avLst/>
          </a:prstGeom>
        </p:spPr>
        <p:txBody>
          <a:bodyPr wrap="square" lIns="0" tIns="0" rIns="0" bIns="0">
            <a:spAutoFit/>
          </a:bodyPr>
          <a:lstStyle>
            <a:lvl1pPr>
              <a:defRPr sz="2600" b="1" i="0">
                <a:solidFill>
                  <a:schemeClr val="bg1"/>
                </a:solidFill>
                <a:latin typeface="Arial"/>
                <a:cs typeface="Arial"/>
              </a:defRPr>
            </a:lvl1pPr>
          </a:lstStyle>
          <a:p>
            <a:endParaRPr dirty="0"/>
          </a:p>
        </p:txBody>
      </p:sp>
      <p:sp>
        <p:nvSpPr>
          <p:cNvPr id="3" name="Holder 3"/>
          <p:cNvSpPr>
            <a:spLocks noGrp="1"/>
          </p:cNvSpPr>
          <p:nvPr>
            <p:ph type="body" idx="1"/>
          </p:nvPr>
        </p:nvSpPr>
        <p:spPr>
          <a:xfrm>
            <a:off x="999067" y="1782504"/>
            <a:ext cx="10193867" cy="276999"/>
          </a:xfrm>
          <a:prstGeom prst="rect">
            <a:avLst/>
          </a:prstGeom>
        </p:spPr>
        <p:txBody>
          <a:bodyPr wrap="square" lIns="0" tIns="0" rIns="0" bIns="0">
            <a:spAutoFit/>
          </a:bodyPr>
          <a:lstStyle>
            <a:lvl1pPr>
              <a:defRPr b="0" i="0">
                <a:solidFill>
                  <a:schemeClr val="tx1"/>
                </a:solidFill>
              </a:defRPr>
            </a:lvl1pPr>
          </a:lstStyle>
          <a:p>
            <a:endParaRPr dirty="0"/>
          </a:p>
        </p:txBody>
      </p:sp>
      <p:sp>
        <p:nvSpPr>
          <p:cNvPr id="4" name="Holder 4"/>
          <p:cNvSpPr>
            <a:spLocks noGrp="1"/>
          </p:cNvSpPr>
          <p:nvPr>
            <p:ph type="ftr" sz="quarter" idx="5"/>
          </p:nvPr>
        </p:nvSpPr>
        <p:spPr>
          <a:xfrm>
            <a:off x="4145280" y="6377940"/>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10/2/2019</a:t>
            </a:fld>
            <a:endParaRPr lang="en-US"/>
          </a:p>
        </p:txBody>
      </p:sp>
      <p:sp>
        <p:nvSpPr>
          <p:cNvPr id="6" name="Holder 6"/>
          <p:cNvSpPr>
            <a:spLocks noGrp="1"/>
          </p:cNvSpPr>
          <p:nvPr>
            <p:ph type="sldNum" sz="quarter" idx="7"/>
          </p:nvPr>
        </p:nvSpPr>
        <p:spPr>
          <a:xfrm>
            <a:off x="8778240"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333F8E-5311-48E7-A291-2147AFA9D3D2}" type="datetimeFigureOut">
              <a:rPr lang="lv-LV" smtClean="0"/>
              <a:t>02.10.2019</a:t>
            </a:fld>
            <a:endParaRPr lang="lv-LV"/>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0E9B5A-2E81-49B8-884A-7B8857B8E3BC}" type="slidenum">
              <a:rPr lang="lv-LV" smtClean="0"/>
              <a:t>‹#›</a:t>
            </a:fld>
            <a:endParaRPr lang="lv-LV"/>
          </a:p>
        </p:txBody>
      </p:sp>
      <p:sp>
        <p:nvSpPr>
          <p:cNvPr id="7" name="object 3"/>
          <p:cNvSpPr/>
          <p:nvPr/>
        </p:nvSpPr>
        <p:spPr>
          <a:xfrm>
            <a:off x="9652000" y="0"/>
            <a:ext cx="2540000" cy="6301740"/>
          </a:xfrm>
          <a:custGeom>
            <a:avLst/>
            <a:gdLst/>
            <a:ahLst/>
            <a:cxnLst/>
            <a:rect l="l" t="t" r="r" b="b"/>
            <a:pathLst>
              <a:path w="2540000" h="6301740">
                <a:moveTo>
                  <a:pt x="726185" y="4650397"/>
                </a:moveTo>
                <a:lnTo>
                  <a:pt x="583415" y="4650397"/>
                </a:lnTo>
                <a:lnTo>
                  <a:pt x="526056" y="4663097"/>
                </a:lnTo>
                <a:lnTo>
                  <a:pt x="472319" y="4675797"/>
                </a:lnTo>
                <a:lnTo>
                  <a:pt x="422370" y="4701197"/>
                </a:lnTo>
                <a:lnTo>
                  <a:pt x="376373" y="4726597"/>
                </a:lnTo>
                <a:lnTo>
                  <a:pt x="334492" y="4751997"/>
                </a:lnTo>
                <a:lnTo>
                  <a:pt x="296893" y="4777397"/>
                </a:lnTo>
                <a:lnTo>
                  <a:pt x="263740" y="4802797"/>
                </a:lnTo>
                <a:lnTo>
                  <a:pt x="235199" y="4828197"/>
                </a:lnTo>
                <a:lnTo>
                  <a:pt x="192608" y="4878997"/>
                </a:lnTo>
                <a:lnTo>
                  <a:pt x="165332" y="4917097"/>
                </a:lnTo>
                <a:lnTo>
                  <a:pt x="141594" y="4967897"/>
                </a:lnTo>
                <a:lnTo>
                  <a:pt x="121158" y="5005997"/>
                </a:lnTo>
                <a:lnTo>
                  <a:pt x="103787" y="5056797"/>
                </a:lnTo>
                <a:lnTo>
                  <a:pt x="89247" y="5094897"/>
                </a:lnTo>
                <a:lnTo>
                  <a:pt x="77300" y="5145697"/>
                </a:lnTo>
                <a:lnTo>
                  <a:pt x="67712" y="5196497"/>
                </a:lnTo>
                <a:lnTo>
                  <a:pt x="60246" y="5247297"/>
                </a:lnTo>
                <a:lnTo>
                  <a:pt x="54666" y="5298097"/>
                </a:lnTo>
                <a:lnTo>
                  <a:pt x="50737" y="5336197"/>
                </a:lnTo>
                <a:lnTo>
                  <a:pt x="48223" y="5386997"/>
                </a:lnTo>
                <a:lnTo>
                  <a:pt x="46887" y="5437797"/>
                </a:lnTo>
                <a:lnTo>
                  <a:pt x="46494" y="5488597"/>
                </a:lnTo>
                <a:lnTo>
                  <a:pt x="46922" y="5526697"/>
                </a:lnTo>
                <a:lnTo>
                  <a:pt x="48050" y="5590197"/>
                </a:lnTo>
                <a:lnTo>
                  <a:pt x="49645" y="5640997"/>
                </a:lnTo>
                <a:lnTo>
                  <a:pt x="51473" y="5704497"/>
                </a:lnTo>
                <a:lnTo>
                  <a:pt x="56023" y="5856897"/>
                </a:lnTo>
                <a:lnTo>
                  <a:pt x="56451" y="5882297"/>
                </a:lnTo>
                <a:lnTo>
                  <a:pt x="55899" y="5894997"/>
                </a:lnTo>
                <a:lnTo>
                  <a:pt x="54477" y="5933097"/>
                </a:lnTo>
                <a:lnTo>
                  <a:pt x="52532" y="5983897"/>
                </a:lnTo>
                <a:lnTo>
                  <a:pt x="50413" y="6047397"/>
                </a:lnTo>
                <a:lnTo>
                  <a:pt x="48468" y="6123597"/>
                </a:lnTo>
                <a:lnTo>
                  <a:pt x="47046" y="6187097"/>
                </a:lnTo>
                <a:lnTo>
                  <a:pt x="46494" y="6250597"/>
                </a:lnTo>
                <a:lnTo>
                  <a:pt x="47841" y="6275997"/>
                </a:lnTo>
                <a:lnTo>
                  <a:pt x="52300" y="6288697"/>
                </a:lnTo>
                <a:lnTo>
                  <a:pt x="60494" y="6301397"/>
                </a:lnTo>
                <a:lnTo>
                  <a:pt x="87995" y="6301397"/>
                </a:lnTo>
                <a:lnTo>
                  <a:pt x="91731" y="6288697"/>
                </a:lnTo>
                <a:lnTo>
                  <a:pt x="92976" y="6275997"/>
                </a:lnTo>
                <a:lnTo>
                  <a:pt x="93600" y="6250597"/>
                </a:lnTo>
                <a:lnTo>
                  <a:pt x="95470" y="6225197"/>
                </a:lnTo>
                <a:lnTo>
                  <a:pt x="98586" y="6187097"/>
                </a:lnTo>
                <a:lnTo>
                  <a:pt x="102946" y="6174397"/>
                </a:lnTo>
                <a:lnTo>
                  <a:pt x="117196" y="6123597"/>
                </a:lnTo>
                <a:lnTo>
                  <a:pt x="137258" y="6085497"/>
                </a:lnTo>
                <a:lnTo>
                  <a:pt x="198139" y="6047397"/>
                </a:lnTo>
                <a:lnTo>
                  <a:pt x="240617" y="6034697"/>
                </a:lnTo>
                <a:lnTo>
                  <a:pt x="292226" y="6021997"/>
                </a:lnTo>
                <a:lnTo>
                  <a:pt x="2539997" y="6021997"/>
                </a:lnTo>
                <a:lnTo>
                  <a:pt x="2539997" y="5755297"/>
                </a:lnTo>
                <a:lnTo>
                  <a:pt x="198829" y="5755297"/>
                </a:lnTo>
                <a:lnTo>
                  <a:pt x="187625" y="5742597"/>
                </a:lnTo>
                <a:lnTo>
                  <a:pt x="178908" y="5742597"/>
                </a:lnTo>
                <a:lnTo>
                  <a:pt x="165362" y="5691797"/>
                </a:lnTo>
                <a:lnTo>
                  <a:pt x="158980" y="5640997"/>
                </a:lnTo>
                <a:lnTo>
                  <a:pt x="154467" y="5577497"/>
                </a:lnTo>
                <a:lnTo>
                  <a:pt x="152755" y="5501297"/>
                </a:lnTo>
                <a:lnTo>
                  <a:pt x="154291" y="5450497"/>
                </a:lnTo>
                <a:lnTo>
                  <a:pt x="158868" y="5412397"/>
                </a:lnTo>
                <a:lnTo>
                  <a:pt x="166438" y="5361597"/>
                </a:lnTo>
                <a:lnTo>
                  <a:pt x="176956" y="5323497"/>
                </a:lnTo>
                <a:lnTo>
                  <a:pt x="190374" y="5285397"/>
                </a:lnTo>
                <a:lnTo>
                  <a:pt x="206646" y="5247297"/>
                </a:lnTo>
                <a:lnTo>
                  <a:pt x="225725" y="5209197"/>
                </a:lnTo>
                <a:lnTo>
                  <a:pt x="247564" y="5171097"/>
                </a:lnTo>
                <a:lnTo>
                  <a:pt x="272116" y="5145697"/>
                </a:lnTo>
                <a:lnTo>
                  <a:pt x="299334" y="5107597"/>
                </a:lnTo>
                <a:lnTo>
                  <a:pt x="329172" y="5082197"/>
                </a:lnTo>
                <a:lnTo>
                  <a:pt x="361584" y="5056797"/>
                </a:lnTo>
                <a:lnTo>
                  <a:pt x="396521" y="5031397"/>
                </a:lnTo>
                <a:lnTo>
                  <a:pt x="433937" y="5018697"/>
                </a:lnTo>
                <a:lnTo>
                  <a:pt x="473787" y="4993297"/>
                </a:lnTo>
                <a:lnTo>
                  <a:pt x="516022" y="4980597"/>
                </a:lnTo>
                <a:lnTo>
                  <a:pt x="560596" y="4967897"/>
                </a:lnTo>
                <a:lnTo>
                  <a:pt x="607462" y="4955197"/>
                </a:lnTo>
                <a:lnTo>
                  <a:pt x="656574" y="4942497"/>
                </a:lnTo>
                <a:lnTo>
                  <a:pt x="707884" y="4929797"/>
                </a:lnTo>
                <a:lnTo>
                  <a:pt x="1290760" y="4929797"/>
                </a:lnTo>
                <a:lnTo>
                  <a:pt x="1231685" y="4878997"/>
                </a:lnTo>
                <a:lnTo>
                  <a:pt x="1187925" y="4840897"/>
                </a:lnTo>
                <a:lnTo>
                  <a:pt x="1016574" y="4739297"/>
                </a:lnTo>
                <a:lnTo>
                  <a:pt x="974505" y="4713897"/>
                </a:lnTo>
                <a:lnTo>
                  <a:pt x="808384" y="4663097"/>
                </a:lnTo>
                <a:lnTo>
                  <a:pt x="767238" y="4663097"/>
                </a:lnTo>
                <a:lnTo>
                  <a:pt x="726185" y="4650397"/>
                </a:lnTo>
                <a:close/>
              </a:path>
              <a:path w="2540000" h="6301740">
                <a:moveTo>
                  <a:pt x="2539997" y="6021997"/>
                </a:moveTo>
                <a:lnTo>
                  <a:pt x="2208654" y="6021997"/>
                </a:lnTo>
                <a:lnTo>
                  <a:pt x="2247485" y="6034697"/>
                </a:lnTo>
                <a:lnTo>
                  <a:pt x="2314587" y="6034697"/>
                </a:lnTo>
                <a:lnTo>
                  <a:pt x="2369288" y="6047397"/>
                </a:lnTo>
                <a:lnTo>
                  <a:pt x="2416657" y="6060097"/>
                </a:lnTo>
                <a:lnTo>
                  <a:pt x="2454939" y="6072797"/>
                </a:lnTo>
                <a:lnTo>
                  <a:pt x="2497226" y="6136297"/>
                </a:lnTo>
                <a:lnTo>
                  <a:pt x="2506359" y="6187097"/>
                </a:lnTo>
                <a:lnTo>
                  <a:pt x="2510510" y="6225197"/>
                </a:lnTo>
                <a:lnTo>
                  <a:pt x="2512223" y="6237897"/>
                </a:lnTo>
                <a:lnTo>
                  <a:pt x="2516739" y="6250597"/>
                </a:lnTo>
                <a:lnTo>
                  <a:pt x="2523122" y="6250597"/>
                </a:lnTo>
                <a:lnTo>
                  <a:pt x="2530436" y="6263297"/>
                </a:lnTo>
                <a:lnTo>
                  <a:pt x="2539997" y="6250597"/>
                </a:lnTo>
                <a:lnTo>
                  <a:pt x="2539997" y="6021997"/>
                </a:lnTo>
                <a:close/>
              </a:path>
              <a:path w="2540000" h="6301740">
                <a:moveTo>
                  <a:pt x="1494769" y="5742597"/>
                </a:moveTo>
                <a:lnTo>
                  <a:pt x="1320844" y="5742597"/>
                </a:lnTo>
                <a:lnTo>
                  <a:pt x="1310257" y="5755297"/>
                </a:lnTo>
                <a:lnTo>
                  <a:pt x="1503119" y="5755297"/>
                </a:lnTo>
                <a:lnTo>
                  <a:pt x="1494769" y="5742597"/>
                </a:lnTo>
                <a:close/>
              </a:path>
              <a:path w="2540000" h="6301740">
                <a:moveTo>
                  <a:pt x="2530436" y="5425097"/>
                </a:moveTo>
                <a:lnTo>
                  <a:pt x="2523122" y="5437797"/>
                </a:lnTo>
                <a:lnTo>
                  <a:pt x="2516739" y="5437797"/>
                </a:lnTo>
                <a:lnTo>
                  <a:pt x="2512223" y="5450497"/>
                </a:lnTo>
                <a:lnTo>
                  <a:pt x="2510510" y="5463197"/>
                </a:lnTo>
                <a:lnTo>
                  <a:pt x="2509368" y="5488597"/>
                </a:lnTo>
                <a:lnTo>
                  <a:pt x="2506359" y="5526697"/>
                </a:lnTo>
                <a:lnTo>
                  <a:pt x="2502104" y="5564797"/>
                </a:lnTo>
                <a:lnTo>
                  <a:pt x="2497226" y="5602897"/>
                </a:lnTo>
                <a:lnTo>
                  <a:pt x="2482380" y="5653697"/>
                </a:lnTo>
                <a:lnTo>
                  <a:pt x="2454939" y="5691797"/>
                </a:lnTo>
                <a:lnTo>
                  <a:pt x="2416657" y="5717197"/>
                </a:lnTo>
                <a:lnTo>
                  <a:pt x="2369288" y="5729897"/>
                </a:lnTo>
                <a:lnTo>
                  <a:pt x="2314587" y="5742597"/>
                </a:lnTo>
                <a:lnTo>
                  <a:pt x="2121162" y="5742597"/>
                </a:lnTo>
                <a:lnTo>
                  <a:pt x="2072790" y="5755297"/>
                </a:lnTo>
                <a:lnTo>
                  <a:pt x="2539997" y="5755297"/>
                </a:lnTo>
                <a:lnTo>
                  <a:pt x="2539997" y="5437797"/>
                </a:lnTo>
                <a:lnTo>
                  <a:pt x="2530436" y="5425097"/>
                </a:lnTo>
                <a:close/>
              </a:path>
              <a:path w="2540000" h="6301740">
                <a:moveTo>
                  <a:pt x="1290760" y="4929797"/>
                </a:moveTo>
                <a:lnTo>
                  <a:pt x="878471" y="4929797"/>
                </a:lnTo>
                <a:lnTo>
                  <a:pt x="936891" y="4942497"/>
                </a:lnTo>
                <a:lnTo>
                  <a:pt x="992083" y="4942497"/>
                </a:lnTo>
                <a:lnTo>
                  <a:pt x="1043955" y="4955197"/>
                </a:lnTo>
                <a:lnTo>
                  <a:pt x="1092413" y="4967897"/>
                </a:lnTo>
                <a:lnTo>
                  <a:pt x="1137367" y="4993297"/>
                </a:lnTo>
                <a:lnTo>
                  <a:pt x="1178724" y="5005997"/>
                </a:lnTo>
                <a:lnTo>
                  <a:pt x="1216390" y="5031397"/>
                </a:lnTo>
                <a:lnTo>
                  <a:pt x="1250276" y="5056797"/>
                </a:lnTo>
                <a:lnTo>
                  <a:pt x="1280287" y="5082197"/>
                </a:lnTo>
                <a:lnTo>
                  <a:pt x="1328318" y="5132997"/>
                </a:lnTo>
                <a:lnTo>
                  <a:pt x="1355279" y="5183797"/>
                </a:lnTo>
                <a:lnTo>
                  <a:pt x="1373476" y="5234597"/>
                </a:lnTo>
                <a:lnTo>
                  <a:pt x="1384502" y="5285397"/>
                </a:lnTo>
                <a:lnTo>
                  <a:pt x="1389950" y="5336197"/>
                </a:lnTo>
                <a:lnTo>
                  <a:pt x="1391411" y="5386997"/>
                </a:lnTo>
                <a:lnTo>
                  <a:pt x="1390036" y="5437797"/>
                </a:lnTo>
                <a:lnTo>
                  <a:pt x="1386104" y="5501297"/>
                </a:lnTo>
                <a:lnTo>
                  <a:pt x="1379907" y="5564797"/>
                </a:lnTo>
                <a:lnTo>
                  <a:pt x="1371734" y="5615597"/>
                </a:lnTo>
                <a:lnTo>
                  <a:pt x="1361878" y="5666397"/>
                </a:lnTo>
                <a:lnTo>
                  <a:pt x="1350627" y="5704497"/>
                </a:lnTo>
                <a:lnTo>
                  <a:pt x="1330183" y="5742597"/>
                </a:lnTo>
                <a:lnTo>
                  <a:pt x="1489531" y="5742597"/>
                </a:lnTo>
                <a:lnTo>
                  <a:pt x="1494358" y="5323497"/>
                </a:lnTo>
                <a:lnTo>
                  <a:pt x="1505561" y="5285397"/>
                </a:lnTo>
                <a:lnTo>
                  <a:pt x="1538593" y="5259997"/>
                </a:lnTo>
                <a:lnTo>
                  <a:pt x="1567975" y="5234597"/>
                </a:lnTo>
                <a:lnTo>
                  <a:pt x="1601809" y="5209197"/>
                </a:lnTo>
                <a:lnTo>
                  <a:pt x="1639482" y="5183797"/>
                </a:lnTo>
                <a:lnTo>
                  <a:pt x="1723901" y="5120297"/>
                </a:lnTo>
                <a:lnTo>
                  <a:pt x="1769425" y="5094897"/>
                </a:lnTo>
                <a:lnTo>
                  <a:pt x="1816344" y="5056797"/>
                </a:lnTo>
                <a:lnTo>
                  <a:pt x="1411338" y="5056797"/>
                </a:lnTo>
                <a:lnTo>
                  <a:pt x="1365671" y="5005997"/>
                </a:lnTo>
                <a:lnTo>
                  <a:pt x="1320528" y="4955197"/>
                </a:lnTo>
                <a:lnTo>
                  <a:pt x="1290760" y="4929797"/>
                </a:lnTo>
                <a:close/>
              </a:path>
              <a:path w="2540000" h="6301740">
                <a:moveTo>
                  <a:pt x="2539997" y="3862997"/>
                </a:moveTo>
                <a:lnTo>
                  <a:pt x="2534403" y="3875697"/>
                </a:lnTo>
                <a:lnTo>
                  <a:pt x="2513838" y="3913797"/>
                </a:lnTo>
                <a:lnTo>
                  <a:pt x="2502427" y="3939492"/>
                </a:lnTo>
                <a:lnTo>
                  <a:pt x="2500553" y="3951897"/>
                </a:lnTo>
                <a:lnTo>
                  <a:pt x="2495741" y="3977297"/>
                </a:lnTo>
                <a:lnTo>
                  <a:pt x="2488758" y="4015397"/>
                </a:lnTo>
                <a:lnTo>
                  <a:pt x="2478825" y="4040797"/>
                </a:lnTo>
                <a:lnTo>
                  <a:pt x="2465167" y="4078897"/>
                </a:lnTo>
                <a:lnTo>
                  <a:pt x="2447005" y="4116997"/>
                </a:lnTo>
                <a:lnTo>
                  <a:pt x="2423564" y="4167797"/>
                </a:lnTo>
                <a:lnTo>
                  <a:pt x="2394064" y="4205897"/>
                </a:lnTo>
                <a:lnTo>
                  <a:pt x="2357731" y="4256697"/>
                </a:lnTo>
                <a:lnTo>
                  <a:pt x="2313785" y="4307497"/>
                </a:lnTo>
                <a:lnTo>
                  <a:pt x="2261450" y="4358297"/>
                </a:lnTo>
                <a:lnTo>
                  <a:pt x="2232823" y="4383697"/>
                </a:lnTo>
                <a:lnTo>
                  <a:pt x="2203106" y="4409097"/>
                </a:lnTo>
                <a:lnTo>
                  <a:pt x="2172317" y="4447197"/>
                </a:lnTo>
                <a:lnTo>
                  <a:pt x="2140479" y="4472597"/>
                </a:lnTo>
                <a:lnTo>
                  <a:pt x="2107611" y="4497997"/>
                </a:lnTo>
                <a:lnTo>
                  <a:pt x="2073735" y="4523397"/>
                </a:lnTo>
                <a:lnTo>
                  <a:pt x="2038870" y="4561497"/>
                </a:lnTo>
                <a:lnTo>
                  <a:pt x="2003038" y="4586897"/>
                </a:lnTo>
                <a:lnTo>
                  <a:pt x="1966260" y="4612297"/>
                </a:lnTo>
                <a:lnTo>
                  <a:pt x="1928554" y="4650397"/>
                </a:lnTo>
                <a:lnTo>
                  <a:pt x="1889944" y="4675797"/>
                </a:lnTo>
                <a:lnTo>
                  <a:pt x="1850448" y="4713897"/>
                </a:lnTo>
                <a:lnTo>
                  <a:pt x="1810087" y="4739297"/>
                </a:lnTo>
                <a:lnTo>
                  <a:pt x="1768883" y="4777397"/>
                </a:lnTo>
                <a:lnTo>
                  <a:pt x="1726855" y="4802797"/>
                </a:lnTo>
                <a:lnTo>
                  <a:pt x="1684025" y="4840897"/>
                </a:lnTo>
                <a:lnTo>
                  <a:pt x="1640412" y="4878997"/>
                </a:lnTo>
                <a:lnTo>
                  <a:pt x="1458552" y="5018697"/>
                </a:lnTo>
                <a:lnTo>
                  <a:pt x="1411338" y="5056797"/>
                </a:lnTo>
                <a:lnTo>
                  <a:pt x="1816344" y="5056797"/>
                </a:lnTo>
                <a:lnTo>
                  <a:pt x="1864047" y="5018697"/>
                </a:lnTo>
                <a:lnTo>
                  <a:pt x="1911923" y="4993297"/>
                </a:lnTo>
                <a:lnTo>
                  <a:pt x="1959361" y="4955197"/>
                </a:lnTo>
                <a:lnTo>
                  <a:pt x="2114569" y="4828197"/>
                </a:lnTo>
                <a:lnTo>
                  <a:pt x="2164381" y="4790097"/>
                </a:lnTo>
                <a:lnTo>
                  <a:pt x="2211128" y="4764697"/>
                </a:lnTo>
                <a:lnTo>
                  <a:pt x="2254810" y="4726597"/>
                </a:lnTo>
                <a:lnTo>
                  <a:pt x="2295427" y="4688497"/>
                </a:lnTo>
                <a:lnTo>
                  <a:pt x="2332978" y="4663097"/>
                </a:lnTo>
                <a:lnTo>
                  <a:pt x="2367464" y="4624997"/>
                </a:lnTo>
                <a:lnTo>
                  <a:pt x="2398884" y="4599597"/>
                </a:lnTo>
                <a:lnTo>
                  <a:pt x="2427239" y="4561497"/>
                </a:lnTo>
                <a:lnTo>
                  <a:pt x="2452529" y="4536097"/>
                </a:lnTo>
                <a:lnTo>
                  <a:pt x="2474753" y="4497997"/>
                </a:lnTo>
                <a:lnTo>
                  <a:pt x="2493911" y="4472597"/>
                </a:lnTo>
                <a:lnTo>
                  <a:pt x="2512046" y="4434497"/>
                </a:lnTo>
                <a:lnTo>
                  <a:pt x="2526753" y="4396397"/>
                </a:lnTo>
                <a:lnTo>
                  <a:pt x="2538264" y="4345597"/>
                </a:lnTo>
                <a:lnTo>
                  <a:pt x="2539997" y="4345597"/>
                </a:lnTo>
                <a:lnTo>
                  <a:pt x="2539997" y="3862997"/>
                </a:lnTo>
                <a:close/>
              </a:path>
              <a:path w="2540000" h="6301740">
                <a:moveTo>
                  <a:pt x="2424978" y="2923197"/>
                </a:moveTo>
                <a:lnTo>
                  <a:pt x="2078944" y="2923197"/>
                </a:lnTo>
                <a:lnTo>
                  <a:pt x="2158641" y="2948597"/>
                </a:lnTo>
                <a:lnTo>
                  <a:pt x="2235574" y="2973997"/>
                </a:lnTo>
                <a:lnTo>
                  <a:pt x="2272105" y="2999397"/>
                </a:lnTo>
                <a:lnTo>
                  <a:pt x="2306864" y="3012097"/>
                </a:lnTo>
                <a:lnTo>
                  <a:pt x="2339493" y="3050197"/>
                </a:lnTo>
                <a:lnTo>
                  <a:pt x="2369632" y="3075597"/>
                </a:lnTo>
                <a:lnTo>
                  <a:pt x="2396920" y="3113697"/>
                </a:lnTo>
                <a:lnTo>
                  <a:pt x="2420997" y="3151797"/>
                </a:lnTo>
                <a:lnTo>
                  <a:pt x="2441504" y="3189897"/>
                </a:lnTo>
                <a:lnTo>
                  <a:pt x="2458080" y="3240697"/>
                </a:lnTo>
                <a:lnTo>
                  <a:pt x="2470366" y="3291497"/>
                </a:lnTo>
                <a:lnTo>
                  <a:pt x="2478002" y="3342297"/>
                </a:lnTo>
                <a:lnTo>
                  <a:pt x="2480627" y="3405797"/>
                </a:lnTo>
                <a:lnTo>
                  <a:pt x="2479182" y="3443897"/>
                </a:lnTo>
                <a:lnTo>
                  <a:pt x="2474760" y="3494697"/>
                </a:lnTo>
                <a:lnTo>
                  <a:pt x="2467231" y="3545497"/>
                </a:lnTo>
                <a:lnTo>
                  <a:pt x="2456463" y="3583597"/>
                </a:lnTo>
                <a:lnTo>
                  <a:pt x="2442325" y="3634397"/>
                </a:lnTo>
                <a:lnTo>
                  <a:pt x="2424688" y="3672497"/>
                </a:lnTo>
                <a:lnTo>
                  <a:pt x="2403421" y="3710597"/>
                </a:lnTo>
                <a:lnTo>
                  <a:pt x="2378391" y="3748697"/>
                </a:lnTo>
                <a:lnTo>
                  <a:pt x="2349470" y="3786797"/>
                </a:lnTo>
                <a:lnTo>
                  <a:pt x="2316526" y="3812197"/>
                </a:lnTo>
                <a:lnTo>
                  <a:pt x="2279428" y="3837597"/>
                </a:lnTo>
                <a:lnTo>
                  <a:pt x="2238046" y="3862997"/>
                </a:lnTo>
                <a:lnTo>
                  <a:pt x="2192248" y="3875697"/>
                </a:lnTo>
                <a:lnTo>
                  <a:pt x="2141905" y="3888397"/>
                </a:lnTo>
                <a:lnTo>
                  <a:pt x="2107296" y="3901097"/>
                </a:lnTo>
                <a:lnTo>
                  <a:pt x="2002123" y="3901097"/>
                </a:lnTo>
                <a:lnTo>
                  <a:pt x="1990812" y="3913797"/>
                </a:lnTo>
                <a:lnTo>
                  <a:pt x="1984480" y="3913797"/>
                </a:lnTo>
                <a:lnTo>
                  <a:pt x="1982508" y="3926497"/>
                </a:lnTo>
                <a:lnTo>
                  <a:pt x="1985674" y="3939197"/>
                </a:lnTo>
                <a:lnTo>
                  <a:pt x="1995379" y="3939197"/>
                </a:lnTo>
                <a:lnTo>
                  <a:pt x="2011933" y="3951897"/>
                </a:lnTo>
                <a:lnTo>
                  <a:pt x="2099617" y="3951897"/>
                </a:lnTo>
                <a:lnTo>
                  <a:pt x="2144211" y="3964597"/>
                </a:lnTo>
                <a:lnTo>
                  <a:pt x="2475647" y="3964597"/>
                </a:lnTo>
                <a:lnTo>
                  <a:pt x="2506310" y="3913797"/>
                </a:lnTo>
                <a:lnTo>
                  <a:pt x="2509266" y="3875697"/>
                </a:lnTo>
                <a:lnTo>
                  <a:pt x="2510510" y="3824897"/>
                </a:lnTo>
                <a:lnTo>
                  <a:pt x="2512223" y="3812197"/>
                </a:lnTo>
                <a:lnTo>
                  <a:pt x="2516739" y="3812197"/>
                </a:lnTo>
                <a:lnTo>
                  <a:pt x="2523122" y="3799497"/>
                </a:lnTo>
                <a:lnTo>
                  <a:pt x="2539997" y="3799497"/>
                </a:lnTo>
                <a:lnTo>
                  <a:pt x="2539997" y="3113697"/>
                </a:lnTo>
                <a:lnTo>
                  <a:pt x="2532602" y="3100997"/>
                </a:lnTo>
                <a:lnTo>
                  <a:pt x="2512558" y="3050197"/>
                </a:lnTo>
                <a:lnTo>
                  <a:pt x="2489730" y="3012097"/>
                </a:lnTo>
                <a:lnTo>
                  <a:pt x="2464028" y="2973997"/>
                </a:lnTo>
                <a:lnTo>
                  <a:pt x="2424978" y="2923197"/>
                </a:lnTo>
                <a:close/>
              </a:path>
              <a:path w="2540000" h="6301740">
                <a:moveTo>
                  <a:pt x="2539997" y="3799497"/>
                </a:moveTo>
                <a:lnTo>
                  <a:pt x="2523122" y="3799497"/>
                </a:lnTo>
                <a:lnTo>
                  <a:pt x="2516739" y="3812197"/>
                </a:lnTo>
                <a:lnTo>
                  <a:pt x="2512223" y="3812197"/>
                </a:lnTo>
                <a:lnTo>
                  <a:pt x="2510510" y="3824897"/>
                </a:lnTo>
                <a:lnTo>
                  <a:pt x="2510355" y="3850297"/>
                </a:lnTo>
                <a:lnTo>
                  <a:pt x="2509266" y="3875697"/>
                </a:lnTo>
                <a:lnTo>
                  <a:pt x="2506310" y="3913797"/>
                </a:lnTo>
                <a:lnTo>
                  <a:pt x="2502427" y="3939492"/>
                </a:lnTo>
                <a:lnTo>
                  <a:pt x="2513838" y="3913797"/>
                </a:lnTo>
                <a:lnTo>
                  <a:pt x="2534403" y="3875697"/>
                </a:lnTo>
                <a:lnTo>
                  <a:pt x="2539997" y="3862997"/>
                </a:lnTo>
                <a:lnTo>
                  <a:pt x="2539997" y="3799497"/>
                </a:lnTo>
                <a:close/>
              </a:path>
              <a:path w="2540000" h="6301740">
                <a:moveTo>
                  <a:pt x="147469" y="2745397"/>
                </a:moveTo>
                <a:lnTo>
                  <a:pt x="55205" y="2745397"/>
                </a:lnTo>
                <a:lnTo>
                  <a:pt x="51106" y="2758097"/>
                </a:lnTo>
                <a:lnTo>
                  <a:pt x="49809" y="2783497"/>
                </a:lnTo>
                <a:lnTo>
                  <a:pt x="49083" y="2796197"/>
                </a:lnTo>
                <a:lnTo>
                  <a:pt x="46491" y="2821597"/>
                </a:lnTo>
                <a:lnTo>
                  <a:pt x="41408" y="2846997"/>
                </a:lnTo>
                <a:lnTo>
                  <a:pt x="33210" y="2897797"/>
                </a:lnTo>
                <a:lnTo>
                  <a:pt x="23831" y="2935897"/>
                </a:lnTo>
                <a:lnTo>
                  <a:pt x="15744" y="2986697"/>
                </a:lnTo>
                <a:lnTo>
                  <a:pt x="9132" y="3024797"/>
                </a:lnTo>
                <a:lnTo>
                  <a:pt x="4182" y="3088297"/>
                </a:lnTo>
                <a:lnTo>
                  <a:pt x="1076" y="3139097"/>
                </a:lnTo>
                <a:lnTo>
                  <a:pt x="0" y="3202597"/>
                </a:lnTo>
                <a:lnTo>
                  <a:pt x="1490" y="3253397"/>
                </a:lnTo>
                <a:lnTo>
                  <a:pt x="5913" y="3316897"/>
                </a:lnTo>
                <a:lnTo>
                  <a:pt x="13194" y="3367697"/>
                </a:lnTo>
                <a:lnTo>
                  <a:pt x="23262" y="3418497"/>
                </a:lnTo>
                <a:lnTo>
                  <a:pt x="36044" y="3469297"/>
                </a:lnTo>
                <a:lnTo>
                  <a:pt x="51465" y="3507397"/>
                </a:lnTo>
                <a:lnTo>
                  <a:pt x="69454" y="3558197"/>
                </a:lnTo>
                <a:lnTo>
                  <a:pt x="89938" y="3596297"/>
                </a:lnTo>
                <a:lnTo>
                  <a:pt x="112842" y="3634397"/>
                </a:lnTo>
                <a:lnTo>
                  <a:pt x="138095" y="3672497"/>
                </a:lnTo>
                <a:lnTo>
                  <a:pt x="165623" y="3710597"/>
                </a:lnTo>
                <a:lnTo>
                  <a:pt x="195354" y="3735997"/>
                </a:lnTo>
                <a:lnTo>
                  <a:pt x="227214" y="3761397"/>
                </a:lnTo>
                <a:lnTo>
                  <a:pt x="261131" y="3786797"/>
                </a:lnTo>
                <a:lnTo>
                  <a:pt x="297031" y="3812197"/>
                </a:lnTo>
                <a:lnTo>
                  <a:pt x="334841" y="3837597"/>
                </a:lnTo>
                <a:lnTo>
                  <a:pt x="374489" y="3850297"/>
                </a:lnTo>
                <a:lnTo>
                  <a:pt x="415902" y="3862997"/>
                </a:lnTo>
                <a:lnTo>
                  <a:pt x="459006" y="3875697"/>
                </a:lnTo>
                <a:lnTo>
                  <a:pt x="503729" y="3888397"/>
                </a:lnTo>
                <a:lnTo>
                  <a:pt x="709462" y="3888397"/>
                </a:lnTo>
                <a:lnTo>
                  <a:pt x="934383" y="3812197"/>
                </a:lnTo>
                <a:lnTo>
                  <a:pt x="973296" y="3786797"/>
                </a:lnTo>
                <a:lnTo>
                  <a:pt x="1012900" y="3761397"/>
                </a:lnTo>
                <a:lnTo>
                  <a:pt x="1053300" y="3723297"/>
                </a:lnTo>
                <a:lnTo>
                  <a:pt x="1094602" y="3697897"/>
                </a:lnTo>
                <a:lnTo>
                  <a:pt x="1122808" y="3672497"/>
                </a:lnTo>
                <a:lnTo>
                  <a:pt x="451028" y="3672497"/>
                </a:lnTo>
                <a:lnTo>
                  <a:pt x="403766" y="3659797"/>
                </a:lnTo>
                <a:lnTo>
                  <a:pt x="359743" y="3647097"/>
                </a:lnTo>
                <a:lnTo>
                  <a:pt x="319053" y="3634397"/>
                </a:lnTo>
                <a:lnTo>
                  <a:pt x="281791" y="3608997"/>
                </a:lnTo>
                <a:lnTo>
                  <a:pt x="248050" y="3583597"/>
                </a:lnTo>
                <a:lnTo>
                  <a:pt x="217925" y="3558197"/>
                </a:lnTo>
                <a:lnTo>
                  <a:pt x="191511" y="3520097"/>
                </a:lnTo>
                <a:lnTo>
                  <a:pt x="168902" y="3481997"/>
                </a:lnTo>
                <a:lnTo>
                  <a:pt x="150191" y="3443897"/>
                </a:lnTo>
                <a:lnTo>
                  <a:pt x="135475" y="3405797"/>
                </a:lnTo>
                <a:lnTo>
                  <a:pt x="124846" y="3354997"/>
                </a:lnTo>
                <a:lnTo>
                  <a:pt x="118400" y="3316897"/>
                </a:lnTo>
                <a:lnTo>
                  <a:pt x="116230" y="3266097"/>
                </a:lnTo>
                <a:lnTo>
                  <a:pt x="120172" y="3177197"/>
                </a:lnTo>
                <a:lnTo>
                  <a:pt x="131027" y="3113697"/>
                </a:lnTo>
                <a:lnTo>
                  <a:pt x="147342" y="3050197"/>
                </a:lnTo>
                <a:lnTo>
                  <a:pt x="167661" y="2999397"/>
                </a:lnTo>
                <a:lnTo>
                  <a:pt x="190531" y="2948597"/>
                </a:lnTo>
                <a:lnTo>
                  <a:pt x="214497" y="2923197"/>
                </a:lnTo>
                <a:lnTo>
                  <a:pt x="238104" y="2897797"/>
                </a:lnTo>
                <a:lnTo>
                  <a:pt x="259897" y="2872397"/>
                </a:lnTo>
                <a:lnTo>
                  <a:pt x="278423" y="2859697"/>
                </a:lnTo>
                <a:lnTo>
                  <a:pt x="292226" y="2846997"/>
                </a:lnTo>
                <a:lnTo>
                  <a:pt x="327975" y="2834297"/>
                </a:lnTo>
                <a:lnTo>
                  <a:pt x="420646" y="2808897"/>
                </a:lnTo>
                <a:lnTo>
                  <a:pt x="476220" y="2808897"/>
                </a:lnTo>
                <a:lnTo>
                  <a:pt x="489813" y="2796197"/>
                </a:lnTo>
                <a:lnTo>
                  <a:pt x="498425" y="2796197"/>
                </a:lnTo>
                <a:lnTo>
                  <a:pt x="501434" y="2783497"/>
                </a:lnTo>
                <a:lnTo>
                  <a:pt x="496972" y="2770797"/>
                </a:lnTo>
                <a:lnTo>
                  <a:pt x="483171" y="2758097"/>
                </a:lnTo>
                <a:lnTo>
                  <a:pt x="196943" y="2758097"/>
                </a:lnTo>
                <a:lnTo>
                  <a:pt x="147469" y="2745397"/>
                </a:lnTo>
                <a:close/>
              </a:path>
              <a:path w="2540000" h="6301740">
                <a:moveTo>
                  <a:pt x="1983116" y="2694597"/>
                </a:moveTo>
                <a:lnTo>
                  <a:pt x="1790763" y="2694597"/>
                </a:lnTo>
                <a:lnTo>
                  <a:pt x="1712493" y="2719997"/>
                </a:lnTo>
                <a:lnTo>
                  <a:pt x="1673851" y="2719997"/>
                </a:lnTo>
                <a:lnTo>
                  <a:pt x="1635349" y="2745397"/>
                </a:lnTo>
                <a:lnTo>
                  <a:pt x="1558194" y="2770797"/>
                </a:lnTo>
                <a:lnTo>
                  <a:pt x="1479888" y="2821597"/>
                </a:lnTo>
                <a:lnTo>
                  <a:pt x="1439947" y="2859697"/>
                </a:lnTo>
                <a:lnTo>
                  <a:pt x="1399292" y="2885097"/>
                </a:lnTo>
                <a:lnTo>
                  <a:pt x="1357780" y="2923197"/>
                </a:lnTo>
                <a:lnTo>
                  <a:pt x="1315268" y="2961297"/>
                </a:lnTo>
                <a:lnTo>
                  <a:pt x="1271615" y="3012097"/>
                </a:lnTo>
                <a:lnTo>
                  <a:pt x="1226678" y="3062897"/>
                </a:lnTo>
                <a:lnTo>
                  <a:pt x="1180315" y="3113697"/>
                </a:lnTo>
                <a:lnTo>
                  <a:pt x="1132382" y="3177197"/>
                </a:lnTo>
                <a:lnTo>
                  <a:pt x="1059332" y="3266097"/>
                </a:lnTo>
                <a:lnTo>
                  <a:pt x="1011188" y="3329597"/>
                </a:lnTo>
                <a:lnTo>
                  <a:pt x="966143" y="3380397"/>
                </a:lnTo>
                <a:lnTo>
                  <a:pt x="923844" y="3431197"/>
                </a:lnTo>
                <a:lnTo>
                  <a:pt x="883935" y="3481997"/>
                </a:lnTo>
                <a:lnTo>
                  <a:pt x="846064" y="3520097"/>
                </a:lnTo>
                <a:lnTo>
                  <a:pt x="809874" y="3545497"/>
                </a:lnTo>
                <a:lnTo>
                  <a:pt x="775014" y="3583597"/>
                </a:lnTo>
                <a:lnTo>
                  <a:pt x="741127" y="3608997"/>
                </a:lnTo>
                <a:lnTo>
                  <a:pt x="573903" y="3672497"/>
                </a:lnTo>
                <a:lnTo>
                  <a:pt x="1122808" y="3672497"/>
                </a:lnTo>
                <a:lnTo>
                  <a:pt x="1136911" y="3659797"/>
                </a:lnTo>
                <a:lnTo>
                  <a:pt x="1180335" y="3608997"/>
                </a:lnTo>
                <a:lnTo>
                  <a:pt x="1224978" y="3570897"/>
                </a:lnTo>
                <a:lnTo>
                  <a:pt x="1270948" y="3520097"/>
                </a:lnTo>
                <a:lnTo>
                  <a:pt x="1318348" y="3456597"/>
                </a:lnTo>
                <a:lnTo>
                  <a:pt x="1441221" y="3304197"/>
                </a:lnTo>
                <a:lnTo>
                  <a:pt x="1487062" y="3253397"/>
                </a:lnTo>
                <a:lnTo>
                  <a:pt x="1530513" y="3202597"/>
                </a:lnTo>
                <a:lnTo>
                  <a:pt x="1571927" y="3164497"/>
                </a:lnTo>
                <a:lnTo>
                  <a:pt x="1611658" y="3113697"/>
                </a:lnTo>
                <a:lnTo>
                  <a:pt x="1650061" y="3088297"/>
                </a:lnTo>
                <a:lnTo>
                  <a:pt x="1687489" y="3050197"/>
                </a:lnTo>
                <a:lnTo>
                  <a:pt x="1797473" y="2973997"/>
                </a:lnTo>
                <a:lnTo>
                  <a:pt x="1872419" y="2948597"/>
                </a:lnTo>
                <a:lnTo>
                  <a:pt x="1911442" y="2935897"/>
                </a:lnTo>
                <a:lnTo>
                  <a:pt x="1951970" y="2935897"/>
                </a:lnTo>
                <a:lnTo>
                  <a:pt x="1994357" y="2923197"/>
                </a:lnTo>
                <a:lnTo>
                  <a:pt x="2424978" y="2923197"/>
                </a:lnTo>
                <a:lnTo>
                  <a:pt x="2383308" y="2885097"/>
                </a:lnTo>
                <a:lnTo>
                  <a:pt x="2339580" y="2846997"/>
                </a:lnTo>
                <a:lnTo>
                  <a:pt x="2294355" y="2808897"/>
                </a:lnTo>
                <a:lnTo>
                  <a:pt x="2155326" y="2732697"/>
                </a:lnTo>
                <a:lnTo>
                  <a:pt x="2065467" y="2707297"/>
                </a:lnTo>
                <a:lnTo>
                  <a:pt x="2023072" y="2707297"/>
                </a:lnTo>
                <a:lnTo>
                  <a:pt x="1983116" y="2694597"/>
                </a:lnTo>
                <a:close/>
              </a:path>
              <a:path w="2540000" h="6301740">
                <a:moveTo>
                  <a:pt x="81768" y="1676399"/>
                </a:moveTo>
                <a:lnTo>
                  <a:pt x="60494" y="1676399"/>
                </a:lnTo>
                <a:lnTo>
                  <a:pt x="52300" y="1689099"/>
                </a:lnTo>
                <a:lnTo>
                  <a:pt x="47841" y="1701799"/>
                </a:lnTo>
                <a:lnTo>
                  <a:pt x="46494" y="1727199"/>
                </a:lnTo>
                <a:lnTo>
                  <a:pt x="47232" y="1790699"/>
                </a:lnTo>
                <a:lnTo>
                  <a:pt x="49076" y="1854199"/>
                </a:lnTo>
                <a:lnTo>
                  <a:pt x="53870" y="1981199"/>
                </a:lnTo>
                <a:lnTo>
                  <a:pt x="55713" y="2031999"/>
                </a:lnTo>
                <a:lnTo>
                  <a:pt x="56451" y="2057399"/>
                </a:lnTo>
                <a:lnTo>
                  <a:pt x="56023" y="2082799"/>
                </a:lnTo>
                <a:lnTo>
                  <a:pt x="54895" y="2108199"/>
                </a:lnTo>
                <a:lnTo>
                  <a:pt x="53301" y="2158999"/>
                </a:lnTo>
                <a:lnTo>
                  <a:pt x="49645" y="2260599"/>
                </a:lnTo>
                <a:lnTo>
                  <a:pt x="48050" y="2324099"/>
                </a:lnTo>
                <a:lnTo>
                  <a:pt x="46922" y="2387599"/>
                </a:lnTo>
                <a:lnTo>
                  <a:pt x="46494" y="2438399"/>
                </a:lnTo>
                <a:lnTo>
                  <a:pt x="47841" y="2463799"/>
                </a:lnTo>
                <a:lnTo>
                  <a:pt x="52300" y="2476499"/>
                </a:lnTo>
                <a:lnTo>
                  <a:pt x="60494" y="2489199"/>
                </a:lnTo>
                <a:lnTo>
                  <a:pt x="87995" y="2489199"/>
                </a:lnTo>
                <a:lnTo>
                  <a:pt x="91731" y="2476499"/>
                </a:lnTo>
                <a:lnTo>
                  <a:pt x="92976" y="2463799"/>
                </a:lnTo>
                <a:lnTo>
                  <a:pt x="93600" y="2438399"/>
                </a:lnTo>
                <a:lnTo>
                  <a:pt x="95470" y="2412999"/>
                </a:lnTo>
                <a:lnTo>
                  <a:pt x="98586" y="2374899"/>
                </a:lnTo>
                <a:lnTo>
                  <a:pt x="102946" y="2362199"/>
                </a:lnTo>
                <a:lnTo>
                  <a:pt x="117196" y="2311399"/>
                </a:lnTo>
                <a:lnTo>
                  <a:pt x="137258" y="2273299"/>
                </a:lnTo>
                <a:lnTo>
                  <a:pt x="198139" y="2235199"/>
                </a:lnTo>
                <a:lnTo>
                  <a:pt x="240617" y="2222499"/>
                </a:lnTo>
                <a:lnTo>
                  <a:pt x="292226" y="2209799"/>
                </a:lnTo>
                <a:lnTo>
                  <a:pt x="1568839" y="2209799"/>
                </a:lnTo>
                <a:lnTo>
                  <a:pt x="1639279" y="2197099"/>
                </a:lnTo>
                <a:lnTo>
                  <a:pt x="1705833" y="2197099"/>
                </a:lnTo>
                <a:lnTo>
                  <a:pt x="1768653" y="2184399"/>
                </a:lnTo>
                <a:lnTo>
                  <a:pt x="1827895" y="2184399"/>
                </a:lnTo>
                <a:lnTo>
                  <a:pt x="1883712" y="2171699"/>
                </a:lnTo>
                <a:lnTo>
                  <a:pt x="1936258" y="2158999"/>
                </a:lnTo>
                <a:lnTo>
                  <a:pt x="1985687" y="2146299"/>
                </a:lnTo>
                <a:lnTo>
                  <a:pt x="2032153" y="2133599"/>
                </a:lnTo>
                <a:lnTo>
                  <a:pt x="2075810" y="2120899"/>
                </a:lnTo>
                <a:lnTo>
                  <a:pt x="2116812" y="2095499"/>
                </a:lnTo>
                <a:lnTo>
                  <a:pt x="2155313" y="2082799"/>
                </a:lnTo>
                <a:lnTo>
                  <a:pt x="2191467" y="2057399"/>
                </a:lnTo>
                <a:lnTo>
                  <a:pt x="2225427" y="2031999"/>
                </a:lnTo>
                <a:lnTo>
                  <a:pt x="2257349" y="2019299"/>
                </a:lnTo>
                <a:lnTo>
                  <a:pt x="2287386" y="1993899"/>
                </a:lnTo>
                <a:lnTo>
                  <a:pt x="2315691" y="1968499"/>
                </a:lnTo>
                <a:lnTo>
                  <a:pt x="2342419" y="1943099"/>
                </a:lnTo>
                <a:lnTo>
                  <a:pt x="2367724" y="1917699"/>
                </a:lnTo>
                <a:lnTo>
                  <a:pt x="314953" y="1917699"/>
                </a:lnTo>
                <a:lnTo>
                  <a:pt x="292226" y="1904999"/>
                </a:lnTo>
                <a:lnTo>
                  <a:pt x="229184" y="1904999"/>
                </a:lnTo>
                <a:lnTo>
                  <a:pt x="179214" y="1892299"/>
                </a:lnTo>
                <a:lnTo>
                  <a:pt x="141837" y="1866899"/>
                </a:lnTo>
                <a:lnTo>
                  <a:pt x="116574" y="1828799"/>
                </a:lnTo>
                <a:lnTo>
                  <a:pt x="102946" y="1790699"/>
                </a:lnTo>
                <a:lnTo>
                  <a:pt x="95470" y="1739899"/>
                </a:lnTo>
                <a:lnTo>
                  <a:pt x="93600" y="1727199"/>
                </a:lnTo>
                <a:lnTo>
                  <a:pt x="92976" y="1701799"/>
                </a:lnTo>
                <a:lnTo>
                  <a:pt x="91731" y="1689099"/>
                </a:lnTo>
                <a:lnTo>
                  <a:pt x="87995" y="1689099"/>
                </a:lnTo>
                <a:lnTo>
                  <a:pt x="81768" y="1676399"/>
                </a:lnTo>
                <a:close/>
              </a:path>
              <a:path w="2540000" h="6301740">
                <a:moveTo>
                  <a:pt x="2252738" y="457199"/>
                </a:moveTo>
                <a:lnTo>
                  <a:pt x="1655700" y="457199"/>
                </a:lnTo>
                <a:lnTo>
                  <a:pt x="1710063" y="469899"/>
                </a:lnTo>
                <a:lnTo>
                  <a:pt x="1762983" y="469899"/>
                </a:lnTo>
                <a:lnTo>
                  <a:pt x="1814418" y="482599"/>
                </a:lnTo>
                <a:lnTo>
                  <a:pt x="1864328" y="482599"/>
                </a:lnTo>
                <a:lnTo>
                  <a:pt x="1912673" y="495299"/>
                </a:lnTo>
                <a:lnTo>
                  <a:pt x="2004505" y="520699"/>
                </a:lnTo>
                <a:lnTo>
                  <a:pt x="2047910" y="533399"/>
                </a:lnTo>
                <a:lnTo>
                  <a:pt x="2089588" y="558799"/>
                </a:lnTo>
                <a:lnTo>
                  <a:pt x="2129497" y="571499"/>
                </a:lnTo>
                <a:lnTo>
                  <a:pt x="2167597" y="596899"/>
                </a:lnTo>
                <a:lnTo>
                  <a:pt x="2203848" y="622299"/>
                </a:lnTo>
                <a:lnTo>
                  <a:pt x="2272912" y="673099"/>
                </a:lnTo>
                <a:lnTo>
                  <a:pt x="2305504" y="711199"/>
                </a:lnTo>
                <a:lnTo>
                  <a:pt x="2335812" y="749299"/>
                </a:lnTo>
                <a:lnTo>
                  <a:pt x="2363665" y="787399"/>
                </a:lnTo>
                <a:lnTo>
                  <a:pt x="2388889" y="825499"/>
                </a:lnTo>
                <a:lnTo>
                  <a:pt x="2411310" y="876299"/>
                </a:lnTo>
                <a:lnTo>
                  <a:pt x="2430757" y="927099"/>
                </a:lnTo>
                <a:lnTo>
                  <a:pt x="2447056" y="965199"/>
                </a:lnTo>
                <a:lnTo>
                  <a:pt x="2460034" y="1015999"/>
                </a:lnTo>
                <a:lnTo>
                  <a:pt x="2469518" y="1066799"/>
                </a:lnTo>
                <a:lnTo>
                  <a:pt x="2475335" y="1117599"/>
                </a:lnTo>
                <a:lnTo>
                  <a:pt x="2477312" y="1168399"/>
                </a:lnTo>
                <a:lnTo>
                  <a:pt x="2476501" y="1219199"/>
                </a:lnTo>
                <a:lnTo>
                  <a:pt x="2473789" y="1269999"/>
                </a:lnTo>
                <a:lnTo>
                  <a:pt x="2468756" y="1308099"/>
                </a:lnTo>
                <a:lnTo>
                  <a:pt x="2460983" y="1358899"/>
                </a:lnTo>
                <a:lnTo>
                  <a:pt x="2450051" y="1409699"/>
                </a:lnTo>
                <a:lnTo>
                  <a:pt x="2435542" y="1447799"/>
                </a:lnTo>
                <a:lnTo>
                  <a:pt x="2417036" y="1498599"/>
                </a:lnTo>
                <a:lnTo>
                  <a:pt x="2394114" y="1536699"/>
                </a:lnTo>
                <a:lnTo>
                  <a:pt x="2366356" y="1574799"/>
                </a:lnTo>
                <a:lnTo>
                  <a:pt x="2333345" y="1625599"/>
                </a:lnTo>
                <a:lnTo>
                  <a:pt x="2294661" y="1663699"/>
                </a:lnTo>
                <a:lnTo>
                  <a:pt x="2271290" y="1689099"/>
                </a:lnTo>
                <a:lnTo>
                  <a:pt x="2246418" y="1714499"/>
                </a:lnTo>
                <a:lnTo>
                  <a:pt x="2219839" y="1739899"/>
                </a:lnTo>
                <a:lnTo>
                  <a:pt x="2191342" y="1752599"/>
                </a:lnTo>
                <a:lnTo>
                  <a:pt x="2160721" y="1777999"/>
                </a:lnTo>
                <a:lnTo>
                  <a:pt x="2127765" y="1790699"/>
                </a:lnTo>
                <a:lnTo>
                  <a:pt x="2092268" y="1816099"/>
                </a:lnTo>
                <a:lnTo>
                  <a:pt x="2054021" y="1828799"/>
                </a:lnTo>
                <a:lnTo>
                  <a:pt x="2012815" y="1841499"/>
                </a:lnTo>
                <a:lnTo>
                  <a:pt x="1968441" y="1866899"/>
                </a:lnTo>
                <a:lnTo>
                  <a:pt x="1920692" y="1879599"/>
                </a:lnTo>
                <a:lnTo>
                  <a:pt x="1869360" y="1879599"/>
                </a:lnTo>
                <a:lnTo>
                  <a:pt x="1814234" y="1892299"/>
                </a:lnTo>
                <a:lnTo>
                  <a:pt x="1755109" y="1904999"/>
                </a:lnTo>
                <a:lnTo>
                  <a:pt x="1691774" y="1904999"/>
                </a:lnTo>
                <a:lnTo>
                  <a:pt x="1624022" y="1917699"/>
                </a:lnTo>
                <a:lnTo>
                  <a:pt x="2367724" y="1917699"/>
                </a:lnTo>
                <a:lnTo>
                  <a:pt x="2409491" y="1866899"/>
                </a:lnTo>
                <a:lnTo>
                  <a:pt x="2446027" y="1816099"/>
                </a:lnTo>
                <a:lnTo>
                  <a:pt x="2477681" y="1765299"/>
                </a:lnTo>
                <a:lnTo>
                  <a:pt x="2504801" y="1714499"/>
                </a:lnTo>
                <a:lnTo>
                  <a:pt x="2527736" y="1663699"/>
                </a:lnTo>
                <a:lnTo>
                  <a:pt x="2539997" y="1625599"/>
                </a:lnTo>
                <a:lnTo>
                  <a:pt x="2539997" y="850899"/>
                </a:lnTo>
                <a:lnTo>
                  <a:pt x="2536072" y="838199"/>
                </a:lnTo>
                <a:lnTo>
                  <a:pt x="2515926" y="787399"/>
                </a:lnTo>
                <a:lnTo>
                  <a:pt x="2492297" y="736599"/>
                </a:lnTo>
                <a:lnTo>
                  <a:pt x="2464925" y="698499"/>
                </a:lnTo>
                <a:lnTo>
                  <a:pt x="2433551" y="647699"/>
                </a:lnTo>
                <a:lnTo>
                  <a:pt x="2397914" y="596899"/>
                </a:lnTo>
                <a:lnTo>
                  <a:pt x="2357754" y="546099"/>
                </a:lnTo>
                <a:lnTo>
                  <a:pt x="2324614" y="520699"/>
                </a:lnTo>
                <a:lnTo>
                  <a:pt x="2289570" y="482599"/>
                </a:lnTo>
                <a:lnTo>
                  <a:pt x="2252738" y="457199"/>
                </a:lnTo>
                <a:close/>
              </a:path>
              <a:path w="2540000" h="6301740">
                <a:moveTo>
                  <a:pt x="87995" y="12699"/>
                </a:moveTo>
                <a:lnTo>
                  <a:pt x="52300" y="12699"/>
                </a:lnTo>
                <a:lnTo>
                  <a:pt x="47841" y="38099"/>
                </a:lnTo>
                <a:lnTo>
                  <a:pt x="46494" y="63499"/>
                </a:lnTo>
                <a:lnTo>
                  <a:pt x="47530" y="126999"/>
                </a:lnTo>
                <a:lnTo>
                  <a:pt x="49999" y="190499"/>
                </a:lnTo>
                <a:lnTo>
                  <a:pt x="52946" y="253999"/>
                </a:lnTo>
                <a:lnTo>
                  <a:pt x="55415" y="304799"/>
                </a:lnTo>
                <a:lnTo>
                  <a:pt x="56451" y="342899"/>
                </a:lnTo>
                <a:lnTo>
                  <a:pt x="52532" y="431799"/>
                </a:lnTo>
                <a:lnTo>
                  <a:pt x="50413" y="495299"/>
                </a:lnTo>
                <a:lnTo>
                  <a:pt x="48468" y="558799"/>
                </a:lnTo>
                <a:lnTo>
                  <a:pt x="47046" y="622299"/>
                </a:lnTo>
                <a:lnTo>
                  <a:pt x="46494" y="685799"/>
                </a:lnTo>
                <a:lnTo>
                  <a:pt x="47841" y="711199"/>
                </a:lnTo>
                <a:lnTo>
                  <a:pt x="52300" y="723899"/>
                </a:lnTo>
                <a:lnTo>
                  <a:pt x="60494" y="736599"/>
                </a:lnTo>
                <a:lnTo>
                  <a:pt x="87995" y="736599"/>
                </a:lnTo>
                <a:lnTo>
                  <a:pt x="91731" y="723899"/>
                </a:lnTo>
                <a:lnTo>
                  <a:pt x="92976" y="711199"/>
                </a:lnTo>
                <a:lnTo>
                  <a:pt x="93600" y="685799"/>
                </a:lnTo>
                <a:lnTo>
                  <a:pt x="95470" y="660399"/>
                </a:lnTo>
                <a:lnTo>
                  <a:pt x="98586" y="622299"/>
                </a:lnTo>
                <a:lnTo>
                  <a:pt x="117196" y="558799"/>
                </a:lnTo>
                <a:lnTo>
                  <a:pt x="137258" y="520699"/>
                </a:lnTo>
                <a:lnTo>
                  <a:pt x="198139" y="469899"/>
                </a:lnTo>
                <a:lnTo>
                  <a:pt x="240617" y="469899"/>
                </a:lnTo>
                <a:lnTo>
                  <a:pt x="292226" y="457199"/>
                </a:lnTo>
                <a:lnTo>
                  <a:pt x="2252738" y="457199"/>
                </a:lnTo>
                <a:lnTo>
                  <a:pt x="2214230" y="431799"/>
                </a:lnTo>
                <a:lnTo>
                  <a:pt x="2174163" y="406399"/>
                </a:lnTo>
                <a:lnTo>
                  <a:pt x="2132648" y="380999"/>
                </a:lnTo>
                <a:lnTo>
                  <a:pt x="2089802" y="355599"/>
                </a:lnTo>
                <a:lnTo>
                  <a:pt x="2000569" y="330199"/>
                </a:lnTo>
                <a:lnTo>
                  <a:pt x="1954410" y="304799"/>
                </a:lnTo>
                <a:lnTo>
                  <a:pt x="1907376" y="292099"/>
                </a:lnTo>
                <a:lnTo>
                  <a:pt x="1859580" y="292099"/>
                </a:lnTo>
                <a:lnTo>
                  <a:pt x="1762160" y="266699"/>
                </a:lnTo>
                <a:lnTo>
                  <a:pt x="1712764" y="266699"/>
                </a:lnTo>
                <a:lnTo>
                  <a:pt x="1663063" y="253999"/>
                </a:lnTo>
                <a:lnTo>
                  <a:pt x="1563203" y="253999"/>
                </a:lnTo>
                <a:lnTo>
                  <a:pt x="1513272" y="241299"/>
                </a:lnTo>
                <a:lnTo>
                  <a:pt x="292226" y="241299"/>
                </a:lnTo>
                <a:lnTo>
                  <a:pt x="229822" y="228599"/>
                </a:lnTo>
                <a:lnTo>
                  <a:pt x="181127" y="215899"/>
                </a:lnTo>
                <a:lnTo>
                  <a:pt x="144706" y="190499"/>
                </a:lnTo>
                <a:lnTo>
                  <a:pt x="102946" y="114299"/>
                </a:lnTo>
                <a:lnTo>
                  <a:pt x="95470" y="63499"/>
                </a:lnTo>
                <a:lnTo>
                  <a:pt x="93600" y="50799"/>
                </a:lnTo>
                <a:lnTo>
                  <a:pt x="92976" y="25399"/>
                </a:lnTo>
                <a:lnTo>
                  <a:pt x="91731" y="25399"/>
                </a:lnTo>
                <a:lnTo>
                  <a:pt x="87995" y="12699"/>
                </a:lnTo>
                <a:close/>
              </a:path>
              <a:path w="2540000" h="6301740">
                <a:moveTo>
                  <a:pt x="73060" y="0"/>
                </a:moveTo>
                <a:lnTo>
                  <a:pt x="60494" y="12699"/>
                </a:lnTo>
                <a:lnTo>
                  <a:pt x="81768" y="12699"/>
                </a:lnTo>
                <a:lnTo>
                  <a:pt x="73060" y="0"/>
                </a:lnTo>
                <a:close/>
              </a:path>
            </a:pathLst>
          </a:custGeom>
          <a:solidFill>
            <a:srgbClr val="E4E5E4"/>
          </a:solidFill>
        </p:spPr>
        <p:txBody>
          <a:bodyPr wrap="square" lIns="0" tIns="0" rIns="0" bIns="0" rtlCol="0"/>
          <a:lstStyle/>
          <a:p>
            <a:endParaRPr/>
          </a:p>
        </p:txBody>
      </p:sp>
      <p:sp>
        <p:nvSpPr>
          <p:cNvPr id="8" name="object 4"/>
          <p:cNvSpPr/>
          <p:nvPr/>
        </p:nvSpPr>
        <p:spPr>
          <a:xfrm>
            <a:off x="983432" y="6172425"/>
            <a:ext cx="1528267" cy="280911"/>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879636395"/>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19A03D-F0F8-4749-89CF-919729268D30}" type="datetimeFigureOut">
              <a:rPr lang="lv-LV" smtClean="0"/>
              <a:t>02.10.2019</a:t>
            </a:fld>
            <a:endParaRPr lang="lv-LV"/>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8C394B-CFE1-40CE-8048-4223ABDF53C5}" type="slidenum">
              <a:rPr lang="lv-LV" smtClean="0"/>
              <a:t>‹#›</a:t>
            </a:fld>
            <a:endParaRPr lang="lv-LV"/>
          </a:p>
        </p:txBody>
      </p:sp>
      <p:sp>
        <p:nvSpPr>
          <p:cNvPr id="9" name="object 3"/>
          <p:cNvSpPr/>
          <p:nvPr/>
        </p:nvSpPr>
        <p:spPr>
          <a:xfrm>
            <a:off x="9652000" y="0"/>
            <a:ext cx="2540000" cy="6301740"/>
          </a:xfrm>
          <a:custGeom>
            <a:avLst/>
            <a:gdLst/>
            <a:ahLst/>
            <a:cxnLst/>
            <a:rect l="l" t="t" r="r" b="b"/>
            <a:pathLst>
              <a:path w="2540000" h="6301740">
                <a:moveTo>
                  <a:pt x="726185" y="4650397"/>
                </a:moveTo>
                <a:lnTo>
                  <a:pt x="583415" y="4650397"/>
                </a:lnTo>
                <a:lnTo>
                  <a:pt x="526056" y="4663097"/>
                </a:lnTo>
                <a:lnTo>
                  <a:pt x="472319" y="4675797"/>
                </a:lnTo>
                <a:lnTo>
                  <a:pt x="422370" y="4701197"/>
                </a:lnTo>
                <a:lnTo>
                  <a:pt x="376373" y="4726597"/>
                </a:lnTo>
                <a:lnTo>
                  <a:pt x="334492" y="4751997"/>
                </a:lnTo>
                <a:lnTo>
                  <a:pt x="296893" y="4777397"/>
                </a:lnTo>
                <a:lnTo>
                  <a:pt x="263740" y="4802797"/>
                </a:lnTo>
                <a:lnTo>
                  <a:pt x="235199" y="4828197"/>
                </a:lnTo>
                <a:lnTo>
                  <a:pt x="192608" y="4878997"/>
                </a:lnTo>
                <a:lnTo>
                  <a:pt x="165332" y="4917097"/>
                </a:lnTo>
                <a:lnTo>
                  <a:pt x="141594" y="4967897"/>
                </a:lnTo>
                <a:lnTo>
                  <a:pt x="121158" y="5005997"/>
                </a:lnTo>
                <a:lnTo>
                  <a:pt x="103787" y="5056797"/>
                </a:lnTo>
                <a:lnTo>
                  <a:pt x="89247" y="5094897"/>
                </a:lnTo>
                <a:lnTo>
                  <a:pt x="77300" y="5145697"/>
                </a:lnTo>
                <a:lnTo>
                  <a:pt x="67712" y="5196497"/>
                </a:lnTo>
                <a:lnTo>
                  <a:pt x="60246" y="5247297"/>
                </a:lnTo>
                <a:lnTo>
                  <a:pt x="54666" y="5298097"/>
                </a:lnTo>
                <a:lnTo>
                  <a:pt x="50737" y="5336197"/>
                </a:lnTo>
                <a:lnTo>
                  <a:pt x="48223" y="5386997"/>
                </a:lnTo>
                <a:lnTo>
                  <a:pt x="46887" y="5437797"/>
                </a:lnTo>
                <a:lnTo>
                  <a:pt x="46494" y="5488597"/>
                </a:lnTo>
                <a:lnTo>
                  <a:pt x="46922" y="5526697"/>
                </a:lnTo>
                <a:lnTo>
                  <a:pt x="48050" y="5590197"/>
                </a:lnTo>
                <a:lnTo>
                  <a:pt x="49645" y="5640997"/>
                </a:lnTo>
                <a:lnTo>
                  <a:pt x="51473" y="5704497"/>
                </a:lnTo>
                <a:lnTo>
                  <a:pt x="56023" y="5856897"/>
                </a:lnTo>
                <a:lnTo>
                  <a:pt x="56451" y="5882297"/>
                </a:lnTo>
                <a:lnTo>
                  <a:pt x="55899" y="5894997"/>
                </a:lnTo>
                <a:lnTo>
                  <a:pt x="54477" y="5933097"/>
                </a:lnTo>
                <a:lnTo>
                  <a:pt x="52532" y="5983897"/>
                </a:lnTo>
                <a:lnTo>
                  <a:pt x="50413" y="6047397"/>
                </a:lnTo>
                <a:lnTo>
                  <a:pt x="48468" y="6123597"/>
                </a:lnTo>
                <a:lnTo>
                  <a:pt x="47046" y="6187097"/>
                </a:lnTo>
                <a:lnTo>
                  <a:pt x="46494" y="6250597"/>
                </a:lnTo>
                <a:lnTo>
                  <a:pt x="47841" y="6275997"/>
                </a:lnTo>
                <a:lnTo>
                  <a:pt x="52300" y="6288697"/>
                </a:lnTo>
                <a:lnTo>
                  <a:pt x="60494" y="6301397"/>
                </a:lnTo>
                <a:lnTo>
                  <a:pt x="87995" y="6301397"/>
                </a:lnTo>
                <a:lnTo>
                  <a:pt x="91731" y="6288697"/>
                </a:lnTo>
                <a:lnTo>
                  <a:pt x="92976" y="6275997"/>
                </a:lnTo>
                <a:lnTo>
                  <a:pt x="93600" y="6250597"/>
                </a:lnTo>
                <a:lnTo>
                  <a:pt x="95470" y="6225197"/>
                </a:lnTo>
                <a:lnTo>
                  <a:pt x="98586" y="6187097"/>
                </a:lnTo>
                <a:lnTo>
                  <a:pt x="102946" y="6174397"/>
                </a:lnTo>
                <a:lnTo>
                  <a:pt x="117196" y="6123597"/>
                </a:lnTo>
                <a:lnTo>
                  <a:pt x="137258" y="6085497"/>
                </a:lnTo>
                <a:lnTo>
                  <a:pt x="198139" y="6047397"/>
                </a:lnTo>
                <a:lnTo>
                  <a:pt x="240617" y="6034697"/>
                </a:lnTo>
                <a:lnTo>
                  <a:pt x="292226" y="6021997"/>
                </a:lnTo>
                <a:lnTo>
                  <a:pt x="2539997" y="6021997"/>
                </a:lnTo>
                <a:lnTo>
                  <a:pt x="2539997" y="5755297"/>
                </a:lnTo>
                <a:lnTo>
                  <a:pt x="198829" y="5755297"/>
                </a:lnTo>
                <a:lnTo>
                  <a:pt x="187625" y="5742597"/>
                </a:lnTo>
                <a:lnTo>
                  <a:pt x="178908" y="5742597"/>
                </a:lnTo>
                <a:lnTo>
                  <a:pt x="165362" y="5691797"/>
                </a:lnTo>
                <a:lnTo>
                  <a:pt x="158980" y="5640997"/>
                </a:lnTo>
                <a:lnTo>
                  <a:pt x="154467" y="5577497"/>
                </a:lnTo>
                <a:lnTo>
                  <a:pt x="152755" y="5501297"/>
                </a:lnTo>
                <a:lnTo>
                  <a:pt x="154291" y="5450497"/>
                </a:lnTo>
                <a:lnTo>
                  <a:pt x="158868" y="5412397"/>
                </a:lnTo>
                <a:lnTo>
                  <a:pt x="166438" y="5361597"/>
                </a:lnTo>
                <a:lnTo>
                  <a:pt x="176956" y="5323497"/>
                </a:lnTo>
                <a:lnTo>
                  <a:pt x="190374" y="5285397"/>
                </a:lnTo>
                <a:lnTo>
                  <a:pt x="206646" y="5247297"/>
                </a:lnTo>
                <a:lnTo>
                  <a:pt x="225725" y="5209197"/>
                </a:lnTo>
                <a:lnTo>
                  <a:pt x="247564" y="5171097"/>
                </a:lnTo>
                <a:lnTo>
                  <a:pt x="272116" y="5145697"/>
                </a:lnTo>
                <a:lnTo>
                  <a:pt x="299334" y="5107597"/>
                </a:lnTo>
                <a:lnTo>
                  <a:pt x="329172" y="5082197"/>
                </a:lnTo>
                <a:lnTo>
                  <a:pt x="361584" y="5056797"/>
                </a:lnTo>
                <a:lnTo>
                  <a:pt x="396521" y="5031397"/>
                </a:lnTo>
                <a:lnTo>
                  <a:pt x="433937" y="5018697"/>
                </a:lnTo>
                <a:lnTo>
                  <a:pt x="473787" y="4993297"/>
                </a:lnTo>
                <a:lnTo>
                  <a:pt x="516022" y="4980597"/>
                </a:lnTo>
                <a:lnTo>
                  <a:pt x="560596" y="4967897"/>
                </a:lnTo>
                <a:lnTo>
                  <a:pt x="607462" y="4955197"/>
                </a:lnTo>
                <a:lnTo>
                  <a:pt x="656574" y="4942497"/>
                </a:lnTo>
                <a:lnTo>
                  <a:pt x="707884" y="4929797"/>
                </a:lnTo>
                <a:lnTo>
                  <a:pt x="1290760" y="4929797"/>
                </a:lnTo>
                <a:lnTo>
                  <a:pt x="1231685" y="4878997"/>
                </a:lnTo>
                <a:lnTo>
                  <a:pt x="1187925" y="4840897"/>
                </a:lnTo>
                <a:lnTo>
                  <a:pt x="1016574" y="4739297"/>
                </a:lnTo>
                <a:lnTo>
                  <a:pt x="974505" y="4713897"/>
                </a:lnTo>
                <a:lnTo>
                  <a:pt x="808384" y="4663097"/>
                </a:lnTo>
                <a:lnTo>
                  <a:pt x="767238" y="4663097"/>
                </a:lnTo>
                <a:lnTo>
                  <a:pt x="726185" y="4650397"/>
                </a:lnTo>
                <a:close/>
              </a:path>
              <a:path w="2540000" h="6301740">
                <a:moveTo>
                  <a:pt x="2539997" y="6021997"/>
                </a:moveTo>
                <a:lnTo>
                  <a:pt x="2208654" y="6021997"/>
                </a:lnTo>
                <a:lnTo>
                  <a:pt x="2247485" y="6034697"/>
                </a:lnTo>
                <a:lnTo>
                  <a:pt x="2314587" y="6034697"/>
                </a:lnTo>
                <a:lnTo>
                  <a:pt x="2369288" y="6047397"/>
                </a:lnTo>
                <a:lnTo>
                  <a:pt x="2416657" y="6060097"/>
                </a:lnTo>
                <a:lnTo>
                  <a:pt x="2454939" y="6072797"/>
                </a:lnTo>
                <a:lnTo>
                  <a:pt x="2497226" y="6136297"/>
                </a:lnTo>
                <a:lnTo>
                  <a:pt x="2506359" y="6187097"/>
                </a:lnTo>
                <a:lnTo>
                  <a:pt x="2510510" y="6225197"/>
                </a:lnTo>
                <a:lnTo>
                  <a:pt x="2512223" y="6237897"/>
                </a:lnTo>
                <a:lnTo>
                  <a:pt x="2516739" y="6250597"/>
                </a:lnTo>
                <a:lnTo>
                  <a:pt x="2523122" y="6250597"/>
                </a:lnTo>
                <a:lnTo>
                  <a:pt x="2530436" y="6263297"/>
                </a:lnTo>
                <a:lnTo>
                  <a:pt x="2539997" y="6250597"/>
                </a:lnTo>
                <a:lnTo>
                  <a:pt x="2539997" y="6021997"/>
                </a:lnTo>
                <a:close/>
              </a:path>
              <a:path w="2540000" h="6301740">
                <a:moveTo>
                  <a:pt x="1494769" y="5742597"/>
                </a:moveTo>
                <a:lnTo>
                  <a:pt x="1320844" y="5742597"/>
                </a:lnTo>
                <a:lnTo>
                  <a:pt x="1310257" y="5755297"/>
                </a:lnTo>
                <a:lnTo>
                  <a:pt x="1503119" y="5755297"/>
                </a:lnTo>
                <a:lnTo>
                  <a:pt x="1494769" y="5742597"/>
                </a:lnTo>
                <a:close/>
              </a:path>
              <a:path w="2540000" h="6301740">
                <a:moveTo>
                  <a:pt x="2530436" y="5425097"/>
                </a:moveTo>
                <a:lnTo>
                  <a:pt x="2523122" y="5437797"/>
                </a:lnTo>
                <a:lnTo>
                  <a:pt x="2516739" y="5437797"/>
                </a:lnTo>
                <a:lnTo>
                  <a:pt x="2512223" y="5450497"/>
                </a:lnTo>
                <a:lnTo>
                  <a:pt x="2510510" y="5463197"/>
                </a:lnTo>
                <a:lnTo>
                  <a:pt x="2509368" y="5488597"/>
                </a:lnTo>
                <a:lnTo>
                  <a:pt x="2506359" y="5526697"/>
                </a:lnTo>
                <a:lnTo>
                  <a:pt x="2502104" y="5564797"/>
                </a:lnTo>
                <a:lnTo>
                  <a:pt x="2497226" y="5602897"/>
                </a:lnTo>
                <a:lnTo>
                  <a:pt x="2482380" y="5653697"/>
                </a:lnTo>
                <a:lnTo>
                  <a:pt x="2454939" y="5691797"/>
                </a:lnTo>
                <a:lnTo>
                  <a:pt x="2416657" y="5717197"/>
                </a:lnTo>
                <a:lnTo>
                  <a:pt x="2369288" y="5729897"/>
                </a:lnTo>
                <a:lnTo>
                  <a:pt x="2314587" y="5742597"/>
                </a:lnTo>
                <a:lnTo>
                  <a:pt x="2121162" y="5742597"/>
                </a:lnTo>
                <a:lnTo>
                  <a:pt x="2072790" y="5755297"/>
                </a:lnTo>
                <a:lnTo>
                  <a:pt x="2539997" y="5755297"/>
                </a:lnTo>
                <a:lnTo>
                  <a:pt x="2539997" y="5437797"/>
                </a:lnTo>
                <a:lnTo>
                  <a:pt x="2530436" y="5425097"/>
                </a:lnTo>
                <a:close/>
              </a:path>
              <a:path w="2540000" h="6301740">
                <a:moveTo>
                  <a:pt x="1290760" y="4929797"/>
                </a:moveTo>
                <a:lnTo>
                  <a:pt x="878471" y="4929797"/>
                </a:lnTo>
                <a:lnTo>
                  <a:pt x="936891" y="4942497"/>
                </a:lnTo>
                <a:lnTo>
                  <a:pt x="992083" y="4942497"/>
                </a:lnTo>
                <a:lnTo>
                  <a:pt x="1043955" y="4955197"/>
                </a:lnTo>
                <a:lnTo>
                  <a:pt x="1092413" y="4967897"/>
                </a:lnTo>
                <a:lnTo>
                  <a:pt x="1137367" y="4993297"/>
                </a:lnTo>
                <a:lnTo>
                  <a:pt x="1178724" y="5005997"/>
                </a:lnTo>
                <a:lnTo>
                  <a:pt x="1216390" y="5031397"/>
                </a:lnTo>
                <a:lnTo>
                  <a:pt x="1250276" y="5056797"/>
                </a:lnTo>
                <a:lnTo>
                  <a:pt x="1280287" y="5082197"/>
                </a:lnTo>
                <a:lnTo>
                  <a:pt x="1328318" y="5132997"/>
                </a:lnTo>
                <a:lnTo>
                  <a:pt x="1355279" y="5183797"/>
                </a:lnTo>
                <a:lnTo>
                  <a:pt x="1373476" y="5234597"/>
                </a:lnTo>
                <a:lnTo>
                  <a:pt x="1384502" y="5285397"/>
                </a:lnTo>
                <a:lnTo>
                  <a:pt x="1389950" y="5336197"/>
                </a:lnTo>
                <a:lnTo>
                  <a:pt x="1391411" y="5386997"/>
                </a:lnTo>
                <a:lnTo>
                  <a:pt x="1390036" y="5437797"/>
                </a:lnTo>
                <a:lnTo>
                  <a:pt x="1386104" y="5501297"/>
                </a:lnTo>
                <a:lnTo>
                  <a:pt x="1379907" y="5564797"/>
                </a:lnTo>
                <a:lnTo>
                  <a:pt x="1371734" y="5615597"/>
                </a:lnTo>
                <a:lnTo>
                  <a:pt x="1361878" y="5666397"/>
                </a:lnTo>
                <a:lnTo>
                  <a:pt x="1350627" y="5704497"/>
                </a:lnTo>
                <a:lnTo>
                  <a:pt x="1330183" y="5742597"/>
                </a:lnTo>
                <a:lnTo>
                  <a:pt x="1489531" y="5742597"/>
                </a:lnTo>
                <a:lnTo>
                  <a:pt x="1494358" y="5323497"/>
                </a:lnTo>
                <a:lnTo>
                  <a:pt x="1505561" y="5285397"/>
                </a:lnTo>
                <a:lnTo>
                  <a:pt x="1538593" y="5259997"/>
                </a:lnTo>
                <a:lnTo>
                  <a:pt x="1567975" y="5234597"/>
                </a:lnTo>
                <a:lnTo>
                  <a:pt x="1601809" y="5209197"/>
                </a:lnTo>
                <a:lnTo>
                  <a:pt x="1639482" y="5183797"/>
                </a:lnTo>
                <a:lnTo>
                  <a:pt x="1723901" y="5120297"/>
                </a:lnTo>
                <a:lnTo>
                  <a:pt x="1769425" y="5094897"/>
                </a:lnTo>
                <a:lnTo>
                  <a:pt x="1816344" y="5056797"/>
                </a:lnTo>
                <a:lnTo>
                  <a:pt x="1411338" y="5056797"/>
                </a:lnTo>
                <a:lnTo>
                  <a:pt x="1365671" y="5005997"/>
                </a:lnTo>
                <a:lnTo>
                  <a:pt x="1320528" y="4955197"/>
                </a:lnTo>
                <a:lnTo>
                  <a:pt x="1290760" y="4929797"/>
                </a:lnTo>
                <a:close/>
              </a:path>
              <a:path w="2540000" h="6301740">
                <a:moveTo>
                  <a:pt x="2539997" y="3862997"/>
                </a:moveTo>
                <a:lnTo>
                  <a:pt x="2534403" y="3875697"/>
                </a:lnTo>
                <a:lnTo>
                  <a:pt x="2513838" y="3913797"/>
                </a:lnTo>
                <a:lnTo>
                  <a:pt x="2502427" y="3939492"/>
                </a:lnTo>
                <a:lnTo>
                  <a:pt x="2500553" y="3951897"/>
                </a:lnTo>
                <a:lnTo>
                  <a:pt x="2495741" y="3977297"/>
                </a:lnTo>
                <a:lnTo>
                  <a:pt x="2488758" y="4015397"/>
                </a:lnTo>
                <a:lnTo>
                  <a:pt x="2478825" y="4040797"/>
                </a:lnTo>
                <a:lnTo>
                  <a:pt x="2465167" y="4078897"/>
                </a:lnTo>
                <a:lnTo>
                  <a:pt x="2447005" y="4116997"/>
                </a:lnTo>
                <a:lnTo>
                  <a:pt x="2423564" y="4167797"/>
                </a:lnTo>
                <a:lnTo>
                  <a:pt x="2394064" y="4205897"/>
                </a:lnTo>
                <a:lnTo>
                  <a:pt x="2357731" y="4256697"/>
                </a:lnTo>
                <a:lnTo>
                  <a:pt x="2313785" y="4307497"/>
                </a:lnTo>
                <a:lnTo>
                  <a:pt x="2261450" y="4358297"/>
                </a:lnTo>
                <a:lnTo>
                  <a:pt x="2232823" y="4383697"/>
                </a:lnTo>
                <a:lnTo>
                  <a:pt x="2203106" y="4409097"/>
                </a:lnTo>
                <a:lnTo>
                  <a:pt x="2172317" y="4447197"/>
                </a:lnTo>
                <a:lnTo>
                  <a:pt x="2140479" y="4472597"/>
                </a:lnTo>
                <a:lnTo>
                  <a:pt x="2107611" y="4497997"/>
                </a:lnTo>
                <a:lnTo>
                  <a:pt x="2073735" y="4523397"/>
                </a:lnTo>
                <a:lnTo>
                  <a:pt x="2038870" y="4561497"/>
                </a:lnTo>
                <a:lnTo>
                  <a:pt x="2003038" y="4586897"/>
                </a:lnTo>
                <a:lnTo>
                  <a:pt x="1966260" y="4612297"/>
                </a:lnTo>
                <a:lnTo>
                  <a:pt x="1928554" y="4650397"/>
                </a:lnTo>
                <a:lnTo>
                  <a:pt x="1889944" y="4675797"/>
                </a:lnTo>
                <a:lnTo>
                  <a:pt x="1850448" y="4713897"/>
                </a:lnTo>
                <a:lnTo>
                  <a:pt x="1810087" y="4739297"/>
                </a:lnTo>
                <a:lnTo>
                  <a:pt x="1768883" y="4777397"/>
                </a:lnTo>
                <a:lnTo>
                  <a:pt x="1726855" y="4802797"/>
                </a:lnTo>
                <a:lnTo>
                  <a:pt x="1684025" y="4840897"/>
                </a:lnTo>
                <a:lnTo>
                  <a:pt x="1640412" y="4878997"/>
                </a:lnTo>
                <a:lnTo>
                  <a:pt x="1458552" y="5018697"/>
                </a:lnTo>
                <a:lnTo>
                  <a:pt x="1411338" y="5056797"/>
                </a:lnTo>
                <a:lnTo>
                  <a:pt x="1816344" y="5056797"/>
                </a:lnTo>
                <a:lnTo>
                  <a:pt x="1864047" y="5018697"/>
                </a:lnTo>
                <a:lnTo>
                  <a:pt x="1911923" y="4993297"/>
                </a:lnTo>
                <a:lnTo>
                  <a:pt x="1959361" y="4955197"/>
                </a:lnTo>
                <a:lnTo>
                  <a:pt x="2114569" y="4828197"/>
                </a:lnTo>
                <a:lnTo>
                  <a:pt x="2164381" y="4790097"/>
                </a:lnTo>
                <a:lnTo>
                  <a:pt x="2211128" y="4764697"/>
                </a:lnTo>
                <a:lnTo>
                  <a:pt x="2254810" y="4726597"/>
                </a:lnTo>
                <a:lnTo>
                  <a:pt x="2295427" y="4688497"/>
                </a:lnTo>
                <a:lnTo>
                  <a:pt x="2332978" y="4663097"/>
                </a:lnTo>
                <a:lnTo>
                  <a:pt x="2367464" y="4624997"/>
                </a:lnTo>
                <a:lnTo>
                  <a:pt x="2398884" y="4599597"/>
                </a:lnTo>
                <a:lnTo>
                  <a:pt x="2427239" y="4561497"/>
                </a:lnTo>
                <a:lnTo>
                  <a:pt x="2452529" y="4536097"/>
                </a:lnTo>
                <a:lnTo>
                  <a:pt x="2474753" y="4497997"/>
                </a:lnTo>
                <a:lnTo>
                  <a:pt x="2493911" y="4472597"/>
                </a:lnTo>
                <a:lnTo>
                  <a:pt x="2512046" y="4434497"/>
                </a:lnTo>
                <a:lnTo>
                  <a:pt x="2526753" y="4396397"/>
                </a:lnTo>
                <a:lnTo>
                  <a:pt x="2538264" y="4345597"/>
                </a:lnTo>
                <a:lnTo>
                  <a:pt x="2539997" y="4345597"/>
                </a:lnTo>
                <a:lnTo>
                  <a:pt x="2539997" y="3862997"/>
                </a:lnTo>
                <a:close/>
              </a:path>
              <a:path w="2540000" h="6301740">
                <a:moveTo>
                  <a:pt x="2424978" y="2923197"/>
                </a:moveTo>
                <a:lnTo>
                  <a:pt x="2078944" y="2923197"/>
                </a:lnTo>
                <a:lnTo>
                  <a:pt x="2158641" y="2948597"/>
                </a:lnTo>
                <a:lnTo>
                  <a:pt x="2235574" y="2973997"/>
                </a:lnTo>
                <a:lnTo>
                  <a:pt x="2272105" y="2999397"/>
                </a:lnTo>
                <a:lnTo>
                  <a:pt x="2306864" y="3012097"/>
                </a:lnTo>
                <a:lnTo>
                  <a:pt x="2339493" y="3050197"/>
                </a:lnTo>
                <a:lnTo>
                  <a:pt x="2369632" y="3075597"/>
                </a:lnTo>
                <a:lnTo>
                  <a:pt x="2396920" y="3113697"/>
                </a:lnTo>
                <a:lnTo>
                  <a:pt x="2420997" y="3151797"/>
                </a:lnTo>
                <a:lnTo>
                  <a:pt x="2441504" y="3189897"/>
                </a:lnTo>
                <a:lnTo>
                  <a:pt x="2458080" y="3240697"/>
                </a:lnTo>
                <a:lnTo>
                  <a:pt x="2470366" y="3291497"/>
                </a:lnTo>
                <a:lnTo>
                  <a:pt x="2478002" y="3342297"/>
                </a:lnTo>
                <a:lnTo>
                  <a:pt x="2480627" y="3405797"/>
                </a:lnTo>
                <a:lnTo>
                  <a:pt x="2479182" y="3443897"/>
                </a:lnTo>
                <a:lnTo>
                  <a:pt x="2474760" y="3494697"/>
                </a:lnTo>
                <a:lnTo>
                  <a:pt x="2467231" y="3545497"/>
                </a:lnTo>
                <a:lnTo>
                  <a:pt x="2456463" y="3583597"/>
                </a:lnTo>
                <a:lnTo>
                  <a:pt x="2442325" y="3634397"/>
                </a:lnTo>
                <a:lnTo>
                  <a:pt x="2424688" y="3672497"/>
                </a:lnTo>
                <a:lnTo>
                  <a:pt x="2403421" y="3710597"/>
                </a:lnTo>
                <a:lnTo>
                  <a:pt x="2378391" y="3748697"/>
                </a:lnTo>
                <a:lnTo>
                  <a:pt x="2349470" y="3786797"/>
                </a:lnTo>
                <a:lnTo>
                  <a:pt x="2316526" y="3812197"/>
                </a:lnTo>
                <a:lnTo>
                  <a:pt x="2279428" y="3837597"/>
                </a:lnTo>
                <a:lnTo>
                  <a:pt x="2238046" y="3862997"/>
                </a:lnTo>
                <a:lnTo>
                  <a:pt x="2192248" y="3875697"/>
                </a:lnTo>
                <a:lnTo>
                  <a:pt x="2141905" y="3888397"/>
                </a:lnTo>
                <a:lnTo>
                  <a:pt x="2107296" y="3901097"/>
                </a:lnTo>
                <a:lnTo>
                  <a:pt x="2002123" y="3901097"/>
                </a:lnTo>
                <a:lnTo>
                  <a:pt x="1990812" y="3913797"/>
                </a:lnTo>
                <a:lnTo>
                  <a:pt x="1984480" y="3913797"/>
                </a:lnTo>
                <a:lnTo>
                  <a:pt x="1982508" y="3926497"/>
                </a:lnTo>
                <a:lnTo>
                  <a:pt x="1985674" y="3939197"/>
                </a:lnTo>
                <a:lnTo>
                  <a:pt x="1995379" y="3939197"/>
                </a:lnTo>
                <a:lnTo>
                  <a:pt x="2011933" y="3951897"/>
                </a:lnTo>
                <a:lnTo>
                  <a:pt x="2099617" y="3951897"/>
                </a:lnTo>
                <a:lnTo>
                  <a:pt x="2144211" y="3964597"/>
                </a:lnTo>
                <a:lnTo>
                  <a:pt x="2475647" y="3964597"/>
                </a:lnTo>
                <a:lnTo>
                  <a:pt x="2506310" y="3913797"/>
                </a:lnTo>
                <a:lnTo>
                  <a:pt x="2509266" y="3875697"/>
                </a:lnTo>
                <a:lnTo>
                  <a:pt x="2510510" y="3824897"/>
                </a:lnTo>
                <a:lnTo>
                  <a:pt x="2512223" y="3812197"/>
                </a:lnTo>
                <a:lnTo>
                  <a:pt x="2516739" y="3812197"/>
                </a:lnTo>
                <a:lnTo>
                  <a:pt x="2523122" y="3799497"/>
                </a:lnTo>
                <a:lnTo>
                  <a:pt x="2539997" y="3799497"/>
                </a:lnTo>
                <a:lnTo>
                  <a:pt x="2539997" y="3113697"/>
                </a:lnTo>
                <a:lnTo>
                  <a:pt x="2532602" y="3100997"/>
                </a:lnTo>
                <a:lnTo>
                  <a:pt x="2512558" y="3050197"/>
                </a:lnTo>
                <a:lnTo>
                  <a:pt x="2489730" y="3012097"/>
                </a:lnTo>
                <a:lnTo>
                  <a:pt x="2464028" y="2973997"/>
                </a:lnTo>
                <a:lnTo>
                  <a:pt x="2424978" y="2923197"/>
                </a:lnTo>
                <a:close/>
              </a:path>
              <a:path w="2540000" h="6301740">
                <a:moveTo>
                  <a:pt x="2539997" y="3799497"/>
                </a:moveTo>
                <a:lnTo>
                  <a:pt x="2523122" y="3799497"/>
                </a:lnTo>
                <a:lnTo>
                  <a:pt x="2516739" y="3812197"/>
                </a:lnTo>
                <a:lnTo>
                  <a:pt x="2512223" y="3812197"/>
                </a:lnTo>
                <a:lnTo>
                  <a:pt x="2510510" y="3824897"/>
                </a:lnTo>
                <a:lnTo>
                  <a:pt x="2510355" y="3850297"/>
                </a:lnTo>
                <a:lnTo>
                  <a:pt x="2509266" y="3875697"/>
                </a:lnTo>
                <a:lnTo>
                  <a:pt x="2506310" y="3913797"/>
                </a:lnTo>
                <a:lnTo>
                  <a:pt x="2502427" y="3939492"/>
                </a:lnTo>
                <a:lnTo>
                  <a:pt x="2513838" y="3913797"/>
                </a:lnTo>
                <a:lnTo>
                  <a:pt x="2534403" y="3875697"/>
                </a:lnTo>
                <a:lnTo>
                  <a:pt x="2539997" y="3862997"/>
                </a:lnTo>
                <a:lnTo>
                  <a:pt x="2539997" y="3799497"/>
                </a:lnTo>
                <a:close/>
              </a:path>
              <a:path w="2540000" h="6301740">
                <a:moveTo>
                  <a:pt x="147469" y="2745397"/>
                </a:moveTo>
                <a:lnTo>
                  <a:pt x="55205" y="2745397"/>
                </a:lnTo>
                <a:lnTo>
                  <a:pt x="51106" y="2758097"/>
                </a:lnTo>
                <a:lnTo>
                  <a:pt x="49809" y="2783497"/>
                </a:lnTo>
                <a:lnTo>
                  <a:pt x="49083" y="2796197"/>
                </a:lnTo>
                <a:lnTo>
                  <a:pt x="46491" y="2821597"/>
                </a:lnTo>
                <a:lnTo>
                  <a:pt x="41408" y="2846997"/>
                </a:lnTo>
                <a:lnTo>
                  <a:pt x="33210" y="2897797"/>
                </a:lnTo>
                <a:lnTo>
                  <a:pt x="23831" y="2935897"/>
                </a:lnTo>
                <a:lnTo>
                  <a:pt x="15744" y="2986697"/>
                </a:lnTo>
                <a:lnTo>
                  <a:pt x="9132" y="3024797"/>
                </a:lnTo>
                <a:lnTo>
                  <a:pt x="4182" y="3088297"/>
                </a:lnTo>
                <a:lnTo>
                  <a:pt x="1076" y="3139097"/>
                </a:lnTo>
                <a:lnTo>
                  <a:pt x="0" y="3202597"/>
                </a:lnTo>
                <a:lnTo>
                  <a:pt x="1490" y="3253397"/>
                </a:lnTo>
                <a:lnTo>
                  <a:pt x="5913" y="3316897"/>
                </a:lnTo>
                <a:lnTo>
                  <a:pt x="13194" y="3367697"/>
                </a:lnTo>
                <a:lnTo>
                  <a:pt x="23262" y="3418497"/>
                </a:lnTo>
                <a:lnTo>
                  <a:pt x="36044" y="3469297"/>
                </a:lnTo>
                <a:lnTo>
                  <a:pt x="51465" y="3507397"/>
                </a:lnTo>
                <a:lnTo>
                  <a:pt x="69454" y="3558197"/>
                </a:lnTo>
                <a:lnTo>
                  <a:pt x="89938" y="3596297"/>
                </a:lnTo>
                <a:lnTo>
                  <a:pt x="112842" y="3634397"/>
                </a:lnTo>
                <a:lnTo>
                  <a:pt x="138095" y="3672497"/>
                </a:lnTo>
                <a:lnTo>
                  <a:pt x="165623" y="3710597"/>
                </a:lnTo>
                <a:lnTo>
                  <a:pt x="195354" y="3735997"/>
                </a:lnTo>
                <a:lnTo>
                  <a:pt x="227214" y="3761397"/>
                </a:lnTo>
                <a:lnTo>
                  <a:pt x="261131" y="3786797"/>
                </a:lnTo>
                <a:lnTo>
                  <a:pt x="297031" y="3812197"/>
                </a:lnTo>
                <a:lnTo>
                  <a:pt x="334841" y="3837597"/>
                </a:lnTo>
                <a:lnTo>
                  <a:pt x="374489" y="3850297"/>
                </a:lnTo>
                <a:lnTo>
                  <a:pt x="415902" y="3862997"/>
                </a:lnTo>
                <a:lnTo>
                  <a:pt x="459006" y="3875697"/>
                </a:lnTo>
                <a:lnTo>
                  <a:pt x="503729" y="3888397"/>
                </a:lnTo>
                <a:lnTo>
                  <a:pt x="709462" y="3888397"/>
                </a:lnTo>
                <a:lnTo>
                  <a:pt x="934383" y="3812197"/>
                </a:lnTo>
                <a:lnTo>
                  <a:pt x="973296" y="3786797"/>
                </a:lnTo>
                <a:lnTo>
                  <a:pt x="1012900" y="3761397"/>
                </a:lnTo>
                <a:lnTo>
                  <a:pt x="1053300" y="3723297"/>
                </a:lnTo>
                <a:lnTo>
                  <a:pt x="1094602" y="3697897"/>
                </a:lnTo>
                <a:lnTo>
                  <a:pt x="1122808" y="3672497"/>
                </a:lnTo>
                <a:lnTo>
                  <a:pt x="451028" y="3672497"/>
                </a:lnTo>
                <a:lnTo>
                  <a:pt x="403766" y="3659797"/>
                </a:lnTo>
                <a:lnTo>
                  <a:pt x="359743" y="3647097"/>
                </a:lnTo>
                <a:lnTo>
                  <a:pt x="319053" y="3634397"/>
                </a:lnTo>
                <a:lnTo>
                  <a:pt x="281791" y="3608997"/>
                </a:lnTo>
                <a:lnTo>
                  <a:pt x="248050" y="3583597"/>
                </a:lnTo>
                <a:lnTo>
                  <a:pt x="217925" y="3558197"/>
                </a:lnTo>
                <a:lnTo>
                  <a:pt x="191511" y="3520097"/>
                </a:lnTo>
                <a:lnTo>
                  <a:pt x="168902" y="3481997"/>
                </a:lnTo>
                <a:lnTo>
                  <a:pt x="150191" y="3443897"/>
                </a:lnTo>
                <a:lnTo>
                  <a:pt x="135475" y="3405797"/>
                </a:lnTo>
                <a:lnTo>
                  <a:pt x="124846" y="3354997"/>
                </a:lnTo>
                <a:lnTo>
                  <a:pt x="118400" y="3316897"/>
                </a:lnTo>
                <a:lnTo>
                  <a:pt x="116230" y="3266097"/>
                </a:lnTo>
                <a:lnTo>
                  <a:pt x="120172" y="3177197"/>
                </a:lnTo>
                <a:lnTo>
                  <a:pt x="131027" y="3113697"/>
                </a:lnTo>
                <a:lnTo>
                  <a:pt x="147342" y="3050197"/>
                </a:lnTo>
                <a:lnTo>
                  <a:pt x="167661" y="2999397"/>
                </a:lnTo>
                <a:lnTo>
                  <a:pt x="190531" y="2948597"/>
                </a:lnTo>
                <a:lnTo>
                  <a:pt x="214497" y="2923197"/>
                </a:lnTo>
                <a:lnTo>
                  <a:pt x="238104" y="2897797"/>
                </a:lnTo>
                <a:lnTo>
                  <a:pt x="259897" y="2872397"/>
                </a:lnTo>
                <a:lnTo>
                  <a:pt x="278423" y="2859697"/>
                </a:lnTo>
                <a:lnTo>
                  <a:pt x="292226" y="2846997"/>
                </a:lnTo>
                <a:lnTo>
                  <a:pt x="327975" y="2834297"/>
                </a:lnTo>
                <a:lnTo>
                  <a:pt x="420646" y="2808897"/>
                </a:lnTo>
                <a:lnTo>
                  <a:pt x="476220" y="2808897"/>
                </a:lnTo>
                <a:lnTo>
                  <a:pt x="489813" y="2796197"/>
                </a:lnTo>
                <a:lnTo>
                  <a:pt x="498425" y="2796197"/>
                </a:lnTo>
                <a:lnTo>
                  <a:pt x="501434" y="2783497"/>
                </a:lnTo>
                <a:lnTo>
                  <a:pt x="496972" y="2770797"/>
                </a:lnTo>
                <a:lnTo>
                  <a:pt x="483171" y="2758097"/>
                </a:lnTo>
                <a:lnTo>
                  <a:pt x="196943" y="2758097"/>
                </a:lnTo>
                <a:lnTo>
                  <a:pt x="147469" y="2745397"/>
                </a:lnTo>
                <a:close/>
              </a:path>
              <a:path w="2540000" h="6301740">
                <a:moveTo>
                  <a:pt x="1983116" y="2694597"/>
                </a:moveTo>
                <a:lnTo>
                  <a:pt x="1790763" y="2694597"/>
                </a:lnTo>
                <a:lnTo>
                  <a:pt x="1712493" y="2719997"/>
                </a:lnTo>
                <a:lnTo>
                  <a:pt x="1673851" y="2719997"/>
                </a:lnTo>
                <a:lnTo>
                  <a:pt x="1635349" y="2745397"/>
                </a:lnTo>
                <a:lnTo>
                  <a:pt x="1558194" y="2770797"/>
                </a:lnTo>
                <a:lnTo>
                  <a:pt x="1479888" y="2821597"/>
                </a:lnTo>
                <a:lnTo>
                  <a:pt x="1439947" y="2859697"/>
                </a:lnTo>
                <a:lnTo>
                  <a:pt x="1399292" y="2885097"/>
                </a:lnTo>
                <a:lnTo>
                  <a:pt x="1357780" y="2923197"/>
                </a:lnTo>
                <a:lnTo>
                  <a:pt x="1315268" y="2961297"/>
                </a:lnTo>
                <a:lnTo>
                  <a:pt x="1271615" y="3012097"/>
                </a:lnTo>
                <a:lnTo>
                  <a:pt x="1226678" y="3062897"/>
                </a:lnTo>
                <a:lnTo>
                  <a:pt x="1180315" y="3113697"/>
                </a:lnTo>
                <a:lnTo>
                  <a:pt x="1132382" y="3177197"/>
                </a:lnTo>
                <a:lnTo>
                  <a:pt x="1059332" y="3266097"/>
                </a:lnTo>
                <a:lnTo>
                  <a:pt x="1011188" y="3329597"/>
                </a:lnTo>
                <a:lnTo>
                  <a:pt x="966143" y="3380397"/>
                </a:lnTo>
                <a:lnTo>
                  <a:pt x="923844" y="3431197"/>
                </a:lnTo>
                <a:lnTo>
                  <a:pt x="883935" y="3481997"/>
                </a:lnTo>
                <a:lnTo>
                  <a:pt x="846064" y="3520097"/>
                </a:lnTo>
                <a:lnTo>
                  <a:pt x="809874" y="3545497"/>
                </a:lnTo>
                <a:lnTo>
                  <a:pt x="775014" y="3583597"/>
                </a:lnTo>
                <a:lnTo>
                  <a:pt x="741127" y="3608997"/>
                </a:lnTo>
                <a:lnTo>
                  <a:pt x="573903" y="3672497"/>
                </a:lnTo>
                <a:lnTo>
                  <a:pt x="1122808" y="3672497"/>
                </a:lnTo>
                <a:lnTo>
                  <a:pt x="1136911" y="3659797"/>
                </a:lnTo>
                <a:lnTo>
                  <a:pt x="1180335" y="3608997"/>
                </a:lnTo>
                <a:lnTo>
                  <a:pt x="1224978" y="3570897"/>
                </a:lnTo>
                <a:lnTo>
                  <a:pt x="1270948" y="3520097"/>
                </a:lnTo>
                <a:lnTo>
                  <a:pt x="1318348" y="3456597"/>
                </a:lnTo>
                <a:lnTo>
                  <a:pt x="1441221" y="3304197"/>
                </a:lnTo>
                <a:lnTo>
                  <a:pt x="1487062" y="3253397"/>
                </a:lnTo>
                <a:lnTo>
                  <a:pt x="1530513" y="3202597"/>
                </a:lnTo>
                <a:lnTo>
                  <a:pt x="1571927" y="3164497"/>
                </a:lnTo>
                <a:lnTo>
                  <a:pt x="1611658" y="3113697"/>
                </a:lnTo>
                <a:lnTo>
                  <a:pt x="1650061" y="3088297"/>
                </a:lnTo>
                <a:lnTo>
                  <a:pt x="1687489" y="3050197"/>
                </a:lnTo>
                <a:lnTo>
                  <a:pt x="1797473" y="2973997"/>
                </a:lnTo>
                <a:lnTo>
                  <a:pt x="1872419" y="2948597"/>
                </a:lnTo>
                <a:lnTo>
                  <a:pt x="1911442" y="2935897"/>
                </a:lnTo>
                <a:lnTo>
                  <a:pt x="1951970" y="2935897"/>
                </a:lnTo>
                <a:lnTo>
                  <a:pt x="1994357" y="2923197"/>
                </a:lnTo>
                <a:lnTo>
                  <a:pt x="2424978" y="2923197"/>
                </a:lnTo>
                <a:lnTo>
                  <a:pt x="2383308" y="2885097"/>
                </a:lnTo>
                <a:lnTo>
                  <a:pt x="2339580" y="2846997"/>
                </a:lnTo>
                <a:lnTo>
                  <a:pt x="2294355" y="2808897"/>
                </a:lnTo>
                <a:lnTo>
                  <a:pt x="2155326" y="2732697"/>
                </a:lnTo>
                <a:lnTo>
                  <a:pt x="2065467" y="2707297"/>
                </a:lnTo>
                <a:lnTo>
                  <a:pt x="2023072" y="2707297"/>
                </a:lnTo>
                <a:lnTo>
                  <a:pt x="1983116" y="2694597"/>
                </a:lnTo>
                <a:close/>
              </a:path>
              <a:path w="2540000" h="6301740">
                <a:moveTo>
                  <a:pt x="81768" y="1676399"/>
                </a:moveTo>
                <a:lnTo>
                  <a:pt x="60494" y="1676399"/>
                </a:lnTo>
                <a:lnTo>
                  <a:pt x="52300" y="1689099"/>
                </a:lnTo>
                <a:lnTo>
                  <a:pt x="47841" y="1701799"/>
                </a:lnTo>
                <a:lnTo>
                  <a:pt x="46494" y="1727199"/>
                </a:lnTo>
                <a:lnTo>
                  <a:pt x="47232" y="1790699"/>
                </a:lnTo>
                <a:lnTo>
                  <a:pt x="49076" y="1854199"/>
                </a:lnTo>
                <a:lnTo>
                  <a:pt x="53870" y="1981199"/>
                </a:lnTo>
                <a:lnTo>
                  <a:pt x="55713" y="2031999"/>
                </a:lnTo>
                <a:lnTo>
                  <a:pt x="56451" y="2057399"/>
                </a:lnTo>
                <a:lnTo>
                  <a:pt x="56023" y="2082799"/>
                </a:lnTo>
                <a:lnTo>
                  <a:pt x="54895" y="2108199"/>
                </a:lnTo>
                <a:lnTo>
                  <a:pt x="53301" y="2158999"/>
                </a:lnTo>
                <a:lnTo>
                  <a:pt x="49645" y="2260599"/>
                </a:lnTo>
                <a:lnTo>
                  <a:pt x="48050" y="2324099"/>
                </a:lnTo>
                <a:lnTo>
                  <a:pt x="46922" y="2387599"/>
                </a:lnTo>
                <a:lnTo>
                  <a:pt x="46494" y="2438399"/>
                </a:lnTo>
                <a:lnTo>
                  <a:pt x="47841" y="2463799"/>
                </a:lnTo>
                <a:lnTo>
                  <a:pt x="52300" y="2476499"/>
                </a:lnTo>
                <a:lnTo>
                  <a:pt x="60494" y="2489199"/>
                </a:lnTo>
                <a:lnTo>
                  <a:pt x="87995" y="2489199"/>
                </a:lnTo>
                <a:lnTo>
                  <a:pt x="91731" y="2476499"/>
                </a:lnTo>
                <a:lnTo>
                  <a:pt x="92976" y="2463799"/>
                </a:lnTo>
                <a:lnTo>
                  <a:pt x="93600" y="2438399"/>
                </a:lnTo>
                <a:lnTo>
                  <a:pt x="95470" y="2412999"/>
                </a:lnTo>
                <a:lnTo>
                  <a:pt x="98586" y="2374899"/>
                </a:lnTo>
                <a:lnTo>
                  <a:pt x="102946" y="2362199"/>
                </a:lnTo>
                <a:lnTo>
                  <a:pt x="117196" y="2311399"/>
                </a:lnTo>
                <a:lnTo>
                  <a:pt x="137258" y="2273299"/>
                </a:lnTo>
                <a:lnTo>
                  <a:pt x="198139" y="2235199"/>
                </a:lnTo>
                <a:lnTo>
                  <a:pt x="240617" y="2222499"/>
                </a:lnTo>
                <a:lnTo>
                  <a:pt x="292226" y="2209799"/>
                </a:lnTo>
                <a:lnTo>
                  <a:pt x="1568839" y="2209799"/>
                </a:lnTo>
                <a:lnTo>
                  <a:pt x="1639279" y="2197099"/>
                </a:lnTo>
                <a:lnTo>
                  <a:pt x="1705833" y="2197099"/>
                </a:lnTo>
                <a:lnTo>
                  <a:pt x="1768653" y="2184399"/>
                </a:lnTo>
                <a:lnTo>
                  <a:pt x="1827895" y="2184399"/>
                </a:lnTo>
                <a:lnTo>
                  <a:pt x="1883712" y="2171699"/>
                </a:lnTo>
                <a:lnTo>
                  <a:pt x="1936258" y="2158999"/>
                </a:lnTo>
                <a:lnTo>
                  <a:pt x="1985687" y="2146299"/>
                </a:lnTo>
                <a:lnTo>
                  <a:pt x="2032153" y="2133599"/>
                </a:lnTo>
                <a:lnTo>
                  <a:pt x="2075810" y="2120899"/>
                </a:lnTo>
                <a:lnTo>
                  <a:pt x="2116812" y="2095499"/>
                </a:lnTo>
                <a:lnTo>
                  <a:pt x="2155313" y="2082799"/>
                </a:lnTo>
                <a:lnTo>
                  <a:pt x="2191467" y="2057399"/>
                </a:lnTo>
                <a:lnTo>
                  <a:pt x="2225427" y="2031999"/>
                </a:lnTo>
                <a:lnTo>
                  <a:pt x="2257349" y="2019299"/>
                </a:lnTo>
                <a:lnTo>
                  <a:pt x="2287386" y="1993899"/>
                </a:lnTo>
                <a:lnTo>
                  <a:pt x="2315691" y="1968499"/>
                </a:lnTo>
                <a:lnTo>
                  <a:pt x="2342419" y="1943099"/>
                </a:lnTo>
                <a:lnTo>
                  <a:pt x="2367724" y="1917699"/>
                </a:lnTo>
                <a:lnTo>
                  <a:pt x="314953" y="1917699"/>
                </a:lnTo>
                <a:lnTo>
                  <a:pt x="292226" y="1904999"/>
                </a:lnTo>
                <a:lnTo>
                  <a:pt x="229184" y="1904999"/>
                </a:lnTo>
                <a:lnTo>
                  <a:pt x="179214" y="1892299"/>
                </a:lnTo>
                <a:lnTo>
                  <a:pt x="141837" y="1866899"/>
                </a:lnTo>
                <a:lnTo>
                  <a:pt x="116574" y="1828799"/>
                </a:lnTo>
                <a:lnTo>
                  <a:pt x="102946" y="1790699"/>
                </a:lnTo>
                <a:lnTo>
                  <a:pt x="95470" y="1739899"/>
                </a:lnTo>
                <a:lnTo>
                  <a:pt x="93600" y="1727199"/>
                </a:lnTo>
                <a:lnTo>
                  <a:pt x="92976" y="1701799"/>
                </a:lnTo>
                <a:lnTo>
                  <a:pt x="91731" y="1689099"/>
                </a:lnTo>
                <a:lnTo>
                  <a:pt x="87995" y="1689099"/>
                </a:lnTo>
                <a:lnTo>
                  <a:pt x="81768" y="1676399"/>
                </a:lnTo>
                <a:close/>
              </a:path>
              <a:path w="2540000" h="6301740">
                <a:moveTo>
                  <a:pt x="2252738" y="457199"/>
                </a:moveTo>
                <a:lnTo>
                  <a:pt x="1655700" y="457199"/>
                </a:lnTo>
                <a:lnTo>
                  <a:pt x="1710063" y="469899"/>
                </a:lnTo>
                <a:lnTo>
                  <a:pt x="1762983" y="469899"/>
                </a:lnTo>
                <a:lnTo>
                  <a:pt x="1814418" y="482599"/>
                </a:lnTo>
                <a:lnTo>
                  <a:pt x="1864328" y="482599"/>
                </a:lnTo>
                <a:lnTo>
                  <a:pt x="1912673" y="495299"/>
                </a:lnTo>
                <a:lnTo>
                  <a:pt x="2004505" y="520699"/>
                </a:lnTo>
                <a:lnTo>
                  <a:pt x="2047910" y="533399"/>
                </a:lnTo>
                <a:lnTo>
                  <a:pt x="2089588" y="558799"/>
                </a:lnTo>
                <a:lnTo>
                  <a:pt x="2129497" y="571499"/>
                </a:lnTo>
                <a:lnTo>
                  <a:pt x="2167597" y="596899"/>
                </a:lnTo>
                <a:lnTo>
                  <a:pt x="2203848" y="622299"/>
                </a:lnTo>
                <a:lnTo>
                  <a:pt x="2272912" y="673099"/>
                </a:lnTo>
                <a:lnTo>
                  <a:pt x="2305504" y="711199"/>
                </a:lnTo>
                <a:lnTo>
                  <a:pt x="2335812" y="749299"/>
                </a:lnTo>
                <a:lnTo>
                  <a:pt x="2363665" y="787399"/>
                </a:lnTo>
                <a:lnTo>
                  <a:pt x="2388889" y="825499"/>
                </a:lnTo>
                <a:lnTo>
                  <a:pt x="2411310" y="876299"/>
                </a:lnTo>
                <a:lnTo>
                  <a:pt x="2430757" y="927099"/>
                </a:lnTo>
                <a:lnTo>
                  <a:pt x="2447056" y="965199"/>
                </a:lnTo>
                <a:lnTo>
                  <a:pt x="2460034" y="1015999"/>
                </a:lnTo>
                <a:lnTo>
                  <a:pt x="2469518" y="1066799"/>
                </a:lnTo>
                <a:lnTo>
                  <a:pt x="2475335" y="1117599"/>
                </a:lnTo>
                <a:lnTo>
                  <a:pt x="2477312" y="1168399"/>
                </a:lnTo>
                <a:lnTo>
                  <a:pt x="2476501" y="1219199"/>
                </a:lnTo>
                <a:lnTo>
                  <a:pt x="2473789" y="1269999"/>
                </a:lnTo>
                <a:lnTo>
                  <a:pt x="2468756" y="1308099"/>
                </a:lnTo>
                <a:lnTo>
                  <a:pt x="2460983" y="1358899"/>
                </a:lnTo>
                <a:lnTo>
                  <a:pt x="2450051" y="1409699"/>
                </a:lnTo>
                <a:lnTo>
                  <a:pt x="2435542" y="1447799"/>
                </a:lnTo>
                <a:lnTo>
                  <a:pt x="2417036" y="1498599"/>
                </a:lnTo>
                <a:lnTo>
                  <a:pt x="2394114" y="1536699"/>
                </a:lnTo>
                <a:lnTo>
                  <a:pt x="2366356" y="1574799"/>
                </a:lnTo>
                <a:lnTo>
                  <a:pt x="2333345" y="1625599"/>
                </a:lnTo>
                <a:lnTo>
                  <a:pt x="2294661" y="1663699"/>
                </a:lnTo>
                <a:lnTo>
                  <a:pt x="2271290" y="1689099"/>
                </a:lnTo>
                <a:lnTo>
                  <a:pt x="2246418" y="1714499"/>
                </a:lnTo>
                <a:lnTo>
                  <a:pt x="2219839" y="1739899"/>
                </a:lnTo>
                <a:lnTo>
                  <a:pt x="2191342" y="1752599"/>
                </a:lnTo>
                <a:lnTo>
                  <a:pt x="2160721" y="1777999"/>
                </a:lnTo>
                <a:lnTo>
                  <a:pt x="2127765" y="1790699"/>
                </a:lnTo>
                <a:lnTo>
                  <a:pt x="2092268" y="1816099"/>
                </a:lnTo>
                <a:lnTo>
                  <a:pt x="2054021" y="1828799"/>
                </a:lnTo>
                <a:lnTo>
                  <a:pt x="2012815" y="1841499"/>
                </a:lnTo>
                <a:lnTo>
                  <a:pt x="1968441" y="1866899"/>
                </a:lnTo>
                <a:lnTo>
                  <a:pt x="1920692" y="1879599"/>
                </a:lnTo>
                <a:lnTo>
                  <a:pt x="1869360" y="1879599"/>
                </a:lnTo>
                <a:lnTo>
                  <a:pt x="1814234" y="1892299"/>
                </a:lnTo>
                <a:lnTo>
                  <a:pt x="1755109" y="1904999"/>
                </a:lnTo>
                <a:lnTo>
                  <a:pt x="1691774" y="1904999"/>
                </a:lnTo>
                <a:lnTo>
                  <a:pt x="1624022" y="1917699"/>
                </a:lnTo>
                <a:lnTo>
                  <a:pt x="2367724" y="1917699"/>
                </a:lnTo>
                <a:lnTo>
                  <a:pt x="2409491" y="1866899"/>
                </a:lnTo>
                <a:lnTo>
                  <a:pt x="2446027" y="1816099"/>
                </a:lnTo>
                <a:lnTo>
                  <a:pt x="2477681" y="1765299"/>
                </a:lnTo>
                <a:lnTo>
                  <a:pt x="2504801" y="1714499"/>
                </a:lnTo>
                <a:lnTo>
                  <a:pt x="2527736" y="1663699"/>
                </a:lnTo>
                <a:lnTo>
                  <a:pt x="2539997" y="1625599"/>
                </a:lnTo>
                <a:lnTo>
                  <a:pt x="2539997" y="850899"/>
                </a:lnTo>
                <a:lnTo>
                  <a:pt x="2536072" y="838199"/>
                </a:lnTo>
                <a:lnTo>
                  <a:pt x="2515926" y="787399"/>
                </a:lnTo>
                <a:lnTo>
                  <a:pt x="2492297" y="736599"/>
                </a:lnTo>
                <a:lnTo>
                  <a:pt x="2464925" y="698499"/>
                </a:lnTo>
                <a:lnTo>
                  <a:pt x="2433551" y="647699"/>
                </a:lnTo>
                <a:lnTo>
                  <a:pt x="2397914" y="596899"/>
                </a:lnTo>
                <a:lnTo>
                  <a:pt x="2357754" y="546099"/>
                </a:lnTo>
                <a:lnTo>
                  <a:pt x="2324614" y="520699"/>
                </a:lnTo>
                <a:lnTo>
                  <a:pt x="2289570" y="482599"/>
                </a:lnTo>
                <a:lnTo>
                  <a:pt x="2252738" y="457199"/>
                </a:lnTo>
                <a:close/>
              </a:path>
              <a:path w="2540000" h="6301740">
                <a:moveTo>
                  <a:pt x="87995" y="12699"/>
                </a:moveTo>
                <a:lnTo>
                  <a:pt x="52300" y="12699"/>
                </a:lnTo>
                <a:lnTo>
                  <a:pt x="47841" y="38099"/>
                </a:lnTo>
                <a:lnTo>
                  <a:pt x="46494" y="63499"/>
                </a:lnTo>
                <a:lnTo>
                  <a:pt x="47530" y="126999"/>
                </a:lnTo>
                <a:lnTo>
                  <a:pt x="49999" y="190499"/>
                </a:lnTo>
                <a:lnTo>
                  <a:pt x="52946" y="253999"/>
                </a:lnTo>
                <a:lnTo>
                  <a:pt x="55415" y="304799"/>
                </a:lnTo>
                <a:lnTo>
                  <a:pt x="56451" y="342899"/>
                </a:lnTo>
                <a:lnTo>
                  <a:pt x="52532" y="431799"/>
                </a:lnTo>
                <a:lnTo>
                  <a:pt x="50413" y="495299"/>
                </a:lnTo>
                <a:lnTo>
                  <a:pt x="48468" y="558799"/>
                </a:lnTo>
                <a:lnTo>
                  <a:pt x="47046" y="622299"/>
                </a:lnTo>
                <a:lnTo>
                  <a:pt x="46494" y="685799"/>
                </a:lnTo>
                <a:lnTo>
                  <a:pt x="47841" y="711199"/>
                </a:lnTo>
                <a:lnTo>
                  <a:pt x="52300" y="723899"/>
                </a:lnTo>
                <a:lnTo>
                  <a:pt x="60494" y="736599"/>
                </a:lnTo>
                <a:lnTo>
                  <a:pt x="87995" y="736599"/>
                </a:lnTo>
                <a:lnTo>
                  <a:pt x="91731" y="723899"/>
                </a:lnTo>
                <a:lnTo>
                  <a:pt x="92976" y="711199"/>
                </a:lnTo>
                <a:lnTo>
                  <a:pt x="93600" y="685799"/>
                </a:lnTo>
                <a:lnTo>
                  <a:pt x="95470" y="660399"/>
                </a:lnTo>
                <a:lnTo>
                  <a:pt x="98586" y="622299"/>
                </a:lnTo>
                <a:lnTo>
                  <a:pt x="117196" y="558799"/>
                </a:lnTo>
                <a:lnTo>
                  <a:pt x="137258" y="520699"/>
                </a:lnTo>
                <a:lnTo>
                  <a:pt x="198139" y="469899"/>
                </a:lnTo>
                <a:lnTo>
                  <a:pt x="240617" y="469899"/>
                </a:lnTo>
                <a:lnTo>
                  <a:pt x="292226" y="457199"/>
                </a:lnTo>
                <a:lnTo>
                  <a:pt x="2252738" y="457199"/>
                </a:lnTo>
                <a:lnTo>
                  <a:pt x="2214230" y="431799"/>
                </a:lnTo>
                <a:lnTo>
                  <a:pt x="2174163" y="406399"/>
                </a:lnTo>
                <a:lnTo>
                  <a:pt x="2132648" y="380999"/>
                </a:lnTo>
                <a:lnTo>
                  <a:pt x="2089802" y="355599"/>
                </a:lnTo>
                <a:lnTo>
                  <a:pt x="2000569" y="330199"/>
                </a:lnTo>
                <a:lnTo>
                  <a:pt x="1954410" y="304799"/>
                </a:lnTo>
                <a:lnTo>
                  <a:pt x="1907376" y="292099"/>
                </a:lnTo>
                <a:lnTo>
                  <a:pt x="1859580" y="292099"/>
                </a:lnTo>
                <a:lnTo>
                  <a:pt x="1762160" y="266699"/>
                </a:lnTo>
                <a:lnTo>
                  <a:pt x="1712764" y="266699"/>
                </a:lnTo>
                <a:lnTo>
                  <a:pt x="1663063" y="253999"/>
                </a:lnTo>
                <a:lnTo>
                  <a:pt x="1563203" y="253999"/>
                </a:lnTo>
                <a:lnTo>
                  <a:pt x="1513272" y="241299"/>
                </a:lnTo>
                <a:lnTo>
                  <a:pt x="292226" y="241299"/>
                </a:lnTo>
                <a:lnTo>
                  <a:pt x="229822" y="228599"/>
                </a:lnTo>
                <a:lnTo>
                  <a:pt x="181127" y="215899"/>
                </a:lnTo>
                <a:lnTo>
                  <a:pt x="144706" y="190499"/>
                </a:lnTo>
                <a:lnTo>
                  <a:pt x="102946" y="114299"/>
                </a:lnTo>
                <a:lnTo>
                  <a:pt x="95470" y="63499"/>
                </a:lnTo>
                <a:lnTo>
                  <a:pt x="93600" y="50799"/>
                </a:lnTo>
                <a:lnTo>
                  <a:pt x="92976" y="25399"/>
                </a:lnTo>
                <a:lnTo>
                  <a:pt x="91731" y="25399"/>
                </a:lnTo>
                <a:lnTo>
                  <a:pt x="87995" y="12699"/>
                </a:lnTo>
                <a:close/>
              </a:path>
              <a:path w="2540000" h="6301740">
                <a:moveTo>
                  <a:pt x="73060" y="0"/>
                </a:moveTo>
                <a:lnTo>
                  <a:pt x="60494" y="12699"/>
                </a:lnTo>
                <a:lnTo>
                  <a:pt x="81768" y="12699"/>
                </a:lnTo>
                <a:lnTo>
                  <a:pt x="73060" y="0"/>
                </a:lnTo>
                <a:close/>
              </a:path>
            </a:pathLst>
          </a:custGeom>
          <a:solidFill>
            <a:srgbClr val="E4E5E4"/>
          </a:solidFill>
        </p:spPr>
        <p:txBody>
          <a:bodyPr wrap="square" lIns="0" tIns="0" rIns="0" bIns="0" rtlCol="0"/>
          <a:lstStyle/>
          <a:p>
            <a:endParaRPr/>
          </a:p>
        </p:txBody>
      </p:sp>
      <p:sp>
        <p:nvSpPr>
          <p:cNvPr id="10" name="object 4"/>
          <p:cNvSpPr/>
          <p:nvPr/>
        </p:nvSpPr>
        <p:spPr>
          <a:xfrm>
            <a:off x="983432" y="6172425"/>
            <a:ext cx="1528267" cy="280911"/>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112855847"/>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8E001C"/>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04EE80-1D09-4869-81FF-A5E2188AECA6}" type="datetimeFigureOut">
              <a:rPr lang="lv-LV" smtClean="0"/>
              <a:t>02.10.2019</a:t>
            </a:fld>
            <a:endParaRPr lang="lv-LV"/>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D78AE5-ECF0-4B64-83AE-7AB6B9D70099}" type="slidenum">
              <a:rPr lang="lv-LV" smtClean="0"/>
              <a:t>‹#›</a:t>
            </a:fld>
            <a:endParaRPr lang="lv-LV"/>
          </a:p>
        </p:txBody>
      </p:sp>
      <p:sp>
        <p:nvSpPr>
          <p:cNvPr id="9" name="Subtitle 2"/>
          <p:cNvSpPr txBox="1">
            <a:spLocks/>
          </p:cNvSpPr>
          <p:nvPr/>
        </p:nvSpPr>
        <p:spPr>
          <a:xfrm>
            <a:off x="1007435" y="5515322"/>
            <a:ext cx="2736883" cy="361950"/>
          </a:xfrm>
          <a:prstGeom prst="rect">
            <a:avLst/>
          </a:prstGeom>
        </p:spPr>
        <p:txBody>
          <a:bodyPr lIns="0" tIns="0" rIns="0" b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lv-LV" sz="1800" dirty="0">
                <a:solidFill>
                  <a:schemeClr val="bg1"/>
                </a:solidFill>
                <a:latin typeface="Arial" panose="020B0604020202020204" pitchFamily="34" charset="0"/>
                <a:cs typeface="Arial" panose="020B0604020202020204" pitchFamily="34" charset="0"/>
              </a:rPr>
              <a:t>www.rsu.lv</a:t>
            </a: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r="2891"/>
          <a:stretch/>
        </p:blipFill>
        <p:spPr>
          <a:xfrm>
            <a:off x="9659084" y="16193"/>
            <a:ext cx="2532916" cy="6301625"/>
          </a:xfrm>
          <a:prstGeom prst="rect">
            <a:avLst/>
          </a:prstGeom>
        </p:spPr>
      </p:pic>
    </p:spTree>
    <p:extLst>
      <p:ext uri="{BB962C8B-B14F-4D97-AF65-F5344CB8AC3E}">
        <p14:creationId xmlns:p14="http://schemas.microsoft.com/office/powerpoint/2010/main" val="3104718254"/>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isnstūris 2">
            <a:extLst>
              <a:ext uri="{FF2B5EF4-FFF2-40B4-BE49-F238E27FC236}">
                <a16:creationId xmlns:a16="http://schemas.microsoft.com/office/drawing/2014/main" id="{D68FAF73-2552-460D-9670-2C6B8F1BD7D5}"/>
              </a:ext>
            </a:extLst>
          </p:cNvPr>
          <p:cNvSpPr/>
          <p:nvPr/>
        </p:nvSpPr>
        <p:spPr>
          <a:xfrm>
            <a:off x="547577" y="4495800"/>
            <a:ext cx="8991600" cy="1938992"/>
          </a:xfrm>
          <a:prstGeom prst="rect">
            <a:avLst/>
          </a:prstGeom>
        </p:spPr>
        <p:txBody>
          <a:bodyPr wrap="square">
            <a:spAutoFit/>
          </a:bodyPr>
          <a:lstStyle/>
          <a:p>
            <a:pPr algn="ctr"/>
            <a:r>
              <a:rPr lang="lv-LV" sz="2000" b="1" dirty="0">
                <a:solidFill>
                  <a:schemeClr val="bg1"/>
                </a:solidFill>
              </a:rPr>
              <a:t>Signe Tomsone (LV), Andrejs Ivanovs (LV), </a:t>
            </a:r>
            <a:r>
              <a:rPr lang="lv-LV" sz="2000" b="1" dirty="0" err="1">
                <a:solidFill>
                  <a:schemeClr val="bg1"/>
                </a:solidFill>
              </a:rPr>
              <a:t>Tiina</a:t>
            </a:r>
            <a:r>
              <a:rPr lang="lv-LV" sz="2000" b="1" dirty="0">
                <a:solidFill>
                  <a:schemeClr val="bg1"/>
                </a:solidFill>
              </a:rPr>
              <a:t> </a:t>
            </a:r>
            <a:r>
              <a:rPr lang="lv-LV" sz="2000" b="1" dirty="0" err="1">
                <a:solidFill>
                  <a:schemeClr val="bg1"/>
                </a:solidFill>
              </a:rPr>
              <a:t>Tambaum</a:t>
            </a:r>
            <a:r>
              <a:rPr lang="lv-LV" sz="2000" b="1" dirty="0">
                <a:solidFill>
                  <a:schemeClr val="bg1"/>
                </a:solidFill>
              </a:rPr>
              <a:t> (EE), </a:t>
            </a:r>
            <a:r>
              <a:rPr lang="lv-LV" sz="2000" b="1" dirty="0" err="1">
                <a:solidFill>
                  <a:schemeClr val="bg1"/>
                </a:solidFill>
              </a:rPr>
              <a:t>Antanas</a:t>
            </a:r>
            <a:r>
              <a:rPr lang="lv-LV" sz="2000" b="1" dirty="0">
                <a:solidFill>
                  <a:schemeClr val="bg1"/>
                </a:solidFill>
              </a:rPr>
              <a:t> </a:t>
            </a:r>
            <a:r>
              <a:rPr lang="lv-LV" sz="2000" b="1" dirty="0" err="1">
                <a:solidFill>
                  <a:schemeClr val="bg1"/>
                </a:solidFill>
              </a:rPr>
              <a:t>Kairys</a:t>
            </a:r>
            <a:r>
              <a:rPr lang="lv-LV" sz="2000" b="1" dirty="0">
                <a:solidFill>
                  <a:schemeClr val="bg1"/>
                </a:solidFill>
              </a:rPr>
              <a:t> (LT) </a:t>
            </a:r>
          </a:p>
          <a:p>
            <a:pPr algn="ctr"/>
            <a:endParaRPr lang="lv-LV" sz="2000" b="1" dirty="0">
              <a:solidFill>
                <a:schemeClr val="bg1"/>
              </a:solidFill>
            </a:endParaRPr>
          </a:p>
          <a:p>
            <a:pPr algn="ctr"/>
            <a:endParaRPr lang="lv-LV" sz="2000" b="1" dirty="0">
              <a:solidFill>
                <a:schemeClr val="bg1"/>
              </a:solidFill>
            </a:endParaRPr>
          </a:p>
          <a:p>
            <a:pPr algn="ctr"/>
            <a:endParaRPr lang="lv-LV" sz="2000" b="1" dirty="0">
              <a:solidFill>
                <a:schemeClr val="bg1"/>
              </a:solidFill>
            </a:endParaRPr>
          </a:p>
          <a:p>
            <a:pPr algn="ctr"/>
            <a:endParaRPr lang="lv-LV" sz="2000" b="1" dirty="0">
              <a:solidFill>
                <a:schemeClr val="bg1"/>
              </a:solidFill>
            </a:endParaRPr>
          </a:p>
          <a:p>
            <a:pPr algn="ctr"/>
            <a:r>
              <a:rPr lang="lv-LV" sz="2000" b="1" dirty="0">
                <a:solidFill>
                  <a:schemeClr val="bg1"/>
                </a:solidFill>
              </a:rPr>
              <a:t>2 </a:t>
            </a:r>
            <a:r>
              <a:rPr lang="lv-LV" sz="2000" b="1" dirty="0" err="1">
                <a:solidFill>
                  <a:schemeClr val="bg1"/>
                </a:solidFill>
              </a:rPr>
              <a:t>October</a:t>
            </a:r>
            <a:r>
              <a:rPr lang="lv-LV" sz="2000" b="1" dirty="0">
                <a:solidFill>
                  <a:schemeClr val="bg1"/>
                </a:solidFill>
              </a:rPr>
              <a:t>, 2019</a:t>
            </a:r>
          </a:p>
        </p:txBody>
      </p:sp>
      <p:sp>
        <p:nvSpPr>
          <p:cNvPr id="4" name="Taisnstūris 3">
            <a:extLst>
              <a:ext uri="{FF2B5EF4-FFF2-40B4-BE49-F238E27FC236}">
                <a16:creationId xmlns:a16="http://schemas.microsoft.com/office/drawing/2014/main" id="{D132481C-0831-4A49-A1D7-56A347AD62D6}"/>
              </a:ext>
            </a:extLst>
          </p:cNvPr>
          <p:cNvSpPr/>
          <p:nvPr/>
        </p:nvSpPr>
        <p:spPr>
          <a:xfrm>
            <a:off x="533400" y="1472287"/>
            <a:ext cx="9144000" cy="2554545"/>
          </a:xfrm>
          <a:prstGeom prst="rect">
            <a:avLst/>
          </a:prstGeom>
        </p:spPr>
        <p:txBody>
          <a:bodyPr wrap="square">
            <a:spAutoFit/>
          </a:bodyPr>
          <a:lstStyle/>
          <a:p>
            <a:pPr algn="ctr"/>
            <a:r>
              <a:rPr lang="en-US" sz="4000" b="1" dirty="0">
                <a:solidFill>
                  <a:schemeClr val="bg1"/>
                </a:solidFill>
              </a:rPr>
              <a:t>Researchers' breakfast</a:t>
            </a:r>
            <a:endParaRPr lang="lv-LV" sz="4000" b="1" dirty="0">
              <a:solidFill>
                <a:schemeClr val="bg1"/>
              </a:solidFill>
            </a:endParaRPr>
          </a:p>
          <a:p>
            <a:pPr algn="ctr"/>
            <a:endParaRPr lang="lv-LV" sz="4000" b="1" dirty="0">
              <a:solidFill>
                <a:schemeClr val="bg1"/>
              </a:solidFill>
            </a:endParaRPr>
          </a:p>
          <a:p>
            <a:pPr algn="ctr"/>
            <a:r>
              <a:rPr lang="en-US" sz="4000" dirty="0">
                <a:solidFill>
                  <a:schemeClr val="bg1"/>
                </a:solidFill>
              </a:rPr>
              <a:t>Opportunities of the SHARE survey for research activities</a:t>
            </a:r>
            <a:endParaRPr lang="lv-LV" sz="4000" dirty="0">
              <a:solidFill>
                <a:schemeClr val="bg1"/>
              </a:solidFill>
            </a:endParaRPr>
          </a:p>
        </p:txBody>
      </p:sp>
    </p:spTree>
    <p:extLst>
      <p:ext uri="{BB962C8B-B14F-4D97-AF65-F5344CB8AC3E}">
        <p14:creationId xmlns:p14="http://schemas.microsoft.com/office/powerpoint/2010/main" val="10052859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A24C6F24-905B-4140-BA7B-2FEA9FE42488}"/>
              </a:ext>
            </a:extLst>
          </p:cNvPr>
          <p:cNvSpPr>
            <a:spLocks noGrp="1"/>
          </p:cNvSpPr>
          <p:nvPr>
            <p:ph type="title"/>
          </p:nvPr>
        </p:nvSpPr>
        <p:spPr/>
        <p:txBody>
          <a:bodyPr/>
          <a:lstStyle/>
          <a:p>
            <a:r>
              <a:rPr lang="lv-LV" dirty="0">
                <a:solidFill>
                  <a:srgbClr val="8E001C"/>
                </a:solidFill>
              </a:rPr>
              <a:t>http://www.share-project.org</a:t>
            </a:r>
          </a:p>
        </p:txBody>
      </p:sp>
      <p:sp>
        <p:nvSpPr>
          <p:cNvPr id="3" name="Teksta vietturis 2">
            <a:extLst>
              <a:ext uri="{FF2B5EF4-FFF2-40B4-BE49-F238E27FC236}">
                <a16:creationId xmlns:a16="http://schemas.microsoft.com/office/drawing/2014/main" id="{7484D51B-03F8-4C2C-AB8F-4C009F0023D2}"/>
              </a:ext>
            </a:extLst>
          </p:cNvPr>
          <p:cNvSpPr>
            <a:spLocks noGrp="1"/>
          </p:cNvSpPr>
          <p:nvPr>
            <p:ph type="body" idx="1"/>
          </p:nvPr>
        </p:nvSpPr>
        <p:spPr/>
        <p:txBody>
          <a:bodyPr/>
          <a:lstStyle/>
          <a:p>
            <a:endParaRPr lang="lv-LV" dirty="0"/>
          </a:p>
        </p:txBody>
      </p:sp>
      <p:pic>
        <p:nvPicPr>
          <p:cNvPr id="5" name="Attēls 4" descr="Attēls, kurā ir ekrānuzņē​​​mums&#10;&#10;Apraksts ģenerēts automātiski">
            <a:extLst>
              <a:ext uri="{FF2B5EF4-FFF2-40B4-BE49-F238E27FC236}">
                <a16:creationId xmlns:a16="http://schemas.microsoft.com/office/drawing/2014/main" id="{21F5E865-1DC7-4B03-BF10-42CC84A03F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1219200"/>
            <a:ext cx="9601200" cy="5400674"/>
          </a:xfrm>
          <a:prstGeom prst="rect">
            <a:avLst/>
          </a:prstGeom>
        </p:spPr>
      </p:pic>
    </p:spTree>
    <p:extLst>
      <p:ext uri="{BB962C8B-B14F-4D97-AF65-F5344CB8AC3E}">
        <p14:creationId xmlns:p14="http://schemas.microsoft.com/office/powerpoint/2010/main" val="13722522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86023" y="1752600"/>
            <a:ext cx="9604253" cy="4001095"/>
          </a:xfrm>
        </p:spPr>
        <p:txBody>
          <a:bodyPr anchor="t"/>
          <a:lstStyle/>
          <a:p>
            <a:r>
              <a:rPr lang="lv-LV" sz="2800" dirty="0"/>
              <a:t>Andrejs Ivanovs, </a:t>
            </a:r>
            <a:r>
              <a:rPr lang="lv-LV" sz="2800" i="1" dirty="0" err="1"/>
              <a:t>Country</a:t>
            </a:r>
            <a:r>
              <a:rPr lang="lv-LV" sz="2800" i="1" dirty="0"/>
              <a:t> </a:t>
            </a:r>
            <a:r>
              <a:rPr lang="lv-LV" sz="2800" i="1" dirty="0" err="1"/>
              <a:t>Team</a:t>
            </a:r>
            <a:r>
              <a:rPr lang="lv-LV" sz="2800" i="1" dirty="0"/>
              <a:t> </a:t>
            </a:r>
            <a:r>
              <a:rPr lang="lv-LV" sz="2800" i="1" dirty="0" err="1"/>
              <a:t>Leader</a:t>
            </a:r>
            <a:r>
              <a:rPr lang="lv-LV" sz="2800" i="1" dirty="0"/>
              <a:t> (CTL)</a:t>
            </a:r>
            <a:r>
              <a:rPr lang="lv-LV" sz="2800" dirty="0"/>
              <a:t>;</a:t>
            </a:r>
          </a:p>
          <a:p>
            <a:endParaRPr lang="lv-LV" sz="2800" dirty="0"/>
          </a:p>
          <a:p>
            <a:r>
              <a:rPr lang="lv-LV" sz="2800" dirty="0"/>
              <a:t>Diāna Baltmane, </a:t>
            </a:r>
            <a:r>
              <a:rPr lang="lv-LV" sz="2800" i="1" dirty="0" err="1"/>
              <a:t>Country</a:t>
            </a:r>
            <a:r>
              <a:rPr lang="lv-LV" sz="2800" i="1" dirty="0"/>
              <a:t> </a:t>
            </a:r>
            <a:r>
              <a:rPr lang="lv-LV" sz="2800" i="1" dirty="0" err="1"/>
              <a:t>Team</a:t>
            </a:r>
            <a:r>
              <a:rPr lang="lv-LV" sz="2800" i="1" dirty="0"/>
              <a:t> Operator (CTO)</a:t>
            </a:r>
            <a:r>
              <a:rPr lang="lv-LV" sz="2800" dirty="0"/>
              <a:t>;</a:t>
            </a:r>
          </a:p>
          <a:p>
            <a:endParaRPr lang="lv-LV" sz="2800" dirty="0"/>
          </a:p>
          <a:p>
            <a:r>
              <a:rPr lang="lv-LV" sz="2800" dirty="0"/>
              <a:t>Signe Tomsone, </a:t>
            </a:r>
            <a:r>
              <a:rPr lang="lv-LV" sz="2800" dirty="0" err="1"/>
              <a:t>researcher</a:t>
            </a:r>
            <a:r>
              <a:rPr lang="lv-LV" sz="2800" dirty="0"/>
              <a:t>.</a:t>
            </a:r>
          </a:p>
          <a:p>
            <a:endParaRPr lang="lv-LV" sz="2800" dirty="0"/>
          </a:p>
          <a:p>
            <a:endParaRPr lang="lv-LV" sz="2800" dirty="0"/>
          </a:p>
          <a:p>
            <a:r>
              <a:rPr lang="en-US" sz="2800" dirty="0"/>
              <a:t>Fieldwork agency </a:t>
            </a:r>
            <a:r>
              <a:rPr lang="lv-LV" sz="2800" dirty="0"/>
              <a:t>– «</a:t>
            </a:r>
            <a:r>
              <a:rPr lang="lv-LV" sz="2800" dirty="0" err="1"/>
              <a:t>Institute</a:t>
            </a:r>
            <a:r>
              <a:rPr lang="lv-LV" sz="2800" dirty="0"/>
              <a:t> of </a:t>
            </a:r>
            <a:r>
              <a:rPr lang="lv-LV" sz="2800" dirty="0" err="1"/>
              <a:t>Sociological</a:t>
            </a:r>
            <a:r>
              <a:rPr lang="lv-LV" sz="2800" dirty="0"/>
              <a:t> </a:t>
            </a:r>
            <a:r>
              <a:rPr lang="lv-LV" sz="2800" dirty="0" err="1"/>
              <a:t>Research</a:t>
            </a:r>
            <a:r>
              <a:rPr lang="ru-RU" sz="2800" dirty="0"/>
              <a:t>»</a:t>
            </a:r>
            <a:endParaRPr lang="lv-LV" sz="2800" dirty="0"/>
          </a:p>
          <a:p>
            <a:endParaRPr lang="lv-LV" dirty="0"/>
          </a:p>
          <a:p>
            <a:endParaRPr lang="lv-LV" dirty="0"/>
          </a:p>
        </p:txBody>
      </p:sp>
      <p:sp>
        <p:nvSpPr>
          <p:cNvPr id="3" name="Title 2"/>
          <p:cNvSpPr>
            <a:spLocks noGrp="1"/>
          </p:cNvSpPr>
          <p:nvPr>
            <p:ph type="title"/>
          </p:nvPr>
        </p:nvSpPr>
        <p:spPr>
          <a:xfrm>
            <a:off x="987548" y="608174"/>
            <a:ext cx="10216905" cy="430887"/>
          </a:xfrm>
        </p:spPr>
        <p:txBody>
          <a:bodyPr/>
          <a:lstStyle/>
          <a:p>
            <a:r>
              <a:rPr lang="lv-LV" sz="2800" dirty="0">
                <a:solidFill>
                  <a:srgbClr val="8E001C"/>
                </a:solidFill>
              </a:rPr>
              <a:t>SHARE </a:t>
            </a:r>
            <a:r>
              <a:rPr lang="lv-LV" sz="2800" dirty="0" err="1">
                <a:solidFill>
                  <a:srgbClr val="8E001C"/>
                </a:solidFill>
              </a:rPr>
              <a:t>Country</a:t>
            </a:r>
            <a:r>
              <a:rPr lang="lv-LV" sz="2800" dirty="0">
                <a:solidFill>
                  <a:srgbClr val="8E001C"/>
                </a:solidFill>
              </a:rPr>
              <a:t> </a:t>
            </a:r>
            <a:r>
              <a:rPr lang="lv-LV" sz="2800" dirty="0" err="1">
                <a:solidFill>
                  <a:srgbClr val="8E001C"/>
                </a:solidFill>
              </a:rPr>
              <a:t>Team</a:t>
            </a:r>
            <a:r>
              <a:rPr lang="lv-LV" sz="2800" dirty="0">
                <a:solidFill>
                  <a:srgbClr val="8E001C"/>
                </a:solidFill>
              </a:rPr>
              <a:t> </a:t>
            </a:r>
            <a:r>
              <a:rPr lang="lv-LV" sz="2800" dirty="0" err="1">
                <a:solidFill>
                  <a:srgbClr val="8E001C"/>
                </a:solidFill>
              </a:rPr>
              <a:t>of</a:t>
            </a:r>
            <a:r>
              <a:rPr lang="lv-LV" sz="2800" dirty="0">
                <a:solidFill>
                  <a:srgbClr val="8E001C"/>
                </a:solidFill>
              </a:rPr>
              <a:t> Latvia (</a:t>
            </a:r>
            <a:r>
              <a:rPr lang="lv-LV" sz="2800" dirty="0" err="1">
                <a:solidFill>
                  <a:srgbClr val="8E001C"/>
                </a:solidFill>
              </a:rPr>
              <a:t>since</a:t>
            </a:r>
            <a:r>
              <a:rPr lang="lv-LV" sz="2800" dirty="0">
                <a:solidFill>
                  <a:srgbClr val="8E001C"/>
                </a:solidFill>
              </a:rPr>
              <a:t> 2016)</a:t>
            </a:r>
          </a:p>
        </p:txBody>
      </p:sp>
    </p:spTree>
    <p:extLst>
      <p:ext uri="{BB962C8B-B14F-4D97-AF65-F5344CB8AC3E}">
        <p14:creationId xmlns:p14="http://schemas.microsoft.com/office/powerpoint/2010/main" val="3039640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v-LV" sz="3100" dirty="0" err="1"/>
              <a:t>A</a:t>
            </a:r>
            <a:r>
              <a:rPr lang="lv-LV" sz="3100" dirty="0" err="1">
                <a:solidFill>
                  <a:srgbClr val="8E001C"/>
                </a:solidFill>
              </a:rPr>
              <a:t>Ageing</a:t>
            </a:r>
            <a:r>
              <a:rPr lang="lv-LV" sz="3100" dirty="0">
                <a:solidFill>
                  <a:srgbClr val="8E001C"/>
                </a:solidFill>
              </a:rPr>
              <a:t> </a:t>
            </a:r>
            <a:r>
              <a:rPr lang="lv-LV" sz="3100" dirty="0" err="1">
                <a:solidFill>
                  <a:srgbClr val="8E001C"/>
                </a:solidFill>
              </a:rPr>
              <a:t>in</a:t>
            </a:r>
            <a:r>
              <a:rPr lang="lv-LV" sz="3100" dirty="0">
                <a:solidFill>
                  <a:srgbClr val="8E001C"/>
                </a:solidFill>
              </a:rPr>
              <a:t> Latvia- </a:t>
            </a:r>
            <a:r>
              <a:rPr lang="lv-LV" sz="3100" dirty="0" err="1">
                <a:solidFill>
                  <a:srgbClr val="8E001C"/>
                </a:solidFill>
              </a:rPr>
              <a:t>estimate</a:t>
            </a:r>
            <a:r>
              <a:rPr lang="lv-LV" sz="3100" dirty="0">
                <a:solidFill>
                  <a:srgbClr val="8E001C"/>
                </a:solidFill>
              </a:rPr>
              <a:t> </a:t>
            </a:r>
            <a:r>
              <a:rPr lang="lv-LV" sz="3100" dirty="0" err="1">
                <a:solidFill>
                  <a:srgbClr val="8E001C"/>
                </a:solidFill>
              </a:rPr>
              <a:t>and</a:t>
            </a:r>
            <a:r>
              <a:rPr lang="lv-LV" sz="3100" dirty="0">
                <a:solidFill>
                  <a:srgbClr val="8E001C"/>
                </a:solidFill>
              </a:rPr>
              <a:t> </a:t>
            </a:r>
            <a:r>
              <a:rPr lang="lv-LV" sz="3100" dirty="0" err="1">
                <a:solidFill>
                  <a:srgbClr val="8E001C"/>
                </a:solidFill>
              </a:rPr>
              <a:t>projection</a:t>
            </a:r>
            <a:r>
              <a:rPr lang="lv-LV" sz="3100" dirty="0">
                <a:solidFill>
                  <a:srgbClr val="8E001C"/>
                </a:solidFill>
              </a:rPr>
              <a:t> </a:t>
            </a:r>
            <a:r>
              <a:rPr lang="lv-LV" sz="3600" dirty="0" err="1"/>
              <a:t>and</a:t>
            </a:r>
            <a:r>
              <a:rPr lang="lv-LV" sz="3600" dirty="0"/>
              <a:t> </a:t>
            </a:r>
            <a:r>
              <a:rPr lang="lv-LV" sz="3600" dirty="0" err="1"/>
              <a:t>projection</a:t>
            </a:r>
            <a:endParaRPr lang="lv-LV" sz="3600" dirty="0"/>
          </a:p>
        </p:txBody>
      </p:sp>
      <p:pic>
        <p:nvPicPr>
          <p:cNvPr id="6146" name="Picture 2" descr="C:\Users\sigtom\Documents\Conferences\Medvolna_2015\Medvolna\Population%20by%20Age%20in%202015_LV.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00200" y="1165448"/>
            <a:ext cx="4489376" cy="4489376"/>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sigtom\Documents\Conferences\Medvolna_2015\Medvolna\Population%20by%20Age%20in%202050_LV.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173591"/>
            <a:ext cx="4495800" cy="44958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3593" y="6165305"/>
            <a:ext cx="7688263"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54602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ACCCF042-E410-4E04-8208-649F07B5C691}"/>
              </a:ext>
            </a:extLst>
          </p:cNvPr>
          <p:cNvSpPr>
            <a:spLocks noGrp="1"/>
          </p:cNvSpPr>
          <p:nvPr>
            <p:ph type="title"/>
          </p:nvPr>
        </p:nvSpPr>
        <p:spPr>
          <a:xfrm>
            <a:off x="987548" y="608174"/>
            <a:ext cx="10216905" cy="430887"/>
          </a:xfrm>
        </p:spPr>
        <p:txBody>
          <a:bodyPr/>
          <a:lstStyle/>
          <a:p>
            <a:r>
              <a:rPr lang="lv-LV" sz="2800" dirty="0" err="1">
                <a:solidFill>
                  <a:srgbClr val="8E001C"/>
                </a:solidFill>
              </a:rPr>
              <a:t>Regular</a:t>
            </a:r>
            <a:r>
              <a:rPr lang="lv-LV" sz="2800" dirty="0">
                <a:solidFill>
                  <a:srgbClr val="8E001C"/>
                </a:solidFill>
              </a:rPr>
              <a:t> </a:t>
            </a:r>
            <a:r>
              <a:rPr lang="lv-LV" sz="2800" dirty="0" err="1">
                <a:solidFill>
                  <a:srgbClr val="8E001C"/>
                </a:solidFill>
              </a:rPr>
              <a:t>studies</a:t>
            </a:r>
            <a:r>
              <a:rPr lang="lv-LV" sz="2800" dirty="0">
                <a:solidFill>
                  <a:srgbClr val="8E001C"/>
                </a:solidFill>
              </a:rPr>
              <a:t> </a:t>
            </a:r>
            <a:r>
              <a:rPr lang="lv-LV" sz="2800" dirty="0" err="1">
                <a:solidFill>
                  <a:srgbClr val="8E001C"/>
                </a:solidFill>
              </a:rPr>
              <a:t>in</a:t>
            </a:r>
            <a:r>
              <a:rPr lang="lv-LV" sz="2800" dirty="0">
                <a:solidFill>
                  <a:srgbClr val="8E001C"/>
                </a:solidFill>
              </a:rPr>
              <a:t> Latvia </a:t>
            </a:r>
            <a:r>
              <a:rPr lang="lv-LV" sz="2800" dirty="0" err="1">
                <a:solidFill>
                  <a:srgbClr val="8E001C"/>
                </a:solidFill>
              </a:rPr>
              <a:t>involving</a:t>
            </a:r>
            <a:r>
              <a:rPr lang="lv-LV" sz="2800" dirty="0">
                <a:solidFill>
                  <a:srgbClr val="8E001C"/>
                </a:solidFill>
              </a:rPr>
              <a:t> </a:t>
            </a:r>
            <a:r>
              <a:rPr lang="lv-LV" sz="2800" dirty="0" err="1">
                <a:solidFill>
                  <a:srgbClr val="8E001C"/>
                </a:solidFill>
              </a:rPr>
              <a:t>older</a:t>
            </a:r>
            <a:r>
              <a:rPr lang="lv-LV" sz="2800" dirty="0">
                <a:solidFill>
                  <a:srgbClr val="8E001C"/>
                </a:solidFill>
              </a:rPr>
              <a:t> </a:t>
            </a:r>
            <a:r>
              <a:rPr lang="lv-LV" sz="2800" dirty="0" err="1">
                <a:solidFill>
                  <a:srgbClr val="8E001C"/>
                </a:solidFill>
              </a:rPr>
              <a:t>participants</a:t>
            </a:r>
            <a:endParaRPr lang="lv-LV" sz="2800" dirty="0">
              <a:solidFill>
                <a:srgbClr val="8E001C"/>
              </a:solidFill>
            </a:endParaRPr>
          </a:p>
        </p:txBody>
      </p:sp>
      <p:graphicFrame>
        <p:nvGraphicFramePr>
          <p:cNvPr id="5" name="Tabula 4">
            <a:extLst>
              <a:ext uri="{FF2B5EF4-FFF2-40B4-BE49-F238E27FC236}">
                <a16:creationId xmlns:a16="http://schemas.microsoft.com/office/drawing/2014/main" id="{21DF5AB1-77C3-41B0-9BC1-86DB4A8BF190}"/>
              </a:ext>
            </a:extLst>
          </p:cNvPr>
          <p:cNvGraphicFramePr>
            <a:graphicFrameLocks noGrp="1"/>
          </p:cNvGraphicFramePr>
          <p:nvPr/>
        </p:nvGraphicFramePr>
        <p:xfrm>
          <a:off x="987548" y="1563349"/>
          <a:ext cx="9095660" cy="4114800"/>
        </p:xfrm>
        <a:graphic>
          <a:graphicData uri="http://schemas.openxmlformats.org/drawingml/2006/table">
            <a:tbl>
              <a:tblPr firstRow="1" bandRow="1">
                <a:tableStyleId>{21E4AEA4-8DFA-4A89-87EB-49C32662AFE0}</a:tableStyleId>
              </a:tblPr>
              <a:tblGrid>
                <a:gridCol w="1515943">
                  <a:extLst>
                    <a:ext uri="{9D8B030D-6E8A-4147-A177-3AD203B41FA5}">
                      <a16:colId xmlns:a16="http://schemas.microsoft.com/office/drawing/2014/main" val="1280516237"/>
                    </a:ext>
                  </a:extLst>
                </a:gridCol>
                <a:gridCol w="1515943">
                  <a:extLst>
                    <a:ext uri="{9D8B030D-6E8A-4147-A177-3AD203B41FA5}">
                      <a16:colId xmlns:a16="http://schemas.microsoft.com/office/drawing/2014/main" val="2396627858"/>
                    </a:ext>
                  </a:extLst>
                </a:gridCol>
                <a:gridCol w="4362566">
                  <a:extLst>
                    <a:ext uri="{9D8B030D-6E8A-4147-A177-3AD203B41FA5}">
                      <a16:colId xmlns:a16="http://schemas.microsoft.com/office/drawing/2014/main" val="2346178870"/>
                    </a:ext>
                  </a:extLst>
                </a:gridCol>
                <a:gridCol w="1701208">
                  <a:extLst>
                    <a:ext uri="{9D8B030D-6E8A-4147-A177-3AD203B41FA5}">
                      <a16:colId xmlns:a16="http://schemas.microsoft.com/office/drawing/2014/main" val="2956464150"/>
                    </a:ext>
                  </a:extLst>
                </a:gridCol>
              </a:tblGrid>
              <a:tr h="229330">
                <a:tc>
                  <a:txBody>
                    <a:bodyPr/>
                    <a:lstStyle/>
                    <a:p>
                      <a:pPr algn="ctr"/>
                      <a:r>
                        <a:rPr lang="lv-LV" dirty="0" err="1"/>
                        <a:t>Study</a:t>
                      </a:r>
                      <a:endParaRPr lang="lv-LV" dirty="0"/>
                    </a:p>
                  </a:txBody>
                  <a:tcPr/>
                </a:tc>
                <a:tc>
                  <a:txBody>
                    <a:bodyPr/>
                    <a:lstStyle/>
                    <a:p>
                      <a:pPr algn="ctr"/>
                      <a:r>
                        <a:rPr lang="lv-LV" dirty="0" err="1"/>
                        <a:t>Participants</a:t>
                      </a:r>
                      <a:endParaRPr lang="lv-LV" dirty="0"/>
                    </a:p>
                  </a:txBody>
                  <a:tcPr/>
                </a:tc>
                <a:tc>
                  <a:txBody>
                    <a:bodyPr/>
                    <a:lstStyle/>
                    <a:p>
                      <a:pPr algn="ctr"/>
                      <a:r>
                        <a:rPr lang="lv-LV" dirty="0" err="1"/>
                        <a:t>Topics</a:t>
                      </a:r>
                      <a:endParaRPr lang="lv-LV" dirty="0"/>
                    </a:p>
                  </a:txBody>
                  <a:tcPr/>
                </a:tc>
                <a:tc>
                  <a:txBody>
                    <a:bodyPr/>
                    <a:lstStyle/>
                    <a:p>
                      <a:pPr algn="ctr"/>
                      <a:r>
                        <a:rPr lang="lv-LV" dirty="0" err="1"/>
                        <a:t>Data</a:t>
                      </a:r>
                      <a:endParaRPr lang="lv-LV" dirty="0"/>
                    </a:p>
                  </a:txBody>
                  <a:tcPr/>
                </a:tc>
                <a:extLst>
                  <a:ext uri="{0D108BD9-81ED-4DB2-BD59-A6C34878D82A}">
                    <a16:rowId xmlns:a16="http://schemas.microsoft.com/office/drawing/2014/main" val="423786469"/>
                  </a:ext>
                </a:extLst>
              </a:tr>
              <a:tr h="1599470">
                <a:tc>
                  <a:txBody>
                    <a:bodyPr/>
                    <a:lstStyle/>
                    <a:p>
                      <a:r>
                        <a:rPr lang="en-US" dirty="0"/>
                        <a:t>Health </a:t>
                      </a:r>
                      <a:r>
                        <a:rPr lang="en-US" dirty="0" err="1"/>
                        <a:t>Behaviour</a:t>
                      </a:r>
                      <a:r>
                        <a:rPr lang="en-US" dirty="0"/>
                        <a:t> among Latvian </a:t>
                      </a:r>
                      <a:br>
                        <a:rPr lang="en-US" dirty="0"/>
                      </a:br>
                      <a:r>
                        <a:rPr lang="en-US" dirty="0"/>
                        <a:t>Adult Population (FINBALT) </a:t>
                      </a:r>
                      <a:endParaRPr lang="lv-LV" dirty="0"/>
                    </a:p>
                  </a:txBody>
                  <a:tcPr/>
                </a:tc>
                <a:tc>
                  <a:txBody>
                    <a:bodyPr/>
                    <a:lstStyle/>
                    <a:p>
                      <a:r>
                        <a:rPr lang="en-US" dirty="0"/>
                        <a:t>Latvian adult population aged 15 – 74 (</a:t>
                      </a:r>
                      <a:r>
                        <a:rPr lang="lv-LV" dirty="0" err="1"/>
                        <a:t>from</a:t>
                      </a:r>
                      <a:r>
                        <a:rPr lang="lv-LV" dirty="0"/>
                        <a:t> </a:t>
                      </a:r>
                      <a:r>
                        <a:rPr lang="lv-LV" dirty="0" err="1"/>
                        <a:t>wave</a:t>
                      </a:r>
                      <a:r>
                        <a:rPr lang="lv-LV" dirty="0"/>
                        <a:t> </a:t>
                      </a:r>
                      <a:r>
                        <a:rPr lang="en-US" dirty="0"/>
                        <a:t>2016)</a:t>
                      </a:r>
                      <a:r>
                        <a:rPr lang="lv-LV" dirty="0"/>
                        <a:t>, </a:t>
                      </a:r>
                      <a:r>
                        <a:rPr lang="lv-LV" dirty="0" err="1"/>
                        <a:t>before</a:t>
                      </a:r>
                      <a:r>
                        <a:rPr lang="lv-LV" dirty="0"/>
                        <a:t> 15- 64</a:t>
                      </a:r>
                      <a:endParaRPr lang="en-US" dirty="0"/>
                    </a:p>
                    <a:p>
                      <a:endParaRPr lang="lv-LV" dirty="0"/>
                    </a:p>
                  </a:txBody>
                  <a:tcPr/>
                </a:tc>
                <a:tc>
                  <a:txBody>
                    <a:bodyPr/>
                    <a:lstStyle/>
                    <a:p>
                      <a:r>
                        <a:rPr lang="lv-LV" dirty="0" err="1"/>
                        <a:t>Socialdemographic</a:t>
                      </a:r>
                      <a:r>
                        <a:rPr lang="lv-LV" dirty="0"/>
                        <a:t> </a:t>
                      </a:r>
                      <a:r>
                        <a:rPr lang="lv-LV" dirty="0" err="1"/>
                        <a:t>characteristics</a:t>
                      </a:r>
                      <a:r>
                        <a:rPr lang="lv-LV" dirty="0"/>
                        <a:t> </a:t>
                      </a:r>
                    </a:p>
                    <a:p>
                      <a:r>
                        <a:rPr lang="lv-LV" dirty="0"/>
                        <a:t>Health-</a:t>
                      </a:r>
                      <a:r>
                        <a:rPr lang="lv-LV" dirty="0" err="1"/>
                        <a:t>related</a:t>
                      </a:r>
                      <a:r>
                        <a:rPr lang="lv-LV" dirty="0"/>
                        <a:t> </a:t>
                      </a:r>
                      <a:r>
                        <a:rPr lang="lv-LV" dirty="0" err="1"/>
                        <a:t>behaviour</a:t>
                      </a:r>
                      <a:r>
                        <a:rPr lang="lv-LV" dirty="0"/>
                        <a:t> </a:t>
                      </a:r>
                    </a:p>
                    <a:p>
                      <a:r>
                        <a:rPr lang="en-US" dirty="0" err="1"/>
                        <a:t>Behavioural</a:t>
                      </a:r>
                      <a:r>
                        <a:rPr lang="en-US" dirty="0"/>
                        <a:t> change in smoking, alcohol consumption, nutrition and physical activity</a:t>
                      </a:r>
                      <a:endParaRPr lang="lv-LV" dirty="0"/>
                    </a:p>
                    <a:p>
                      <a:r>
                        <a:rPr lang="en-US" dirty="0"/>
                        <a:t>Issues related to health services and health policy </a:t>
                      </a:r>
                      <a:endParaRPr lang="lv-LV" dirty="0"/>
                    </a:p>
                  </a:txBody>
                  <a:tcPr/>
                </a:tc>
                <a:tc>
                  <a:txBody>
                    <a:bodyPr/>
                    <a:lstStyle/>
                    <a:p>
                      <a:r>
                        <a:rPr lang="lv-LV" dirty="0" err="1"/>
                        <a:t>Primary</a:t>
                      </a:r>
                      <a:r>
                        <a:rPr lang="lv-LV" dirty="0"/>
                        <a:t> </a:t>
                      </a:r>
                      <a:r>
                        <a:rPr lang="lv-LV" dirty="0" err="1"/>
                        <a:t>data</a:t>
                      </a:r>
                      <a:endParaRPr lang="lv-LV" dirty="0"/>
                    </a:p>
                  </a:txBody>
                  <a:tcPr/>
                </a:tc>
                <a:extLst>
                  <a:ext uri="{0D108BD9-81ED-4DB2-BD59-A6C34878D82A}">
                    <a16:rowId xmlns:a16="http://schemas.microsoft.com/office/drawing/2014/main" val="3567201431"/>
                  </a:ext>
                </a:extLst>
              </a:tr>
              <a:tr h="464291">
                <a:tc>
                  <a:txBody>
                    <a:bodyPr/>
                    <a:lstStyle/>
                    <a:p>
                      <a:r>
                        <a:rPr lang="lv-LV" dirty="0" err="1"/>
                        <a:t>Elderly</a:t>
                      </a:r>
                      <a:r>
                        <a:rPr lang="lv-LV" dirty="0"/>
                        <a:t> </a:t>
                      </a:r>
                      <a:r>
                        <a:rPr lang="lv-LV" dirty="0" err="1"/>
                        <a:t>population</a:t>
                      </a:r>
                      <a:r>
                        <a:rPr lang="lv-LV" dirty="0"/>
                        <a:t> </a:t>
                      </a:r>
                      <a:r>
                        <a:rPr lang="lv-LV" dirty="0" err="1"/>
                        <a:t>of</a:t>
                      </a:r>
                      <a:r>
                        <a:rPr lang="lv-LV" dirty="0"/>
                        <a:t> Latvia* (CSB)</a:t>
                      </a:r>
                    </a:p>
                  </a:txBody>
                  <a:tcPr/>
                </a:tc>
                <a:tc>
                  <a:txBody>
                    <a:bodyPr/>
                    <a:lstStyle/>
                    <a:p>
                      <a:r>
                        <a:rPr lang="en-US" dirty="0"/>
                        <a:t>Latvian adult population aged 65 and over</a:t>
                      </a:r>
                      <a:endParaRPr lang="en-US" b="1" dirty="0"/>
                    </a:p>
                  </a:txBody>
                  <a:tcPr/>
                </a:tc>
                <a:tc>
                  <a:txBody>
                    <a:bodyPr/>
                    <a:lstStyle/>
                    <a:p>
                      <a:r>
                        <a:rPr lang="lv-LV" dirty="0" err="1"/>
                        <a:t>Demographic</a:t>
                      </a:r>
                      <a:r>
                        <a:rPr lang="lv-LV" dirty="0"/>
                        <a:t> </a:t>
                      </a:r>
                      <a:r>
                        <a:rPr lang="lv-LV" dirty="0" err="1"/>
                        <a:t>characteristics</a:t>
                      </a:r>
                      <a:r>
                        <a:rPr lang="lv-LV" dirty="0"/>
                        <a:t> </a:t>
                      </a:r>
                    </a:p>
                    <a:p>
                      <a:r>
                        <a:rPr lang="lv-LV" dirty="0"/>
                        <a:t>E</a:t>
                      </a:r>
                      <a:r>
                        <a:rPr lang="en-US" dirty="0" err="1"/>
                        <a:t>conomic</a:t>
                      </a:r>
                      <a:r>
                        <a:rPr lang="en-US" dirty="0"/>
                        <a:t> activity, earnings and consumption</a:t>
                      </a:r>
                      <a:endParaRPr lang="lv-LV" dirty="0"/>
                    </a:p>
                    <a:p>
                      <a:r>
                        <a:rPr lang="lv-LV" dirty="0" err="1"/>
                        <a:t>Housing</a:t>
                      </a:r>
                      <a:r>
                        <a:rPr lang="lv-LV" dirty="0"/>
                        <a:t> </a:t>
                      </a:r>
                      <a:r>
                        <a:rPr lang="lv-LV" dirty="0" err="1"/>
                        <a:t>conditions</a:t>
                      </a:r>
                      <a:endParaRPr lang="lv-LV" dirty="0"/>
                    </a:p>
                    <a:p>
                      <a:r>
                        <a:rPr lang="lv-LV" dirty="0" err="1"/>
                        <a:t>State</a:t>
                      </a:r>
                      <a:r>
                        <a:rPr lang="lv-LV" dirty="0"/>
                        <a:t> </a:t>
                      </a:r>
                      <a:r>
                        <a:rPr lang="lv-LV" dirty="0" err="1"/>
                        <a:t>of</a:t>
                      </a:r>
                      <a:r>
                        <a:rPr lang="lv-LV" dirty="0"/>
                        <a:t> </a:t>
                      </a:r>
                      <a:r>
                        <a:rPr lang="lv-LV" dirty="0" err="1"/>
                        <a:t>health</a:t>
                      </a:r>
                      <a:endParaRPr lang="lv-LV" dirty="0"/>
                    </a:p>
                    <a:p>
                      <a:r>
                        <a:rPr lang="lv-LV" dirty="0" err="1"/>
                        <a:t>Social</a:t>
                      </a:r>
                      <a:r>
                        <a:rPr lang="lv-LV" dirty="0"/>
                        <a:t> </a:t>
                      </a:r>
                      <a:r>
                        <a:rPr lang="lv-LV" dirty="0" err="1"/>
                        <a:t>security</a:t>
                      </a:r>
                      <a:endParaRPr lang="lv-LV" dirty="0"/>
                    </a:p>
                  </a:txBody>
                  <a:tcPr/>
                </a:tc>
                <a:tc>
                  <a:txBody>
                    <a:bodyPr/>
                    <a:lstStyle/>
                    <a:p>
                      <a:r>
                        <a:rPr lang="lv-LV" dirty="0" err="1"/>
                        <a:t>Secondary</a:t>
                      </a:r>
                      <a:r>
                        <a:rPr lang="lv-LV" dirty="0"/>
                        <a:t> </a:t>
                      </a:r>
                      <a:r>
                        <a:rPr lang="lv-LV" dirty="0" err="1"/>
                        <a:t>data</a:t>
                      </a:r>
                      <a:endParaRPr lang="lv-LV" dirty="0"/>
                    </a:p>
                  </a:txBody>
                  <a:tcPr/>
                </a:tc>
                <a:extLst>
                  <a:ext uri="{0D108BD9-81ED-4DB2-BD59-A6C34878D82A}">
                    <a16:rowId xmlns:a16="http://schemas.microsoft.com/office/drawing/2014/main" val="1855251141"/>
                  </a:ext>
                </a:extLst>
              </a:tr>
            </a:tbl>
          </a:graphicData>
        </a:graphic>
      </p:graphicFrame>
    </p:spTree>
    <p:extLst>
      <p:ext uri="{BB962C8B-B14F-4D97-AF65-F5344CB8AC3E}">
        <p14:creationId xmlns:p14="http://schemas.microsoft.com/office/powerpoint/2010/main" val="3877000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A2FF7194-387D-4B9F-8929-D11A831D34FE}"/>
              </a:ext>
            </a:extLst>
          </p:cNvPr>
          <p:cNvSpPr>
            <a:spLocks noGrp="1"/>
          </p:cNvSpPr>
          <p:nvPr>
            <p:ph type="title"/>
          </p:nvPr>
        </p:nvSpPr>
        <p:spPr>
          <a:xfrm>
            <a:off x="1219200" y="531197"/>
            <a:ext cx="10216905" cy="430887"/>
          </a:xfrm>
        </p:spPr>
        <p:txBody>
          <a:bodyPr/>
          <a:lstStyle/>
          <a:p>
            <a:r>
              <a:rPr lang="lv-LV" sz="2800" dirty="0">
                <a:solidFill>
                  <a:srgbClr val="8E001C"/>
                </a:solidFill>
              </a:rPr>
              <a:t>SHARE </a:t>
            </a:r>
            <a:r>
              <a:rPr lang="lv-LV" sz="2800" dirty="0" err="1">
                <a:solidFill>
                  <a:srgbClr val="8E001C"/>
                </a:solidFill>
              </a:rPr>
              <a:t>data</a:t>
            </a:r>
            <a:r>
              <a:rPr lang="lv-LV" sz="2800" dirty="0">
                <a:solidFill>
                  <a:srgbClr val="8E001C"/>
                </a:solidFill>
              </a:rPr>
              <a:t> </a:t>
            </a:r>
            <a:r>
              <a:rPr lang="lv-LV" sz="2800" dirty="0" err="1">
                <a:solidFill>
                  <a:srgbClr val="8E001C"/>
                </a:solidFill>
              </a:rPr>
              <a:t>colection</a:t>
            </a:r>
            <a:r>
              <a:rPr lang="lv-LV" sz="2800" dirty="0">
                <a:solidFill>
                  <a:srgbClr val="8E001C"/>
                </a:solidFill>
              </a:rPr>
              <a:t> </a:t>
            </a:r>
            <a:r>
              <a:rPr lang="lv-LV" sz="2800" dirty="0" err="1">
                <a:solidFill>
                  <a:srgbClr val="8E001C"/>
                </a:solidFill>
              </a:rPr>
              <a:t>in</a:t>
            </a:r>
            <a:r>
              <a:rPr lang="lv-LV" sz="2800" dirty="0">
                <a:solidFill>
                  <a:srgbClr val="8E001C"/>
                </a:solidFill>
              </a:rPr>
              <a:t> Latvia </a:t>
            </a:r>
          </a:p>
        </p:txBody>
      </p:sp>
      <p:sp>
        <p:nvSpPr>
          <p:cNvPr id="3" name="Teksta vietturis 2">
            <a:extLst>
              <a:ext uri="{FF2B5EF4-FFF2-40B4-BE49-F238E27FC236}">
                <a16:creationId xmlns:a16="http://schemas.microsoft.com/office/drawing/2014/main" id="{43A32B3E-990C-4366-B249-A9D50CE69C4A}"/>
              </a:ext>
            </a:extLst>
          </p:cNvPr>
          <p:cNvSpPr>
            <a:spLocks noGrp="1"/>
          </p:cNvSpPr>
          <p:nvPr>
            <p:ph type="body" idx="1"/>
          </p:nvPr>
        </p:nvSpPr>
        <p:spPr>
          <a:xfrm>
            <a:off x="999066" y="1490007"/>
            <a:ext cx="10193867" cy="3877985"/>
          </a:xfrm>
        </p:spPr>
        <p:txBody>
          <a:bodyPr/>
          <a:lstStyle/>
          <a:p>
            <a:pPr marL="457200" indent="-457200">
              <a:buFont typeface="Arial" panose="020B0604020202020204" pitchFamily="34" charset="0"/>
              <a:buChar char="•"/>
            </a:pPr>
            <a:r>
              <a:rPr lang="lv-LV" sz="2800" dirty="0"/>
              <a:t>F</a:t>
            </a:r>
            <a:r>
              <a:rPr lang="en-US" sz="2800" dirty="0"/>
              <a:t>ace-to-face interviews during home visits in period between May and September in 2017 all over in Latvia. </a:t>
            </a:r>
            <a:endParaRPr lang="lv-LV" sz="2800" dirty="0"/>
          </a:p>
          <a:p>
            <a:pPr marL="457200" indent="-457200">
              <a:buFont typeface="Arial" panose="020B0604020202020204" pitchFamily="34" charset="0"/>
              <a:buChar char="•"/>
            </a:pPr>
            <a:endParaRPr lang="lv-LV" sz="2800" dirty="0"/>
          </a:p>
          <a:p>
            <a:pPr marL="457200" indent="-457200">
              <a:buFont typeface="Arial" panose="020B0604020202020204" pitchFamily="34" charset="0"/>
              <a:buChar char="•"/>
            </a:pPr>
            <a:r>
              <a:rPr lang="en-US" sz="2800" dirty="0"/>
              <a:t>The cluster sample based on an address register was used for survey purposes. </a:t>
            </a:r>
            <a:endParaRPr lang="lv-LV" sz="2800" dirty="0"/>
          </a:p>
          <a:p>
            <a:pPr marL="457200" indent="-457200">
              <a:buFont typeface="Arial" panose="020B0604020202020204" pitchFamily="34" charset="0"/>
              <a:buChar char="•"/>
            </a:pPr>
            <a:endParaRPr lang="lv-LV" sz="2800" dirty="0"/>
          </a:p>
          <a:p>
            <a:pPr marL="457200" indent="-457200">
              <a:buFont typeface="Arial" panose="020B0604020202020204" pitchFamily="34" charset="0"/>
              <a:buChar char="•"/>
            </a:pPr>
            <a:r>
              <a:rPr lang="en-US" sz="2800" dirty="0"/>
              <a:t>1710 participants took part in this data collection wave and were included in the </a:t>
            </a:r>
            <a:r>
              <a:rPr lang="lv-LV" sz="2800" dirty="0" err="1"/>
              <a:t>preliminary</a:t>
            </a:r>
            <a:r>
              <a:rPr lang="lv-LV" sz="2800" dirty="0"/>
              <a:t> </a:t>
            </a:r>
            <a:r>
              <a:rPr lang="en-US" sz="2800" dirty="0"/>
              <a:t>analysis. </a:t>
            </a:r>
            <a:endParaRPr lang="lv-LV" sz="2800" dirty="0"/>
          </a:p>
          <a:p>
            <a:pPr marL="457200" indent="-457200">
              <a:buFont typeface="Arial" panose="020B0604020202020204" pitchFamily="34" charset="0"/>
              <a:buChar char="•"/>
            </a:pPr>
            <a:endParaRPr lang="lv-LV" sz="2800" dirty="0"/>
          </a:p>
        </p:txBody>
      </p:sp>
    </p:spTree>
    <p:extLst>
      <p:ext uri="{BB962C8B-B14F-4D97-AF65-F5344CB8AC3E}">
        <p14:creationId xmlns:p14="http://schemas.microsoft.com/office/powerpoint/2010/main" val="2900646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F6E729FF-A119-4FAC-9504-F20BBCDBC96B}"/>
              </a:ext>
            </a:extLst>
          </p:cNvPr>
          <p:cNvSpPr>
            <a:spLocks noGrp="1"/>
          </p:cNvSpPr>
          <p:nvPr>
            <p:ph type="title"/>
          </p:nvPr>
        </p:nvSpPr>
        <p:spPr>
          <a:xfrm>
            <a:off x="1034112" y="3962400"/>
            <a:ext cx="10216905" cy="400110"/>
          </a:xfrm>
        </p:spPr>
        <p:txBody>
          <a:bodyPr/>
          <a:lstStyle/>
          <a:p>
            <a:r>
              <a:rPr lang="en-US" dirty="0">
                <a:solidFill>
                  <a:schemeClr val="tx1"/>
                </a:solidFill>
              </a:rPr>
              <a:t>The 2019 theme aims to:</a:t>
            </a:r>
            <a:endParaRPr lang="lv-LV" dirty="0">
              <a:solidFill>
                <a:schemeClr val="tx1"/>
              </a:solidFill>
            </a:endParaRPr>
          </a:p>
        </p:txBody>
      </p:sp>
      <p:sp>
        <p:nvSpPr>
          <p:cNvPr id="3" name="Teksta vietturis 2">
            <a:extLst>
              <a:ext uri="{FF2B5EF4-FFF2-40B4-BE49-F238E27FC236}">
                <a16:creationId xmlns:a16="http://schemas.microsoft.com/office/drawing/2014/main" id="{2821CBAB-47AB-4801-B4FB-CA2B09F42265}"/>
              </a:ext>
            </a:extLst>
          </p:cNvPr>
          <p:cNvSpPr>
            <a:spLocks noGrp="1"/>
          </p:cNvSpPr>
          <p:nvPr>
            <p:ph type="body" idx="1"/>
          </p:nvPr>
        </p:nvSpPr>
        <p:spPr>
          <a:xfrm>
            <a:off x="685800" y="4475422"/>
            <a:ext cx="11277600" cy="2154436"/>
          </a:xfrm>
        </p:spPr>
        <p:txBody>
          <a:bodyPr/>
          <a:lstStyle/>
          <a:p>
            <a:r>
              <a:rPr lang="lv-LV" sz="2000" dirty="0"/>
              <a:t>- </a:t>
            </a:r>
            <a:r>
              <a:rPr lang="en-US" sz="2000" dirty="0"/>
              <a:t>Draw attention to the existence of old age inequalities and how this often results from a cumulation of disadvantages throughout life, and highlight intergenerational risk of increased old age inequalities.</a:t>
            </a:r>
          </a:p>
          <a:p>
            <a:r>
              <a:rPr lang="lv-LV" sz="2000" dirty="0"/>
              <a:t>- </a:t>
            </a:r>
            <a:r>
              <a:rPr lang="en-US" sz="2000" dirty="0"/>
              <a:t>Bring awareness to the urgency of coping with existing — and preventing future — old age inequalities.</a:t>
            </a:r>
          </a:p>
          <a:p>
            <a:r>
              <a:rPr lang="lv-LV" sz="2000" dirty="0"/>
              <a:t>- </a:t>
            </a:r>
            <a:r>
              <a:rPr lang="en-US" sz="2000" dirty="0"/>
              <a:t>Explore societal and structural changes in view of life course policies: life-long learning, proactive and adaptive </a:t>
            </a:r>
            <a:r>
              <a:rPr lang="en-US" sz="2000" dirty="0" err="1"/>
              <a:t>labour</a:t>
            </a:r>
            <a:r>
              <a:rPr lang="en-US" sz="2000" dirty="0"/>
              <a:t> policies, social protection and universal health coverage.</a:t>
            </a:r>
          </a:p>
          <a:p>
            <a:r>
              <a:rPr lang="lv-LV" sz="2000" dirty="0"/>
              <a:t>- </a:t>
            </a:r>
            <a:r>
              <a:rPr lang="en-US" sz="2000" dirty="0"/>
              <a:t>Reflect on best practices, lessons and progress on the journey to ending older age inequalities and changing negative narratives and stereotypes involving "old age."</a:t>
            </a:r>
            <a:endParaRPr lang="lv-LV" sz="2000" dirty="0"/>
          </a:p>
        </p:txBody>
      </p:sp>
      <p:pic>
        <p:nvPicPr>
          <p:cNvPr id="5" name="Attēls 4" descr="Attēls, kurā ir zīme, zīmējums&#10;&#10;Apraksts ģenerēts automātiski">
            <a:extLst>
              <a:ext uri="{FF2B5EF4-FFF2-40B4-BE49-F238E27FC236}">
                <a16:creationId xmlns:a16="http://schemas.microsoft.com/office/drawing/2014/main" id="{FC566594-BE07-4ACC-99FE-C9BD8D86D2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2565" y="20438"/>
            <a:ext cx="7620000" cy="3829050"/>
          </a:xfrm>
          <a:prstGeom prst="rect">
            <a:avLst/>
          </a:prstGeom>
        </p:spPr>
      </p:pic>
    </p:spTree>
    <p:extLst>
      <p:ext uri="{BB962C8B-B14F-4D97-AF65-F5344CB8AC3E}">
        <p14:creationId xmlns:p14="http://schemas.microsoft.com/office/powerpoint/2010/main" val="3215322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752600"/>
            <a:ext cx="11125200" cy="4739759"/>
          </a:xfrm>
        </p:spPr>
        <p:txBody>
          <a:bodyPr anchor="t"/>
          <a:lstStyle/>
          <a:p>
            <a:pPr marL="457200" indent="-457200">
              <a:buFont typeface="Arial" panose="020B0604020202020204" pitchFamily="34" charset="0"/>
              <a:buChar char="•"/>
            </a:pPr>
            <a:r>
              <a:rPr lang="en-GB" sz="2800" b="1" dirty="0"/>
              <a:t>Population ageing </a:t>
            </a:r>
            <a:r>
              <a:rPr lang="en-GB" sz="2800" dirty="0"/>
              <a:t>is a big challenge to societies</a:t>
            </a:r>
            <a:r>
              <a:rPr lang="lv-LV" sz="2800" dirty="0"/>
              <a:t>:</a:t>
            </a:r>
            <a:endParaRPr lang="en-GB" sz="2800" dirty="0"/>
          </a:p>
          <a:p>
            <a:pPr marL="814388" lvl="1" indent="-361950"/>
            <a:r>
              <a:rPr lang="lv-LV" sz="2800" dirty="0"/>
              <a:t>- </a:t>
            </a:r>
            <a:r>
              <a:rPr lang="en-GB" sz="2800" dirty="0"/>
              <a:t>people </a:t>
            </a:r>
            <a:r>
              <a:rPr lang="en-GB" sz="2800" b="1" dirty="0"/>
              <a:t>have fewer children </a:t>
            </a:r>
            <a:r>
              <a:rPr lang="en-GB" sz="2800" dirty="0"/>
              <a:t>than previous generations;</a:t>
            </a:r>
          </a:p>
          <a:p>
            <a:pPr marL="814388" lvl="1" indent="-361950"/>
            <a:r>
              <a:rPr lang="lv-LV" sz="2800" dirty="0"/>
              <a:t>- </a:t>
            </a:r>
            <a:r>
              <a:rPr lang="en-GB" sz="2800" dirty="0"/>
              <a:t>children born today have a </a:t>
            </a:r>
            <a:r>
              <a:rPr lang="en-GB" sz="2800" b="1" dirty="0"/>
              <a:t>higher life expectancy</a:t>
            </a:r>
            <a:r>
              <a:rPr lang="en-GB" sz="2800" dirty="0"/>
              <a:t> than children born in the past;</a:t>
            </a:r>
          </a:p>
          <a:p>
            <a:pPr marL="814388" lvl="1" indent="-361950"/>
            <a:r>
              <a:rPr lang="lv-LV" sz="2800" dirty="0"/>
              <a:t>- </a:t>
            </a:r>
            <a:r>
              <a:rPr lang="en-GB" sz="2800" dirty="0"/>
              <a:t>there will be </a:t>
            </a:r>
            <a:r>
              <a:rPr lang="en-GB" sz="2800" b="1" dirty="0"/>
              <a:t>1 working person </a:t>
            </a:r>
            <a:r>
              <a:rPr lang="en-GB" sz="2800" dirty="0"/>
              <a:t>per </a:t>
            </a:r>
            <a:r>
              <a:rPr lang="en-GB" sz="2800" b="1" dirty="0"/>
              <a:t>1 retired person </a:t>
            </a:r>
            <a:r>
              <a:rPr lang="en-GB" sz="2800" dirty="0"/>
              <a:t>in 2060 </a:t>
            </a:r>
            <a:r>
              <a:rPr lang="lv-LV" sz="2800" dirty="0"/>
              <a:t>(</a:t>
            </a:r>
            <a:r>
              <a:rPr lang="lv-LV" sz="2800" dirty="0" err="1"/>
              <a:t>ratio</a:t>
            </a:r>
            <a:r>
              <a:rPr lang="lv-LV" sz="2800" dirty="0"/>
              <a:t> </a:t>
            </a:r>
            <a:r>
              <a:rPr lang="lv-LV" sz="2800" dirty="0" err="1"/>
              <a:t>in</a:t>
            </a:r>
            <a:r>
              <a:rPr lang="lv-LV" sz="2800" dirty="0"/>
              <a:t> 2010 </a:t>
            </a:r>
            <a:r>
              <a:rPr lang="en-GB" sz="2800" dirty="0"/>
              <a:t>was 2 working </a:t>
            </a:r>
            <a:r>
              <a:rPr lang="lv-LV" sz="2800" dirty="0" err="1"/>
              <a:t>person</a:t>
            </a:r>
            <a:r>
              <a:rPr lang="lv-LV" sz="2800" dirty="0"/>
              <a:t> </a:t>
            </a:r>
            <a:r>
              <a:rPr lang="en-GB" sz="2800" dirty="0"/>
              <a:t>per 1 retired pe</a:t>
            </a:r>
            <a:r>
              <a:rPr lang="lv-LV" sz="2800" dirty="0" err="1"/>
              <a:t>rson</a:t>
            </a:r>
            <a:r>
              <a:rPr lang="lv-LV" sz="2800" dirty="0"/>
              <a:t>)</a:t>
            </a:r>
            <a:r>
              <a:rPr lang="en-GB" sz="2800" dirty="0"/>
              <a:t>.</a:t>
            </a:r>
          </a:p>
          <a:p>
            <a:pPr marL="457200" indent="-457200">
              <a:buFont typeface="Arial" panose="020B0604020202020204" pitchFamily="34" charset="0"/>
              <a:buChar char="•"/>
            </a:pPr>
            <a:r>
              <a:rPr lang="en-GB" sz="2800" dirty="0"/>
              <a:t>The </a:t>
            </a:r>
            <a:r>
              <a:rPr lang="en-GB" sz="2800" b="1" dirty="0"/>
              <a:t>effects</a:t>
            </a:r>
            <a:r>
              <a:rPr lang="en-GB" sz="2800" dirty="0"/>
              <a:t> of population ageing:</a:t>
            </a:r>
          </a:p>
          <a:p>
            <a:pPr marL="814388" lvl="1" indent="-361950"/>
            <a:r>
              <a:rPr lang="lv-LV" sz="2800" dirty="0"/>
              <a:t>- </a:t>
            </a:r>
            <a:r>
              <a:rPr lang="en-GB" sz="2800" dirty="0"/>
              <a:t>great challenges to </a:t>
            </a:r>
            <a:r>
              <a:rPr lang="en-GB" sz="2800" b="1" dirty="0"/>
              <a:t>pension systems;</a:t>
            </a:r>
          </a:p>
          <a:p>
            <a:pPr marL="814388" lvl="1" indent="-361950"/>
            <a:r>
              <a:rPr lang="lv-LV" sz="2800" b="1" dirty="0"/>
              <a:t>- </a:t>
            </a:r>
            <a:r>
              <a:rPr lang="en-GB" sz="2800" b="1" dirty="0"/>
              <a:t>many open question</a:t>
            </a:r>
            <a:r>
              <a:rPr lang="lv-LV" sz="2800" b="1" dirty="0"/>
              <a:t>s</a:t>
            </a:r>
            <a:r>
              <a:rPr lang="en-GB" sz="2800" b="1" dirty="0"/>
              <a:t> </a:t>
            </a:r>
            <a:r>
              <a:rPr lang="en-GB" sz="2800" dirty="0"/>
              <a:t>for politicians and society;</a:t>
            </a:r>
          </a:p>
          <a:p>
            <a:pPr marL="814388" lvl="1" indent="-361950"/>
            <a:r>
              <a:rPr lang="lv-LV" sz="2800" dirty="0"/>
              <a:t>- </a:t>
            </a:r>
            <a:r>
              <a:rPr lang="en-GB" sz="2800" dirty="0"/>
              <a:t>SHARE aims to generate research findings to these open questions</a:t>
            </a:r>
          </a:p>
          <a:p>
            <a:pPr marL="361950" indent="-361950"/>
            <a:endParaRPr lang="lv-LV" sz="2800" dirty="0"/>
          </a:p>
        </p:txBody>
      </p:sp>
      <p:sp>
        <p:nvSpPr>
          <p:cNvPr id="3" name="Title 2"/>
          <p:cNvSpPr>
            <a:spLocks noGrp="1"/>
          </p:cNvSpPr>
          <p:nvPr>
            <p:ph type="title"/>
          </p:nvPr>
        </p:nvSpPr>
        <p:spPr>
          <a:xfrm>
            <a:off x="987548" y="608174"/>
            <a:ext cx="10216905" cy="430887"/>
          </a:xfrm>
        </p:spPr>
        <p:txBody>
          <a:bodyPr/>
          <a:lstStyle/>
          <a:p>
            <a:r>
              <a:rPr lang="en-US" sz="2800" dirty="0">
                <a:solidFill>
                  <a:srgbClr val="8E001C"/>
                </a:solidFill>
              </a:rPr>
              <a:t>Background of SHARE</a:t>
            </a:r>
            <a:endParaRPr lang="lv-LV" sz="2800" dirty="0">
              <a:solidFill>
                <a:srgbClr val="8E001C"/>
              </a:solidFill>
            </a:endParaRPr>
          </a:p>
        </p:txBody>
      </p:sp>
    </p:spTree>
    <p:extLst>
      <p:ext uri="{BB962C8B-B14F-4D97-AF65-F5344CB8AC3E}">
        <p14:creationId xmlns:p14="http://schemas.microsoft.com/office/powerpoint/2010/main" val="4000057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394A8436-EB2D-45B4-8D0F-BC73ABDA5ADB}"/>
              </a:ext>
            </a:extLst>
          </p:cNvPr>
          <p:cNvSpPr>
            <a:spLocks noGrp="1"/>
          </p:cNvSpPr>
          <p:nvPr>
            <p:ph type="title"/>
          </p:nvPr>
        </p:nvSpPr>
        <p:spPr>
          <a:xfrm>
            <a:off x="987548" y="608174"/>
            <a:ext cx="10216905" cy="861774"/>
          </a:xfrm>
        </p:spPr>
        <p:txBody>
          <a:bodyPr/>
          <a:lstStyle/>
          <a:p>
            <a:r>
              <a:rPr lang="en-US" sz="2800" dirty="0">
                <a:solidFill>
                  <a:srgbClr val="8E001C"/>
                </a:solidFill>
              </a:rPr>
              <a:t>Survey of Health, Ageing and Retirement in Europe (SHARE) </a:t>
            </a:r>
            <a:endParaRPr lang="lv-LV" sz="2800" dirty="0">
              <a:solidFill>
                <a:srgbClr val="8E001C"/>
              </a:solidFill>
            </a:endParaRPr>
          </a:p>
        </p:txBody>
      </p:sp>
      <p:sp>
        <p:nvSpPr>
          <p:cNvPr id="3" name="Teksta vietturis 2">
            <a:extLst>
              <a:ext uri="{FF2B5EF4-FFF2-40B4-BE49-F238E27FC236}">
                <a16:creationId xmlns:a16="http://schemas.microsoft.com/office/drawing/2014/main" id="{E0B1ECB5-1AA9-48C6-A6AA-578942113787}"/>
              </a:ext>
            </a:extLst>
          </p:cNvPr>
          <p:cNvSpPr>
            <a:spLocks noGrp="1"/>
          </p:cNvSpPr>
          <p:nvPr>
            <p:ph type="body" idx="1"/>
          </p:nvPr>
        </p:nvSpPr>
        <p:spPr>
          <a:xfrm>
            <a:off x="838200" y="2539570"/>
            <a:ext cx="6324599" cy="2585323"/>
          </a:xfrm>
        </p:spPr>
        <p:txBody>
          <a:bodyPr/>
          <a:lstStyle/>
          <a:p>
            <a:r>
              <a:rPr lang="lv-LV" sz="2800" dirty="0"/>
              <a:t>M</a:t>
            </a:r>
            <a:r>
              <a:rPr lang="en-US" sz="2800" dirty="0" err="1"/>
              <a:t>ultidisciplinary</a:t>
            </a:r>
            <a:r>
              <a:rPr lang="en-US" sz="2800" dirty="0"/>
              <a:t> and cross-national panel database of micro data of more than 1</a:t>
            </a:r>
            <a:r>
              <a:rPr lang="lv-LV" sz="2800" dirty="0"/>
              <a:t>4</a:t>
            </a:r>
            <a:r>
              <a:rPr lang="en-US" sz="2800" dirty="0"/>
              <a:t>0,000 individuals aged 50 or older</a:t>
            </a:r>
            <a:endParaRPr lang="lv-LV" sz="2800" dirty="0"/>
          </a:p>
          <a:p>
            <a:pPr marL="457200" indent="-457200">
              <a:buFont typeface="Arial" panose="020B0604020202020204" pitchFamily="34" charset="0"/>
              <a:buChar char="•"/>
            </a:pPr>
            <a:r>
              <a:rPr lang="lv-LV" sz="2800" dirty="0" err="1"/>
              <a:t>on</a:t>
            </a:r>
            <a:r>
              <a:rPr lang="lv-LV" sz="2800" dirty="0"/>
              <a:t> </a:t>
            </a:r>
            <a:r>
              <a:rPr lang="en-US" sz="2800" dirty="0"/>
              <a:t>health, </a:t>
            </a:r>
            <a:endParaRPr lang="lv-LV" sz="2800" dirty="0"/>
          </a:p>
          <a:p>
            <a:pPr marL="457200" indent="-457200">
              <a:buFont typeface="Arial" panose="020B0604020202020204" pitchFamily="34" charset="0"/>
              <a:buChar char="•"/>
            </a:pPr>
            <a:r>
              <a:rPr lang="en-US" sz="2800" dirty="0"/>
              <a:t>socio-economic status, </a:t>
            </a:r>
            <a:endParaRPr lang="lv-LV" sz="2800" dirty="0"/>
          </a:p>
          <a:p>
            <a:pPr marL="457200" indent="-457200">
              <a:buFont typeface="Arial" panose="020B0604020202020204" pitchFamily="34" charset="0"/>
              <a:buChar char="•"/>
            </a:pPr>
            <a:r>
              <a:rPr lang="en-US" sz="2800" dirty="0"/>
              <a:t>social and family networks. </a:t>
            </a:r>
            <a:endParaRPr lang="lv-LV" sz="2800" dirty="0"/>
          </a:p>
        </p:txBody>
      </p:sp>
      <p:pic>
        <p:nvPicPr>
          <p:cNvPr id="5" name="Attēls 4">
            <a:extLst>
              <a:ext uri="{FF2B5EF4-FFF2-40B4-BE49-F238E27FC236}">
                <a16:creationId xmlns:a16="http://schemas.microsoft.com/office/drawing/2014/main" id="{38FBCDDA-0608-4ACB-A6EC-3D46E4292A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0" y="2613031"/>
            <a:ext cx="5030804" cy="2438400"/>
          </a:xfrm>
          <a:prstGeom prst="rect">
            <a:avLst/>
          </a:prstGeom>
        </p:spPr>
      </p:pic>
    </p:spTree>
    <p:extLst>
      <p:ext uri="{BB962C8B-B14F-4D97-AF65-F5344CB8AC3E}">
        <p14:creationId xmlns:p14="http://schemas.microsoft.com/office/powerpoint/2010/main" val="699002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CBAEE967-F327-4E9E-A15D-6358C8917CE5}"/>
              </a:ext>
            </a:extLst>
          </p:cNvPr>
          <p:cNvSpPr>
            <a:spLocks noGrp="1"/>
          </p:cNvSpPr>
          <p:nvPr>
            <p:ph type="title"/>
          </p:nvPr>
        </p:nvSpPr>
        <p:spPr>
          <a:xfrm>
            <a:off x="987548" y="608174"/>
            <a:ext cx="10216905" cy="430887"/>
          </a:xfrm>
        </p:spPr>
        <p:txBody>
          <a:bodyPr/>
          <a:lstStyle/>
          <a:p>
            <a:r>
              <a:rPr lang="lv-LV" sz="2800" dirty="0">
                <a:solidFill>
                  <a:srgbClr val="8E001C"/>
                </a:solidFill>
              </a:rPr>
              <a:t>SHARE</a:t>
            </a:r>
          </a:p>
        </p:txBody>
      </p:sp>
      <p:sp>
        <p:nvSpPr>
          <p:cNvPr id="3" name="Teksta vietturis 2">
            <a:extLst>
              <a:ext uri="{FF2B5EF4-FFF2-40B4-BE49-F238E27FC236}">
                <a16:creationId xmlns:a16="http://schemas.microsoft.com/office/drawing/2014/main" id="{53134599-0D38-4108-9AA5-6C36E51151D2}"/>
              </a:ext>
            </a:extLst>
          </p:cNvPr>
          <p:cNvSpPr>
            <a:spLocks noGrp="1"/>
          </p:cNvSpPr>
          <p:nvPr>
            <p:ph type="body" idx="1"/>
          </p:nvPr>
        </p:nvSpPr>
        <p:spPr>
          <a:xfrm>
            <a:off x="533400" y="2133600"/>
            <a:ext cx="5782733" cy="2862322"/>
          </a:xfrm>
        </p:spPr>
        <p:txBody>
          <a:bodyPr/>
          <a:lstStyle/>
          <a:p>
            <a:pPr marL="457200" lvl="0" indent="-457200">
              <a:buFont typeface="Arial" panose="020B0604020202020204" pitchFamily="34" charset="0"/>
              <a:buChar char="•"/>
            </a:pPr>
            <a:r>
              <a:rPr lang="en-US" sz="2800" dirty="0">
                <a:solidFill>
                  <a:prstClr val="black"/>
                </a:solidFill>
              </a:rPr>
              <a:t>SHARE has started in 2004</a:t>
            </a:r>
            <a:r>
              <a:rPr lang="lv-LV" sz="2800" dirty="0">
                <a:solidFill>
                  <a:prstClr val="black"/>
                </a:solidFill>
              </a:rPr>
              <a:t>. </a:t>
            </a:r>
            <a:r>
              <a:rPr lang="en-US" sz="2800" dirty="0">
                <a:solidFill>
                  <a:prstClr val="black"/>
                </a:solidFill>
              </a:rPr>
              <a:t>Currently SHARE covers 2</a:t>
            </a:r>
            <a:r>
              <a:rPr lang="lv-LV" sz="2800" dirty="0">
                <a:solidFill>
                  <a:prstClr val="black"/>
                </a:solidFill>
              </a:rPr>
              <a:t>7</a:t>
            </a:r>
            <a:r>
              <a:rPr lang="en-US" sz="2800" dirty="0">
                <a:solidFill>
                  <a:prstClr val="black"/>
                </a:solidFill>
              </a:rPr>
              <a:t> European countries and Israel.</a:t>
            </a:r>
            <a:endParaRPr lang="lv-LV" sz="2800" dirty="0">
              <a:solidFill>
                <a:prstClr val="black"/>
              </a:solidFill>
            </a:endParaRPr>
          </a:p>
          <a:p>
            <a:pPr marL="457200" lvl="0" indent="-457200">
              <a:buFont typeface="Arial" panose="020B0604020202020204" pitchFamily="34" charset="0"/>
              <a:buChar char="•"/>
            </a:pPr>
            <a:endParaRPr lang="lv-LV" sz="2800" dirty="0">
              <a:solidFill>
                <a:prstClr val="black"/>
              </a:solidFill>
            </a:endParaRPr>
          </a:p>
          <a:p>
            <a:pPr marL="457200" lvl="0" indent="-457200">
              <a:buFont typeface="Arial" panose="020B0604020202020204" pitchFamily="34" charset="0"/>
              <a:buChar char="•"/>
            </a:pPr>
            <a:r>
              <a:rPr lang="lv-LV" sz="2800" b="1" dirty="0">
                <a:solidFill>
                  <a:prstClr val="black"/>
                </a:solidFill>
              </a:rPr>
              <a:t>T</a:t>
            </a:r>
            <a:r>
              <a:rPr lang="en-US" sz="2800" b="1" dirty="0">
                <a:solidFill>
                  <a:prstClr val="black"/>
                </a:solidFill>
              </a:rPr>
              <a:t>he first data collection wave in Latvia in 2017.</a:t>
            </a:r>
            <a:endParaRPr lang="lv-LV" sz="2800" b="1" dirty="0">
              <a:solidFill>
                <a:prstClr val="black"/>
              </a:solidFill>
            </a:endParaRPr>
          </a:p>
          <a:p>
            <a:endParaRPr lang="lv-LV" dirty="0"/>
          </a:p>
        </p:txBody>
      </p:sp>
      <p:pic>
        <p:nvPicPr>
          <p:cNvPr id="4" name="Attēls 3">
            <a:extLst>
              <a:ext uri="{FF2B5EF4-FFF2-40B4-BE49-F238E27FC236}">
                <a16:creationId xmlns:a16="http://schemas.microsoft.com/office/drawing/2014/main" id="{08EED294-047C-4058-B5F1-285F495B310B}"/>
              </a:ext>
            </a:extLst>
          </p:cNvPr>
          <p:cNvPicPr>
            <a:picLocks noChangeAspect="1"/>
          </p:cNvPicPr>
          <p:nvPr/>
        </p:nvPicPr>
        <p:blipFill>
          <a:blip r:embed="rId3"/>
          <a:stretch>
            <a:fillRect/>
          </a:stretch>
        </p:blipFill>
        <p:spPr>
          <a:xfrm>
            <a:off x="6934199" y="1676400"/>
            <a:ext cx="5055195" cy="3810000"/>
          </a:xfrm>
          <a:prstGeom prst="rect">
            <a:avLst/>
          </a:prstGeom>
        </p:spPr>
      </p:pic>
      <p:pic>
        <p:nvPicPr>
          <p:cNvPr id="5" name="Attēls 4">
            <a:extLst>
              <a:ext uri="{FF2B5EF4-FFF2-40B4-BE49-F238E27FC236}">
                <a16:creationId xmlns:a16="http://schemas.microsoft.com/office/drawing/2014/main" id="{F4365DD6-9566-4781-8BD4-95CC3E36C708}"/>
              </a:ext>
            </a:extLst>
          </p:cNvPr>
          <p:cNvPicPr>
            <a:picLocks noChangeAspect="1"/>
          </p:cNvPicPr>
          <p:nvPr/>
        </p:nvPicPr>
        <p:blipFill>
          <a:blip r:embed="rId4"/>
          <a:stretch>
            <a:fillRect/>
          </a:stretch>
        </p:blipFill>
        <p:spPr>
          <a:xfrm>
            <a:off x="10251843" y="146303"/>
            <a:ext cx="1905218" cy="923742"/>
          </a:xfrm>
          <a:prstGeom prst="rect">
            <a:avLst/>
          </a:prstGeom>
        </p:spPr>
      </p:pic>
    </p:spTree>
    <p:extLst>
      <p:ext uri="{BB962C8B-B14F-4D97-AF65-F5344CB8AC3E}">
        <p14:creationId xmlns:p14="http://schemas.microsoft.com/office/powerpoint/2010/main" val="2906936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15C8E919-63C0-4028-9B84-1F18525BBDE8}"/>
              </a:ext>
            </a:extLst>
          </p:cNvPr>
          <p:cNvSpPr>
            <a:spLocks noGrp="1"/>
          </p:cNvSpPr>
          <p:nvPr>
            <p:ph type="title"/>
          </p:nvPr>
        </p:nvSpPr>
        <p:spPr>
          <a:xfrm>
            <a:off x="987548" y="608174"/>
            <a:ext cx="10216905" cy="430887"/>
          </a:xfrm>
        </p:spPr>
        <p:txBody>
          <a:bodyPr/>
          <a:lstStyle/>
          <a:p>
            <a:r>
              <a:rPr lang="lv-LV" sz="2800" dirty="0">
                <a:solidFill>
                  <a:srgbClr val="8E001C"/>
                </a:solidFill>
              </a:rPr>
              <a:t>SHARE </a:t>
            </a:r>
            <a:r>
              <a:rPr lang="lv-LV" sz="2800" dirty="0" err="1">
                <a:solidFill>
                  <a:srgbClr val="8E001C"/>
                </a:solidFill>
              </a:rPr>
              <a:t>data</a:t>
            </a:r>
            <a:endParaRPr lang="lv-LV" sz="2800" dirty="0">
              <a:solidFill>
                <a:srgbClr val="8E001C"/>
              </a:solidFill>
            </a:endParaRPr>
          </a:p>
        </p:txBody>
      </p:sp>
      <p:sp>
        <p:nvSpPr>
          <p:cNvPr id="3" name="Teksta vietturis 2">
            <a:extLst>
              <a:ext uri="{FF2B5EF4-FFF2-40B4-BE49-F238E27FC236}">
                <a16:creationId xmlns:a16="http://schemas.microsoft.com/office/drawing/2014/main" id="{081D935C-91BD-46D8-BBC9-8CBCB223E878}"/>
              </a:ext>
            </a:extLst>
          </p:cNvPr>
          <p:cNvSpPr>
            <a:spLocks noGrp="1"/>
          </p:cNvSpPr>
          <p:nvPr>
            <p:ph type="body" idx="1"/>
          </p:nvPr>
        </p:nvSpPr>
        <p:spPr>
          <a:xfrm>
            <a:off x="800100" y="1274564"/>
            <a:ext cx="10591799" cy="4739759"/>
          </a:xfrm>
        </p:spPr>
        <p:txBody>
          <a:bodyPr/>
          <a:lstStyle/>
          <a:p>
            <a:r>
              <a:rPr lang="en-US" sz="2800" dirty="0"/>
              <a:t>The access to SHARE data is provided  free of charge to the entire research community.</a:t>
            </a:r>
            <a:endParaRPr lang="lv-LV" sz="2800" dirty="0"/>
          </a:p>
          <a:p>
            <a:endParaRPr lang="lv-LV" sz="2800" dirty="0"/>
          </a:p>
          <a:p>
            <a:r>
              <a:rPr lang="en-US" sz="2800" dirty="0"/>
              <a:t>More than 9,000 researchers from all over the world are registered as SHARE users.</a:t>
            </a:r>
            <a:endParaRPr lang="lv-LV" sz="2800" dirty="0"/>
          </a:p>
          <a:p>
            <a:endParaRPr lang="en-US" sz="2800" dirty="0"/>
          </a:p>
          <a:p>
            <a:r>
              <a:rPr lang="en-US" sz="2800" dirty="0"/>
              <a:t>Datasets of wave 1 to 6 are already available.</a:t>
            </a:r>
            <a:endParaRPr lang="lv-LV" sz="2800" dirty="0"/>
          </a:p>
          <a:p>
            <a:endParaRPr lang="en-US" sz="2800" dirty="0"/>
          </a:p>
          <a:p>
            <a:r>
              <a:rPr lang="en-US" sz="2800" dirty="0"/>
              <a:t>Wave 7 released in spring 2019.</a:t>
            </a:r>
            <a:endParaRPr lang="lv-LV" sz="2800" dirty="0"/>
          </a:p>
          <a:p>
            <a:endParaRPr lang="en-US" sz="2800" dirty="0"/>
          </a:p>
          <a:p>
            <a:r>
              <a:rPr lang="en-US" sz="2800" dirty="0"/>
              <a:t>Datasets are available in Stata and SPSS formats.</a:t>
            </a:r>
            <a:endParaRPr lang="lv-LV" sz="2800" dirty="0"/>
          </a:p>
        </p:txBody>
      </p:sp>
    </p:spTree>
    <p:extLst>
      <p:ext uri="{BB962C8B-B14F-4D97-AF65-F5344CB8AC3E}">
        <p14:creationId xmlns:p14="http://schemas.microsoft.com/office/powerpoint/2010/main" val="3390568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2B72B94F-7CA9-4CF4-B145-8D0138F73840}"/>
              </a:ext>
            </a:extLst>
          </p:cNvPr>
          <p:cNvSpPr>
            <a:spLocks noGrp="1"/>
          </p:cNvSpPr>
          <p:nvPr>
            <p:ph type="title"/>
          </p:nvPr>
        </p:nvSpPr>
        <p:spPr>
          <a:xfrm>
            <a:off x="987547" y="228600"/>
            <a:ext cx="10216905" cy="699700"/>
          </a:xfrm>
        </p:spPr>
        <p:txBody>
          <a:bodyPr/>
          <a:lstStyle/>
          <a:p>
            <a:r>
              <a:rPr lang="en-US" sz="2800" dirty="0">
                <a:solidFill>
                  <a:srgbClr val="8E001C"/>
                </a:solidFill>
              </a:rPr>
              <a:t>SHARE has provided help for evidence-based policy </a:t>
            </a:r>
            <a:r>
              <a:rPr lang="en-US" dirty="0"/>
              <a:t>making:</a:t>
            </a:r>
            <a:br>
              <a:rPr lang="en-US" dirty="0"/>
            </a:br>
            <a:endParaRPr lang="lv-LV" dirty="0"/>
          </a:p>
        </p:txBody>
      </p:sp>
      <p:sp>
        <p:nvSpPr>
          <p:cNvPr id="3" name="Teksta vietturis 2">
            <a:extLst>
              <a:ext uri="{FF2B5EF4-FFF2-40B4-BE49-F238E27FC236}">
                <a16:creationId xmlns:a16="http://schemas.microsoft.com/office/drawing/2014/main" id="{EAEFF403-FB5C-4E85-9CC1-C6CEF178C2DE}"/>
              </a:ext>
            </a:extLst>
          </p:cNvPr>
          <p:cNvSpPr>
            <a:spLocks noGrp="1"/>
          </p:cNvSpPr>
          <p:nvPr>
            <p:ph type="body" idx="1"/>
          </p:nvPr>
        </p:nvSpPr>
        <p:spPr>
          <a:xfrm>
            <a:off x="987547" y="1066800"/>
            <a:ext cx="10193867" cy="5309146"/>
          </a:xfrm>
        </p:spPr>
        <p:txBody>
          <a:bodyPr/>
          <a:lstStyle/>
          <a:p>
            <a:pPr>
              <a:spcBef>
                <a:spcPts val="300"/>
              </a:spcBef>
              <a:spcAft>
                <a:spcPts val="300"/>
              </a:spcAft>
            </a:pPr>
            <a:r>
              <a:rPr lang="en-US" sz="2000" dirty="0"/>
              <a:t>On the </a:t>
            </a:r>
            <a:r>
              <a:rPr lang="en-US" sz="2000" b="1" dirty="0"/>
              <a:t>member state </a:t>
            </a:r>
            <a:r>
              <a:rPr lang="en-US" sz="2000" dirty="0"/>
              <a:t>level:</a:t>
            </a:r>
          </a:p>
          <a:p>
            <a:pPr lvl="1">
              <a:spcBef>
                <a:spcPts val="300"/>
              </a:spcBef>
              <a:spcAft>
                <a:spcPts val="300"/>
              </a:spcAft>
            </a:pPr>
            <a:r>
              <a:rPr lang="en-US" sz="2000" dirty="0"/>
              <a:t>Czech Republic</a:t>
            </a:r>
            <a:r>
              <a:rPr lang="lv-LV" sz="2000" dirty="0"/>
              <a:t> (</a:t>
            </a:r>
            <a:r>
              <a:rPr lang="lv-LV" sz="2000" dirty="0" err="1"/>
              <a:t>pension</a:t>
            </a:r>
            <a:r>
              <a:rPr lang="lv-LV" sz="2000" dirty="0"/>
              <a:t> </a:t>
            </a:r>
            <a:r>
              <a:rPr lang="lv-LV" sz="2000" dirty="0" err="1"/>
              <a:t>system</a:t>
            </a:r>
            <a:r>
              <a:rPr lang="lv-LV" sz="2000" dirty="0"/>
              <a:t>)</a:t>
            </a:r>
            <a:r>
              <a:rPr lang="en-US" sz="2000" dirty="0"/>
              <a:t>;</a:t>
            </a:r>
          </a:p>
          <a:p>
            <a:pPr lvl="1">
              <a:spcBef>
                <a:spcPts val="300"/>
              </a:spcBef>
              <a:spcAft>
                <a:spcPts val="300"/>
              </a:spcAft>
            </a:pPr>
            <a:r>
              <a:rPr lang="en-US" sz="2000" dirty="0"/>
              <a:t>France;</a:t>
            </a:r>
          </a:p>
          <a:p>
            <a:pPr lvl="1">
              <a:spcBef>
                <a:spcPts val="300"/>
              </a:spcBef>
              <a:spcAft>
                <a:spcPts val="300"/>
              </a:spcAft>
            </a:pPr>
            <a:r>
              <a:rPr lang="en-US" sz="2000" dirty="0"/>
              <a:t>Israel;</a:t>
            </a:r>
          </a:p>
          <a:p>
            <a:pPr lvl="1">
              <a:spcBef>
                <a:spcPts val="300"/>
              </a:spcBef>
              <a:spcAft>
                <a:spcPts val="300"/>
              </a:spcAft>
            </a:pPr>
            <a:r>
              <a:rPr lang="en-US" sz="2000" dirty="0"/>
              <a:t>The Netherlands;</a:t>
            </a:r>
          </a:p>
          <a:p>
            <a:pPr lvl="1">
              <a:spcBef>
                <a:spcPts val="300"/>
              </a:spcBef>
              <a:spcAft>
                <a:spcPts val="300"/>
              </a:spcAft>
            </a:pPr>
            <a:r>
              <a:rPr lang="en-US" sz="2000" dirty="0"/>
              <a:t>Slovenia.</a:t>
            </a:r>
          </a:p>
          <a:p>
            <a:pPr>
              <a:spcBef>
                <a:spcPts val="300"/>
              </a:spcBef>
              <a:spcAft>
                <a:spcPts val="300"/>
              </a:spcAft>
            </a:pPr>
            <a:r>
              <a:rPr lang="en-US" sz="2000" dirty="0"/>
              <a:t>On the </a:t>
            </a:r>
            <a:r>
              <a:rPr lang="en-US" sz="2000" b="1" dirty="0"/>
              <a:t>European</a:t>
            </a:r>
            <a:r>
              <a:rPr lang="en-US" sz="2000" dirty="0"/>
              <a:t> level:</a:t>
            </a:r>
          </a:p>
          <a:p>
            <a:pPr lvl="1">
              <a:spcBef>
                <a:spcPts val="300"/>
              </a:spcBef>
              <a:spcAft>
                <a:spcPts val="300"/>
              </a:spcAft>
            </a:pPr>
            <a:r>
              <a:rPr lang="en-US" sz="2000" dirty="0"/>
              <a:t>The Directorate-General (DG) for Economic and Financial Affairs (ECFIN);</a:t>
            </a:r>
          </a:p>
          <a:p>
            <a:pPr lvl="1">
              <a:spcBef>
                <a:spcPts val="300"/>
              </a:spcBef>
              <a:spcAft>
                <a:spcPts val="300"/>
              </a:spcAft>
            </a:pPr>
            <a:r>
              <a:rPr lang="en-US" sz="2000" dirty="0"/>
              <a:t>DG Health and Food Safety (SANTE);</a:t>
            </a:r>
          </a:p>
          <a:p>
            <a:pPr lvl="1">
              <a:spcBef>
                <a:spcPts val="300"/>
              </a:spcBef>
              <a:spcAft>
                <a:spcPts val="300"/>
              </a:spcAft>
            </a:pPr>
            <a:r>
              <a:rPr lang="en-US" sz="2000" dirty="0"/>
              <a:t>DG Employment, Social Affairs and Inclusion (EMPL).</a:t>
            </a:r>
          </a:p>
          <a:p>
            <a:pPr>
              <a:spcBef>
                <a:spcPts val="300"/>
              </a:spcBef>
              <a:spcAft>
                <a:spcPts val="300"/>
              </a:spcAft>
            </a:pPr>
            <a:r>
              <a:rPr lang="en-US" sz="2000" dirty="0"/>
              <a:t>On the </a:t>
            </a:r>
            <a:r>
              <a:rPr lang="en-US" sz="2000" b="1" dirty="0"/>
              <a:t>international</a:t>
            </a:r>
            <a:r>
              <a:rPr lang="en-US" sz="2000" dirty="0"/>
              <a:t> level:</a:t>
            </a:r>
          </a:p>
          <a:p>
            <a:pPr lvl="1">
              <a:spcBef>
                <a:spcPts val="300"/>
              </a:spcBef>
              <a:spcAft>
                <a:spcPts val="300"/>
              </a:spcAft>
            </a:pPr>
            <a:r>
              <a:rPr lang="en-US" sz="2000" dirty="0"/>
              <a:t>OECD;</a:t>
            </a:r>
          </a:p>
          <a:p>
            <a:pPr lvl="1">
              <a:spcBef>
                <a:spcPts val="300"/>
              </a:spcBef>
              <a:spcAft>
                <a:spcPts val="300"/>
              </a:spcAft>
            </a:pPr>
            <a:r>
              <a:rPr lang="en-US" sz="2000" dirty="0"/>
              <a:t>WHO;</a:t>
            </a:r>
          </a:p>
          <a:p>
            <a:pPr lvl="1">
              <a:spcBef>
                <a:spcPts val="300"/>
              </a:spcBef>
              <a:spcAft>
                <a:spcPts val="300"/>
              </a:spcAft>
            </a:pPr>
            <a:r>
              <a:rPr lang="en-US" sz="2000" dirty="0"/>
              <a:t>World Bank.</a:t>
            </a:r>
            <a:endParaRPr lang="lv-LV" sz="2000" dirty="0"/>
          </a:p>
        </p:txBody>
      </p:sp>
      <p:pic>
        <p:nvPicPr>
          <p:cNvPr id="4" name="Attēls 3">
            <a:extLst>
              <a:ext uri="{FF2B5EF4-FFF2-40B4-BE49-F238E27FC236}">
                <a16:creationId xmlns:a16="http://schemas.microsoft.com/office/drawing/2014/main" id="{DEB0BA80-5942-4838-883B-2ED6D6491147}"/>
              </a:ext>
            </a:extLst>
          </p:cNvPr>
          <p:cNvPicPr>
            <a:picLocks noChangeAspect="1"/>
          </p:cNvPicPr>
          <p:nvPr/>
        </p:nvPicPr>
        <p:blipFill>
          <a:blip r:embed="rId2"/>
          <a:stretch>
            <a:fillRect/>
          </a:stretch>
        </p:blipFill>
        <p:spPr>
          <a:xfrm>
            <a:off x="8546362" y="4401066"/>
            <a:ext cx="3645638" cy="2456934"/>
          </a:xfrm>
          <a:prstGeom prst="rect">
            <a:avLst/>
          </a:prstGeom>
        </p:spPr>
      </p:pic>
    </p:spTree>
    <p:extLst>
      <p:ext uri="{BB962C8B-B14F-4D97-AF65-F5344CB8AC3E}">
        <p14:creationId xmlns:p14="http://schemas.microsoft.com/office/powerpoint/2010/main" val="3792143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1FFA9D48-BE0D-4F00-9B5A-4850FDE7E7FA}"/>
              </a:ext>
            </a:extLst>
          </p:cNvPr>
          <p:cNvSpPr>
            <a:spLocks noGrp="1"/>
          </p:cNvSpPr>
          <p:nvPr>
            <p:ph type="title"/>
          </p:nvPr>
        </p:nvSpPr>
        <p:spPr>
          <a:xfrm>
            <a:off x="987548" y="608174"/>
            <a:ext cx="10216905" cy="430887"/>
          </a:xfrm>
        </p:spPr>
        <p:txBody>
          <a:bodyPr/>
          <a:lstStyle/>
          <a:p>
            <a:r>
              <a:rPr lang="lv-LV" sz="2800" dirty="0">
                <a:solidFill>
                  <a:srgbClr val="8E001C"/>
                </a:solidFill>
              </a:rPr>
              <a:t>SHARE</a:t>
            </a:r>
            <a:endParaRPr lang="lv-LV" dirty="0"/>
          </a:p>
        </p:txBody>
      </p:sp>
      <p:sp>
        <p:nvSpPr>
          <p:cNvPr id="3" name="Teksta vietturis 2">
            <a:extLst>
              <a:ext uri="{FF2B5EF4-FFF2-40B4-BE49-F238E27FC236}">
                <a16:creationId xmlns:a16="http://schemas.microsoft.com/office/drawing/2014/main" id="{6BF2BB56-C249-4557-955B-696EA2F060AF}"/>
              </a:ext>
            </a:extLst>
          </p:cNvPr>
          <p:cNvSpPr>
            <a:spLocks noGrp="1"/>
          </p:cNvSpPr>
          <p:nvPr>
            <p:ph type="body" idx="1"/>
          </p:nvPr>
        </p:nvSpPr>
        <p:spPr>
          <a:xfrm>
            <a:off x="533400" y="1219200"/>
            <a:ext cx="11429999" cy="4616648"/>
          </a:xfrm>
        </p:spPr>
        <p:txBody>
          <a:bodyPr/>
          <a:lstStyle/>
          <a:p>
            <a:r>
              <a:rPr lang="en-US" sz="2000" b="1" dirty="0" err="1"/>
              <a:t>Organisation</a:t>
            </a:r>
            <a:r>
              <a:rPr lang="en-US" sz="2000" b="1" dirty="0"/>
              <a:t>:</a:t>
            </a:r>
            <a:r>
              <a:rPr lang="lv-LV" sz="2000" dirty="0"/>
              <a:t> </a:t>
            </a:r>
            <a:r>
              <a:rPr lang="en-US" sz="2000" dirty="0"/>
              <a:t>SHARE became the first European Research Infrastructure Consortium (ERIC) in 2011</a:t>
            </a:r>
          </a:p>
          <a:p>
            <a:endParaRPr lang="en-US" sz="2000" dirty="0"/>
          </a:p>
          <a:p>
            <a:r>
              <a:rPr lang="en-US" sz="2000" b="1" dirty="0"/>
              <a:t>Management Board:</a:t>
            </a:r>
          </a:p>
          <a:p>
            <a:r>
              <a:rPr lang="en-US" sz="2000" dirty="0"/>
              <a:t>Prof. Axel </a:t>
            </a:r>
            <a:r>
              <a:rPr lang="en-US" sz="2000" dirty="0" err="1"/>
              <a:t>Börsch-Supan</a:t>
            </a:r>
            <a:r>
              <a:rPr lang="en-US" sz="2000" dirty="0"/>
              <a:t>, Ph.D.</a:t>
            </a:r>
          </a:p>
          <a:p>
            <a:r>
              <a:rPr lang="en-US" sz="2000" dirty="0"/>
              <a:t>Scientific Coordinator, SHARE-ERIC Managing Director</a:t>
            </a:r>
          </a:p>
          <a:p>
            <a:endParaRPr lang="en-US" sz="2000" dirty="0"/>
          </a:p>
          <a:p>
            <a:r>
              <a:rPr lang="en-US" sz="2000" dirty="0"/>
              <a:t>Prof. Guglielmo Weber, Ph.D.</a:t>
            </a:r>
          </a:p>
          <a:p>
            <a:r>
              <a:rPr lang="en-US" sz="2000" dirty="0"/>
              <a:t>Vice Coordinator and Area Coordinator Economics</a:t>
            </a:r>
          </a:p>
          <a:p>
            <a:endParaRPr lang="en-US" sz="2000" dirty="0"/>
          </a:p>
          <a:p>
            <a:r>
              <a:rPr lang="en-US" sz="2000" b="1" dirty="0"/>
              <a:t>Location:</a:t>
            </a:r>
            <a:r>
              <a:rPr lang="lv-LV" sz="2000" b="1" dirty="0"/>
              <a:t> </a:t>
            </a:r>
            <a:r>
              <a:rPr lang="en-US" sz="2000" dirty="0"/>
              <a:t>SHARE Central is located in Munich, Germany at the Munich Center for the Economics of Aging (MEA), one department of the Max Planck Institute for Social Law and Social Policy</a:t>
            </a:r>
          </a:p>
          <a:p>
            <a:endParaRPr lang="en-US" sz="2000" dirty="0"/>
          </a:p>
          <a:p>
            <a:r>
              <a:rPr lang="en-US" sz="2000" b="1" dirty="0"/>
              <a:t>Staff:</a:t>
            </a:r>
            <a:r>
              <a:rPr lang="lv-LV" sz="2000" b="1" dirty="0"/>
              <a:t> </a:t>
            </a:r>
            <a:r>
              <a:rPr lang="en-US" sz="2000" dirty="0"/>
              <a:t>About 30 people are working in the SHARE central office in Munich. Around 150 people are working in SHARE country teams as well as in other SHARE teams, e.g. teams responsible for questionnaire design, imputations, </a:t>
            </a:r>
            <a:r>
              <a:rPr lang="en-US" sz="2000" dirty="0" err="1"/>
              <a:t>weigths</a:t>
            </a:r>
            <a:r>
              <a:rPr lang="en-US" sz="2000" dirty="0"/>
              <a:t> or other special data sets. </a:t>
            </a:r>
            <a:endParaRPr lang="lv-LV" sz="2000" dirty="0"/>
          </a:p>
        </p:txBody>
      </p:sp>
    </p:spTree>
    <p:extLst>
      <p:ext uri="{BB962C8B-B14F-4D97-AF65-F5344CB8AC3E}">
        <p14:creationId xmlns:p14="http://schemas.microsoft.com/office/powerpoint/2010/main" val="12576374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BBA440E3-FB63-411B-BE36-95AA45F0C570}"/>
              </a:ext>
            </a:extLst>
          </p:cNvPr>
          <p:cNvSpPr>
            <a:spLocks noGrp="1"/>
          </p:cNvSpPr>
          <p:nvPr>
            <p:ph type="title"/>
          </p:nvPr>
        </p:nvSpPr>
        <p:spPr>
          <a:xfrm>
            <a:off x="1029193" y="304800"/>
            <a:ext cx="10216905" cy="400110"/>
          </a:xfrm>
        </p:spPr>
        <p:txBody>
          <a:bodyPr/>
          <a:lstStyle/>
          <a:p>
            <a:r>
              <a:rPr lang="lv-LV" dirty="0">
                <a:solidFill>
                  <a:srgbClr val="8E001C"/>
                </a:solidFill>
              </a:rPr>
              <a:t>SHARE </a:t>
            </a:r>
            <a:r>
              <a:rPr lang="lv-LV" dirty="0" err="1">
                <a:solidFill>
                  <a:srgbClr val="8E001C"/>
                </a:solidFill>
              </a:rPr>
              <a:t>Funding</a:t>
            </a:r>
            <a:endParaRPr lang="lv-LV" dirty="0">
              <a:solidFill>
                <a:srgbClr val="8E001C"/>
              </a:solidFill>
            </a:endParaRPr>
          </a:p>
        </p:txBody>
      </p:sp>
      <p:sp>
        <p:nvSpPr>
          <p:cNvPr id="3" name="Teksta vietturis 2">
            <a:extLst>
              <a:ext uri="{FF2B5EF4-FFF2-40B4-BE49-F238E27FC236}">
                <a16:creationId xmlns:a16="http://schemas.microsoft.com/office/drawing/2014/main" id="{400F22C4-2C9D-45E0-83F9-43CF5B3BB78A}"/>
              </a:ext>
            </a:extLst>
          </p:cNvPr>
          <p:cNvSpPr>
            <a:spLocks noGrp="1"/>
          </p:cNvSpPr>
          <p:nvPr>
            <p:ph type="body" idx="1"/>
          </p:nvPr>
        </p:nvSpPr>
        <p:spPr>
          <a:xfrm>
            <a:off x="609600" y="990600"/>
            <a:ext cx="11277600" cy="5539978"/>
          </a:xfrm>
        </p:spPr>
        <p:txBody>
          <a:bodyPr/>
          <a:lstStyle/>
          <a:p>
            <a:r>
              <a:rPr lang="en-US" b="1" dirty="0"/>
              <a:t>European Commission</a:t>
            </a:r>
            <a:r>
              <a:rPr lang="lv-LV" b="1" dirty="0"/>
              <a:t>:</a:t>
            </a:r>
          </a:p>
          <a:p>
            <a:r>
              <a:rPr lang="en-US" dirty="0"/>
              <a:t>5th framework </a:t>
            </a:r>
            <a:r>
              <a:rPr lang="en-US" dirty="0" err="1"/>
              <a:t>programme</a:t>
            </a:r>
            <a:r>
              <a:rPr lang="en-US" dirty="0"/>
              <a:t> (project QLK6-CT-2001-00360 in the thematic </a:t>
            </a:r>
            <a:r>
              <a:rPr lang="en-US" dirty="0" err="1"/>
              <a:t>programme</a:t>
            </a:r>
            <a:r>
              <a:rPr lang="en-US" dirty="0"/>
              <a:t> Quality of Life). </a:t>
            </a:r>
            <a:endParaRPr lang="lv-LV" dirty="0"/>
          </a:p>
          <a:p>
            <a:r>
              <a:rPr lang="en-US" dirty="0"/>
              <a:t>6th framework </a:t>
            </a:r>
            <a:r>
              <a:rPr lang="en-US" dirty="0" err="1"/>
              <a:t>programme</a:t>
            </a:r>
            <a:r>
              <a:rPr lang="en-US" dirty="0"/>
              <a:t> (projects SHARE-I3, RII-CT-2006-062193, as an Integrated Infrastructure Initiative, COMPARE, CIT5-CT-2005-028857, as a project in Priority 7, Citizens and Governance in a Knowledge Based Society, and SHARE-LIFE (CIT4-CT-2006-028812))</a:t>
            </a:r>
            <a:r>
              <a:rPr lang="lv-LV" dirty="0"/>
              <a:t>.</a:t>
            </a:r>
          </a:p>
          <a:p>
            <a:r>
              <a:rPr lang="en-US" dirty="0"/>
              <a:t>7th framework </a:t>
            </a:r>
            <a:r>
              <a:rPr lang="en-US" dirty="0" err="1"/>
              <a:t>programme</a:t>
            </a:r>
            <a:r>
              <a:rPr lang="en-US" dirty="0"/>
              <a:t> (SHARE-PREP (No 211909), SHARE-LEAP (No 227822) and M4 (No 261982) and through Horizon 2020 (SHAREDEV3 (No 676536), SERISS (No 654221), SSHOC (No 823782), </a:t>
            </a:r>
            <a:r>
              <a:rPr lang="en-US" dirty="0" err="1"/>
              <a:t>RItrain</a:t>
            </a:r>
            <a:r>
              <a:rPr lang="en-US" dirty="0"/>
              <a:t> (No 654156) and ERIC Forum (No 823798)).</a:t>
            </a:r>
          </a:p>
          <a:p>
            <a:endParaRPr lang="en-US" dirty="0"/>
          </a:p>
          <a:p>
            <a:r>
              <a:rPr lang="lv-LV" b="1" dirty="0"/>
              <a:t>C</a:t>
            </a:r>
            <a:r>
              <a:rPr lang="en-US" b="1" dirty="0"/>
              <a:t>o-funding</a:t>
            </a:r>
            <a:r>
              <a:rPr lang="lv-LV" b="1" dirty="0"/>
              <a:t>: </a:t>
            </a:r>
          </a:p>
          <a:p>
            <a:r>
              <a:rPr lang="lv-LV" dirty="0"/>
              <a:t>U</a:t>
            </a:r>
            <a:r>
              <a:rPr lang="en-US" dirty="0"/>
              <a:t>S National Institute on Aging (U01 AG09740-13S2, P01 AG005842, P01 AG08291, P30 AG12815, R21 AG025169, Y1-AG-4553-01, IAG BSR06-11, OGHA 04-064, BSR12-04 and R01AG052527-02), further funding was granted for the development of a Harmonized Cognitive Assessment Protocol (HCAP) (R01 AG056329-02). </a:t>
            </a:r>
            <a:endParaRPr lang="lv-LV" dirty="0"/>
          </a:p>
          <a:p>
            <a:r>
              <a:rPr lang="en-US" dirty="0"/>
              <a:t>German Federal Ministry for Education and Research (</a:t>
            </a:r>
            <a:r>
              <a:rPr lang="en-US" dirty="0" err="1"/>
              <a:t>Bundesministerium</a:t>
            </a:r>
            <a:r>
              <a:rPr lang="en-US" dirty="0"/>
              <a:t> </a:t>
            </a:r>
            <a:r>
              <a:rPr lang="en-US" dirty="0" err="1"/>
              <a:t>für</a:t>
            </a:r>
            <a:r>
              <a:rPr lang="en-US" dirty="0"/>
              <a:t> </a:t>
            </a:r>
            <a:r>
              <a:rPr lang="en-US" dirty="0" err="1"/>
              <a:t>Bildung</a:t>
            </a:r>
            <a:r>
              <a:rPr lang="en-US" dirty="0"/>
              <a:t> und </a:t>
            </a:r>
            <a:r>
              <a:rPr lang="en-US" dirty="0" err="1"/>
              <a:t>Forschung</a:t>
            </a:r>
            <a:r>
              <a:rPr lang="en-US" dirty="0"/>
              <a:t>, BMBF) and the Max Planck Society for the Advancement of Science</a:t>
            </a:r>
            <a:r>
              <a:rPr lang="lv-LV" dirty="0"/>
              <a:t> </a:t>
            </a:r>
            <a:r>
              <a:rPr lang="en-US" dirty="0"/>
              <a:t>for the central coordination of SHARE</a:t>
            </a:r>
            <a:r>
              <a:rPr lang="lv-LV" dirty="0"/>
              <a:t>. </a:t>
            </a:r>
            <a:endParaRPr lang="en-US" dirty="0"/>
          </a:p>
          <a:p>
            <a:endParaRPr lang="en-US" dirty="0"/>
          </a:p>
          <a:p>
            <a:r>
              <a:rPr lang="en-US" dirty="0"/>
              <a:t>SHARE has been part of the ESFRI (European Strategy Forum on Research Infrastructures) roadmap and became the first ERIC (European Research Infrastructure Consortium) with the first wave. </a:t>
            </a:r>
            <a:r>
              <a:rPr lang="en-US" b="1" dirty="0"/>
              <a:t>National funding </a:t>
            </a:r>
            <a:r>
              <a:rPr lang="en-US" dirty="0"/>
              <a:t>is now dominant, with substantial support by the European Commission’s DG Employment, Social Affairs and Equal Opportunities to new SHARE countries.</a:t>
            </a:r>
            <a:endParaRPr lang="lv-LV" dirty="0"/>
          </a:p>
        </p:txBody>
      </p:sp>
    </p:spTree>
    <p:extLst>
      <p:ext uri="{BB962C8B-B14F-4D97-AF65-F5344CB8AC3E}">
        <p14:creationId xmlns:p14="http://schemas.microsoft.com/office/powerpoint/2010/main" val="382635863"/>
      </p:ext>
    </p:extLst>
  </p:cSld>
  <p:clrMapOvr>
    <a:masterClrMapping/>
  </p:clrMapOvr>
</p:sld>
</file>

<file path=ppt/theme/theme1.xml><?xml version="1.0" encoding="utf-8"?>
<a:theme xmlns:a="http://schemas.openxmlformats.org/drawingml/2006/main" name="18-244_RED_Presentation_16_9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1165B561-3AC0-42F0-B631-2EE6ED548096}" vid="{69EE27E8-70B4-4C24-BC4D-189A4A4FA7A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165B561-3AC0-42F0-B631-2EE6ED548096}" vid="{C988A340-8945-46FF-8125-709C90D39685}"/>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165B561-3AC0-42F0-B631-2EE6ED548096}" vid="{60C4D6F6-5A21-4253-9EB4-4378357D12BE}"/>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165B561-3AC0-42F0-B631-2EE6ED548096}" vid="{6029465D-F581-47ED-84D7-398BB17B4C59}"/>
    </a:ext>
  </a:extLst>
</a:theme>
</file>

<file path=ppt/theme/theme5.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18-244_RED_Presentation_16_9_TEMPLATE</Template>
  <TotalTime>0</TotalTime>
  <Words>1145</Words>
  <Application>Microsoft Office PowerPoint</Application>
  <PresentationFormat>Platekrāna</PresentationFormat>
  <Paragraphs>142</Paragraphs>
  <Slides>14</Slides>
  <Notes>3</Notes>
  <HiddenSlides>0</HiddenSlides>
  <MMClips>0</MMClips>
  <ScaleCrop>false</ScaleCrop>
  <HeadingPairs>
    <vt:vector size="6" baseType="variant">
      <vt:variant>
        <vt:lpstr>Lietotie fonti</vt:lpstr>
      </vt:variant>
      <vt:variant>
        <vt:i4>3</vt:i4>
      </vt:variant>
      <vt:variant>
        <vt:lpstr>Dizains</vt:lpstr>
      </vt:variant>
      <vt:variant>
        <vt:i4>4</vt:i4>
      </vt:variant>
      <vt:variant>
        <vt:lpstr>Slaidu virsraksti</vt:lpstr>
      </vt:variant>
      <vt:variant>
        <vt:i4>14</vt:i4>
      </vt:variant>
    </vt:vector>
  </HeadingPairs>
  <TitlesOfParts>
    <vt:vector size="21" baseType="lpstr">
      <vt:lpstr>Arial</vt:lpstr>
      <vt:lpstr>Calibri</vt:lpstr>
      <vt:lpstr>Wingdings</vt:lpstr>
      <vt:lpstr>18-244_RED_Presentation_16_9_TEMPLATE</vt:lpstr>
      <vt:lpstr>Custom Design</vt:lpstr>
      <vt:lpstr>1_Custom Design</vt:lpstr>
      <vt:lpstr>2_Custom Design</vt:lpstr>
      <vt:lpstr>PowerPoint prezentācija</vt:lpstr>
      <vt:lpstr>The 2019 theme aims to:</vt:lpstr>
      <vt:lpstr>Background of SHARE</vt:lpstr>
      <vt:lpstr>Survey of Health, Ageing and Retirement in Europe (SHARE) </vt:lpstr>
      <vt:lpstr>SHARE</vt:lpstr>
      <vt:lpstr>SHARE data</vt:lpstr>
      <vt:lpstr>SHARE has provided help for evidence-based policy making: </vt:lpstr>
      <vt:lpstr>SHARE</vt:lpstr>
      <vt:lpstr>SHARE Funding</vt:lpstr>
      <vt:lpstr>http://www.share-project.org</vt:lpstr>
      <vt:lpstr>SHARE Country Team of Latvia (since 2016)</vt:lpstr>
      <vt:lpstr>AAgeing in Latvia- estimate and projection and projection</vt:lpstr>
      <vt:lpstr>Regular studies in Latvia involving older participants</vt:lpstr>
      <vt:lpstr>SHARE data colection in Latvia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Signe Tomsone</cp:lastModifiedBy>
  <cp:revision>82</cp:revision>
  <cp:lastPrinted>2019-10-01T21:18:00Z</cp:lastPrinted>
  <dcterms:created xsi:type="dcterms:W3CDTF">2019-03-21T16:03:29Z</dcterms:created>
  <dcterms:modified xsi:type="dcterms:W3CDTF">2019-10-01T22:34:22Z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2018-10-09T00:00:00Z</vt:filetime>
  </property>
  <property fmtid="{D5CDD505-2E9C-101B-9397-08002B2CF9AE}" pid="3" name="Creator">
    <vt:lpwstr>Adobe InDesign CC 13.1 (Windows)</vt:lpwstr>
  </property>
  <property fmtid="{D5CDD505-2E9C-101B-9397-08002B2CF9AE}" pid="4" name="LastSaved">
    <vt:filetime>2018-10-09T00:00:00Z</vt:filetime>
  </property>
</Properties>
</file>