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4" r:id="rId6"/>
    <p:sldId id="265" r:id="rId7"/>
    <p:sldId id="262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/>
      <a:tcStyle>
        <a:tcBdr/>
        <a:fill>
          <a:solidFill>
            <a:srgbClr val="F4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/>
      <a:tcStyle>
        <a:tcBdr/>
        <a:fill>
          <a:solidFill>
            <a:schemeClr val="accent6">
              <a:lumOff val="7647"/>
            </a:scheme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0F0F0"/>
          </a:solidFill>
        </a:fill>
      </a:tcStyle>
    </a:wholeTbl>
    <a:band2H>
      <a:tcTxStyle/>
      <a:tcStyle>
        <a:tcBdr/>
        <a:fill>
          <a:solidFill>
            <a:srgbClr val="F8F8F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1" d="100"/>
          <a:sy n="71" d="100"/>
        </p:scale>
        <p:origin x="460" y="-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" y="720502"/>
            <a:ext cx="1762680" cy="324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1102784" y="1411287"/>
            <a:ext cx="9997017" cy="455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xfrm>
            <a:off x="1102785" y="5373687"/>
            <a:ext cx="4754034" cy="803275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b="0">
                <a:solidFill>
                  <a:srgbClr val="FFFFFF"/>
                </a:solidFill>
              </a:defRPr>
            </a:lvl1pPr>
            <a:lvl2pPr marL="628650" indent="-171450">
              <a:lnSpc>
                <a:spcPct val="70000"/>
              </a:lnSpc>
              <a:buSzPct val="100000"/>
              <a:buChar char="•"/>
              <a:defRPr b="0">
                <a:solidFill>
                  <a:srgbClr val="FFFFFF"/>
                </a:solidFill>
              </a:defRPr>
            </a:lvl2pPr>
            <a:lvl3pPr marL="1120139" indent="-205739">
              <a:lnSpc>
                <a:spcPct val="70000"/>
              </a:lnSpc>
              <a:buSzPct val="100000"/>
              <a:buChar char="•"/>
              <a:defRPr b="0">
                <a:solidFill>
                  <a:srgbClr val="FFFFFF"/>
                </a:solidFill>
              </a:defRPr>
            </a:lvl3pPr>
            <a:lvl4pPr marL="1600200" indent="-228600">
              <a:lnSpc>
                <a:spcPct val="70000"/>
              </a:lnSpc>
              <a:buSzPct val="100000"/>
              <a:buChar char="•"/>
              <a:defRPr b="0">
                <a:solidFill>
                  <a:srgbClr val="FFFFFF"/>
                </a:solidFill>
              </a:defRPr>
            </a:lvl4pPr>
            <a:lvl5pPr marL="2057400" indent="-228600">
              <a:lnSpc>
                <a:spcPct val="70000"/>
              </a:lnSpc>
              <a:buSzPct val="100000"/>
              <a:buChar char="•"/>
              <a:defRPr b="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6" name="RSU_70_1-1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688079" y="-268883"/>
            <a:ext cx="25227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1073309" y="5994400"/>
            <a:ext cx="1528268" cy="28091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079567" cy="9366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1056215" y="1665288"/>
            <a:ext cx="9144001" cy="1655762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  <a:lvl2pPr marL="0" indent="457200">
              <a:buSzTx/>
              <a:buNone/>
              <a:defRPr sz="1600" b="0"/>
            </a:lvl2pPr>
            <a:lvl3pPr marL="0" indent="914400">
              <a:buSzTx/>
              <a:buNone/>
              <a:defRPr sz="1600" b="0"/>
            </a:lvl3pPr>
            <a:lvl4pPr marL="0" indent="1371600">
              <a:buSzTx/>
              <a:buNone/>
              <a:defRPr sz="1600" b="0"/>
            </a:lvl4pPr>
            <a:lvl5pPr marL="0" indent="1828800">
              <a:buSzTx/>
              <a:buNone/>
              <a:defRPr sz="1600" b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7" name="RSU_70_1-12.png"/>
          <p:cNvPicPr>
            <a:picLocks noChangeAspect="1"/>
          </p:cNvPicPr>
          <p:nvPr/>
        </p:nvPicPr>
        <p:blipFill>
          <a:blip r:embed="rId3">
            <a:extLst/>
          </a:blip>
          <a:srcRect t="30" b="30"/>
          <a:stretch>
            <a:fillRect/>
          </a:stretch>
        </p:blipFill>
        <p:spPr>
          <a:xfrm>
            <a:off x="9688079" y="-268883"/>
            <a:ext cx="25227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RSU_70_1-12.png"/>
          <p:cNvPicPr>
            <a:picLocks noChangeAspect="1"/>
          </p:cNvPicPr>
          <p:nvPr/>
        </p:nvPicPr>
        <p:blipFill>
          <a:blip r:embed="rId2">
            <a:extLst/>
          </a:blip>
          <a:srcRect t="30" b="30"/>
          <a:stretch>
            <a:fillRect/>
          </a:stretch>
        </p:blipFill>
        <p:spPr>
          <a:xfrm>
            <a:off x="9688079" y="-268883"/>
            <a:ext cx="25227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1073309" y="5994400"/>
            <a:ext cx="1528268" cy="28091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1037167" y="1665289"/>
            <a:ext cx="10098618" cy="141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0" indent="0">
              <a:buSzTx/>
              <a:buNone/>
              <a:defRPr sz="2400"/>
            </a:lvl2pPr>
            <a:lvl3pPr marL="582300" indent="-342900">
              <a:defRPr sz="2400"/>
            </a:lvl3pPr>
            <a:lvl4pPr marL="834300" indent="-342900">
              <a:defRPr sz="2400"/>
            </a:lvl4pPr>
            <a:lvl5pPr marL="1050300" indent="-34290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3"/>
          </p:nvPr>
        </p:nvSpPr>
        <p:spPr>
          <a:xfrm>
            <a:off x="1037167" y="3429000"/>
            <a:ext cx="10098618" cy="216058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Layout"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297584" cy="9620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056215" y="5934075"/>
            <a:ext cx="4176185" cy="242889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FFFFFF"/>
                </a:solidFill>
              </a:defRPr>
            </a:lvl1pPr>
            <a:lvl2pPr marL="628650" indent="-171450">
              <a:buSzPct val="100000"/>
              <a:buChar char="•"/>
              <a:defRPr b="0">
                <a:solidFill>
                  <a:srgbClr val="FFFFFF"/>
                </a:solidFill>
              </a:defRPr>
            </a:lvl2pPr>
            <a:lvl3pPr marL="1120139" indent="-205739">
              <a:buSzPct val="100000"/>
              <a:buChar char="•"/>
              <a:defRPr b="0">
                <a:solidFill>
                  <a:srgbClr val="FFFFFF"/>
                </a:solidFill>
              </a:defRPr>
            </a:lvl3pPr>
            <a:lvl4pPr marL="1600200" indent="-228600">
              <a:buSzPct val="100000"/>
              <a:buChar char="•"/>
              <a:defRPr b="0">
                <a:solidFill>
                  <a:srgbClr val="FFFFFF"/>
                </a:solidFill>
              </a:defRPr>
            </a:lvl4pPr>
            <a:lvl5pPr marL="2057400" indent="-228600">
              <a:buSzPct val="100000"/>
              <a:buChar char="•"/>
              <a:defRPr b="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94" name="RSU_70_1-1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88079" y="-268883"/>
            <a:ext cx="25227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SU_70_1-12.png"/>
          <p:cNvPicPr>
            <a:picLocks noChangeAspect="1"/>
          </p:cNvPicPr>
          <p:nvPr/>
        </p:nvPicPr>
        <p:blipFill>
          <a:blip r:embed="rId7">
            <a:extLst/>
          </a:blip>
          <a:srcRect t="30" b="30"/>
          <a:stretch>
            <a:fillRect/>
          </a:stretch>
        </p:blipFill>
        <p:spPr>
          <a:xfrm>
            <a:off x="9688079" y="-268883"/>
            <a:ext cx="252271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1073309" y="5994400"/>
            <a:ext cx="1528268" cy="280912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1037167" y="690564"/>
            <a:ext cx="10515601" cy="1036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49867" y="1673274"/>
            <a:ext cx="10515601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11095176" y="6414761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8E001C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1pPr>
      <a:lvl2pPr marL="28575" marR="0" indent="-257175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80000"/>
        <a:buFontTx/>
        <a:buChar char="●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2pPr>
      <a:lvl3pPr marL="496575" marR="0" indent="-257175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80000"/>
        <a:buFontTx/>
        <a:buChar char="●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3pPr>
      <a:lvl4pPr marL="748574" marR="0" indent="-257175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80000"/>
        <a:buFontTx/>
        <a:buChar char="○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4pPr>
      <a:lvl5pPr marL="964575" marR="0" indent="-257175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80000"/>
        <a:buFontTx/>
        <a:buChar char="●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5pPr>
      <a:lvl6pPr marL="2514600" marR="0" indent="-2286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6pPr>
      <a:lvl7pPr marL="2971800" marR="0" indent="-2286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7pPr>
      <a:lvl8pPr marL="3429000" marR="0" indent="-2286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8pPr>
      <a:lvl9pPr marL="3886200" marR="0" indent="-228600" algn="l" defTabSz="91440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800" b="1" i="0" u="none" strike="noStrike" cap="none" spc="0" baseline="0">
          <a:ln>
            <a:noFill/>
          </a:ln>
          <a:solidFill>
            <a:srgbClr val="58595B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xfrm>
            <a:off x="941417" y="2020886"/>
            <a:ext cx="9852088" cy="24525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sv-SE" sz="3600" dirty="0" err="1"/>
              <a:t>Zinātnieku</a:t>
            </a:r>
            <a:r>
              <a:rPr lang="sv-SE" sz="3600" dirty="0"/>
              <a:t> </a:t>
            </a:r>
            <a:r>
              <a:rPr lang="sv-SE" sz="3600" dirty="0" err="1"/>
              <a:t>brokastis</a:t>
            </a:r>
            <a:br>
              <a:rPr lang="sv-SE" sz="3600" dirty="0"/>
            </a:br>
            <a:r>
              <a:rPr lang="sv-SE" sz="3600" dirty="0"/>
              <a:t>06.05.2020.</a:t>
            </a:r>
            <a:br>
              <a:rPr lang="sv-SE" sz="3600" dirty="0"/>
            </a:br>
            <a:br>
              <a:rPr lang="sv-SE" sz="3600" dirty="0"/>
            </a:br>
            <a:r>
              <a:rPr lang="lv-LV" sz="3600" dirty="0"/>
              <a:t>”</a:t>
            </a:r>
            <a:r>
              <a:rPr lang="sv-SE" sz="3600" dirty="0" err="1"/>
              <a:t>Pētniecības</a:t>
            </a:r>
            <a:r>
              <a:rPr lang="sv-SE" sz="3600" dirty="0"/>
              <a:t> </a:t>
            </a:r>
            <a:r>
              <a:rPr lang="sv-SE" sz="3600" dirty="0" err="1"/>
              <a:t>iespēju</a:t>
            </a:r>
            <a:r>
              <a:rPr lang="sv-SE" sz="3600" dirty="0"/>
              <a:t> </a:t>
            </a:r>
            <a:r>
              <a:rPr lang="sv-SE" sz="3600" dirty="0" err="1"/>
              <a:t>piedāvājums</a:t>
            </a:r>
            <a:r>
              <a:rPr lang="sv-SE" sz="3600" dirty="0"/>
              <a:t> par </a:t>
            </a:r>
            <a:r>
              <a:rPr lang="lv-LV" sz="3600" dirty="0"/>
              <a:t> novecošanās </a:t>
            </a:r>
            <a:r>
              <a:rPr lang="sv-SE" sz="3600" dirty="0" err="1"/>
              <a:t>jautājumiem</a:t>
            </a:r>
            <a:r>
              <a:rPr lang="lv-LV" sz="3600" dirty="0"/>
              <a:t> Baltijas jūras reģionā”</a:t>
            </a:r>
            <a:br>
              <a:rPr lang="sv-SE" sz="3600" dirty="0"/>
            </a:br>
            <a:br>
              <a:rPr lang="sv-SE" sz="3600" dirty="0"/>
            </a:br>
            <a:r>
              <a:rPr lang="sv-SE" sz="3600" dirty="0"/>
              <a:t>Ieva Reine, </a:t>
            </a:r>
            <a:r>
              <a:rPr lang="sv-SE" sz="2700" dirty="0" err="1"/>
              <a:t>Dr.Med</a:t>
            </a:r>
            <a:r>
              <a:rPr lang="sv-SE" sz="2700" dirty="0"/>
              <a:t>, </a:t>
            </a:r>
            <a:r>
              <a:rPr lang="sv-SE" sz="2700" dirty="0" err="1"/>
              <a:t>Mg.psych</a:t>
            </a:r>
            <a:r>
              <a:rPr lang="sv-SE" sz="2700" dirty="0"/>
              <a:t>, </a:t>
            </a:r>
            <a:r>
              <a:rPr lang="sv-SE" sz="2700" dirty="0" err="1"/>
              <a:t>Mg.sc.sal</a:t>
            </a:r>
            <a:r>
              <a:rPr lang="sv-SE" sz="2700" dirty="0"/>
              <a:t>.</a:t>
            </a:r>
            <a:br>
              <a:rPr lang="sv-SE" sz="2700" dirty="0"/>
            </a:br>
            <a:r>
              <a:rPr lang="sv-SE" sz="2700" dirty="0" err="1"/>
              <a:t>pēcdoktorantūras</a:t>
            </a:r>
            <a:r>
              <a:rPr lang="sv-SE" sz="2700" dirty="0"/>
              <a:t> </a:t>
            </a:r>
            <a:r>
              <a:rPr lang="sv-SE" sz="2700" dirty="0" err="1"/>
              <a:t>pētniece</a:t>
            </a:r>
            <a:r>
              <a:rPr lang="sv-SE" sz="2700" dirty="0"/>
              <a:t> </a:t>
            </a:r>
            <a:br>
              <a:rPr lang="sv-SE" sz="2700" dirty="0"/>
            </a:br>
            <a:r>
              <a:rPr lang="sv-SE" sz="2700" dirty="0"/>
              <a:t>RSU </a:t>
            </a:r>
            <a:r>
              <a:rPr lang="sv-SE" sz="2700" dirty="0" err="1"/>
              <a:t>Statistikas</a:t>
            </a:r>
            <a:r>
              <a:rPr lang="sv-SE" sz="2700" dirty="0"/>
              <a:t> </a:t>
            </a:r>
            <a:r>
              <a:rPr lang="sv-SE" sz="2700" dirty="0" err="1"/>
              <a:t>mācību</a:t>
            </a:r>
            <a:r>
              <a:rPr lang="sv-SE" sz="2700" dirty="0"/>
              <a:t> </a:t>
            </a:r>
            <a:r>
              <a:rPr lang="sv-SE" sz="2700" dirty="0" err="1"/>
              <a:t>laboratorija</a:t>
            </a:r>
            <a:br>
              <a:rPr lang="sv-SE" sz="2700" dirty="0"/>
            </a:br>
            <a:br>
              <a:rPr lang="sv-SE" sz="2700" dirty="0"/>
            </a:br>
            <a:endParaRPr sz="2700" dirty="0"/>
          </a:p>
        </p:txBody>
      </p:sp>
      <p:sp>
        <p:nvSpPr>
          <p:cNvPr id="105" name="Shape 105"/>
          <p:cNvSpPr>
            <a:spLocks noGrp="1"/>
          </p:cNvSpPr>
          <p:nvPr>
            <p:ph type="body" sz="quarter" idx="1"/>
          </p:nvPr>
        </p:nvSpPr>
        <p:spPr>
          <a:xfrm>
            <a:off x="789020" y="5423039"/>
            <a:ext cx="7073027" cy="803275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7CD8B91E-D19C-4440-B661-D3A1C5B41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4298" y="539330"/>
            <a:ext cx="5334462" cy="115224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1056217" y="728663"/>
            <a:ext cx="10079567" cy="146768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dirty="0" err="1"/>
              <a:t>Pēcdoktorantūras</a:t>
            </a:r>
            <a:r>
              <a:rPr lang="sv-SE" dirty="0"/>
              <a:t> </a:t>
            </a:r>
            <a:r>
              <a:rPr lang="sv-SE" dirty="0" err="1"/>
              <a:t>pētījums</a:t>
            </a:r>
            <a:br>
              <a:rPr lang="sv-SE" dirty="0"/>
            </a:br>
            <a:r>
              <a:rPr lang="sv-SE" dirty="0"/>
              <a:t>”</a:t>
            </a:r>
            <a:r>
              <a:rPr lang="lv-LV" dirty="0"/>
              <a:t>Sabiedrības novecošanās izaicinājumi Baltijas jūras reģionā”</a:t>
            </a:r>
            <a:r>
              <a:rPr lang="sv-SE" dirty="0"/>
              <a:t> no 01.05.2020.-30.04.2023.</a:t>
            </a:r>
            <a:endParaRPr dirty="0"/>
          </a:p>
        </p:txBody>
      </p:sp>
      <p:sp>
        <p:nvSpPr>
          <p:cNvPr id="4" name="Shape 105">
            <a:extLst>
              <a:ext uri="{FF2B5EF4-FFF2-40B4-BE49-F238E27FC236}">
                <a16:creationId xmlns:a16="http://schemas.microsoft.com/office/drawing/2014/main" id="{0645E15C-DDC8-4981-85C1-11DC488184D6}"/>
              </a:ext>
            </a:extLst>
          </p:cNvPr>
          <p:cNvSpPr txBox="1">
            <a:spLocks/>
          </p:cNvSpPr>
          <p:nvPr/>
        </p:nvSpPr>
        <p:spPr>
          <a:xfrm>
            <a:off x="842808" y="5192712"/>
            <a:ext cx="7073027" cy="803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1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1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1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defTabSz="91440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800" b="1" i="0" u="none" strike="noStrike" cap="none" spc="0" baseline="0">
                <a:ln>
                  <a:noFill/>
                </a:ln>
                <a:solidFill>
                  <a:srgbClr val="58595B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lv-LV" dirty="0"/>
              <a:t> </a:t>
            </a:r>
            <a:r>
              <a:rPr lang="lv-LV" b="1" dirty="0">
                <a:solidFill>
                  <a:srgbClr val="C00000"/>
                </a:solidFill>
              </a:rPr>
              <a:t>Pētniecības pieteikuma identifikācijas numurs 1.1.1.2/VIAA/3/19/540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A4A76703-5BFE-464A-BECE-B1135203C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2275" y="5423039"/>
            <a:ext cx="5334462" cy="1152244"/>
          </a:xfrm>
          <a:prstGeom prst="rect">
            <a:avLst/>
          </a:prstGeom>
        </p:spPr>
      </p:pic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69E4E7-8FDC-4E35-A14A-4B3B8391671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56216" y="2070848"/>
            <a:ext cx="9144001" cy="3039034"/>
          </a:xfrm>
        </p:spPr>
        <p:txBody>
          <a:bodyPr>
            <a:normAutofit/>
          </a:bodyPr>
          <a:lstStyle/>
          <a:p>
            <a:r>
              <a:rPr lang="sv-SE" sz="2400" b="1" dirty="0"/>
              <a:t>P</a:t>
            </a:r>
            <a:r>
              <a:rPr lang="lv-LV" sz="2400" b="1" dirty="0"/>
              <a:t>rojekta galvenais mērķis</a:t>
            </a:r>
            <a:endParaRPr lang="sv-SE" sz="2400" b="1" dirty="0"/>
          </a:p>
          <a:p>
            <a:r>
              <a:rPr lang="sv-SE" sz="1800" dirty="0"/>
              <a:t>- </a:t>
            </a:r>
            <a:r>
              <a:rPr lang="lv-LV" sz="1800" dirty="0"/>
              <a:t>uzlabot zināšanas par vecuma sociālās atstumtības faktoriem, salīdzinot Baltijas valstis un Skandināvijas labklājības valstis</a:t>
            </a:r>
            <a:endParaRPr lang="sv-SE" sz="1800" dirty="0"/>
          </a:p>
          <a:p>
            <a:r>
              <a:rPr lang="sv-SE" sz="1800" dirty="0"/>
              <a:t>P</a:t>
            </a:r>
            <a:r>
              <a:rPr lang="lv-LV" sz="1800" dirty="0"/>
              <a:t>rojekts nodrošinās labāku izpratni par trim maz pētītām dimensijām: sociālo attiecību nozīmi, sociālo līdzdalību un materiālajiem apstākļiem.</a:t>
            </a:r>
            <a:endParaRPr lang="sv-SE" sz="1800" dirty="0"/>
          </a:p>
          <a:p>
            <a:endParaRPr lang="sv-SE" dirty="0"/>
          </a:p>
          <a:p>
            <a:r>
              <a:rPr lang="sv-SE" sz="2400" b="1" dirty="0" err="1"/>
              <a:t>Datubāzes</a:t>
            </a:r>
            <a:r>
              <a:rPr lang="sv-SE" sz="2400" b="1" dirty="0"/>
              <a:t> </a:t>
            </a:r>
          </a:p>
          <a:p>
            <a:r>
              <a:rPr lang="sv-SE" sz="1800" dirty="0"/>
              <a:t>D</a:t>
            </a:r>
            <a:r>
              <a:rPr lang="lv-LV" sz="1800" dirty="0"/>
              <a:t>ivi galven</a:t>
            </a:r>
            <a:r>
              <a:rPr lang="sv-SE" sz="1800" dirty="0" err="1"/>
              <a:t>ie</a:t>
            </a:r>
            <a:r>
              <a:rPr lang="lv-LV" sz="1800" dirty="0"/>
              <a:t> datu avoti - SHARE (Zviedrijā un Baltijas valstīs) un NorLAG (Norvēģija)</a:t>
            </a:r>
            <a:endParaRPr lang="sv-SE" sz="18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037165" y="1586752"/>
            <a:ext cx="10098618" cy="465016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sv-SE" sz="2800" dirty="0" err="1">
                <a:solidFill>
                  <a:srgbClr val="C00000"/>
                </a:solidFill>
              </a:rPr>
              <a:t>Priekšnoteikumi</a:t>
            </a:r>
            <a:r>
              <a:rPr lang="sv-SE" sz="2800" dirty="0">
                <a:solidFill>
                  <a:srgbClr val="C00000"/>
                </a:solidFill>
              </a:rPr>
              <a:t> </a:t>
            </a:r>
            <a:r>
              <a:rPr lang="sv-SE" sz="2800" dirty="0" err="1">
                <a:solidFill>
                  <a:srgbClr val="C00000"/>
                </a:solidFill>
              </a:rPr>
              <a:t>un</a:t>
            </a:r>
            <a:r>
              <a:rPr lang="sv-SE" sz="2800" dirty="0">
                <a:solidFill>
                  <a:srgbClr val="C00000"/>
                </a:solidFill>
              </a:rPr>
              <a:t> </a:t>
            </a:r>
            <a:r>
              <a:rPr lang="sv-SE" sz="2800" dirty="0" err="1">
                <a:solidFill>
                  <a:srgbClr val="C00000"/>
                </a:solidFill>
              </a:rPr>
              <a:t>iespējas</a:t>
            </a:r>
            <a:endParaRPr lang="sv-SE" sz="2800" dirty="0">
              <a:solidFill>
                <a:srgbClr val="C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Tematiski</a:t>
            </a:r>
            <a:r>
              <a:rPr lang="sv-SE" b="0" dirty="0"/>
              <a:t> </a:t>
            </a:r>
            <a:r>
              <a:rPr lang="sv-SE" b="0" dirty="0" err="1"/>
              <a:t>plašs</a:t>
            </a:r>
            <a:r>
              <a:rPr lang="sv-SE" b="0" dirty="0"/>
              <a:t>, </a:t>
            </a:r>
            <a:r>
              <a:rPr lang="sv-SE" b="0" dirty="0" err="1"/>
              <a:t>piemērots</a:t>
            </a:r>
            <a:r>
              <a:rPr lang="sv-SE" b="0" dirty="0"/>
              <a:t> </a:t>
            </a:r>
            <a:r>
              <a:rPr lang="sv-SE" b="0" dirty="0" err="1"/>
              <a:t>starp</a:t>
            </a:r>
            <a:r>
              <a:rPr lang="sv-SE" b="0" dirty="0"/>
              <a:t>- </a:t>
            </a:r>
            <a:r>
              <a:rPr lang="sv-SE" b="0" dirty="0" err="1"/>
              <a:t>un</a:t>
            </a:r>
            <a:r>
              <a:rPr lang="sv-SE" b="0" dirty="0"/>
              <a:t> </a:t>
            </a:r>
            <a:r>
              <a:rPr lang="sv-SE" b="0" dirty="0" err="1"/>
              <a:t>multidisciplināriem</a:t>
            </a:r>
            <a:r>
              <a:rPr lang="sv-SE" b="0" dirty="0"/>
              <a:t> </a:t>
            </a:r>
            <a:r>
              <a:rPr lang="sv-SE" b="0" dirty="0" err="1"/>
              <a:t>pētījumiem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/>
              <a:t>P</a:t>
            </a:r>
            <a:r>
              <a:rPr lang="lv-LV" b="0" dirty="0"/>
              <a:t>otenciāli ilgtspējīgs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Prioritāte</a:t>
            </a:r>
            <a:r>
              <a:rPr lang="sv-SE" b="0" dirty="0"/>
              <a:t> - </a:t>
            </a:r>
            <a:r>
              <a:rPr lang="lv-LV" b="0" dirty="0"/>
              <a:t>ES ierosinātā kohēzijas politikas reform</a:t>
            </a:r>
            <a:r>
              <a:rPr lang="sv-SE" b="0" dirty="0"/>
              <a:t>a</a:t>
            </a:r>
            <a:r>
              <a:rPr lang="lv-LV" b="0" dirty="0"/>
              <a:t> ir vērsta uz tematisku koncentrēšanos uz sabiedrības novecošanas politikas jautājumiem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/>
              <a:t>T</a:t>
            </a:r>
            <a:r>
              <a:rPr lang="lv-LV" b="0" dirty="0"/>
              <a:t>ēma ir svarīga ne tikai Latvijas, bet visa Baltoskandijas reģiona kontekstā, ko apliecina kaimiņvalstu ieinteresētība zinātniskai sadarbībai ar Latviju</a:t>
            </a:r>
            <a:endParaRPr lang="sv-SE" b="0" dirty="0"/>
          </a:p>
          <a:p>
            <a:r>
              <a:rPr lang="sv-SE" sz="2900" dirty="0">
                <a:solidFill>
                  <a:srgbClr val="C00000"/>
                </a:solidFill>
              </a:rPr>
              <a:t>Ko projekts var </a:t>
            </a:r>
            <a:r>
              <a:rPr lang="sv-SE" sz="2900" dirty="0" err="1">
                <a:solidFill>
                  <a:srgbClr val="C00000"/>
                </a:solidFill>
              </a:rPr>
              <a:t>dot</a:t>
            </a:r>
            <a:r>
              <a:rPr lang="sv-SE" sz="2900" dirty="0">
                <a:solidFill>
                  <a:srgbClr val="C00000"/>
                </a:solidFill>
              </a:rPr>
              <a:t> </a:t>
            </a:r>
            <a:r>
              <a:rPr lang="sv-SE" sz="2900" dirty="0" err="1">
                <a:solidFill>
                  <a:srgbClr val="C00000"/>
                </a:solidFill>
              </a:rPr>
              <a:t>augstskolai</a:t>
            </a:r>
            <a:r>
              <a:rPr lang="sv-SE" sz="2900" dirty="0">
                <a:solidFill>
                  <a:srgbClr val="C00000"/>
                </a:solidFill>
              </a:rPr>
              <a:t>, </a:t>
            </a:r>
            <a:r>
              <a:rPr lang="sv-SE" sz="2900" dirty="0" err="1">
                <a:solidFill>
                  <a:srgbClr val="C00000"/>
                </a:solidFill>
              </a:rPr>
              <a:t>studentam</a:t>
            </a:r>
            <a:r>
              <a:rPr lang="sv-SE" sz="2900" dirty="0">
                <a:solidFill>
                  <a:srgbClr val="C00000"/>
                </a:solidFill>
              </a:rPr>
              <a:t> </a:t>
            </a:r>
            <a:r>
              <a:rPr lang="sv-SE" sz="2900" dirty="0" err="1">
                <a:solidFill>
                  <a:srgbClr val="C00000"/>
                </a:solidFill>
              </a:rPr>
              <a:t>un</a:t>
            </a:r>
            <a:r>
              <a:rPr lang="sv-SE" sz="2900" dirty="0">
                <a:solidFill>
                  <a:srgbClr val="C00000"/>
                </a:solidFill>
              </a:rPr>
              <a:t> </a:t>
            </a:r>
            <a:r>
              <a:rPr lang="sv-SE" sz="2900" dirty="0" err="1">
                <a:solidFill>
                  <a:srgbClr val="C00000"/>
                </a:solidFill>
              </a:rPr>
              <a:t>pieredzējušam</a:t>
            </a:r>
            <a:r>
              <a:rPr lang="sv-SE" sz="2900" dirty="0">
                <a:solidFill>
                  <a:srgbClr val="C00000"/>
                </a:solidFill>
              </a:rPr>
              <a:t> </a:t>
            </a:r>
            <a:r>
              <a:rPr lang="sv-SE" sz="2900" dirty="0" err="1">
                <a:solidFill>
                  <a:srgbClr val="C00000"/>
                </a:solidFill>
              </a:rPr>
              <a:t>pētniekam</a:t>
            </a:r>
            <a:r>
              <a:rPr lang="sv-SE" sz="2900" dirty="0">
                <a:solidFill>
                  <a:srgbClr val="C00000"/>
                </a:solidFill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būtiski palielināt RSU produktivitāti</a:t>
            </a:r>
            <a:r>
              <a:rPr lang="sv-SE" b="0" dirty="0"/>
              <a:t> </a:t>
            </a:r>
            <a:r>
              <a:rPr lang="sv-SE" b="0" dirty="0" err="1"/>
              <a:t>visos</a:t>
            </a:r>
            <a:r>
              <a:rPr lang="sv-SE" b="0" dirty="0"/>
              <a:t> </a:t>
            </a:r>
            <a:r>
              <a:rPr lang="lv-LV" b="0" dirty="0"/>
              <a:t>zinātnisk</a:t>
            </a:r>
            <a:r>
              <a:rPr lang="sv-SE" b="0" dirty="0" err="1"/>
              <a:t>ajos</a:t>
            </a:r>
            <a:r>
              <a:rPr lang="sv-SE" b="0" dirty="0"/>
              <a:t> </a:t>
            </a:r>
            <a:r>
              <a:rPr lang="sv-SE" b="0" dirty="0" err="1"/>
              <a:t>līme</a:t>
            </a:r>
            <a:r>
              <a:rPr lang="lv-LV" b="0" dirty="0"/>
              <a:t>ņ</a:t>
            </a:r>
            <a:r>
              <a:rPr lang="sv-SE" b="0" dirty="0"/>
              <a:t>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/>
              <a:t>s</a:t>
            </a:r>
            <a:r>
              <a:rPr lang="lv-LV" b="0" dirty="0"/>
              <a:t>tiprināt saites ar pētniekiem Baltijas un Skandināvijas valstīs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/>
              <a:t>a</a:t>
            </a:r>
            <a:r>
              <a:rPr lang="lv-LV" b="0" dirty="0"/>
              <a:t>ttīstīt zinātniskos tīklus plašāk Eiropā un pasaulē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gūt</a:t>
            </a:r>
            <a:r>
              <a:rPr lang="sv-SE" b="0" dirty="0"/>
              <a:t> </a:t>
            </a:r>
            <a:r>
              <a:rPr lang="sv-SE" b="0" dirty="0" err="1"/>
              <a:t>ieskatu</a:t>
            </a:r>
            <a:r>
              <a:rPr lang="sv-SE" b="0" dirty="0"/>
              <a:t>, </a:t>
            </a:r>
            <a:r>
              <a:rPr lang="sv-SE" b="0" dirty="0" err="1"/>
              <a:t>pieredzi</a:t>
            </a:r>
            <a:r>
              <a:rPr lang="sv-SE" b="0" dirty="0"/>
              <a:t> </a:t>
            </a:r>
            <a:r>
              <a:rPr lang="sv-SE" b="0" dirty="0" err="1"/>
              <a:t>un</a:t>
            </a:r>
            <a:r>
              <a:rPr lang="sv-SE" b="0" dirty="0"/>
              <a:t> </a:t>
            </a:r>
            <a:r>
              <a:rPr lang="sv-SE" b="0" dirty="0" err="1"/>
              <a:t>atbalstu</a:t>
            </a:r>
            <a:r>
              <a:rPr lang="sv-SE" b="0" dirty="0"/>
              <a:t> </a:t>
            </a:r>
            <a:r>
              <a:rPr lang="sv-SE" b="0" dirty="0" err="1"/>
              <a:t>lielu</a:t>
            </a:r>
            <a:r>
              <a:rPr lang="sv-SE" b="0" dirty="0"/>
              <a:t> </a:t>
            </a:r>
            <a:r>
              <a:rPr lang="sv-SE" b="0" dirty="0" err="1"/>
              <a:t>datubāžu</a:t>
            </a:r>
            <a:r>
              <a:rPr lang="sv-SE" b="0" dirty="0"/>
              <a:t> </a:t>
            </a:r>
            <a:r>
              <a:rPr lang="sv-SE" b="0" dirty="0" err="1"/>
              <a:t>izmantošanā</a:t>
            </a:r>
            <a:r>
              <a:rPr lang="sv-SE" b="0" dirty="0"/>
              <a:t> </a:t>
            </a:r>
            <a:r>
              <a:rPr lang="sv-SE" b="0" dirty="0" err="1"/>
              <a:t>pētījumos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piedalīties</a:t>
            </a:r>
            <a:r>
              <a:rPr lang="sv-SE" b="0" dirty="0"/>
              <a:t> ar </a:t>
            </a:r>
            <a:r>
              <a:rPr lang="sv-SE" b="0" dirty="0" err="1"/>
              <a:t>novecošanās</a:t>
            </a:r>
            <a:r>
              <a:rPr lang="sv-SE" b="0" dirty="0"/>
              <a:t> </a:t>
            </a:r>
            <a:r>
              <a:rPr lang="sv-SE" b="0" dirty="0" err="1"/>
              <a:t>jautājumiem</a:t>
            </a:r>
            <a:r>
              <a:rPr lang="sv-SE" b="0" dirty="0"/>
              <a:t> </a:t>
            </a:r>
            <a:r>
              <a:rPr lang="sv-SE" b="0" dirty="0" err="1"/>
              <a:t>saistītas</a:t>
            </a:r>
            <a:r>
              <a:rPr lang="sv-SE" b="0" dirty="0"/>
              <a:t> </a:t>
            </a:r>
            <a:r>
              <a:rPr lang="sv-SE" b="0" dirty="0" err="1"/>
              <a:t>politikas</a:t>
            </a:r>
            <a:r>
              <a:rPr lang="sv-SE" b="0" dirty="0"/>
              <a:t> </a:t>
            </a:r>
            <a:r>
              <a:rPr lang="sv-SE" b="0" dirty="0" err="1"/>
              <a:t>veidošanā</a:t>
            </a:r>
            <a:r>
              <a:rPr lang="sv-SE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dirty="0"/>
          </a:p>
        </p:txBody>
      </p:sp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079567" cy="93662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sv-SE" dirty="0" err="1"/>
              <a:t>Aktualitāte</a:t>
            </a:r>
            <a:r>
              <a:rPr lang="sv-SE" dirty="0"/>
              <a:t> </a:t>
            </a:r>
            <a:r>
              <a:rPr lang="sv-SE" dirty="0" err="1"/>
              <a:t>un</a:t>
            </a:r>
            <a:r>
              <a:rPr lang="sv-SE" dirty="0"/>
              <a:t> </a:t>
            </a:r>
            <a:r>
              <a:rPr lang="sv-SE" dirty="0" err="1"/>
              <a:t>sagaidāmie</a:t>
            </a:r>
            <a:r>
              <a:rPr lang="sv-SE" dirty="0"/>
              <a:t> </a:t>
            </a:r>
            <a:r>
              <a:rPr lang="sv-SE" dirty="0" err="1"/>
              <a:t>ieguvumi</a:t>
            </a:r>
            <a:r>
              <a:rPr lang="sv-SE" dirty="0"/>
              <a:t> no </a:t>
            </a:r>
            <a:r>
              <a:rPr lang="sv-SE" dirty="0" err="1"/>
              <a:t>pētniecības</a:t>
            </a:r>
            <a:r>
              <a:rPr lang="sv-SE" dirty="0"/>
              <a:t> </a:t>
            </a:r>
            <a:r>
              <a:rPr lang="sv-SE" dirty="0" err="1"/>
              <a:t>projekta</a:t>
            </a:r>
            <a:r>
              <a:rPr lang="sv-SE" dirty="0"/>
              <a:t> </a:t>
            </a:r>
            <a:r>
              <a:rPr lang="lv-LV" dirty="0"/>
              <a:t>par sabiedrības novecošanos Baltijas jūras valstu reģionā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037167" y="1246094"/>
            <a:ext cx="10098618" cy="458993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lv-LV" dirty="0"/>
              <a:t>Salīdzinošie pētījumi ar Skandināvijas valstīm</a:t>
            </a:r>
            <a:r>
              <a:rPr lang="sv-SE" dirty="0"/>
              <a:t>, </a:t>
            </a:r>
            <a:r>
              <a:rPr lang="sv-SE" dirty="0" err="1"/>
              <a:t>lai</a:t>
            </a:r>
            <a:r>
              <a:rPr lang="sv-SE" dirty="0"/>
              <a:t> </a:t>
            </a:r>
            <a:r>
              <a:rPr lang="sv-SE" dirty="0" err="1"/>
              <a:t>izvērtētu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kādi inovatīvi un viedi ieguldījumi kalpo par priekšnoteikumu aktīvai un veselīgai darba dzīvei personām, kuras šobrīd Latvijā priekšlaicīgi pensionējas un senioriem vecumā 65+ gadi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kāda</a:t>
            </a:r>
            <a:r>
              <a:rPr lang="sv-SE" b="0" dirty="0"/>
              <a:t> </a:t>
            </a:r>
            <a:r>
              <a:rPr lang="sv-SE" b="0" dirty="0" err="1"/>
              <a:t>ir</a:t>
            </a:r>
            <a:r>
              <a:rPr lang="sv-SE" b="0" dirty="0"/>
              <a:t> </a:t>
            </a:r>
            <a:r>
              <a:rPr lang="lv-LV" b="0" dirty="0"/>
              <a:t>vēsturisko notikumu nozīm</a:t>
            </a:r>
            <a:r>
              <a:rPr lang="sv-SE" b="0" dirty="0"/>
              <a:t>e</a:t>
            </a:r>
            <a:r>
              <a:rPr lang="lv-LV" b="0" dirty="0"/>
              <a:t> cilvēku dzīvē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kāda</a:t>
            </a:r>
            <a:r>
              <a:rPr lang="sv-SE" b="0" dirty="0"/>
              <a:t> </a:t>
            </a:r>
            <a:r>
              <a:rPr lang="sv-SE" b="0" dirty="0" err="1"/>
              <a:t>ir</a:t>
            </a:r>
            <a:r>
              <a:rPr lang="sv-SE" b="0" dirty="0"/>
              <a:t> </a:t>
            </a:r>
            <a:r>
              <a:rPr lang="lv-LV" b="0" dirty="0"/>
              <a:t>pieredz</a:t>
            </a:r>
            <a:r>
              <a:rPr lang="sv-SE" b="0" dirty="0"/>
              <a:t>e</a:t>
            </a:r>
            <a:r>
              <a:rPr lang="lv-LV" b="0" dirty="0"/>
              <a:t> ar ilgtermiņa imigrāciju un tās ietekmi uz vecumu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labklājības režīm</a:t>
            </a:r>
            <a:r>
              <a:rPr lang="sv-SE" b="0" dirty="0" err="1"/>
              <a:t>us</a:t>
            </a:r>
            <a:r>
              <a:rPr lang="sv-SE" b="0" dirty="0"/>
              <a:t> </a:t>
            </a:r>
            <a:r>
              <a:rPr lang="sv-SE" b="0" dirty="0" err="1"/>
              <a:t>un</a:t>
            </a:r>
            <a:r>
              <a:rPr lang="sv-SE" b="0" dirty="0"/>
              <a:t> </a:t>
            </a:r>
            <a:r>
              <a:rPr lang="sv-SE" b="0" dirty="0" err="1"/>
              <a:t>tos</a:t>
            </a:r>
            <a:r>
              <a:rPr lang="sv-SE" b="0" dirty="0"/>
              <a:t> </a:t>
            </a:r>
            <a:r>
              <a:rPr lang="sv-SE" b="0" dirty="0" err="1"/>
              <a:t>salīdzinātu</a:t>
            </a:r>
            <a:r>
              <a:rPr lang="lv-LV" b="0" dirty="0"/>
              <a:t>, kas ļautu novērtēt politikas nozīmi un ierosināt sociālās atstumtības mazināšanu un vecuma labklājības uzlabošanu visā Baltijas jūras reģionā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kādas ir veiksmīgas novecošanās trajektorijas </a:t>
            </a:r>
            <a:r>
              <a:rPr lang="sv-SE" b="0" dirty="0" err="1"/>
              <a:t>mazpētītām</a:t>
            </a:r>
            <a:r>
              <a:rPr lang="sv-SE" b="0" dirty="0"/>
              <a:t> </a:t>
            </a:r>
            <a:r>
              <a:rPr lang="sv-SE" b="0" dirty="0" err="1"/>
              <a:t>sabiedrības</a:t>
            </a:r>
            <a:r>
              <a:rPr lang="sv-SE" b="0" dirty="0"/>
              <a:t> </a:t>
            </a:r>
            <a:r>
              <a:rPr lang="sv-SE" b="0" dirty="0" err="1"/>
              <a:t>grupām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kādi</a:t>
            </a:r>
            <a:r>
              <a:rPr lang="sv-SE" b="0" dirty="0"/>
              <a:t> </a:t>
            </a:r>
            <a:r>
              <a:rPr lang="sv-SE" b="0" dirty="0" err="1"/>
              <a:t>ir</a:t>
            </a:r>
            <a:r>
              <a:rPr lang="lv-LV" b="0" dirty="0"/>
              <a:t> laimīgas un veselīgas novecošanās kavētājfaktor</a:t>
            </a:r>
            <a:r>
              <a:rPr lang="sv-SE" b="0" dirty="0"/>
              <a:t>i</a:t>
            </a:r>
            <a:r>
              <a:rPr lang="lv-LV" b="0" dirty="0"/>
              <a:t> 21. gadsimtā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dirty="0"/>
          </a:p>
        </p:txBody>
      </p:sp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079567" cy="9366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dirty="0" err="1"/>
              <a:t>Kādas</a:t>
            </a:r>
            <a:r>
              <a:rPr lang="sv-SE" dirty="0"/>
              <a:t> </a:t>
            </a:r>
            <a:r>
              <a:rPr lang="sv-SE" dirty="0" err="1"/>
              <a:t>ir</a:t>
            </a:r>
            <a:r>
              <a:rPr lang="sv-SE" dirty="0"/>
              <a:t> </a:t>
            </a:r>
            <a:r>
              <a:rPr lang="sv-SE" dirty="0" err="1"/>
              <a:t>pētniecības</a:t>
            </a:r>
            <a:r>
              <a:rPr lang="sv-SE" dirty="0"/>
              <a:t> </a:t>
            </a:r>
            <a:r>
              <a:rPr lang="sv-SE" dirty="0" err="1"/>
              <a:t>iespējas</a:t>
            </a:r>
            <a:r>
              <a:rPr lang="sv-SE" dirty="0"/>
              <a:t>?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406773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037167" y="1246094"/>
            <a:ext cx="10098618" cy="458993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 err="1"/>
              <a:t>Kādi</a:t>
            </a:r>
            <a:r>
              <a:rPr lang="sv-SE" dirty="0"/>
              <a:t> </a:t>
            </a:r>
            <a:r>
              <a:rPr lang="lv-LV" dirty="0"/>
              <a:t>Skandināvijas valstu inovācijas un viedo tehnoloģiju attīstī</a:t>
            </a:r>
            <a:r>
              <a:rPr lang="sv-SE" dirty="0"/>
              <a:t>bas </a:t>
            </a:r>
            <a:r>
              <a:rPr lang="sv-SE" dirty="0" err="1"/>
              <a:t>virzieni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mazina</a:t>
            </a:r>
            <a:r>
              <a:rPr lang="sv-SE" b="0" dirty="0"/>
              <a:t> </a:t>
            </a:r>
            <a:r>
              <a:rPr lang="sv-SE" b="0" dirty="0" err="1"/>
              <a:t>sociālo</a:t>
            </a:r>
            <a:r>
              <a:rPr lang="sv-SE" b="0" dirty="0"/>
              <a:t> </a:t>
            </a:r>
            <a:r>
              <a:rPr lang="sv-SE" b="0" dirty="0" err="1"/>
              <a:t>atstumtību</a:t>
            </a:r>
            <a:r>
              <a:rPr lang="lv-LV" b="0" dirty="0"/>
              <a:t> 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veicina</a:t>
            </a:r>
            <a:r>
              <a:rPr lang="sv-SE" b="0" dirty="0"/>
              <a:t> p</a:t>
            </a:r>
            <a:r>
              <a:rPr lang="lv-LV" b="0" dirty="0"/>
              <a:t>siholoģisko veselību pensionēšanās periodā</a:t>
            </a:r>
            <a:r>
              <a:rPr lang="sv-SE" b="0" dirty="0"/>
              <a:t> </a:t>
            </a:r>
            <a:r>
              <a:rPr lang="sv-SE" b="0" dirty="0" err="1"/>
              <a:t>un</a:t>
            </a:r>
            <a:r>
              <a:rPr lang="lv-LV" b="0" dirty="0"/>
              <a:t> sabiedrisko aktivitāti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ietekmē</a:t>
            </a:r>
            <a:r>
              <a:rPr lang="sv-SE" b="0" dirty="0"/>
              <a:t> </a:t>
            </a:r>
            <a:r>
              <a:rPr lang="sv-SE" b="0" dirty="0" err="1"/>
              <a:t>veselīgu</a:t>
            </a:r>
            <a:r>
              <a:rPr lang="sv-SE" b="0" dirty="0"/>
              <a:t> </a:t>
            </a:r>
            <a:r>
              <a:rPr lang="sv-SE" b="0" dirty="0" err="1"/>
              <a:t>un</a:t>
            </a:r>
            <a:r>
              <a:rPr lang="sv-SE" b="0" dirty="0"/>
              <a:t> </a:t>
            </a:r>
            <a:r>
              <a:rPr lang="sv-SE" b="0" dirty="0" err="1"/>
              <a:t>aktīvu</a:t>
            </a:r>
            <a:r>
              <a:rPr lang="sv-SE" b="0" dirty="0"/>
              <a:t> </a:t>
            </a:r>
            <a:r>
              <a:rPr lang="lv-LV" b="0" dirty="0"/>
              <a:t>dzīves</a:t>
            </a:r>
            <a:r>
              <a:rPr lang="sv-SE" b="0" dirty="0" err="1"/>
              <a:t>veidu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risina</a:t>
            </a:r>
            <a:r>
              <a:rPr lang="sv-SE" b="0" dirty="0"/>
              <a:t> </a:t>
            </a:r>
            <a:r>
              <a:rPr lang="lv-LV" b="0" dirty="0"/>
              <a:t>tvēriena stiprum</a:t>
            </a:r>
            <a:r>
              <a:rPr lang="sv-SE" b="0" dirty="0"/>
              <a:t>a</a:t>
            </a:r>
            <a:r>
              <a:rPr lang="lv-LV" b="0" dirty="0"/>
              <a:t>, atmiņas traucējumu, mobilitāt</a:t>
            </a:r>
            <a:r>
              <a:rPr lang="sv-SE" b="0" dirty="0" err="1"/>
              <a:t>es</a:t>
            </a:r>
            <a:r>
              <a:rPr lang="sv-SE" b="0" dirty="0"/>
              <a:t> </a:t>
            </a:r>
            <a:r>
              <a:rPr lang="sv-SE" b="0" dirty="0" err="1"/>
              <a:t>u.c</a:t>
            </a:r>
            <a:r>
              <a:rPr lang="sv-SE" b="0" dirty="0"/>
              <a:t>. ar </a:t>
            </a:r>
            <a:r>
              <a:rPr lang="sv-SE" b="0" dirty="0" err="1"/>
              <a:t>novecošanos</a:t>
            </a:r>
            <a:r>
              <a:rPr lang="sv-SE" b="0" dirty="0"/>
              <a:t> </a:t>
            </a:r>
            <a:r>
              <a:rPr lang="sv-SE" b="0" dirty="0" err="1"/>
              <a:t>saistītu</a:t>
            </a:r>
            <a:r>
              <a:rPr lang="sv-SE" b="0" dirty="0"/>
              <a:t> </a:t>
            </a:r>
            <a:r>
              <a:rPr lang="sv-SE" b="0" dirty="0" err="1"/>
              <a:t>grūtību</a:t>
            </a:r>
            <a:r>
              <a:rPr lang="sv-SE" b="0" dirty="0"/>
              <a:t> </a:t>
            </a:r>
            <a:r>
              <a:rPr lang="sv-SE" b="0" dirty="0" err="1"/>
              <a:t>pārvarēšanu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 err="1"/>
              <a:t>ietekmē</a:t>
            </a:r>
            <a:r>
              <a:rPr lang="sv-SE" b="0" dirty="0"/>
              <a:t> </a:t>
            </a:r>
            <a:r>
              <a:rPr lang="lv-LV" b="0" dirty="0"/>
              <a:t>dažādus juridiskos aspektus</a:t>
            </a:r>
            <a:r>
              <a:rPr lang="sv-SE" b="0" dirty="0"/>
              <a:t>, t.sk. </a:t>
            </a:r>
            <a:r>
              <a:rPr lang="sv-SE" b="0" dirty="0" err="1"/>
              <a:t>vecāku</a:t>
            </a:r>
            <a:r>
              <a:rPr lang="sv-SE" b="0" dirty="0"/>
              <a:t> </a:t>
            </a:r>
            <a:r>
              <a:rPr lang="sv-SE" b="0" dirty="0" err="1"/>
              <a:t>cilvēku</a:t>
            </a:r>
            <a:r>
              <a:rPr lang="sv-SE" b="0" dirty="0"/>
              <a:t> </a:t>
            </a:r>
            <a:r>
              <a:rPr lang="sv-SE" b="0" dirty="0" err="1"/>
              <a:t>integritāti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dirty="0"/>
          </a:p>
        </p:txBody>
      </p:sp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079567" cy="9366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dirty="0" err="1"/>
              <a:t>Kādas</a:t>
            </a:r>
            <a:r>
              <a:rPr lang="sv-SE" dirty="0"/>
              <a:t> </a:t>
            </a:r>
            <a:r>
              <a:rPr lang="sv-SE" dirty="0" err="1"/>
              <a:t>ir</a:t>
            </a:r>
            <a:r>
              <a:rPr lang="sv-SE" dirty="0"/>
              <a:t> </a:t>
            </a:r>
            <a:r>
              <a:rPr lang="sv-SE" dirty="0" err="1"/>
              <a:t>pētniecības</a:t>
            </a:r>
            <a:r>
              <a:rPr lang="sv-SE" dirty="0"/>
              <a:t> </a:t>
            </a:r>
            <a:r>
              <a:rPr lang="sv-SE" dirty="0" err="1"/>
              <a:t>iespējas</a:t>
            </a:r>
            <a:r>
              <a:rPr lang="sv-SE" dirty="0"/>
              <a:t>? </a:t>
            </a:r>
            <a:r>
              <a:rPr lang="sv-SE" dirty="0" err="1"/>
              <a:t>Piemēri</a:t>
            </a:r>
            <a:r>
              <a:rPr lang="sv-SE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39195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037165" y="1539406"/>
            <a:ext cx="10098618" cy="458993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 err="1"/>
              <a:t>Mazāk</a:t>
            </a:r>
            <a:r>
              <a:rPr lang="sv-SE" dirty="0"/>
              <a:t> </a:t>
            </a:r>
            <a:r>
              <a:rPr lang="sv-SE" dirty="0" err="1"/>
              <a:t>pētītas</a:t>
            </a:r>
            <a:r>
              <a:rPr lang="sv-SE" dirty="0"/>
              <a:t> </a:t>
            </a:r>
            <a:r>
              <a:rPr lang="sv-SE" dirty="0" err="1"/>
              <a:t>sociāli</a:t>
            </a:r>
            <a:r>
              <a:rPr lang="sv-SE" dirty="0"/>
              <a:t> n</a:t>
            </a:r>
            <a:r>
              <a:rPr lang="lv-LV" dirty="0"/>
              <a:t>eaizsargātā</a:t>
            </a:r>
            <a:r>
              <a:rPr lang="sv-SE" dirty="0"/>
              <a:t>s</a:t>
            </a:r>
            <a:r>
              <a:rPr lang="lv-LV" dirty="0"/>
              <a:t> grup</a:t>
            </a:r>
            <a:r>
              <a:rPr lang="sv-SE" dirty="0"/>
              <a:t>as, </a:t>
            </a:r>
            <a:r>
              <a:rPr lang="sv-SE" dirty="0" err="1"/>
              <a:t>piem</a:t>
            </a:r>
            <a:r>
              <a:rPr lang="sv-SE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person</a:t>
            </a:r>
            <a:r>
              <a:rPr lang="sv-SE" b="0" dirty="0"/>
              <a:t>as</a:t>
            </a:r>
            <a:r>
              <a:rPr lang="lv-LV" b="0" dirty="0"/>
              <a:t> ar invaliditāti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zemāk izglītoti</a:t>
            </a:r>
            <a:r>
              <a:rPr lang="sv-SE" b="0" dirty="0"/>
              <a:t>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dirty="0"/>
              <a:t>m</a:t>
            </a:r>
            <a:r>
              <a:rPr lang="lv-LV" b="0" dirty="0"/>
              <a:t>igranti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 err="1"/>
              <a:t>Iespēja</a:t>
            </a:r>
            <a:r>
              <a:rPr lang="sv-SE" dirty="0"/>
              <a:t> </a:t>
            </a:r>
            <a:r>
              <a:rPr lang="sv-SE" dirty="0" err="1"/>
              <a:t>pētniecības</a:t>
            </a:r>
            <a:r>
              <a:rPr lang="sv-SE" dirty="0"/>
              <a:t> </a:t>
            </a:r>
            <a:r>
              <a:rPr lang="sv-SE" dirty="0" err="1"/>
              <a:t>rezultātā</a:t>
            </a:r>
            <a:r>
              <a:rPr lang="sv-SE" dirty="0"/>
              <a:t> </a:t>
            </a:r>
            <a:r>
              <a:rPr lang="sv-SE" dirty="0" err="1"/>
              <a:t>formulēt</a:t>
            </a:r>
            <a:r>
              <a:rPr lang="lv-LV" dirty="0"/>
              <a:t> tautsaimniecība</a:t>
            </a:r>
            <a:r>
              <a:rPr lang="sv-SE" dirty="0"/>
              <a:t>i </a:t>
            </a:r>
            <a:r>
              <a:rPr lang="sv-SE" dirty="0" err="1"/>
              <a:t>nozīmīgas</a:t>
            </a:r>
            <a:r>
              <a:rPr lang="lv-LV" dirty="0"/>
              <a:t> attīstīb</a:t>
            </a:r>
            <a:r>
              <a:rPr lang="sv-SE" dirty="0"/>
              <a:t>as</a:t>
            </a:r>
            <a:r>
              <a:rPr lang="lv-LV" dirty="0"/>
              <a:t> stratēģij</a:t>
            </a:r>
            <a:r>
              <a:rPr lang="sv-SE" dirty="0"/>
              <a:t>as</a:t>
            </a:r>
            <a:r>
              <a:rPr lang="lv-LV" dirty="0"/>
              <a:t>, 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kā sociālā politika var uzlabot novecošanās procesus šīm iedzīvotāju grupām un </a:t>
            </a:r>
            <a:endParaRPr lang="sv-SE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dirty="0"/>
              <a:t>stiprināt cilvēkkapitāla kapacitāti</a:t>
            </a:r>
            <a:endParaRPr b="0" dirty="0"/>
          </a:p>
        </p:txBody>
      </p:sp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079567" cy="9366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dirty="0" err="1"/>
              <a:t>Kādas</a:t>
            </a:r>
            <a:r>
              <a:rPr lang="sv-SE" dirty="0"/>
              <a:t> </a:t>
            </a:r>
            <a:r>
              <a:rPr lang="sv-SE" dirty="0" err="1"/>
              <a:t>ir</a:t>
            </a:r>
            <a:r>
              <a:rPr lang="sv-SE" dirty="0"/>
              <a:t> </a:t>
            </a:r>
            <a:r>
              <a:rPr lang="sv-SE" dirty="0" err="1"/>
              <a:t>pētniecības</a:t>
            </a:r>
            <a:r>
              <a:rPr lang="sv-SE" dirty="0"/>
              <a:t> </a:t>
            </a:r>
            <a:r>
              <a:rPr lang="sv-SE" dirty="0" err="1"/>
              <a:t>iespējas</a:t>
            </a:r>
            <a:r>
              <a:rPr lang="sv-SE" dirty="0"/>
              <a:t> par </a:t>
            </a:r>
            <a:r>
              <a:rPr lang="sv-SE" dirty="0" err="1"/>
              <a:t>dažādām</a:t>
            </a:r>
            <a:r>
              <a:rPr lang="sv-SE" dirty="0"/>
              <a:t> </a:t>
            </a:r>
            <a:r>
              <a:rPr lang="sv-SE" dirty="0" err="1"/>
              <a:t>sabiedrības</a:t>
            </a:r>
            <a:r>
              <a:rPr lang="sv-SE" dirty="0"/>
              <a:t> </a:t>
            </a:r>
            <a:r>
              <a:rPr lang="sv-SE" dirty="0" err="1"/>
              <a:t>grupām</a:t>
            </a:r>
            <a:r>
              <a:rPr lang="sv-SE" dirty="0"/>
              <a:t>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775025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xfrm>
            <a:off x="1056215" y="1786499"/>
            <a:ext cx="10297584" cy="96202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sv-SE" dirty="0" err="1"/>
              <a:t>Pētniecība</a:t>
            </a:r>
            <a:r>
              <a:rPr lang="sv-SE" dirty="0"/>
              <a:t> </a:t>
            </a:r>
            <a:r>
              <a:rPr lang="sv-SE" dirty="0" err="1"/>
              <a:t>ir</a:t>
            </a:r>
            <a:r>
              <a:rPr lang="sv-SE" dirty="0"/>
              <a:t> </a:t>
            </a:r>
            <a:r>
              <a:rPr lang="sv-SE" dirty="0" err="1"/>
              <a:t>dzīvesveids</a:t>
            </a:r>
            <a:r>
              <a:rPr lang="sv-SE" dirty="0"/>
              <a:t>, kas var </a:t>
            </a:r>
            <a:r>
              <a:rPr lang="sv-SE" dirty="0" err="1"/>
              <a:t>veicināt</a:t>
            </a:r>
            <a:r>
              <a:rPr lang="sv-SE" dirty="0"/>
              <a:t> </a:t>
            </a:r>
            <a:r>
              <a:rPr lang="sv-SE" dirty="0" err="1"/>
              <a:t>veselīgu</a:t>
            </a:r>
            <a:r>
              <a:rPr lang="sv-SE" dirty="0"/>
              <a:t> </a:t>
            </a:r>
            <a:r>
              <a:rPr lang="sv-SE" dirty="0" err="1"/>
              <a:t>un</a:t>
            </a:r>
            <a:r>
              <a:rPr lang="sv-SE" dirty="0"/>
              <a:t> </a:t>
            </a:r>
            <a:r>
              <a:rPr lang="sv-SE" dirty="0" err="1"/>
              <a:t>laimīgu</a:t>
            </a:r>
            <a:r>
              <a:rPr lang="sv-SE" dirty="0"/>
              <a:t> </a:t>
            </a:r>
            <a:r>
              <a:rPr lang="sv-SE" dirty="0" err="1"/>
              <a:t>novecošanu</a:t>
            </a:r>
            <a:r>
              <a:rPr lang="sv-SE" dirty="0"/>
              <a:t>!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 err="1"/>
              <a:t>Paldies</a:t>
            </a:r>
            <a:r>
              <a:rPr lang="sv-SE" dirty="0"/>
              <a:t>!</a:t>
            </a:r>
            <a:endParaRPr dirty="0"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xfrm>
            <a:off x="1056215" y="5934075"/>
            <a:ext cx="4176185" cy="242889"/>
          </a:xfrm>
          <a:prstGeom prst="rect">
            <a:avLst/>
          </a:prstGeom>
        </p:spPr>
        <p:txBody>
          <a:bodyPr/>
          <a:lstStyle/>
          <a:p>
            <a:pPr defTabSz="832104">
              <a:lnSpc>
                <a:spcPct val="81000"/>
              </a:lnSpc>
              <a:spcBef>
                <a:spcPts val="900"/>
              </a:spcBef>
              <a:defRPr sz="1638"/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IEVADS">
  <a:themeElements>
    <a:clrScheme name="IEVA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FF"/>
      </a:hlink>
      <a:folHlink>
        <a:srgbClr val="FF00FF"/>
      </a:folHlink>
    </a:clrScheme>
    <a:fontScheme name="IEVAD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IEVA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IEVADS">
  <a:themeElements>
    <a:clrScheme name="IEVA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FF"/>
      </a:hlink>
      <a:folHlink>
        <a:srgbClr val="FF00FF"/>
      </a:folHlink>
    </a:clrScheme>
    <a:fontScheme name="IEVAD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IEVA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499</Words>
  <Application>Microsoft Office PowerPoint</Application>
  <PresentationFormat>Bredbild</PresentationFormat>
  <Paragraphs>54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IEVADS</vt:lpstr>
      <vt:lpstr>Zinātnieku brokastis 06.05.2020.  ”Pētniecības iespēju piedāvājums par  novecošanās jautājumiem Baltijas jūras reģionā”  Ieva Reine, Dr.Med, Mg.psych, Mg.sc.sal. pēcdoktorantūras pētniece  RSU Statistikas mācību laboratorija  </vt:lpstr>
      <vt:lpstr>Pēcdoktorantūras pētījums ”Sabiedrības novecošanās izaicinājumi Baltijas jūras reģionā” no 01.05.2020.-30.04.2023.</vt:lpstr>
      <vt:lpstr>Aktualitāte un sagaidāmie ieguvumi no pētniecības projekta par sabiedrības novecošanos Baltijas jūras valstu reģionā</vt:lpstr>
      <vt:lpstr>Kādas ir pētniecības iespējas? </vt:lpstr>
      <vt:lpstr>Kādas ir pētniecības iespējas? Piemēri.</vt:lpstr>
      <vt:lpstr>Kādas ir pētniecības iespējas par dažādām sabiedrības grupām?</vt:lpstr>
      <vt:lpstr>Pētniecība ir dzīvesveids, kas var veicināt veselīgu un laimīgu novecošanu!   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"Sabiedrības novecošanās izaicinājumi Baltijas jūras reģionā”  Ieva Reine, Dr.Med, Mg.psych, Mg.sc.sal. pēcdoktorantūras pētniece, RSU Statistikas mācību laboratorija</dc:title>
  <dc:creator>Reine Ieva (4660)</dc:creator>
  <cp:lastModifiedBy>Reine Ieva (4660)</cp:lastModifiedBy>
  <cp:revision>13</cp:revision>
  <dcterms:modified xsi:type="dcterms:W3CDTF">2020-05-05T14:24:42Z</dcterms:modified>
</cp:coreProperties>
</file>