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4110" r:id="rId3"/>
    <p:sldId id="4086" r:id="rId4"/>
    <p:sldId id="3335" r:id="rId5"/>
    <p:sldId id="4077" r:id="rId6"/>
    <p:sldId id="288" r:id="rId7"/>
    <p:sldId id="4115" r:id="rId8"/>
    <p:sldId id="4111" r:id="rId9"/>
    <p:sldId id="4114" r:id="rId10"/>
    <p:sldId id="262" r:id="rId1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339966"/>
    <a:srgbClr val="C00000"/>
    <a:srgbClr val="FF4040"/>
    <a:srgbClr val="F58220"/>
    <a:srgbClr val="A7A7A7"/>
    <a:srgbClr val="FF4747"/>
    <a:srgbClr val="4C67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8CACA"/>
          </a:solidFill>
        </a:fill>
      </a:tcStyle>
    </a:wholeTbl>
    <a:band2H>
      <a:tcTxStyle/>
      <a:tcStyle>
        <a:tcBdr/>
        <a:fill>
          <a:solidFill>
            <a:srgbClr val="F4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D7D7"/>
          </a:solidFill>
        </a:fill>
      </a:tcStyle>
    </a:wholeTbl>
    <a:band2H>
      <a:tcTxStyle/>
      <a:tcStyle>
        <a:tcBdr/>
        <a:fill>
          <a:solidFill>
            <a:schemeClr val="accent6">
              <a:lumOff val="7647"/>
            </a:schemeClr>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0F0F0"/>
          </a:solidFill>
        </a:fill>
      </a:tcStyle>
    </a:wholeTbl>
    <a:band2H>
      <a:tcTxStyle/>
      <a:tcStyle>
        <a:tcBdr/>
        <a:fill>
          <a:solidFill>
            <a:srgbClr val="F8F8F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010" autoAdjust="0"/>
    <p:restoredTop sz="94660"/>
  </p:normalViewPr>
  <p:slideViewPr>
    <p:cSldViewPr snapToGrid="0">
      <p:cViewPr varScale="1">
        <p:scale>
          <a:sx n="84" d="100"/>
          <a:sy n="84" d="100"/>
        </p:scale>
        <p:origin x="90" y="5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1" name="Shape 101"/>
          <p:cNvSpPr>
            <a:spLocks noGrp="1" noRot="1" noChangeAspect="1"/>
          </p:cNvSpPr>
          <p:nvPr>
            <p:ph type="sldImg"/>
          </p:nvPr>
        </p:nvSpPr>
        <p:spPr>
          <a:xfrm>
            <a:off x="1143000" y="685800"/>
            <a:ext cx="4572000" cy="3429000"/>
          </a:xfrm>
          <a:prstGeom prst="rect">
            <a:avLst/>
          </a:prstGeom>
        </p:spPr>
        <p:txBody>
          <a:bodyPr/>
          <a:lstStyle/>
          <a:p>
            <a:endParaRPr/>
          </a:p>
        </p:txBody>
      </p:sp>
      <p:sp>
        <p:nvSpPr>
          <p:cNvPr id="102" name="Shape 10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solidFill>
          <a:srgbClr val="8E001C"/>
        </a:solidFill>
        <a:effectLst/>
      </p:bgPr>
    </p:bg>
    <p:spTree>
      <p:nvGrpSpPr>
        <p:cNvPr id="1" name=""/>
        <p:cNvGrpSpPr/>
        <p:nvPr/>
      </p:nvGrpSpPr>
      <p:grpSpPr>
        <a:xfrm>
          <a:off x="0" y="0"/>
          <a:ext cx="0" cy="0"/>
          <a:chOff x="0" y="0"/>
          <a:chExt cx="0" cy="0"/>
        </a:xfrm>
      </p:grpSpPr>
      <p:pic>
        <p:nvPicPr>
          <p:cNvPr id="13" name="image1.png"/>
          <p:cNvPicPr>
            <a:picLocks noChangeAspect="1"/>
          </p:cNvPicPr>
          <p:nvPr/>
        </p:nvPicPr>
        <p:blipFill>
          <a:blip r:embed="rId2"/>
          <a:stretch>
            <a:fillRect/>
          </a:stretch>
        </p:blipFill>
        <p:spPr>
          <a:xfrm>
            <a:off x="1103312" y="720502"/>
            <a:ext cx="1762680" cy="324000"/>
          </a:xfrm>
          <a:prstGeom prst="rect">
            <a:avLst/>
          </a:prstGeom>
          <a:ln w="12700">
            <a:miter lim="400000"/>
          </a:ln>
        </p:spPr>
      </p:pic>
      <p:sp>
        <p:nvSpPr>
          <p:cNvPr id="14" name="Shape 14"/>
          <p:cNvSpPr>
            <a:spLocks noGrp="1"/>
          </p:cNvSpPr>
          <p:nvPr>
            <p:ph type="title"/>
          </p:nvPr>
        </p:nvSpPr>
        <p:spPr>
          <a:xfrm>
            <a:off x="1102784" y="1411287"/>
            <a:ext cx="9997017" cy="455613"/>
          </a:xfrm>
          <a:prstGeom prst="rect">
            <a:avLst/>
          </a:prstGeom>
        </p:spPr>
        <p:txBody>
          <a:bodyPr/>
          <a:lstStyle>
            <a:lvl1pPr>
              <a:defRPr>
                <a:solidFill>
                  <a:srgbClr val="FFFFFF"/>
                </a:solidFill>
              </a:defRPr>
            </a:lvl1pPr>
          </a:lstStyle>
          <a:p>
            <a:r>
              <a:t>Title Text</a:t>
            </a:r>
          </a:p>
        </p:txBody>
      </p:sp>
      <p:sp>
        <p:nvSpPr>
          <p:cNvPr id="15" name="Shape 15"/>
          <p:cNvSpPr>
            <a:spLocks noGrp="1"/>
          </p:cNvSpPr>
          <p:nvPr>
            <p:ph type="body" sz="quarter" idx="1"/>
          </p:nvPr>
        </p:nvSpPr>
        <p:spPr>
          <a:xfrm>
            <a:off x="1102785" y="5373687"/>
            <a:ext cx="4754034" cy="803275"/>
          </a:xfrm>
          <a:prstGeom prst="rect">
            <a:avLst/>
          </a:prstGeom>
        </p:spPr>
        <p:txBody>
          <a:bodyPr/>
          <a:lstStyle>
            <a:lvl1pPr>
              <a:lnSpc>
                <a:spcPct val="70000"/>
              </a:lnSpc>
              <a:defRPr b="0">
                <a:solidFill>
                  <a:srgbClr val="FFFFFF"/>
                </a:solidFill>
              </a:defRPr>
            </a:lvl1pPr>
            <a:lvl2pPr marL="628650" indent="-171450">
              <a:lnSpc>
                <a:spcPct val="70000"/>
              </a:lnSpc>
              <a:buSzPct val="100000"/>
              <a:buChar char="•"/>
              <a:defRPr b="0">
                <a:solidFill>
                  <a:srgbClr val="FFFFFF"/>
                </a:solidFill>
              </a:defRPr>
            </a:lvl2pPr>
            <a:lvl3pPr marL="1120139" indent="-205739">
              <a:lnSpc>
                <a:spcPct val="70000"/>
              </a:lnSpc>
              <a:buSzPct val="100000"/>
              <a:buChar char="•"/>
              <a:defRPr b="0">
                <a:solidFill>
                  <a:srgbClr val="FFFFFF"/>
                </a:solidFill>
              </a:defRPr>
            </a:lvl3pPr>
            <a:lvl4pPr marL="1600200" indent="-228600">
              <a:lnSpc>
                <a:spcPct val="70000"/>
              </a:lnSpc>
              <a:buSzPct val="100000"/>
              <a:buChar char="•"/>
              <a:defRPr b="0">
                <a:solidFill>
                  <a:srgbClr val="FFFFFF"/>
                </a:solidFill>
              </a:defRPr>
            </a:lvl4pPr>
            <a:lvl5pPr marL="2057400" indent="-228600">
              <a:lnSpc>
                <a:spcPct val="70000"/>
              </a:lnSpc>
              <a:buSzPct val="100000"/>
              <a:buChar char="•"/>
              <a:defRPr b="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16" name="RSU_70_1-11.png"/>
          <p:cNvPicPr>
            <a:picLocks noChangeAspect="1"/>
          </p:cNvPicPr>
          <p:nvPr/>
        </p:nvPicPr>
        <p:blipFill>
          <a:blip r:embed="rId3"/>
          <a:stretch>
            <a:fillRect/>
          </a:stretch>
        </p:blipFill>
        <p:spPr>
          <a:xfrm>
            <a:off x="9688079" y="-268883"/>
            <a:ext cx="2522711" cy="6858001"/>
          </a:xfrm>
          <a:prstGeom prst="rect">
            <a:avLst/>
          </a:prstGeom>
          <a:ln w="12700">
            <a:miter lim="400000"/>
          </a:ln>
        </p:spPr>
      </p:pic>
      <p:sp>
        <p:nvSpPr>
          <p:cNvPr id="17" name="Shape 1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t>Title Text</a:t>
            </a:r>
          </a:p>
        </p:txBody>
      </p:sp>
      <p:sp>
        <p:nvSpPr>
          <p:cNvPr id="48" name="Shape 48"/>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ustom Layout">
    <p:bg>
      <p:bgPr>
        <a:solidFill>
          <a:srgbClr val="8E001C"/>
        </a:solidFill>
        <a:effectLst/>
      </p:bgPr>
    </p:bg>
    <p:spTree>
      <p:nvGrpSpPr>
        <p:cNvPr id="1" name=""/>
        <p:cNvGrpSpPr/>
        <p:nvPr/>
      </p:nvGrpSpPr>
      <p:grpSpPr>
        <a:xfrm>
          <a:off x="0" y="0"/>
          <a:ext cx="0" cy="0"/>
          <a:chOff x="0" y="0"/>
          <a:chExt cx="0" cy="0"/>
        </a:xfrm>
      </p:grpSpPr>
      <p:sp>
        <p:nvSpPr>
          <p:cNvPr id="92" name="Shape 92"/>
          <p:cNvSpPr>
            <a:spLocks noGrp="1"/>
          </p:cNvSpPr>
          <p:nvPr>
            <p:ph type="title"/>
          </p:nvPr>
        </p:nvSpPr>
        <p:spPr>
          <a:xfrm>
            <a:off x="1056217" y="728664"/>
            <a:ext cx="10297584" cy="962026"/>
          </a:xfrm>
          <a:prstGeom prst="rect">
            <a:avLst/>
          </a:prstGeom>
        </p:spPr>
        <p:txBody>
          <a:bodyPr/>
          <a:lstStyle>
            <a:lvl1pPr>
              <a:defRPr>
                <a:solidFill>
                  <a:srgbClr val="FFFFFF"/>
                </a:solidFill>
              </a:defRPr>
            </a:lvl1pPr>
          </a:lstStyle>
          <a:p>
            <a:r>
              <a:t>Title Text</a:t>
            </a:r>
          </a:p>
        </p:txBody>
      </p:sp>
      <p:sp>
        <p:nvSpPr>
          <p:cNvPr id="93" name="Shape 93"/>
          <p:cNvSpPr>
            <a:spLocks noGrp="1"/>
          </p:cNvSpPr>
          <p:nvPr>
            <p:ph type="body" sz="quarter" idx="1"/>
          </p:nvPr>
        </p:nvSpPr>
        <p:spPr>
          <a:xfrm>
            <a:off x="1056215" y="5934075"/>
            <a:ext cx="4176185" cy="242889"/>
          </a:xfrm>
          <a:prstGeom prst="rect">
            <a:avLst/>
          </a:prstGeom>
        </p:spPr>
        <p:txBody>
          <a:bodyPr/>
          <a:lstStyle>
            <a:lvl1pPr>
              <a:defRPr b="0">
                <a:solidFill>
                  <a:srgbClr val="FFFFFF"/>
                </a:solidFill>
              </a:defRPr>
            </a:lvl1pPr>
            <a:lvl2pPr marL="628650" indent="-171450">
              <a:buSzPct val="100000"/>
              <a:buChar char="•"/>
              <a:defRPr b="0">
                <a:solidFill>
                  <a:srgbClr val="FFFFFF"/>
                </a:solidFill>
              </a:defRPr>
            </a:lvl2pPr>
            <a:lvl3pPr marL="1120139" indent="-205739">
              <a:buSzPct val="100000"/>
              <a:buChar char="•"/>
              <a:defRPr b="0">
                <a:solidFill>
                  <a:srgbClr val="FFFFFF"/>
                </a:solidFill>
              </a:defRPr>
            </a:lvl3pPr>
            <a:lvl4pPr marL="1600200" indent="-228600">
              <a:buSzPct val="100000"/>
              <a:buChar char="•"/>
              <a:defRPr b="0">
                <a:solidFill>
                  <a:srgbClr val="FFFFFF"/>
                </a:solidFill>
              </a:defRPr>
            </a:lvl4pPr>
            <a:lvl5pPr marL="2057400" indent="-228600">
              <a:buSzPct val="100000"/>
              <a:buChar char="•"/>
              <a:defRPr b="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94" name="RSU_70_1-11.png"/>
          <p:cNvPicPr>
            <a:picLocks noChangeAspect="1"/>
          </p:cNvPicPr>
          <p:nvPr/>
        </p:nvPicPr>
        <p:blipFill>
          <a:blip r:embed="rId2"/>
          <a:stretch>
            <a:fillRect/>
          </a:stretch>
        </p:blipFill>
        <p:spPr>
          <a:xfrm>
            <a:off x="9688079" y="-268883"/>
            <a:ext cx="2522711" cy="6858001"/>
          </a:xfrm>
          <a:prstGeom prst="rect">
            <a:avLst/>
          </a:prstGeom>
          <a:ln w="12700">
            <a:miter lim="400000"/>
          </a:ln>
        </p:spPr>
      </p:pic>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75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RSU_70_1-12.png"/>
          <p:cNvPicPr>
            <a:picLocks noChangeAspect="1"/>
          </p:cNvPicPr>
          <p:nvPr/>
        </p:nvPicPr>
        <p:blipFill>
          <a:blip r:embed="rId6"/>
          <a:srcRect t="30" b="30"/>
          <a:stretch>
            <a:fillRect/>
          </a:stretch>
        </p:blipFill>
        <p:spPr>
          <a:xfrm>
            <a:off x="9688079" y="-268883"/>
            <a:ext cx="2522711" cy="6858001"/>
          </a:xfrm>
          <a:prstGeom prst="rect">
            <a:avLst/>
          </a:prstGeom>
          <a:ln w="12700">
            <a:miter lim="400000"/>
          </a:ln>
        </p:spPr>
      </p:pic>
      <p:sp>
        <p:nvSpPr>
          <p:cNvPr id="3" name="Shape 3"/>
          <p:cNvSpPr/>
          <p:nvPr/>
        </p:nvSpPr>
        <p:spPr>
          <a:xfrm>
            <a:off x="1073309" y="5994400"/>
            <a:ext cx="1528268" cy="280912"/>
          </a:xfrm>
          <a:prstGeom prst="rect">
            <a:avLst/>
          </a:prstGeom>
          <a:blipFill>
            <a:blip r:embed="rId7"/>
            <a:stretch>
              <a:fillRect/>
            </a:stretch>
          </a:blipFill>
          <a:ln w="12700">
            <a:miter lim="400000"/>
          </a:ln>
        </p:spPr>
        <p:txBody>
          <a:bodyPr lIns="45719" rIns="45719"/>
          <a:lstStyle/>
          <a:p>
            <a:endParaRPr/>
          </a:p>
        </p:txBody>
      </p:sp>
      <p:sp>
        <p:nvSpPr>
          <p:cNvPr id="4" name="Shape 4"/>
          <p:cNvSpPr>
            <a:spLocks noGrp="1"/>
          </p:cNvSpPr>
          <p:nvPr>
            <p:ph type="title"/>
          </p:nvPr>
        </p:nvSpPr>
        <p:spPr>
          <a:xfrm>
            <a:off x="1037167" y="690564"/>
            <a:ext cx="10515601" cy="103671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r>
              <a:t>Title Text</a:t>
            </a:r>
          </a:p>
        </p:txBody>
      </p:sp>
      <p:sp>
        <p:nvSpPr>
          <p:cNvPr id="5" name="Shape 5"/>
          <p:cNvSpPr>
            <a:spLocks noGrp="1"/>
          </p:cNvSpPr>
          <p:nvPr>
            <p:ph type="body" idx="1"/>
          </p:nvPr>
        </p:nvSpPr>
        <p:spPr>
          <a:xfrm>
            <a:off x="1049867" y="1673274"/>
            <a:ext cx="10515601" cy="435133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11095176" y="6414761"/>
            <a:ext cx="258624" cy="248306"/>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6" r:id="rId3"/>
    <p:sldLayoutId id="2147483657" r:id="rId4"/>
  </p:sldLayoutIdLst>
  <p:transition spd="med"/>
  <p:txStyles>
    <p:titleStyle>
      <a:lvl1pPr marL="0" marR="0" indent="0" algn="l" defTabSz="914400" rtl="0" latinLnBrk="0">
        <a:lnSpc>
          <a:spcPct val="90000"/>
        </a:lnSpc>
        <a:spcBef>
          <a:spcPts val="0"/>
        </a:spcBef>
        <a:spcAft>
          <a:spcPts val="0"/>
        </a:spcAft>
        <a:buClrTx/>
        <a:buSzTx/>
        <a:buFontTx/>
        <a:buNone/>
        <a:tabLst/>
        <a:defRPr sz="2800" b="1" i="0" u="none" strike="noStrike" cap="none" spc="0" baseline="0">
          <a:ln>
            <a:noFill/>
          </a:ln>
          <a:solidFill>
            <a:srgbClr val="8E001C"/>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2800" b="1" i="0" u="none" strike="noStrike" cap="none" spc="0" baseline="0">
          <a:ln>
            <a:noFill/>
          </a:ln>
          <a:solidFill>
            <a:srgbClr val="8E001C"/>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2800" b="1" i="0" u="none" strike="noStrike" cap="none" spc="0" baseline="0">
          <a:ln>
            <a:noFill/>
          </a:ln>
          <a:solidFill>
            <a:srgbClr val="8E001C"/>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2800" b="1" i="0" u="none" strike="noStrike" cap="none" spc="0" baseline="0">
          <a:ln>
            <a:noFill/>
          </a:ln>
          <a:solidFill>
            <a:srgbClr val="8E001C"/>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2800" b="1" i="0" u="none" strike="noStrike" cap="none" spc="0" baseline="0">
          <a:ln>
            <a:noFill/>
          </a:ln>
          <a:solidFill>
            <a:srgbClr val="8E001C"/>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2800" b="1" i="0" u="none" strike="noStrike" cap="none" spc="0" baseline="0">
          <a:ln>
            <a:noFill/>
          </a:ln>
          <a:solidFill>
            <a:srgbClr val="8E001C"/>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2800" b="1" i="0" u="none" strike="noStrike" cap="none" spc="0" baseline="0">
          <a:ln>
            <a:noFill/>
          </a:ln>
          <a:solidFill>
            <a:srgbClr val="8E001C"/>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2800" b="1" i="0" u="none" strike="noStrike" cap="none" spc="0" baseline="0">
          <a:ln>
            <a:noFill/>
          </a:ln>
          <a:solidFill>
            <a:srgbClr val="8E001C"/>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2800" b="1" i="0" u="none" strike="noStrike" cap="none" spc="0" baseline="0">
          <a:ln>
            <a:noFill/>
          </a:ln>
          <a:solidFill>
            <a:srgbClr val="8E001C"/>
          </a:solidFill>
          <a:uFillTx/>
          <a:latin typeface="Arial"/>
          <a:ea typeface="Arial"/>
          <a:cs typeface="Arial"/>
          <a:sym typeface="Arial"/>
        </a:defRPr>
      </a:lvl9pPr>
    </p:titleStyle>
    <p:bodyStyle>
      <a:lvl1pPr marL="0" marR="0" indent="0" algn="l" defTabSz="914400" latinLnBrk="0">
        <a:lnSpc>
          <a:spcPct val="90000"/>
        </a:lnSpc>
        <a:spcBef>
          <a:spcPts val="1000"/>
        </a:spcBef>
        <a:spcAft>
          <a:spcPts val="0"/>
        </a:spcAft>
        <a:buClrTx/>
        <a:buSzTx/>
        <a:buFontTx/>
        <a:buNone/>
        <a:tabLst/>
        <a:defRPr sz="1800" b="1" i="0" u="none" strike="noStrike" cap="none" spc="0" baseline="0">
          <a:ln>
            <a:noFill/>
          </a:ln>
          <a:solidFill>
            <a:srgbClr val="58595B"/>
          </a:solidFill>
          <a:uFillTx/>
          <a:latin typeface="Arial"/>
          <a:ea typeface="Arial"/>
          <a:cs typeface="Arial"/>
          <a:sym typeface="Arial"/>
        </a:defRPr>
      </a:lvl1pPr>
      <a:lvl2pPr marL="28575" marR="0" indent="-257175" algn="l" defTabSz="914400" latinLnBrk="0">
        <a:lnSpc>
          <a:spcPct val="90000"/>
        </a:lnSpc>
        <a:spcBef>
          <a:spcPts val="1000"/>
        </a:spcBef>
        <a:spcAft>
          <a:spcPts val="0"/>
        </a:spcAft>
        <a:buClrTx/>
        <a:buSzPct val="80000"/>
        <a:buFontTx/>
        <a:buChar char="●"/>
        <a:tabLst/>
        <a:defRPr sz="1800" b="1" i="0" u="none" strike="noStrike" cap="none" spc="0" baseline="0">
          <a:ln>
            <a:noFill/>
          </a:ln>
          <a:solidFill>
            <a:srgbClr val="58595B"/>
          </a:solidFill>
          <a:uFillTx/>
          <a:latin typeface="Arial"/>
          <a:ea typeface="Arial"/>
          <a:cs typeface="Arial"/>
          <a:sym typeface="Arial"/>
        </a:defRPr>
      </a:lvl2pPr>
      <a:lvl3pPr marL="496575" marR="0" indent="-257175" algn="l" defTabSz="914400" latinLnBrk="0">
        <a:lnSpc>
          <a:spcPct val="90000"/>
        </a:lnSpc>
        <a:spcBef>
          <a:spcPts val="1000"/>
        </a:spcBef>
        <a:spcAft>
          <a:spcPts val="0"/>
        </a:spcAft>
        <a:buClrTx/>
        <a:buSzPct val="80000"/>
        <a:buFontTx/>
        <a:buChar char="●"/>
        <a:tabLst/>
        <a:defRPr sz="1800" b="1" i="0" u="none" strike="noStrike" cap="none" spc="0" baseline="0">
          <a:ln>
            <a:noFill/>
          </a:ln>
          <a:solidFill>
            <a:srgbClr val="58595B"/>
          </a:solidFill>
          <a:uFillTx/>
          <a:latin typeface="Arial"/>
          <a:ea typeface="Arial"/>
          <a:cs typeface="Arial"/>
          <a:sym typeface="Arial"/>
        </a:defRPr>
      </a:lvl3pPr>
      <a:lvl4pPr marL="748574" marR="0" indent="-257175" algn="l" defTabSz="914400" latinLnBrk="0">
        <a:lnSpc>
          <a:spcPct val="90000"/>
        </a:lnSpc>
        <a:spcBef>
          <a:spcPts val="1000"/>
        </a:spcBef>
        <a:spcAft>
          <a:spcPts val="0"/>
        </a:spcAft>
        <a:buClrTx/>
        <a:buSzPct val="80000"/>
        <a:buFontTx/>
        <a:buChar char="○"/>
        <a:tabLst/>
        <a:defRPr sz="1800" b="1" i="0" u="none" strike="noStrike" cap="none" spc="0" baseline="0">
          <a:ln>
            <a:noFill/>
          </a:ln>
          <a:solidFill>
            <a:srgbClr val="58595B"/>
          </a:solidFill>
          <a:uFillTx/>
          <a:latin typeface="Arial"/>
          <a:ea typeface="Arial"/>
          <a:cs typeface="Arial"/>
          <a:sym typeface="Arial"/>
        </a:defRPr>
      </a:lvl4pPr>
      <a:lvl5pPr marL="964575" marR="0" indent="-257175" algn="l" defTabSz="914400" latinLnBrk="0">
        <a:lnSpc>
          <a:spcPct val="90000"/>
        </a:lnSpc>
        <a:spcBef>
          <a:spcPts val="1000"/>
        </a:spcBef>
        <a:spcAft>
          <a:spcPts val="0"/>
        </a:spcAft>
        <a:buClrTx/>
        <a:buSzPct val="80000"/>
        <a:buFontTx/>
        <a:buChar char="●"/>
        <a:tabLst/>
        <a:defRPr sz="1800" b="1" i="0" u="none" strike="noStrike" cap="none" spc="0" baseline="0">
          <a:ln>
            <a:noFill/>
          </a:ln>
          <a:solidFill>
            <a:srgbClr val="58595B"/>
          </a:solidFill>
          <a:uFillTx/>
          <a:latin typeface="Arial"/>
          <a:ea typeface="Arial"/>
          <a:cs typeface="Arial"/>
          <a:sym typeface="Arial"/>
        </a:defRPr>
      </a:lvl5pPr>
      <a:lvl6pPr marL="2514600" marR="0" indent="-228600" algn="l" defTabSz="914400" latinLnBrk="0">
        <a:lnSpc>
          <a:spcPct val="90000"/>
        </a:lnSpc>
        <a:spcBef>
          <a:spcPts val="1000"/>
        </a:spcBef>
        <a:spcAft>
          <a:spcPts val="0"/>
        </a:spcAft>
        <a:buClrTx/>
        <a:buSzPct val="100000"/>
        <a:buFontTx/>
        <a:buChar char="•"/>
        <a:tabLst/>
        <a:defRPr sz="1800" b="1" i="0" u="none" strike="noStrike" cap="none" spc="0" baseline="0">
          <a:ln>
            <a:noFill/>
          </a:ln>
          <a:solidFill>
            <a:srgbClr val="58595B"/>
          </a:solidFill>
          <a:uFillTx/>
          <a:latin typeface="Arial"/>
          <a:ea typeface="Arial"/>
          <a:cs typeface="Arial"/>
          <a:sym typeface="Arial"/>
        </a:defRPr>
      </a:lvl6pPr>
      <a:lvl7pPr marL="2971800" marR="0" indent="-228600" algn="l" defTabSz="914400" latinLnBrk="0">
        <a:lnSpc>
          <a:spcPct val="90000"/>
        </a:lnSpc>
        <a:spcBef>
          <a:spcPts val="1000"/>
        </a:spcBef>
        <a:spcAft>
          <a:spcPts val="0"/>
        </a:spcAft>
        <a:buClrTx/>
        <a:buSzPct val="100000"/>
        <a:buFontTx/>
        <a:buChar char="•"/>
        <a:tabLst/>
        <a:defRPr sz="1800" b="1" i="0" u="none" strike="noStrike" cap="none" spc="0" baseline="0">
          <a:ln>
            <a:noFill/>
          </a:ln>
          <a:solidFill>
            <a:srgbClr val="58595B"/>
          </a:solidFill>
          <a:uFillTx/>
          <a:latin typeface="Arial"/>
          <a:ea typeface="Arial"/>
          <a:cs typeface="Arial"/>
          <a:sym typeface="Arial"/>
        </a:defRPr>
      </a:lvl7pPr>
      <a:lvl8pPr marL="3429000" marR="0" indent="-228600" algn="l" defTabSz="914400" latinLnBrk="0">
        <a:lnSpc>
          <a:spcPct val="90000"/>
        </a:lnSpc>
        <a:spcBef>
          <a:spcPts val="1000"/>
        </a:spcBef>
        <a:spcAft>
          <a:spcPts val="0"/>
        </a:spcAft>
        <a:buClrTx/>
        <a:buSzPct val="100000"/>
        <a:buFontTx/>
        <a:buChar char="•"/>
        <a:tabLst/>
        <a:defRPr sz="1800" b="1" i="0" u="none" strike="noStrike" cap="none" spc="0" baseline="0">
          <a:ln>
            <a:noFill/>
          </a:ln>
          <a:solidFill>
            <a:srgbClr val="58595B"/>
          </a:solidFill>
          <a:uFillTx/>
          <a:latin typeface="Arial"/>
          <a:ea typeface="Arial"/>
          <a:cs typeface="Arial"/>
          <a:sym typeface="Arial"/>
        </a:defRPr>
      </a:lvl8pPr>
      <a:lvl9pPr marL="3886200" marR="0" indent="-228600" algn="l" defTabSz="914400" latinLnBrk="0">
        <a:lnSpc>
          <a:spcPct val="90000"/>
        </a:lnSpc>
        <a:spcBef>
          <a:spcPts val="1000"/>
        </a:spcBef>
        <a:spcAft>
          <a:spcPts val="0"/>
        </a:spcAft>
        <a:buClrTx/>
        <a:buSzPct val="100000"/>
        <a:buFontTx/>
        <a:buChar char="•"/>
        <a:tabLst/>
        <a:defRPr sz="1800" b="1" i="0" u="none" strike="noStrike" cap="none" spc="0" baseline="0">
          <a:ln>
            <a:noFill/>
          </a:ln>
          <a:solidFill>
            <a:srgbClr val="58595B"/>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20.png"/><Relationship Id="rId3" Type="http://schemas.openxmlformats.org/officeDocument/2006/relationships/image" Target="../media/image6.svg"/><Relationship Id="rId21" Type="http://schemas.openxmlformats.org/officeDocument/2006/relationships/image" Target="../media/image23.svg"/><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image" Target="../media/image19.sv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microsoft.com/office/2007/relationships/hdphoto" Target="../media/hdphoto1.wdp"/><Relationship Id="rId23" Type="http://schemas.openxmlformats.org/officeDocument/2006/relationships/image" Target="../media/image25.svg"/><Relationship Id="rId10" Type="http://schemas.openxmlformats.org/officeDocument/2006/relationships/image" Target="../media/image13.png"/><Relationship Id="rId19" Type="http://schemas.openxmlformats.org/officeDocument/2006/relationships/image" Target="../media/image21.sv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2.svg"/><Relationship Id="rId7" Type="http://schemas.openxmlformats.org/officeDocument/2006/relationships/image" Target="../media/image39.sv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41.svg"/></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2.svg"/><Relationship Id="rId7" Type="http://schemas.openxmlformats.org/officeDocument/2006/relationships/image" Target="../media/image43.sv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34.svg"/><Relationship Id="rId10" Type="http://schemas.openxmlformats.org/officeDocument/2006/relationships/image" Target="../media/image46.png"/><Relationship Id="rId4" Type="http://schemas.openxmlformats.org/officeDocument/2006/relationships/image" Target="../media/image33.png"/><Relationship Id="rId9" Type="http://schemas.openxmlformats.org/officeDocument/2006/relationships/image" Target="../media/image4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title"/>
          </p:nvPr>
        </p:nvSpPr>
        <p:spPr>
          <a:xfrm>
            <a:off x="323139" y="2403137"/>
            <a:ext cx="9997018" cy="2416514"/>
          </a:xfrm>
          <a:prstGeom prst="rect">
            <a:avLst/>
          </a:prstGeom>
        </p:spPr>
        <p:txBody>
          <a:bodyPr>
            <a:normAutofit/>
          </a:bodyPr>
          <a:lstStyle/>
          <a:p>
            <a:r>
              <a:rPr lang="lv-LV" sz="6000" dirty="0">
                <a:latin typeface="+mj-lt"/>
              </a:rPr>
              <a:t>ZINĀTNIEKU BROKASTIS</a:t>
            </a:r>
            <a:br>
              <a:rPr lang="lv-LV" sz="6000" dirty="0">
                <a:latin typeface="+mj-lt"/>
              </a:rPr>
            </a:br>
            <a:endParaRPr sz="6000" dirty="0">
              <a:latin typeface="+mj-lt"/>
            </a:endParaRPr>
          </a:p>
        </p:txBody>
      </p:sp>
      <p:sp>
        <p:nvSpPr>
          <p:cNvPr id="105" name="Shape 105"/>
          <p:cNvSpPr>
            <a:spLocks noGrp="1"/>
          </p:cNvSpPr>
          <p:nvPr>
            <p:ph type="body" sz="quarter" idx="1"/>
          </p:nvPr>
        </p:nvSpPr>
        <p:spPr>
          <a:xfrm>
            <a:off x="189789" y="5286375"/>
            <a:ext cx="5972886" cy="1247173"/>
          </a:xfrm>
          <a:prstGeom prst="rect">
            <a:avLst/>
          </a:prstGeom>
        </p:spPr>
        <p:txBody>
          <a:bodyPr>
            <a:normAutofit/>
          </a:bodyPr>
          <a:lstStyle/>
          <a:p>
            <a:r>
              <a:rPr lang="lv-LV" sz="2400" b="1" dirty="0">
                <a:latin typeface="+mj-lt"/>
              </a:rPr>
              <a:t>Madara Miķelsone</a:t>
            </a:r>
          </a:p>
          <a:p>
            <a:r>
              <a:rPr lang="lv-LV" sz="2400" b="1" dirty="0">
                <a:latin typeface="+mj-lt"/>
              </a:rPr>
              <a:t>Lektora </a:t>
            </a:r>
            <a:r>
              <a:rPr lang="lv-LV" sz="2400" b="1" dirty="0" err="1">
                <a:latin typeface="+mj-lt"/>
              </a:rPr>
              <a:t>p.i</a:t>
            </a:r>
            <a:r>
              <a:rPr lang="lv-LV" sz="2400" b="1" dirty="0">
                <a:latin typeface="+mj-lt"/>
              </a:rPr>
              <a:t>., Statistikas mācību laboratorija</a:t>
            </a:r>
          </a:p>
          <a:p>
            <a:r>
              <a:rPr lang="lv-LV" sz="2400" b="1" dirty="0">
                <a:latin typeface="+mj-lt"/>
              </a:rPr>
              <a:t>06.05.2020.</a:t>
            </a:r>
          </a:p>
          <a:p>
            <a:endParaRPr sz="2400" b="1" dirty="0">
              <a:latin typeface="+mj-lt"/>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title"/>
          </p:nvPr>
        </p:nvSpPr>
        <p:spPr>
          <a:xfrm>
            <a:off x="1113367" y="2947987"/>
            <a:ext cx="10297584" cy="962026"/>
          </a:xfrm>
          <a:prstGeom prst="rect">
            <a:avLst/>
          </a:prstGeom>
        </p:spPr>
        <p:txBody>
          <a:bodyPr>
            <a:normAutofit/>
          </a:bodyPr>
          <a:lstStyle/>
          <a:p>
            <a:pPr algn="ctr"/>
            <a:r>
              <a:rPr lang="lv-LV" sz="5400" dirty="0">
                <a:latin typeface="+mj-lt"/>
              </a:rPr>
              <a:t>Paldies par uzmanību!</a:t>
            </a:r>
            <a:endParaRPr sz="5400" dirty="0">
              <a:latin typeface="+mj-lt"/>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EDAFDC03-20A5-9748-9927-9251CC97B39A}"/>
              </a:ext>
            </a:extLst>
          </p:cNvPr>
          <p:cNvSpPr/>
          <p:nvPr/>
        </p:nvSpPr>
        <p:spPr>
          <a:xfrm>
            <a:off x="769624" y="6267451"/>
            <a:ext cx="307697" cy="5905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2" name="Rectangle 31">
            <a:extLst>
              <a:ext uri="{FF2B5EF4-FFF2-40B4-BE49-F238E27FC236}">
                <a16:creationId xmlns:a16="http://schemas.microsoft.com/office/drawing/2014/main" id="{3755A0E8-C13E-F145-BEE6-30099B971625}"/>
              </a:ext>
            </a:extLst>
          </p:cNvPr>
          <p:cNvSpPr/>
          <p:nvPr/>
        </p:nvSpPr>
        <p:spPr>
          <a:xfrm>
            <a:off x="11121686" y="6267451"/>
            <a:ext cx="307697" cy="5905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0" name="TextBox 9">
            <a:extLst>
              <a:ext uri="{FF2B5EF4-FFF2-40B4-BE49-F238E27FC236}">
                <a16:creationId xmlns:a16="http://schemas.microsoft.com/office/drawing/2014/main" id="{6CA500D9-A58B-7144-84B3-57E953BC8490}"/>
              </a:ext>
            </a:extLst>
          </p:cNvPr>
          <p:cNvSpPr txBox="1"/>
          <p:nvPr/>
        </p:nvSpPr>
        <p:spPr>
          <a:xfrm>
            <a:off x="2346438" y="306187"/>
            <a:ext cx="7499169" cy="646331"/>
          </a:xfrm>
          <a:prstGeom prst="rect">
            <a:avLst/>
          </a:prstGeom>
          <a:noFill/>
        </p:spPr>
        <p:txBody>
          <a:bodyPr wrap="none" rtlCol="0">
            <a:spAutoFit/>
          </a:bodyPr>
          <a:lstStyle/>
          <a:p>
            <a:pPr algn="ctr"/>
            <a:r>
              <a:rPr lang="lv-LV" sz="3600" b="1" dirty="0">
                <a:solidFill>
                  <a:schemeClr val="tx1"/>
                </a:solidFill>
                <a:latin typeface="Poppins" pitchFamily="2" charset="77"/>
                <a:cs typeface="Poppins" pitchFamily="2" charset="77"/>
              </a:rPr>
              <a:t>CEĻŠ LĪDZ PROMOCIJAS DARBA TĒMAI</a:t>
            </a:r>
            <a:endParaRPr lang="en-US" sz="3600" b="1" dirty="0">
              <a:solidFill>
                <a:schemeClr val="tx1"/>
              </a:solidFill>
              <a:latin typeface="Poppins" pitchFamily="2" charset="77"/>
              <a:cs typeface="Poppins" pitchFamily="2" charset="77"/>
            </a:endParaRPr>
          </a:p>
        </p:txBody>
      </p:sp>
      <p:sp>
        <p:nvSpPr>
          <p:cNvPr id="12" name="Freeform 69">
            <a:extLst>
              <a:ext uri="{FF2B5EF4-FFF2-40B4-BE49-F238E27FC236}">
                <a16:creationId xmlns:a16="http://schemas.microsoft.com/office/drawing/2014/main" id="{6B2BA474-8AE0-2342-878E-E1D280F942F5}"/>
              </a:ext>
            </a:extLst>
          </p:cNvPr>
          <p:cNvSpPr>
            <a:spLocks noChangeArrowheads="1"/>
          </p:cNvSpPr>
          <p:nvPr/>
        </p:nvSpPr>
        <p:spPr bwMode="auto">
          <a:xfrm>
            <a:off x="770241" y="2388507"/>
            <a:ext cx="10659759" cy="3902446"/>
          </a:xfrm>
          <a:custGeom>
            <a:avLst/>
            <a:gdLst>
              <a:gd name="T0" fmla="*/ 17632 w 17633"/>
              <a:gd name="T1" fmla="*/ 6454 h 6455"/>
              <a:gd name="T2" fmla="*/ 17123 w 17633"/>
              <a:gd name="T3" fmla="*/ 6454 h 6455"/>
              <a:gd name="T4" fmla="*/ 17123 w 17633"/>
              <a:gd name="T5" fmla="*/ 1966 h 6455"/>
              <a:gd name="T6" fmla="*/ 17123 w 17633"/>
              <a:gd name="T7" fmla="*/ 1966 h 6455"/>
              <a:gd name="T8" fmla="*/ 15665 w 17633"/>
              <a:gd name="T9" fmla="*/ 510 h 6455"/>
              <a:gd name="T10" fmla="*/ 15665 w 17633"/>
              <a:gd name="T11" fmla="*/ 510 h 6455"/>
              <a:gd name="T12" fmla="*/ 14207 w 17633"/>
              <a:gd name="T13" fmla="*/ 1966 h 6455"/>
              <a:gd name="T14" fmla="*/ 14207 w 17633"/>
              <a:gd name="T15" fmla="*/ 1966 h 6455"/>
              <a:gd name="T16" fmla="*/ 12240 w 17633"/>
              <a:gd name="T17" fmla="*/ 3933 h 6455"/>
              <a:gd name="T18" fmla="*/ 12240 w 17633"/>
              <a:gd name="T19" fmla="*/ 3933 h 6455"/>
              <a:gd name="T20" fmla="*/ 10273 w 17633"/>
              <a:gd name="T21" fmla="*/ 1966 h 6455"/>
              <a:gd name="T22" fmla="*/ 10273 w 17633"/>
              <a:gd name="T23" fmla="*/ 1966 h 6455"/>
              <a:gd name="T24" fmla="*/ 8816 w 17633"/>
              <a:gd name="T25" fmla="*/ 510 h 6455"/>
              <a:gd name="T26" fmla="*/ 8816 w 17633"/>
              <a:gd name="T27" fmla="*/ 510 h 6455"/>
              <a:gd name="T28" fmla="*/ 7359 w 17633"/>
              <a:gd name="T29" fmla="*/ 1966 h 6455"/>
              <a:gd name="T30" fmla="*/ 7359 w 17633"/>
              <a:gd name="T31" fmla="*/ 1966 h 6455"/>
              <a:gd name="T32" fmla="*/ 5391 w 17633"/>
              <a:gd name="T33" fmla="*/ 3933 h 6455"/>
              <a:gd name="T34" fmla="*/ 5391 w 17633"/>
              <a:gd name="T35" fmla="*/ 3933 h 6455"/>
              <a:gd name="T36" fmla="*/ 3425 w 17633"/>
              <a:gd name="T37" fmla="*/ 1966 h 6455"/>
              <a:gd name="T38" fmla="*/ 3425 w 17633"/>
              <a:gd name="T39" fmla="*/ 1966 h 6455"/>
              <a:gd name="T40" fmla="*/ 1967 w 17633"/>
              <a:gd name="T41" fmla="*/ 510 h 6455"/>
              <a:gd name="T42" fmla="*/ 1967 w 17633"/>
              <a:gd name="T43" fmla="*/ 510 h 6455"/>
              <a:gd name="T44" fmla="*/ 509 w 17633"/>
              <a:gd name="T45" fmla="*/ 1966 h 6455"/>
              <a:gd name="T46" fmla="*/ 509 w 17633"/>
              <a:gd name="T47" fmla="*/ 6454 h 6455"/>
              <a:gd name="T48" fmla="*/ 0 w 17633"/>
              <a:gd name="T49" fmla="*/ 6454 h 6455"/>
              <a:gd name="T50" fmla="*/ 0 w 17633"/>
              <a:gd name="T51" fmla="*/ 1966 h 6455"/>
              <a:gd name="T52" fmla="*/ 0 w 17633"/>
              <a:gd name="T53" fmla="*/ 1966 h 6455"/>
              <a:gd name="T54" fmla="*/ 1967 w 17633"/>
              <a:gd name="T55" fmla="*/ 0 h 6455"/>
              <a:gd name="T56" fmla="*/ 1967 w 17633"/>
              <a:gd name="T57" fmla="*/ 0 h 6455"/>
              <a:gd name="T58" fmla="*/ 3934 w 17633"/>
              <a:gd name="T59" fmla="*/ 1966 h 6455"/>
              <a:gd name="T60" fmla="*/ 3934 w 17633"/>
              <a:gd name="T61" fmla="*/ 1966 h 6455"/>
              <a:gd name="T62" fmla="*/ 5391 w 17633"/>
              <a:gd name="T63" fmla="*/ 3424 h 6455"/>
              <a:gd name="T64" fmla="*/ 5391 w 17633"/>
              <a:gd name="T65" fmla="*/ 3424 h 6455"/>
              <a:gd name="T66" fmla="*/ 6849 w 17633"/>
              <a:gd name="T67" fmla="*/ 1966 h 6455"/>
              <a:gd name="T68" fmla="*/ 6849 w 17633"/>
              <a:gd name="T69" fmla="*/ 1966 h 6455"/>
              <a:gd name="T70" fmla="*/ 8816 w 17633"/>
              <a:gd name="T71" fmla="*/ 0 h 6455"/>
              <a:gd name="T72" fmla="*/ 8816 w 17633"/>
              <a:gd name="T73" fmla="*/ 0 h 6455"/>
              <a:gd name="T74" fmla="*/ 10782 w 17633"/>
              <a:gd name="T75" fmla="*/ 1966 h 6455"/>
              <a:gd name="T76" fmla="*/ 10782 w 17633"/>
              <a:gd name="T77" fmla="*/ 1966 h 6455"/>
              <a:gd name="T78" fmla="*/ 12240 w 17633"/>
              <a:gd name="T79" fmla="*/ 3424 h 6455"/>
              <a:gd name="T80" fmla="*/ 12240 w 17633"/>
              <a:gd name="T81" fmla="*/ 3424 h 6455"/>
              <a:gd name="T82" fmla="*/ 13698 w 17633"/>
              <a:gd name="T83" fmla="*/ 1966 h 6455"/>
              <a:gd name="T84" fmla="*/ 13698 w 17633"/>
              <a:gd name="T85" fmla="*/ 1966 h 6455"/>
              <a:gd name="T86" fmla="*/ 15665 w 17633"/>
              <a:gd name="T87" fmla="*/ 0 h 6455"/>
              <a:gd name="T88" fmla="*/ 15665 w 17633"/>
              <a:gd name="T89" fmla="*/ 0 h 6455"/>
              <a:gd name="T90" fmla="*/ 17632 w 17633"/>
              <a:gd name="T91" fmla="*/ 1966 h 6455"/>
              <a:gd name="T92" fmla="*/ 17632 w 17633"/>
              <a:gd name="T93" fmla="*/ 6454 h 6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33" h="6455">
                <a:moveTo>
                  <a:pt x="17632" y="6454"/>
                </a:moveTo>
                <a:lnTo>
                  <a:pt x="17123" y="6454"/>
                </a:lnTo>
                <a:lnTo>
                  <a:pt x="17123" y="1966"/>
                </a:lnTo>
                <a:lnTo>
                  <a:pt x="17123" y="1966"/>
                </a:lnTo>
                <a:cubicBezTo>
                  <a:pt x="17123" y="1162"/>
                  <a:pt x="16469" y="510"/>
                  <a:pt x="15665" y="510"/>
                </a:cubicBezTo>
                <a:lnTo>
                  <a:pt x="15665" y="510"/>
                </a:lnTo>
                <a:cubicBezTo>
                  <a:pt x="14861" y="510"/>
                  <a:pt x="14207" y="1162"/>
                  <a:pt x="14207" y="1966"/>
                </a:cubicBezTo>
                <a:lnTo>
                  <a:pt x="14207" y="1966"/>
                </a:lnTo>
                <a:cubicBezTo>
                  <a:pt x="14207" y="3051"/>
                  <a:pt x="13325" y="3933"/>
                  <a:pt x="12240" y="3933"/>
                </a:cubicBezTo>
                <a:lnTo>
                  <a:pt x="12240" y="3933"/>
                </a:lnTo>
                <a:cubicBezTo>
                  <a:pt x="11155" y="3933"/>
                  <a:pt x="10273" y="3051"/>
                  <a:pt x="10273" y="1966"/>
                </a:cubicBezTo>
                <a:lnTo>
                  <a:pt x="10273" y="1966"/>
                </a:lnTo>
                <a:cubicBezTo>
                  <a:pt x="10273" y="1162"/>
                  <a:pt x="9619" y="510"/>
                  <a:pt x="8816" y="510"/>
                </a:cubicBezTo>
                <a:lnTo>
                  <a:pt x="8816" y="510"/>
                </a:lnTo>
                <a:cubicBezTo>
                  <a:pt x="8012" y="510"/>
                  <a:pt x="7359" y="1162"/>
                  <a:pt x="7359" y="1966"/>
                </a:cubicBezTo>
                <a:lnTo>
                  <a:pt x="7359" y="1966"/>
                </a:lnTo>
                <a:cubicBezTo>
                  <a:pt x="7359" y="3051"/>
                  <a:pt x="6476" y="3933"/>
                  <a:pt x="5391" y="3933"/>
                </a:cubicBezTo>
                <a:lnTo>
                  <a:pt x="5391" y="3933"/>
                </a:lnTo>
                <a:cubicBezTo>
                  <a:pt x="4307" y="3933"/>
                  <a:pt x="3425" y="3051"/>
                  <a:pt x="3425" y="1966"/>
                </a:cubicBezTo>
                <a:lnTo>
                  <a:pt x="3425" y="1966"/>
                </a:lnTo>
                <a:cubicBezTo>
                  <a:pt x="3425" y="1162"/>
                  <a:pt x="2771" y="510"/>
                  <a:pt x="1967" y="510"/>
                </a:cubicBezTo>
                <a:lnTo>
                  <a:pt x="1967" y="510"/>
                </a:lnTo>
                <a:cubicBezTo>
                  <a:pt x="1163" y="510"/>
                  <a:pt x="509" y="1162"/>
                  <a:pt x="509" y="1966"/>
                </a:cubicBezTo>
                <a:lnTo>
                  <a:pt x="509" y="6454"/>
                </a:lnTo>
                <a:lnTo>
                  <a:pt x="0" y="6454"/>
                </a:lnTo>
                <a:lnTo>
                  <a:pt x="0" y="1966"/>
                </a:lnTo>
                <a:lnTo>
                  <a:pt x="0" y="1966"/>
                </a:lnTo>
                <a:cubicBezTo>
                  <a:pt x="0" y="883"/>
                  <a:pt x="882" y="0"/>
                  <a:pt x="1967" y="0"/>
                </a:cubicBezTo>
                <a:lnTo>
                  <a:pt x="1967" y="0"/>
                </a:lnTo>
                <a:cubicBezTo>
                  <a:pt x="3051" y="0"/>
                  <a:pt x="3934" y="883"/>
                  <a:pt x="3934" y="1966"/>
                </a:cubicBezTo>
                <a:lnTo>
                  <a:pt x="3934" y="1966"/>
                </a:lnTo>
                <a:cubicBezTo>
                  <a:pt x="3934" y="2770"/>
                  <a:pt x="4587" y="3424"/>
                  <a:pt x="5391" y="3424"/>
                </a:cubicBezTo>
                <a:lnTo>
                  <a:pt x="5391" y="3424"/>
                </a:lnTo>
                <a:cubicBezTo>
                  <a:pt x="6195" y="3424"/>
                  <a:pt x="6849" y="2770"/>
                  <a:pt x="6849" y="1966"/>
                </a:cubicBezTo>
                <a:lnTo>
                  <a:pt x="6849" y="1966"/>
                </a:lnTo>
                <a:cubicBezTo>
                  <a:pt x="6849" y="883"/>
                  <a:pt x="7732" y="0"/>
                  <a:pt x="8816" y="0"/>
                </a:cubicBezTo>
                <a:lnTo>
                  <a:pt x="8816" y="0"/>
                </a:lnTo>
                <a:cubicBezTo>
                  <a:pt x="9900" y="0"/>
                  <a:pt x="10782" y="883"/>
                  <a:pt x="10782" y="1966"/>
                </a:cubicBezTo>
                <a:lnTo>
                  <a:pt x="10782" y="1966"/>
                </a:lnTo>
                <a:cubicBezTo>
                  <a:pt x="10782" y="2770"/>
                  <a:pt x="11436" y="3424"/>
                  <a:pt x="12240" y="3424"/>
                </a:cubicBezTo>
                <a:lnTo>
                  <a:pt x="12240" y="3424"/>
                </a:lnTo>
                <a:cubicBezTo>
                  <a:pt x="13044" y="3424"/>
                  <a:pt x="13698" y="2770"/>
                  <a:pt x="13698" y="1966"/>
                </a:cubicBezTo>
                <a:lnTo>
                  <a:pt x="13698" y="1966"/>
                </a:lnTo>
                <a:cubicBezTo>
                  <a:pt x="13698" y="883"/>
                  <a:pt x="14580" y="0"/>
                  <a:pt x="15665" y="0"/>
                </a:cubicBezTo>
                <a:lnTo>
                  <a:pt x="15665" y="0"/>
                </a:lnTo>
                <a:cubicBezTo>
                  <a:pt x="16750" y="0"/>
                  <a:pt x="17632" y="883"/>
                  <a:pt x="17632" y="1966"/>
                </a:cubicBezTo>
                <a:lnTo>
                  <a:pt x="17632" y="6454"/>
                </a:lnTo>
              </a:path>
            </a:pathLst>
          </a:custGeom>
          <a:solidFill>
            <a:schemeClr val="bg1">
              <a:lumMod val="75000"/>
            </a:schemeClr>
          </a:solidFill>
          <a:ln>
            <a:noFill/>
          </a:ln>
          <a:effectLst/>
        </p:spPr>
        <p:txBody>
          <a:bodyPr wrap="none" anchor="ctr"/>
          <a:lstStyle/>
          <a:p>
            <a:endParaRPr lang="en-US" sz="3265" dirty="0">
              <a:latin typeface="Lato Light" panose="020F0502020204030203" pitchFamily="34" charset="0"/>
            </a:endParaRPr>
          </a:p>
        </p:txBody>
      </p:sp>
      <p:sp>
        <p:nvSpPr>
          <p:cNvPr id="99" name="Freeform 98">
            <a:extLst>
              <a:ext uri="{FF2B5EF4-FFF2-40B4-BE49-F238E27FC236}">
                <a16:creationId xmlns:a16="http://schemas.microsoft.com/office/drawing/2014/main" id="{C0C758A1-CC63-C34A-94B3-D8D392261DD3}"/>
              </a:ext>
            </a:extLst>
          </p:cNvPr>
          <p:cNvSpPr>
            <a:spLocks noChangeArrowheads="1"/>
          </p:cNvSpPr>
          <p:nvPr/>
        </p:nvSpPr>
        <p:spPr bwMode="auto">
          <a:xfrm>
            <a:off x="909501" y="2525841"/>
            <a:ext cx="10383055" cy="4332002"/>
          </a:xfrm>
          <a:custGeom>
            <a:avLst/>
            <a:gdLst>
              <a:gd name="connsiteX0" fmla="*/ 20703373 w 20766109"/>
              <a:gd name="connsiteY0" fmla="*/ 8046873 h 8664003"/>
              <a:gd name="connsiteX1" fmla="*/ 20766109 w 20766109"/>
              <a:gd name="connsiteY1" fmla="*/ 8046873 h 8664003"/>
              <a:gd name="connsiteX2" fmla="*/ 20766109 w 20766109"/>
              <a:gd name="connsiteY2" fmla="*/ 8664003 h 8664003"/>
              <a:gd name="connsiteX3" fmla="*/ 20703373 w 20766109"/>
              <a:gd name="connsiteY3" fmla="*/ 8664003 h 8664003"/>
              <a:gd name="connsiteX4" fmla="*/ 0 w 20766109"/>
              <a:gd name="connsiteY4" fmla="*/ 8046873 h 8664003"/>
              <a:gd name="connsiteX5" fmla="*/ 62736 w 20766109"/>
              <a:gd name="connsiteY5" fmla="*/ 8046873 h 8664003"/>
              <a:gd name="connsiteX6" fmla="*/ 62736 w 20766109"/>
              <a:gd name="connsiteY6" fmla="*/ 8664003 h 8664003"/>
              <a:gd name="connsiteX7" fmla="*/ 0 w 20766109"/>
              <a:gd name="connsiteY7" fmla="*/ 8664003 h 8664003"/>
              <a:gd name="connsiteX8" fmla="*/ 20698513 w 20766109"/>
              <a:gd name="connsiteY8" fmla="*/ 7276202 h 8664003"/>
              <a:gd name="connsiteX9" fmla="*/ 20761251 w 20766109"/>
              <a:gd name="connsiteY9" fmla="*/ 7276202 h 8664003"/>
              <a:gd name="connsiteX10" fmla="*/ 20761251 w 20766109"/>
              <a:gd name="connsiteY10" fmla="*/ 7530855 h 8664003"/>
              <a:gd name="connsiteX11" fmla="*/ 20698513 w 20766109"/>
              <a:gd name="connsiteY11" fmla="*/ 7530855 h 8664003"/>
              <a:gd name="connsiteX12" fmla="*/ 1 w 20766109"/>
              <a:gd name="connsiteY12" fmla="*/ 6913724 h 8664003"/>
              <a:gd name="connsiteX13" fmla="*/ 62737 w 20766109"/>
              <a:gd name="connsiteY13" fmla="*/ 6913724 h 8664003"/>
              <a:gd name="connsiteX14" fmla="*/ 62737 w 20766109"/>
              <a:gd name="connsiteY14" fmla="*/ 7530854 h 8664003"/>
              <a:gd name="connsiteX15" fmla="*/ 1 w 20766109"/>
              <a:gd name="connsiteY15" fmla="*/ 7530854 h 8664003"/>
              <a:gd name="connsiteX16" fmla="*/ 20698513 w 20766109"/>
              <a:gd name="connsiteY16" fmla="*/ 6039515 h 8664003"/>
              <a:gd name="connsiteX17" fmla="*/ 20761251 w 20766109"/>
              <a:gd name="connsiteY17" fmla="*/ 6039515 h 8664003"/>
              <a:gd name="connsiteX18" fmla="*/ 20761251 w 20766109"/>
              <a:gd name="connsiteY18" fmla="*/ 6656644 h 8664003"/>
              <a:gd name="connsiteX19" fmla="*/ 20698513 w 20766109"/>
              <a:gd name="connsiteY19" fmla="*/ 6656644 h 8664003"/>
              <a:gd name="connsiteX20" fmla="*/ 0 w 20766109"/>
              <a:gd name="connsiteY20" fmla="*/ 5677038 h 8664003"/>
              <a:gd name="connsiteX21" fmla="*/ 62738 w 20766109"/>
              <a:gd name="connsiteY21" fmla="*/ 5677038 h 8664003"/>
              <a:gd name="connsiteX22" fmla="*/ 62738 w 20766109"/>
              <a:gd name="connsiteY22" fmla="*/ 6294171 h 8664003"/>
              <a:gd name="connsiteX23" fmla="*/ 0 w 20766109"/>
              <a:gd name="connsiteY23" fmla="*/ 6294171 h 8664003"/>
              <a:gd name="connsiteX24" fmla="*/ 20698513 w 20766109"/>
              <a:gd name="connsiteY24" fmla="*/ 4808156 h 8664003"/>
              <a:gd name="connsiteX25" fmla="*/ 20761251 w 20766109"/>
              <a:gd name="connsiteY25" fmla="*/ 4808156 h 8664003"/>
              <a:gd name="connsiteX26" fmla="*/ 20761251 w 20766109"/>
              <a:gd name="connsiteY26" fmla="*/ 5425289 h 8664003"/>
              <a:gd name="connsiteX27" fmla="*/ 20698513 w 20766109"/>
              <a:gd name="connsiteY27" fmla="*/ 5425289 h 8664003"/>
              <a:gd name="connsiteX28" fmla="*/ 1 w 20766109"/>
              <a:gd name="connsiteY28" fmla="*/ 4445677 h 8664003"/>
              <a:gd name="connsiteX29" fmla="*/ 62737 w 20766109"/>
              <a:gd name="connsiteY29" fmla="*/ 4445677 h 8664003"/>
              <a:gd name="connsiteX30" fmla="*/ 62737 w 20766109"/>
              <a:gd name="connsiteY30" fmla="*/ 5062811 h 8664003"/>
              <a:gd name="connsiteX31" fmla="*/ 1 w 20766109"/>
              <a:gd name="connsiteY31" fmla="*/ 5062811 h 8664003"/>
              <a:gd name="connsiteX32" fmla="*/ 5849045 w 20766109"/>
              <a:gd name="connsiteY32" fmla="*/ 4104527 h 8664003"/>
              <a:gd name="connsiteX33" fmla="*/ 6238230 w 20766109"/>
              <a:gd name="connsiteY33" fmla="*/ 4142356 h 8664003"/>
              <a:gd name="connsiteX34" fmla="*/ 6452163 w 20766109"/>
              <a:gd name="connsiteY34" fmla="*/ 4131374 h 8664003"/>
              <a:gd name="connsiteX35" fmla="*/ 6459415 w 20766109"/>
              <a:gd name="connsiteY35" fmla="*/ 4193606 h 8664003"/>
              <a:gd name="connsiteX36" fmla="*/ 6238230 w 20766109"/>
              <a:gd name="connsiteY36" fmla="*/ 4204588 h 8664003"/>
              <a:gd name="connsiteX37" fmla="*/ 5836961 w 20766109"/>
              <a:gd name="connsiteY37" fmla="*/ 4165540 h 8664003"/>
              <a:gd name="connsiteX38" fmla="*/ 15247883 w 20766109"/>
              <a:gd name="connsiteY38" fmla="*/ 4008573 h 8664003"/>
              <a:gd name="connsiteX39" fmla="*/ 15270811 w 20766109"/>
              <a:gd name="connsiteY39" fmla="*/ 4066142 h 8664003"/>
              <a:gd name="connsiteX40" fmla="*/ 14663830 w 20766109"/>
              <a:gd name="connsiteY40" fmla="*/ 4199273 h 8664003"/>
              <a:gd name="connsiteX41" fmla="*/ 14659003 w 20766109"/>
              <a:gd name="connsiteY41" fmla="*/ 4138105 h 8664003"/>
              <a:gd name="connsiteX42" fmla="*/ 15247883 w 20766109"/>
              <a:gd name="connsiteY42" fmla="*/ 4008573 h 8664003"/>
              <a:gd name="connsiteX43" fmla="*/ 13496507 w 20766109"/>
              <a:gd name="connsiteY43" fmla="*/ 3864654 h 8664003"/>
              <a:gd name="connsiteX44" fmla="*/ 14060765 w 20766109"/>
              <a:gd name="connsiteY44" fmla="*/ 4087062 h 8664003"/>
              <a:gd name="connsiteX45" fmla="*/ 14046203 w 20766109"/>
              <a:gd name="connsiteY45" fmla="*/ 4145969 h 8664003"/>
              <a:gd name="connsiteX46" fmla="*/ 13464957 w 20766109"/>
              <a:gd name="connsiteY46" fmla="*/ 3918753 h 8664003"/>
              <a:gd name="connsiteX47" fmla="*/ 7556167 w 20766109"/>
              <a:gd name="connsiteY47" fmla="*/ 3662089 h 8664003"/>
              <a:gd name="connsiteX48" fmla="*/ 7594818 w 20766109"/>
              <a:gd name="connsiteY48" fmla="*/ 3709550 h 8664003"/>
              <a:gd name="connsiteX49" fmla="*/ 7065805 w 20766109"/>
              <a:gd name="connsiteY49" fmla="*/ 4039339 h 8664003"/>
              <a:gd name="connsiteX50" fmla="*/ 7041653 w 20766109"/>
              <a:gd name="connsiteY50" fmla="*/ 3982143 h 8664003"/>
              <a:gd name="connsiteX51" fmla="*/ 7556167 w 20766109"/>
              <a:gd name="connsiteY51" fmla="*/ 3662089 h 8664003"/>
              <a:gd name="connsiteX52" fmla="*/ 20698513 w 20766109"/>
              <a:gd name="connsiteY52" fmla="*/ 3576802 h 8664003"/>
              <a:gd name="connsiteX53" fmla="*/ 20761251 w 20766109"/>
              <a:gd name="connsiteY53" fmla="*/ 3576802 h 8664003"/>
              <a:gd name="connsiteX54" fmla="*/ 20761251 w 20766109"/>
              <a:gd name="connsiteY54" fmla="*/ 4193935 h 8664003"/>
              <a:gd name="connsiteX55" fmla="*/ 20698513 w 20766109"/>
              <a:gd name="connsiteY55" fmla="*/ 4193935 h 8664003"/>
              <a:gd name="connsiteX56" fmla="*/ 4793233 w 20766109"/>
              <a:gd name="connsiteY56" fmla="*/ 3539488 h 8664003"/>
              <a:gd name="connsiteX57" fmla="*/ 5281362 w 20766109"/>
              <a:gd name="connsiteY57" fmla="*/ 3899673 h 8664003"/>
              <a:gd name="connsiteX58" fmla="*/ 5252223 w 20766109"/>
              <a:gd name="connsiteY58" fmla="*/ 3954064 h 8664003"/>
              <a:gd name="connsiteX59" fmla="*/ 4749521 w 20766109"/>
              <a:gd name="connsiteY59" fmla="*/ 3583000 h 8664003"/>
              <a:gd name="connsiteX60" fmla="*/ 16190055 w 20766109"/>
              <a:gd name="connsiteY60" fmla="*/ 3267630 h 8664003"/>
              <a:gd name="connsiteX61" fmla="*/ 16240963 w 20766109"/>
              <a:gd name="connsiteY61" fmla="*/ 3302832 h 8664003"/>
              <a:gd name="connsiteX62" fmla="*/ 15811875 w 20766109"/>
              <a:gd name="connsiteY62" fmla="*/ 3756827 h 8664003"/>
              <a:gd name="connsiteX63" fmla="*/ 15773087 w 20766109"/>
              <a:gd name="connsiteY63" fmla="*/ 3708271 h 8664003"/>
              <a:gd name="connsiteX64" fmla="*/ 16190055 w 20766109"/>
              <a:gd name="connsiteY64" fmla="*/ 3267630 h 8664003"/>
              <a:gd name="connsiteX65" fmla="*/ 1 w 20766109"/>
              <a:gd name="connsiteY65" fmla="*/ 3214322 h 8664003"/>
              <a:gd name="connsiteX66" fmla="*/ 62737 w 20766109"/>
              <a:gd name="connsiteY66" fmla="*/ 3214322 h 8664003"/>
              <a:gd name="connsiteX67" fmla="*/ 62737 w 20766109"/>
              <a:gd name="connsiteY67" fmla="*/ 3831452 h 8664003"/>
              <a:gd name="connsiteX68" fmla="*/ 1 w 20766109"/>
              <a:gd name="connsiteY68" fmla="*/ 3831452 h 8664003"/>
              <a:gd name="connsiteX69" fmla="*/ 12683961 w 20766109"/>
              <a:gd name="connsiteY69" fmla="*/ 2990443 h 8664003"/>
              <a:gd name="connsiteX70" fmla="*/ 13026637 w 20766109"/>
              <a:gd name="connsiteY70" fmla="*/ 3490566 h 8664003"/>
              <a:gd name="connsiteX71" fmla="*/ 12981676 w 20766109"/>
              <a:gd name="connsiteY71" fmla="*/ 3532949 h 8664003"/>
              <a:gd name="connsiteX72" fmla="*/ 12628063 w 20766109"/>
              <a:gd name="connsiteY72" fmla="*/ 3018295 h 8664003"/>
              <a:gd name="connsiteX73" fmla="*/ 8201961 w 20766109"/>
              <a:gd name="connsiteY73" fmla="*/ 2654618 h 8664003"/>
              <a:gd name="connsiteX74" fmla="*/ 8261137 w 20766109"/>
              <a:gd name="connsiteY74" fmla="*/ 2671579 h 8664003"/>
              <a:gd name="connsiteX75" fmla="*/ 8005105 w 20766109"/>
              <a:gd name="connsiteY75" fmla="*/ 3239766 h 8664003"/>
              <a:gd name="connsiteX76" fmla="*/ 7953173 w 20766109"/>
              <a:gd name="connsiteY76" fmla="*/ 3207056 h 8664003"/>
              <a:gd name="connsiteX77" fmla="*/ 8201961 w 20766109"/>
              <a:gd name="connsiteY77" fmla="*/ 2654618 h 8664003"/>
              <a:gd name="connsiteX78" fmla="*/ 4234009 w 20766109"/>
              <a:gd name="connsiteY78" fmla="*/ 2484036 h 8664003"/>
              <a:gd name="connsiteX79" fmla="*/ 4433818 w 20766109"/>
              <a:gd name="connsiteY79" fmla="*/ 3050967 h 8664003"/>
              <a:gd name="connsiteX80" fmla="*/ 4378452 w 20766109"/>
              <a:gd name="connsiteY80" fmla="*/ 3079854 h 8664003"/>
              <a:gd name="connsiteX81" fmla="*/ 4173824 w 20766109"/>
              <a:gd name="connsiteY81" fmla="*/ 2494871 h 8664003"/>
              <a:gd name="connsiteX82" fmla="*/ 20698513 w 20766109"/>
              <a:gd name="connsiteY82" fmla="*/ 2345443 h 8664003"/>
              <a:gd name="connsiteX83" fmla="*/ 20761251 w 20766109"/>
              <a:gd name="connsiteY83" fmla="*/ 2345443 h 8664003"/>
              <a:gd name="connsiteX84" fmla="*/ 20761251 w 20766109"/>
              <a:gd name="connsiteY84" fmla="*/ 2962576 h 8664003"/>
              <a:gd name="connsiteX85" fmla="*/ 20698513 w 20766109"/>
              <a:gd name="connsiteY85" fmla="*/ 2962576 h 8664003"/>
              <a:gd name="connsiteX86" fmla="*/ 16556919 w 20766109"/>
              <a:gd name="connsiteY86" fmla="*/ 2132219 h 8664003"/>
              <a:gd name="connsiteX87" fmla="*/ 16619443 w 20766109"/>
              <a:gd name="connsiteY87" fmla="*/ 2132219 h 8664003"/>
              <a:gd name="connsiteX88" fmla="*/ 16519645 w 20766109"/>
              <a:gd name="connsiteY88" fmla="*/ 2749349 h 8664003"/>
              <a:gd name="connsiteX89" fmla="*/ 16460729 w 20766109"/>
              <a:gd name="connsiteY89" fmla="*/ 2729952 h 8664003"/>
              <a:gd name="connsiteX90" fmla="*/ 16556919 w 20766109"/>
              <a:gd name="connsiteY90" fmla="*/ 2132219 h 8664003"/>
              <a:gd name="connsiteX91" fmla="*/ 2326 w 20766109"/>
              <a:gd name="connsiteY91" fmla="*/ 1982966 h 8664003"/>
              <a:gd name="connsiteX92" fmla="*/ 62804 w 20766109"/>
              <a:gd name="connsiteY92" fmla="*/ 1986590 h 8664003"/>
              <a:gd name="connsiteX93" fmla="*/ 59315 w 20766109"/>
              <a:gd name="connsiteY93" fmla="*/ 2103736 h 8664003"/>
              <a:gd name="connsiteX94" fmla="*/ 59315 w 20766109"/>
              <a:gd name="connsiteY94" fmla="*/ 2600101 h 8664003"/>
              <a:gd name="connsiteX95" fmla="*/ 1 w 20766109"/>
              <a:gd name="connsiteY95" fmla="*/ 2600101 h 8664003"/>
              <a:gd name="connsiteX96" fmla="*/ 1 w 20766109"/>
              <a:gd name="connsiteY96" fmla="*/ 2103736 h 8664003"/>
              <a:gd name="connsiteX97" fmla="*/ 2326 w 20766109"/>
              <a:gd name="connsiteY97" fmla="*/ 1982966 h 8664003"/>
              <a:gd name="connsiteX98" fmla="*/ 12458741 w 20766109"/>
              <a:gd name="connsiteY98" fmla="*/ 1801726 h 8664003"/>
              <a:gd name="connsiteX99" fmla="*/ 12480303 w 20766109"/>
              <a:gd name="connsiteY99" fmla="*/ 2103895 h 8664003"/>
              <a:gd name="connsiteX100" fmla="*/ 12504260 w 20766109"/>
              <a:gd name="connsiteY100" fmla="*/ 2414524 h 8664003"/>
              <a:gd name="connsiteX101" fmla="*/ 12443168 w 20766109"/>
              <a:gd name="connsiteY101" fmla="*/ 2424195 h 8664003"/>
              <a:gd name="connsiteX102" fmla="*/ 12419211 w 20766109"/>
              <a:gd name="connsiteY102" fmla="*/ 2103895 h 8664003"/>
              <a:gd name="connsiteX103" fmla="*/ 12398847 w 20766109"/>
              <a:gd name="connsiteY103" fmla="*/ 1810188 h 8664003"/>
              <a:gd name="connsiteX104" fmla="*/ 8384479 w 20766109"/>
              <a:gd name="connsiteY104" fmla="*/ 1444582 h 8664003"/>
              <a:gd name="connsiteX105" fmla="*/ 8442375 w 20766109"/>
              <a:gd name="connsiteY105" fmla="*/ 1463981 h 8664003"/>
              <a:gd name="connsiteX106" fmla="*/ 8341055 w 20766109"/>
              <a:gd name="connsiteY106" fmla="*/ 2061712 h 8664003"/>
              <a:gd name="connsiteX107" fmla="*/ 8278335 w 20766109"/>
              <a:gd name="connsiteY107" fmla="*/ 2060501 h 8664003"/>
              <a:gd name="connsiteX108" fmla="*/ 8384479 w 20766109"/>
              <a:gd name="connsiteY108" fmla="*/ 1444582 h 8664003"/>
              <a:gd name="connsiteX109" fmla="*/ 4026367 w 20766109"/>
              <a:gd name="connsiteY109" fmla="*/ 1274009 h 8664003"/>
              <a:gd name="connsiteX110" fmla="*/ 4183289 w 20766109"/>
              <a:gd name="connsiteY110" fmla="*/ 1874457 h 8664003"/>
              <a:gd name="connsiteX111" fmla="*/ 4123395 w 20766109"/>
              <a:gd name="connsiteY111" fmla="*/ 1880486 h 8664003"/>
              <a:gd name="connsiteX112" fmla="*/ 3971266 w 20766109"/>
              <a:gd name="connsiteY112" fmla="*/ 1298124 h 8664003"/>
              <a:gd name="connsiteX113" fmla="*/ 20523357 w 20766109"/>
              <a:gd name="connsiteY113" fmla="*/ 1135413 h 8664003"/>
              <a:gd name="connsiteX114" fmla="*/ 20723965 w 20766109"/>
              <a:gd name="connsiteY114" fmla="*/ 1726877 h 8664003"/>
              <a:gd name="connsiteX115" fmla="*/ 20662701 w 20766109"/>
              <a:gd name="connsiteY115" fmla="*/ 1736553 h 8664003"/>
              <a:gd name="connsiteX116" fmla="*/ 20469299 w 20766109"/>
              <a:gd name="connsiteY116" fmla="*/ 1164443 h 8664003"/>
              <a:gd name="connsiteX117" fmla="*/ 16903249 w 20766109"/>
              <a:gd name="connsiteY117" fmla="*/ 948843 h 8664003"/>
              <a:gd name="connsiteX118" fmla="*/ 16955263 w 20766109"/>
              <a:gd name="connsiteY118" fmla="*/ 982835 h 8664003"/>
              <a:gd name="connsiteX119" fmla="*/ 16701239 w 20766109"/>
              <a:gd name="connsiteY119" fmla="*/ 1533988 h 8664003"/>
              <a:gd name="connsiteX120" fmla="*/ 16641967 w 20766109"/>
              <a:gd name="connsiteY120" fmla="*/ 1516993 h 8664003"/>
              <a:gd name="connsiteX121" fmla="*/ 16903249 w 20766109"/>
              <a:gd name="connsiteY121" fmla="*/ 948843 h 8664003"/>
              <a:gd name="connsiteX122" fmla="*/ 430012 w 20766109"/>
              <a:gd name="connsiteY122" fmla="*/ 826241 h 8664003"/>
              <a:gd name="connsiteX123" fmla="*/ 478539 w 20766109"/>
              <a:gd name="connsiteY123" fmla="*/ 863669 h 8664003"/>
              <a:gd name="connsiteX124" fmla="*/ 184955 w 20766109"/>
              <a:gd name="connsiteY124" fmla="*/ 1390071 h 8664003"/>
              <a:gd name="connsiteX125" fmla="*/ 127938 w 20766109"/>
              <a:gd name="connsiteY125" fmla="*/ 1369547 h 8664003"/>
              <a:gd name="connsiteX126" fmla="*/ 430012 w 20766109"/>
              <a:gd name="connsiteY126" fmla="*/ 826241 h 8664003"/>
              <a:gd name="connsiteX127" fmla="*/ 11927768 w 20766109"/>
              <a:gd name="connsiteY127" fmla="*/ 687646 h 8664003"/>
              <a:gd name="connsiteX128" fmla="*/ 12275039 w 20766109"/>
              <a:gd name="connsiteY128" fmla="*/ 1203511 h 8664003"/>
              <a:gd name="connsiteX129" fmla="*/ 12219379 w 20766109"/>
              <a:gd name="connsiteY129" fmla="*/ 1230152 h 8664003"/>
              <a:gd name="connsiteX130" fmla="*/ 11881789 w 20766109"/>
              <a:gd name="connsiteY130" fmla="*/ 728820 h 8664003"/>
              <a:gd name="connsiteX131" fmla="*/ 9096859 w 20766109"/>
              <a:gd name="connsiteY131" fmla="*/ 437109 h 8664003"/>
              <a:gd name="connsiteX132" fmla="*/ 9135350 w 20766109"/>
              <a:gd name="connsiteY132" fmla="*/ 486707 h 8664003"/>
              <a:gd name="connsiteX133" fmla="*/ 8717982 w 20766109"/>
              <a:gd name="connsiteY133" fmla="*/ 920981 h 8664003"/>
              <a:gd name="connsiteX134" fmla="*/ 8667463 w 20766109"/>
              <a:gd name="connsiteY134" fmla="*/ 884691 h 8664003"/>
              <a:gd name="connsiteX135" fmla="*/ 9096859 w 20766109"/>
              <a:gd name="connsiteY135" fmla="*/ 437109 h 8664003"/>
              <a:gd name="connsiteX136" fmla="*/ 3231124 w 20766109"/>
              <a:gd name="connsiteY136" fmla="*/ 335831 h 8664003"/>
              <a:gd name="connsiteX137" fmla="*/ 3703524 w 20766109"/>
              <a:gd name="connsiteY137" fmla="*/ 747626 h 8664003"/>
              <a:gd name="connsiteX138" fmla="*/ 3656162 w 20766109"/>
              <a:gd name="connsiteY138" fmla="*/ 787711 h 8664003"/>
              <a:gd name="connsiteX139" fmla="*/ 3198334 w 20766109"/>
              <a:gd name="connsiteY139" fmla="*/ 388066 h 8664003"/>
              <a:gd name="connsiteX140" fmla="*/ 19661453 w 20766109"/>
              <a:gd name="connsiteY140" fmla="*/ 255871 h 8664003"/>
              <a:gd name="connsiteX141" fmla="*/ 20158917 w 20766109"/>
              <a:gd name="connsiteY141" fmla="*/ 631002 h 8664003"/>
              <a:gd name="connsiteX142" fmla="*/ 20114133 w 20766109"/>
              <a:gd name="connsiteY142" fmla="*/ 675777 h 8664003"/>
              <a:gd name="connsiteX143" fmla="*/ 19632405 w 20766109"/>
              <a:gd name="connsiteY143" fmla="*/ 310325 h 8664003"/>
              <a:gd name="connsiteX144" fmla="*/ 17854373 w 20766109"/>
              <a:gd name="connsiteY144" fmla="*/ 165253 h 8664003"/>
              <a:gd name="connsiteX145" fmla="*/ 17877441 w 20766109"/>
              <a:gd name="connsiteY145" fmla="*/ 222380 h 8664003"/>
              <a:gd name="connsiteX146" fmla="*/ 17357801 w 20766109"/>
              <a:gd name="connsiteY146" fmla="*/ 537177 h 8664003"/>
              <a:gd name="connsiteX147" fmla="*/ 17318949 w 20766109"/>
              <a:gd name="connsiteY147" fmla="*/ 489775 h 8664003"/>
              <a:gd name="connsiteX148" fmla="*/ 17854373 w 20766109"/>
              <a:gd name="connsiteY148" fmla="*/ 165253 h 8664003"/>
              <a:gd name="connsiteX149" fmla="*/ 1434681 w 20766109"/>
              <a:gd name="connsiteY149" fmla="*/ 111943 h 8664003"/>
              <a:gd name="connsiteX150" fmla="*/ 1454033 w 20766109"/>
              <a:gd name="connsiteY150" fmla="*/ 170347 h 8664003"/>
              <a:gd name="connsiteX151" fmla="*/ 915826 w 20766109"/>
              <a:gd name="connsiteY151" fmla="*/ 446549 h 8664003"/>
              <a:gd name="connsiteX152" fmla="*/ 879543 w 20766109"/>
              <a:gd name="connsiteY152" fmla="*/ 396663 h 8664003"/>
              <a:gd name="connsiteX153" fmla="*/ 1434681 w 20766109"/>
              <a:gd name="connsiteY153" fmla="*/ 111943 h 8664003"/>
              <a:gd name="connsiteX154" fmla="*/ 10867481 w 20766109"/>
              <a:gd name="connsiteY154" fmla="*/ 58642 h 8664003"/>
              <a:gd name="connsiteX155" fmla="*/ 11443477 w 20766109"/>
              <a:gd name="connsiteY155" fmla="*/ 293276 h 8664003"/>
              <a:gd name="connsiteX156" fmla="*/ 11413287 w 20766109"/>
              <a:gd name="connsiteY156" fmla="*/ 345282 h 8664003"/>
              <a:gd name="connsiteX157" fmla="*/ 10852991 w 20766109"/>
              <a:gd name="connsiteY157" fmla="*/ 119114 h 8664003"/>
              <a:gd name="connsiteX158" fmla="*/ 10249932 w 20766109"/>
              <a:gd name="connsiteY158" fmla="*/ 5334 h 8664003"/>
              <a:gd name="connsiteX159" fmla="*/ 10254759 w 20766109"/>
              <a:gd name="connsiteY159" fmla="*/ 66327 h 8664003"/>
              <a:gd name="connsiteX160" fmla="*/ 9663471 w 20766109"/>
              <a:gd name="connsiteY160" fmla="*/ 190706 h 8664003"/>
              <a:gd name="connsiteX161" fmla="*/ 9642955 w 20766109"/>
              <a:gd name="connsiteY161" fmla="*/ 133300 h 8664003"/>
              <a:gd name="connsiteX162" fmla="*/ 10249932 w 20766109"/>
              <a:gd name="connsiteY162" fmla="*/ 5334 h 8664003"/>
              <a:gd name="connsiteX163" fmla="*/ 2101277 w 20766109"/>
              <a:gd name="connsiteY163" fmla="*/ 4 h 8664003"/>
              <a:gd name="connsiteX164" fmla="*/ 2664067 w 20766109"/>
              <a:gd name="connsiteY164" fmla="*/ 76596 h 8664003"/>
              <a:gd name="connsiteX165" fmla="*/ 2648371 w 20766109"/>
              <a:gd name="connsiteY165" fmla="*/ 137382 h 8664003"/>
              <a:gd name="connsiteX166" fmla="*/ 2101277 w 20766109"/>
              <a:gd name="connsiteY166" fmla="*/ 62008 h 8664003"/>
              <a:gd name="connsiteX167" fmla="*/ 2048139 w 20766109"/>
              <a:gd name="connsiteY167" fmla="*/ 63222 h 8664003"/>
              <a:gd name="connsiteX168" fmla="*/ 2046931 w 20766109"/>
              <a:gd name="connsiteY168" fmla="*/ 1220 h 8664003"/>
              <a:gd name="connsiteX169" fmla="*/ 2101277 w 20766109"/>
              <a:gd name="connsiteY169" fmla="*/ 4 h 8664003"/>
              <a:gd name="connsiteX170" fmla="*/ 18658619 w 20766109"/>
              <a:gd name="connsiteY170" fmla="*/ 0 h 8664003"/>
              <a:gd name="connsiteX171" fmla="*/ 19076819 w 20766109"/>
              <a:gd name="connsiteY171" fmla="*/ 43388 h 8664003"/>
              <a:gd name="connsiteX172" fmla="*/ 19064733 w 20766109"/>
              <a:gd name="connsiteY172" fmla="*/ 105372 h 8664003"/>
              <a:gd name="connsiteX173" fmla="*/ 18658619 w 20766109"/>
              <a:gd name="connsiteY173" fmla="*/ 63224 h 8664003"/>
              <a:gd name="connsiteX174" fmla="*/ 18460395 w 20766109"/>
              <a:gd name="connsiteY174" fmla="*/ 73141 h 8664003"/>
              <a:gd name="connsiteX175" fmla="*/ 18454351 w 20766109"/>
              <a:gd name="connsiteY175" fmla="*/ 9917 h 8664003"/>
              <a:gd name="connsiteX176" fmla="*/ 18658619 w 20766109"/>
              <a:gd name="connsiteY176" fmla="*/ 0 h 866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20766109" h="8664003">
                <a:moveTo>
                  <a:pt x="20703373" y="8046873"/>
                </a:moveTo>
                <a:lnTo>
                  <a:pt x="20766109" y="8046873"/>
                </a:lnTo>
                <a:lnTo>
                  <a:pt x="20766109" y="8664003"/>
                </a:lnTo>
                <a:lnTo>
                  <a:pt x="20703373" y="8664003"/>
                </a:lnTo>
                <a:close/>
                <a:moveTo>
                  <a:pt x="0" y="8046873"/>
                </a:moveTo>
                <a:lnTo>
                  <a:pt x="62736" y="8046873"/>
                </a:lnTo>
                <a:lnTo>
                  <a:pt x="62736" y="8664003"/>
                </a:lnTo>
                <a:lnTo>
                  <a:pt x="0" y="8664003"/>
                </a:lnTo>
                <a:close/>
                <a:moveTo>
                  <a:pt x="20698513" y="7276202"/>
                </a:moveTo>
                <a:lnTo>
                  <a:pt x="20761251" y="7276202"/>
                </a:lnTo>
                <a:lnTo>
                  <a:pt x="20761251" y="7530855"/>
                </a:lnTo>
                <a:lnTo>
                  <a:pt x="20698513" y="7530855"/>
                </a:lnTo>
                <a:close/>
                <a:moveTo>
                  <a:pt x="1" y="6913724"/>
                </a:moveTo>
                <a:lnTo>
                  <a:pt x="62737" y="6913724"/>
                </a:lnTo>
                <a:lnTo>
                  <a:pt x="62737" y="7530854"/>
                </a:lnTo>
                <a:lnTo>
                  <a:pt x="1" y="7530854"/>
                </a:lnTo>
                <a:close/>
                <a:moveTo>
                  <a:pt x="20698513" y="6039515"/>
                </a:moveTo>
                <a:lnTo>
                  <a:pt x="20761251" y="6039515"/>
                </a:lnTo>
                <a:lnTo>
                  <a:pt x="20761251" y="6656644"/>
                </a:lnTo>
                <a:lnTo>
                  <a:pt x="20698513" y="6656644"/>
                </a:lnTo>
                <a:close/>
                <a:moveTo>
                  <a:pt x="0" y="5677038"/>
                </a:moveTo>
                <a:lnTo>
                  <a:pt x="62738" y="5677038"/>
                </a:lnTo>
                <a:lnTo>
                  <a:pt x="62738" y="6294171"/>
                </a:lnTo>
                <a:lnTo>
                  <a:pt x="0" y="6294171"/>
                </a:lnTo>
                <a:close/>
                <a:moveTo>
                  <a:pt x="20698513" y="4808156"/>
                </a:moveTo>
                <a:lnTo>
                  <a:pt x="20761251" y="4808156"/>
                </a:lnTo>
                <a:lnTo>
                  <a:pt x="20761251" y="5425289"/>
                </a:lnTo>
                <a:lnTo>
                  <a:pt x="20698513" y="5425289"/>
                </a:lnTo>
                <a:close/>
                <a:moveTo>
                  <a:pt x="1" y="4445677"/>
                </a:moveTo>
                <a:lnTo>
                  <a:pt x="62737" y="4445677"/>
                </a:lnTo>
                <a:lnTo>
                  <a:pt x="62737" y="5062811"/>
                </a:lnTo>
                <a:lnTo>
                  <a:pt x="1" y="5062811"/>
                </a:lnTo>
                <a:close/>
                <a:moveTo>
                  <a:pt x="5849045" y="4104527"/>
                </a:moveTo>
                <a:cubicBezTo>
                  <a:pt x="5977155" y="4130152"/>
                  <a:pt x="6107691" y="4142356"/>
                  <a:pt x="6238230" y="4142356"/>
                </a:cubicBezTo>
                <a:cubicBezTo>
                  <a:pt x="6310749" y="4142356"/>
                  <a:pt x="6382062" y="4138694"/>
                  <a:pt x="6452163" y="4131374"/>
                </a:cubicBezTo>
                <a:lnTo>
                  <a:pt x="6459415" y="4193606"/>
                </a:lnTo>
                <a:cubicBezTo>
                  <a:pt x="6386897" y="4200927"/>
                  <a:pt x="6311958" y="4204588"/>
                  <a:pt x="6238230" y="4204588"/>
                </a:cubicBezTo>
                <a:cubicBezTo>
                  <a:pt x="6104065" y="4204588"/>
                  <a:pt x="5968695" y="4192386"/>
                  <a:pt x="5836961" y="4165540"/>
                </a:cubicBezTo>
                <a:close/>
                <a:moveTo>
                  <a:pt x="15247883" y="4008573"/>
                </a:moveTo>
                <a:lnTo>
                  <a:pt x="15270811" y="4066142"/>
                </a:lnTo>
                <a:cubicBezTo>
                  <a:pt x="15076529" y="4140503"/>
                  <a:pt x="14871386" y="4184880"/>
                  <a:pt x="14663830" y="4199273"/>
                </a:cubicBezTo>
                <a:lnTo>
                  <a:pt x="14659003" y="4138105"/>
                </a:lnTo>
                <a:cubicBezTo>
                  <a:pt x="14861733" y="4123712"/>
                  <a:pt x="15059635" y="4080535"/>
                  <a:pt x="15247883" y="4008573"/>
                </a:cubicBezTo>
                <a:close/>
                <a:moveTo>
                  <a:pt x="13496507" y="3864654"/>
                </a:moveTo>
                <a:cubicBezTo>
                  <a:pt x="13672459" y="3966842"/>
                  <a:pt x="13862971" y="4041379"/>
                  <a:pt x="14060765" y="4087062"/>
                </a:cubicBezTo>
                <a:lnTo>
                  <a:pt x="14046203" y="4145969"/>
                </a:lnTo>
                <a:cubicBezTo>
                  <a:pt x="13842343" y="4100286"/>
                  <a:pt x="13646976" y="4022143"/>
                  <a:pt x="13464957" y="3918753"/>
                </a:cubicBezTo>
                <a:close/>
                <a:moveTo>
                  <a:pt x="7556167" y="3662089"/>
                </a:moveTo>
                <a:lnTo>
                  <a:pt x="7594818" y="3709550"/>
                </a:lnTo>
                <a:cubicBezTo>
                  <a:pt x="7435388" y="3845847"/>
                  <a:pt x="7257843" y="3956588"/>
                  <a:pt x="7065805" y="4039339"/>
                </a:cubicBezTo>
                <a:lnTo>
                  <a:pt x="7041653" y="3982143"/>
                </a:lnTo>
                <a:cubicBezTo>
                  <a:pt x="7226441" y="3901826"/>
                  <a:pt x="7400363" y="3794735"/>
                  <a:pt x="7556167" y="3662089"/>
                </a:cubicBezTo>
                <a:close/>
                <a:moveTo>
                  <a:pt x="20698513" y="3576802"/>
                </a:moveTo>
                <a:lnTo>
                  <a:pt x="20761251" y="3576802"/>
                </a:lnTo>
                <a:lnTo>
                  <a:pt x="20761251" y="4193935"/>
                </a:lnTo>
                <a:lnTo>
                  <a:pt x="20698513" y="4193935"/>
                </a:lnTo>
                <a:close/>
                <a:moveTo>
                  <a:pt x="4793233" y="3539488"/>
                </a:moveTo>
                <a:cubicBezTo>
                  <a:pt x="4937729" y="3683321"/>
                  <a:pt x="5101655" y="3804188"/>
                  <a:pt x="5281362" y="3899673"/>
                </a:cubicBezTo>
                <a:lnTo>
                  <a:pt x="5252223" y="3954064"/>
                </a:lnTo>
                <a:cubicBezTo>
                  <a:pt x="5066441" y="3856160"/>
                  <a:pt x="4897659" y="3730459"/>
                  <a:pt x="4749521" y="3583000"/>
                </a:cubicBezTo>
                <a:close/>
                <a:moveTo>
                  <a:pt x="16190055" y="3267630"/>
                </a:moveTo>
                <a:lnTo>
                  <a:pt x="16240963" y="3302832"/>
                </a:lnTo>
                <a:cubicBezTo>
                  <a:pt x="16120965" y="3475204"/>
                  <a:pt x="15976723" y="3628154"/>
                  <a:pt x="15811875" y="3756827"/>
                </a:cubicBezTo>
                <a:lnTo>
                  <a:pt x="15773087" y="3708271"/>
                </a:lnTo>
                <a:cubicBezTo>
                  <a:pt x="15933087" y="3583241"/>
                  <a:pt x="16073693" y="3433932"/>
                  <a:pt x="16190055" y="3267630"/>
                </a:cubicBezTo>
                <a:close/>
                <a:moveTo>
                  <a:pt x="1" y="3214322"/>
                </a:moveTo>
                <a:lnTo>
                  <a:pt x="62737" y="3214322"/>
                </a:lnTo>
                <a:lnTo>
                  <a:pt x="62737" y="3831452"/>
                </a:lnTo>
                <a:lnTo>
                  <a:pt x="1" y="3831452"/>
                </a:lnTo>
                <a:close/>
                <a:moveTo>
                  <a:pt x="12683961" y="2990443"/>
                </a:moveTo>
                <a:cubicBezTo>
                  <a:pt x="12772667" y="3173297"/>
                  <a:pt x="12888110" y="3341619"/>
                  <a:pt x="13026637" y="3490566"/>
                </a:cubicBezTo>
                <a:lnTo>
                  <a:pt x="12981676" y="3532949"/>
                </a:lnTo>
                <a:cubicBezTo>
                  <a:pt x="12838287" y="3379158"/>
                  <a:pt x="12719201" y="3205993"/>
                  <a:pt x="12628063" y="3018295"/>
                </a:cubicBezTo>
                <a:close/>
                <a:moveTo>
                  <a:pt x="8201961" y="2654618"/>
                </a:moveTo>
                <a:lnTo>
                  <a:pt x="8261137" y="2671579"/>
                </a:lnTo>
                <a:cubicBezTo>
                  <a:pt x="8204375" y="2872686"/>
                  <a:pt x="8118630" y="3064101"/>
                  <a:pt x="8005105" y="3239766"/>
                </a:cubicBezTo>
                <a:lnTo>
                  <a:pt x="7953173" y="3207056"/>
                </a:lnTo>
                <a:cubicBezTo>
                  <a:pt x="8063074" y="3036237"/>
                  <a:pt x="8147612" y="2849668"/>
                  <a:pt x="8201961" y="2654618"/>
                </a:cubicBezTo>
                <a:close/>
                <a:moveTo>
                  <a:pt x="4234009" y="2484036"/>
                </a:moveTo>
                <a:cubicBezTo>
                  <a:pt x="4271325" y="2681438"/>
                  <a:pt x="4338729" y="2872823"/>
                  <a:pt x="4433818" y="3050967"/>
                </a:cubicBezTo>
                <a:lnTo>
                  <a:pt x="4378452" y="3079854"/>
                </a:lnTo>
                <a:cubicBezTo>
                  <a:pt x="4282158" y="2895692"/>
                  <a:pt x="4212343" y="2699494"/>
                  <a:pt x="4173824" y="2494871"/>
                </a:cubicBezTo>
                <a:close/>
                <a:moveTo>
                  <a:pt x="20698513" y="2345443"/>
                </a:moveTo>
                <a:lnTo>
                  <a:pt x="20761251" y="2345443"/>
                </a:lnTo>
                <a:lnTo>
                  <a:pt x="20761251" y="2962576"/>
                </a:lnTo>
                <a:lnTo>
                  <a:pt x="20698513" y="2962576"/>
                </a:lnTo>
                <a:close/>
                <a:moveTo>
                  <a:pt x="16556919" y="2132219"/>
                </a:moveTo>
                <a:lnTo>
                  <a:pt x="16619443" y="2132219"/>
                </a:lnTo>
                <a:cubicBezTo>
                  <a:pt x="16617039" y="2341971"/>
                  <a:pt x="16582167" y="2550511"/>
                  <a:pt x="16519645" y="2749349"/>
                </a:cubicBezTo>
                <a:lnTo>
                  <a:pt x="16460729" y="2729952"/>
                </a:lnTo>
                <a:cubicBezTo>
                  <a:pt x="16522049" y="2537174"/>
                  <a:pt x="16555717" y="2335908"/>
                  <a:pt x="16556919" y="2132219"/>
                </a:cubicBezTo>
                <a:close/>
                <a:moveTo>
                  <a:pt x="2326" y="1982966"/>
                </a:moveTo>
                <a:lnTo>
                  <a:pt x="62804" y="1986590"/>
                </a:lnTo>
                <a:cubicBezTo>
                  <a:pt x="60477" y="2025236"/>
                  <a:pt x="59315" y="2065091"/>
                  <a:pt x="59315" y="2103736"/>
                </a:cubicBezTo>
                <a:lnTo>
                  <a:pt x="59315" y="2600101"/>
                </a:lnTo>
                <a:lnTo>
                  <a:pt x="1" y="2600101"/>
                </a:lnTo>
                <a:lnTo>
                  <a:pt x="1" y="2103736"/>
                </a:lnTo>
                <a:cubicBezTo>
                  <a:pt x="1" y="2063881"/>
                  <a:pt x="1" y="2022821"/>
                  <a:pt x="2326" y="1982966"/>
                </a:cubicBezTo>
                <a:close/>
                <a:moveTo>
                  <a:pt x="12458741" y="1801726"/>
                </a:moveTo>
                <a:cubicBezTo>
                  <a:pt x="12473115" y="1900837"/>
                  <a:pt x="12480303" y="2002367"/>
                  <a:pt x="12480303" y="2103895"/>
                </a:cubicBezTo>
                <a:cubicBezTo>
                  <a:pt x="12480303" y="2207841"/>
                  <a:pt x="12488687" y="2311787"/>
                  <a:pt x="12504260" y="2414524"/>
                </a:cubicBezTo>
                <a:lnTo>
                  <a:pt x="12443168" y="2424195"/>
                </a:lnTo>
                <a:cubicBezTo>
                  <a:pt x="12427595" y="2319040"/>
                  <a:pt x="12419211" y="2211467"/>
                  <a:pt x="12419211" y="2103895"/>
                </a:cubicBezTo>
                <a:cubicBezTo>
                  <a:pt x="12419211" y="2004784"/>
                  <a:pt x="12412024" y="1906882"/>
                  <a:pt x="12398847" y="1810188"/>
                </a:cubicBezTo>
                <a:close/>
                <a:moveTo>
                  <a:pt x="8384479" y="1444582"/>
                </a:moveTo>
                <a:lnTo>
                  <a:pt x="8442375" y="1463981"/>
                </a:lnTo>
                <a:cubicBezTo>
                  <a:pt x="8379653" y="1656759"/>
                  <a:pt x="8345880" y="1858023"/>
                  <a:pt x="8341055" y="2061712"/>
                </a:cubicBezTo>
                <a:lnTo>
                  <a:pt x="8278335" y="2060501"/>
                </a:lnTo>
                <a:cubicBezTo>
                  <a:pt x="8283159" y="1850749"/>
                  <a:pt x="8319346" y="1643422"/>
                  <a:pt x="8384479" y="1444582"/>
                </a:cubicBezTo>
                <a:close/>
                <a:moveTo>
                  <a:pt x="4026367" y="1274009"/>
                </a:moveTo>
                <a:cubicBezTo>
                  <a:pt x="4109020" y="1464512"/>
                  <a:pt x="4161727" y="1667073"/>
                  <a:pt x="4183289" y="1874457"/>
                </a:cubicBezTo>
                <a:lnTo>
                  <a:pt x="4123395" y="1880486"/>
                </a:lnTo>
                <a:cubicBezTo>
                  <a:pt x="4101833" y="1679131"/>
                  <a:pt x="4050325" y="1483804"/>
                  <a:pt x="3971266" y="1298124"/>
                </a:cubicBezTo>
                <a:close/>
                <a:moveTo>
                  <a:pt x="20523357" y="1135413"/>
                </a:moveTo>
                <a:cubicBezTo>
                  <a:pt x="20619455" y="1321682"/>
                  <a:pt x="20686725" y="1521255"/>
                  <a:pt x="20723965" y="1726877"/>
                </a:cubicBezTo>
                <a:lnTo>
                  <a:pt x="20662701" y="1736553"/>
                </a:lnTo>
                <a:cubicBezTo>
                  <a:pt x="20626663" y="1538189"/>
                  <a:pt x="20562997" y="1344663"/>
                  <a:pt x="20469299" y="1164443"/>
                </a:cubicBezTo>
                <a:close/>
                <a:moveTo>
                  <a:pt x="16903249" y="948843"/>
                </a:moveTo>
                <a:lnTo>
                  <a:pt x="16955263" y="982835"/>
                </a:lnTo>
                <a:cubicBezTo>
                  <a:pt x="16842767" y="1154009"/>
                  <a:pt x="16758093" y="1338535"/>
                  <a:pt x="16701239" y="1533988"/>
                </a:cubicBezTo>
                <a:lnTo>
                  <a:pt x="16641967" y="1516993"/>
                </a:lnTo>
                <a:cubicBezTo>
                  <a:pt x="16700031" y="1315469"/>
                  <a:pt x="16788333" y="1124872"/>
                  <a:pt x="16903249" y="948843"/>
                </a:cubicBezTo>
                <a:close/>
                <a:moveTo>
                  <a:pt x="430012" y="826241"/>
                </a:moveTo>
                <a:lnTo>
                  <a:pt x="478539" y="863669"/>
                </a:lnTo>
                <a:cubicBezTo>
                  <a:pt x="354797" y="1023039"/>
                  <a:pt x="256532" y="1201726"/>
                  <a:pt x="184955" y="1390071"/>
                </a:cubicBezTo>
                <a:lnTo>
                  <a:pt x="127938" y="1369547"/>
                </a:lnTo>
                <a:cubicBezTo>
                  <a:pt x="199514" y="1173957"/>
                  <a:pt x="301417" y="991647"/>
                  <a:pt x="430012" y="826241"/>
                </a:cubicBezTo>
                <a:close/>
                <a:moveTo>
                  <a:pt x="11927768" y="687646"/>
                </a:moveTo>
                <a:cubicBezTo>
                  <a:pt x="12069339" y="842648"/>
                  <a:pt x="12185500" y="1014604"/>
                  <a:pt x="12275039" y="1203511"/>
                </a:cubicBezTo>
                <a:lnTo>
                  <a:pt x="12219379" y="1230152"/>
                </a:lnTo>
                <a:cubicBezTo>
                  <a:pt x="12133469" y="1047298"/>
                  <a:pt x="12019729" y="877766"/>
                  <a:pt x="11881789" y="728820"/>
                </a:cubicBezTo>
                <a:close/>
                <a:moveTo>
                  <a:pt x="9096859" y="437109"/>
                </a:moveTo>
                <a:lnTo>
                  <a:pt x="9135350" y="486707"/>
                </a:lnTo>
                <a:cubicBezTo>
                  <a:pt x="8975379" y="610093"/>
                  <a:pt x="8834651" y="756464"/>
                  <a:pt x="8717982" y="920981"/>
                </a:cubicBezTo>
                <a:lnTo>
                  <a:pt x="8667463" y="884691"/>
                </a:lnTo>
                <a:cubicBezTo>
                  <a:pt x="8788945" y="716546"/>
                  <a:pt x="8932077" y="565336"/>
                  <a:pt x="9096859" y="437109"/>
                </a:cubicBezTo>
                <a:close/>
                <a:moveTo>
                  <a:pt x="3231124" y="335831"/>
                </a:moveTo>
                <a:cubicBezTo>
                  <a:pt x="3408424" y="448802"/>
                  <a:pt x="3566295" y="588495"/>
                  <a:pt x="3703524" y="747626"/>
                </a:cubicBezTo>
                <a:lnTo>
                  <a:pt x="3656162" y="787711"/>
                </a:lnTo>
                <a:cubicBezTo>
                  <a:pt x="3523792" y="632226"/>
                  <a:pt x="3369566" y="498606"/>
                  <a:pt x="3198334" y="388066"/>
                </a:cubicBezTo>
                <a:close/>
                <a:moveTo>
                  <a:pt x="19661453" y="255871"/>
                </a:moveTo>
                <a:cubicBezTo>
                  <a:pt x="19845429" y="355100"/>
                  <a:pt x="20012463" y="482160"/>
                  <a:pt x="20158917" y="631002"/>
                </a:cubicBezTo>
                <a:lnTo>
                  <a:pt x="20114133" y="675777"/>
                </a:lnTo>
                <a:cubicBezTo>
                  <a:pt x="19972519" y="530564"/>
                  <a:pt x="19809119" y="407134"/>
                  <a:pt x="19632405" y="310325"/>
                </a:cubicBezTo>
                <a:close/>
                <a:moveTo>
                  <a:pt x="17854373" y="165253"/>
                </a:moveTo>
                <a:lnTo>
                  <a:pt x="17877441" y="222380"/>
                </a:lnTo>
                <a:cubicBezTo>
                  <a:pt x="17690469" y="301382"/>
                  <a:pt x="17515637" y="407125"/>
                  <a:pt x="17357801" y="537177"/>
                </a:cubicBezTo>
                <a:lnTo>
                  <a:pt x="17318949" y="489775"/>
                </a:lnTo>
                <a:cubicBezTo>
                  <a:pt x="17480427" y="356077"/>
                  <a:pt x="17660115" y="246688"/>
                  <a:pt x="17854373" y="165253"/>
                </a:cubicBezTo>
                <a:close/>
                <a:moveTo>
                  <a:pt x="1434681" y="111943"/>
                </a:moveTo>
                <a:lnTo>
                  <a:pt x="1454033" y="170347"/>
                </a:lnTo>
                <a:cubicBezTo>
                  <a:pt x="1261729" y="234835"/>
                  <a:pt x="1081521" y="328524"/>
                  <a:pt x="915826" y="446549"/>
                </a:cubicBezTo>
                <a:lnTo>
                  <a:pt x="879543" y="396663"/>
                </a:lnTo>
                <a:cubicBezTo>
                  <a:pt x="1050075" y="274987"/>
                  <a:pt x="1236331" y="178865"/>
                  <a:pt x="1434681" y="111943"/>
                </a:cubicBezTo>
                <a:close/>
                <a:moveTo>
                  <a:pt x="10867481" y="58642"/>
                </a:moveTo>
                <a:cubicBezTo>
                  <a:pt x="11070347" y="107020"/>
                  <a:pt x="11263554" y="185635"/>
                  <a:pt x="11443477" y="293276"/>
                </a:cubicBezTo>
                <a:lnTo>
                  <a:pt x="11413287" y="345282"/>
                </a:lnTo>
                <a:cubicBezTo>
                  <a:pt x="11238194" y="242478"/>
                  <a:pt x="11049819" y="166283"/>
                  <a:pt x="10852991" y="119114"/>
                </a:cubicBezTo>
                <a:close/>
                <a:moveTo>
                  <a:pt x="10249932" y="5334"/>
                </a:moveTo>
                <a:lnTo>
                  <a:pt x="10254759" y="66327"/>
                </a:lnTo>
                <a:cubicBezTo>
                  <a:pt x="10052031" y="79483"/>
                  <a:pt x="9852923" y="120144"/>
                  <a:pt x="9663471" y="190706"/>
                </a:cubicBezTo>
                <a:lnTo>
                  <a:pt x="9642955" y="133300"/>
                </a:lnTo>
                <a:cubicBezTo>
                  <a:pt x="9837236" y="61543"/>
                  <a:pt x="10041170" y="18490"/>
                  <a:pt x="10249932" y="5334"/>
                </a:cubicBezTo>
                <a:close/>
                <a:moveTo>
                  <a:pt x="2101277" y="4"/>
                </a:moveTo>
                <a:cubicBezTo>
                  <a:pt x="2292095" y="4"/>
                  <a:pt x="2481704" y="26750"/>
                  <a:pt x="2664067" y="76596"/>
                </a:cubicBezTo>
                <a:lnTo>
                  <a:pt x="2648371" y="137382"/>
                </a:lnTo>
                <a:cubicBezTo>
                  <a:pt x="2470837" y="87538"/>
                  <a:pt x="2287265" y="62008"/>
                  <a:pt x="2101277" y="62008"/>
                </a:cubicBezTo>
                <a:cubicBezTo>
                  <a:pt x="2083162" y="62008"/>
                  <a:pt x="2066254" y="62008"/>
                  <a:pt x="2048139" y="63222"/>
                </a:cubicBezTo>
                <a:lnTo>
                  <a:pt x="2046931" y="1220"/>
                </a:lnTo>
                <a:cubicBezTo>
                  <a:pt x="2065048" y="4"/>
                  <a:pt x="2083162" y="4"/>
                  <a:pt x="2101277" y="4"/>
                </a:cubicBezTo>
                <a:close/>
                <a:moveTo>
                  <a:pt x="18658619" y="0"/>
                </a:moveTo>
                <a:cubicBezTo>
                  <a:pt x="18798823" y="0"/>
                  <a:pt x="18940239" y="14876"/>
                  <a:pt x="19076819" y="43388"/>
                </a:cubicBezTo>
                <a:lnTo>
                  <a:pt x="19064733" y="105372"/>
                </a:lnTo>
                <a:cubicBezTo>
                  <a:pt x="18931779" y="78099"/>
                  <a:pt x="18795197" y="63224"/>
                  <a:pt x="18658619" y="63224"/>
                </a:cubicBezTo>
                <a:cubicBezTo>
                  <a:pt x="18592139" y="63224"/>
                  <a:pt x="18525663" y="66943"/>
                  <a:pt x="18460395" y="73141"/>
                </a:cubicBezTo>
                <a:lnTo>
                  <a:pt x="18454351" y="9917"/>
                </a:lnTo>
                <a:cubicBezTo>
                  <a:pt x="18522037" y="3720"/>
                  <a:pt x="18589723" y="0"/>
                  <a:pt x="18658619" y="0"/>
                </a:cubicBezTo>
                <a:close/>
              </a:path>
            </a:pathLst>
          </a:custGeom>
          <a:solidFill>
            <a:schemeClr val="bg1"/>
          </a:solidFill>
          <a:ln>
            <a:noFill/>
          </a:ln>
          <a:effectLst/>
        </p:spPr>
        <p:txBody>
          <a:bodyPr wrap="square" anchor="ctr">
            <a:noAutofit/>
          </a:bodyPr>
          <a:lstStyle/>
          <a:p>
            <a:endParaRPr lang="en-US" sz="3265" dirty="0">
              <a:latin typeface="Lato Light" panose="020F0502020204030203" pitchFamily="34" charset="0"/>
            </a:endParaRPr>
          </a:p>
        </p:txBody>
      </p:sp>
      <p:sp>
        <p:nvSpPr>
          <p:cNvPr id="73" name="Freeform 217">
            <a:extLst>
              <a:ext uri="{FF2B5EF4-FFF2-40B4-BE49-F238E27FC236}">
                <a16:creationId xmlns:a16="http://schemas.microsoft.com/office/drawing/2014/main" id="{F7C878F0-7925-0C4E-9E48-278F0CFF8BB6}"/>
              </a:ext>
            </a:extLst>
          </p:cNvPr>
          <p:cNvSpPr>
            <a:spLocks noChangeArrowheads="1"/>
          </p:cNvSpPr>
          <p:nvPr/>
        </p:nvSpPr>
        <p:spPr bwMode="auto">
          <a:xfrm>
            <a:off x="1196426" y="2817525"/>
            <a:ext cx="1557648" cy="1557648"/>
          </a:xfrm>
          <a:custGeom>
            <a:avLst/>
            <a:gdLst>
              <a:gd name="T0" fmla="*/ 801 w 1314"/>
              <a:gd name="T1" fmla="*/ 80 h 1312"/>
              <a:gd name="T2" fmla="*/ 1233 w 1314"/>
              <a:gd name="T3" fmla="*/ 512 h 1312"/>
              <a:gd name="T4" fmla="*/ 1233 w 1314"/>
              <a:gd name="T5" fmla="*/ 512 h 1312"/>
              <a:gd name="T6" fmla="*/ 1233 w 1314"/>
              <a:gd name="T7" fmla="*/ 800 h 1312"/>
              <a:gd name="T8" fmla="*/ 801 w 1314"/>
              <a:gd name="T9" fmla="*/ 1232 h 1312"/>
              <a:gd name="T10" fmla="*/ 801 w 1314"/>
              <a:gd name="T11" fmla="*/ 1232 h 1312"/>
              <a:gd name="T12" fmla="*/ 512 w 1314"/>
              <a:gd name="T13" fmla="*/ 1232 h 1312"/>
              <a:gd name="T14" fmla="*/ 80 w 1314"/>
              <a:gd name="T15" fmla="*/ 800 h 1312"/>
              <a:gd name="T16" fmla="*/ 80 w 1314"/>
              <a:gd name="T17" fmla="*/ 800 h 1312"/>
              <a:gd name="T18" fmla="*/ 80 w 1314"/>
              <a:gd name="T19" fmla="*/ 512 h 1312"/>
              <a:gd name="T20" fmla="*/ 512 w 1314"/>
              <a:gd name="T21" fmla="*/ 80 h 1312"/>
              <a:gd name="T22" fmla="*/ 512 w 1314"/>
              <a:gd name="T23" fmla="*/ 80 h 1312"/>
              <a:gd name="T24" fmla="*/ 801 w 1314"/>
              <a:gd name="T25" fmla="*/ 8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2">
                <a:moveTo>
                  <a:pt x="801" y="80"/>
                </a:moveTo>
                <a:lnTo>
                  <a:pt x="1233" y="512"/>
                </a:lnTo>
                <a:lnTo>
                  <a:pt x="1233" y="512"/>
                </a:lnTo>
                <a:cubicBezTo>
                  <a:pt x="1313" y="592"/>
                  <a:pt x="1313" y="721"/>
                  <a:pt x="1233" y="800"/>
                </a:cubicBezTo>
                <a:lnTo>
                  <a:pt x="801" y="1232"/>
                </a:lnTo>
                <a:lnTo>
                  <a:pt x="801" y="1232"/>
                </a:lnTo>
                <a:cubicBezTo>
                  <a:pt x="721" y="1311"/>
                  <a:pt x="592" y="1311"/>
                  <a:pt x="512" y="1232"/>
                </a:cubicBezTo>
                <a:lnTo>
                  <a:pt x="80" y="800"/>
                </a:lnTo>
                <a:lnTo>
                  <a:pt x="80" y="800"/>
                </a:lnTo>
                <a:cubicBezTo>
                  <a:pt x="0" y="721"/>
                  <a:pt x="0" y="592"/>
                  <a:pt x="80" y="512"/>
                </a:cubicBezTo>
                <a:lnTo>
                  <a:pt x="512" y="80"/>
                </a:lnTo>
                <a:lnTo>
                  <a:pt x="512" y="80"/>
                </a:lnTo>
                <a:cubicBezTo>
                  <a:pt x="592" y="0"/>
                  <a:pt x="721" y="0"/>
                  <a:pt x="801" y="80"/>
                </a:cubicBezTo>
              </a:path>
            </a:pathLst>
          </a:custGeom>
          <a:solidFill>
            <a:srgbClr val="FFC000"/>
          </a:solidFill>
          <a:ln>
            <a:noFill/>
          </a:ln>
          <a:effectLst/>
        </p:spPr>
        <p:txBody>
          <a:bodyPr wrap="none" anchor="ctr"/>
          <a:lstStyle/>
          <a:p>
            <a:endParaRPr lang="en-US" sz="3265" dirty="0">
              <a:latin typeface="Lato Light" panose="020F0502020204030203" pitchFamily="34" charset="0"/>
            </a:endParaRPr>
          </a:p>
        </p:txBody>
      </p:sp>
      <p:sp>
        <p:nvSpPr>
          <p:cNvPr id="74" name="Freeform 217">
            <a:extLst>
              <a:ext uri="{FF2B5EF4-FFF2-40B4-BE49-F238E27FC236}">
                <a16:creationId xmlns:a16="http://schemas.microsoft.com/office/drawing/2014/main" id="{6D02B8F8-ACC4-094A-B675-5B11170982A3}"/>
              </a:ext>
            </a:extLst>
          </p:cNvPr>
          <p:cNvSpPr>
            <a:spLocks noChangeArrowheads="1"/>
          </p:cNvSpPr>
          <p:nvPr/>
        </p:nvSpPr>
        <p:spPr bwMode="auto">
          <a:xfrm>
            <a:off x="3260586" y="2809950"/>
            <a:ext cx="1557648" cy="1557648"/>
          </a:xfrm>
          <a:custGeom>
            <a:avLst/>
            <a:gdLst>
              <a:gd name="T0" fmla="*/ 801 w 1314"/>
              <a:gd name="T1" fmla="*/ 80 h 1312"/>
              <a:gd name="T2" fmla="*/ 1233 w 1314"/>
              <a:gd name="T3" fmla="*/ 512 h 1312"/>
              <a:gd name="T4" fmla="*/ 1233 w 1314"/>
              <a:gd name="T5" fmla="*/ 512 h 1312"/>
              <a:gd name="T6" fmla="*/ 1233 w 1314"/>
              <a:gd name="T7" fmla="*/ 800 h 1312"/>
              <a:gd name="T8" fmla="*/ 801 w 1314"/>
              <a:gd name="T9" fmla="*/ 1232 h 1312"/>
              <a:gd name="T10" fmla="*/ 801 w 1314"/>
              <a:gd name="T11" fmla="*/ 1232 h 1312"/>
              <a:gd name="T12" fmla="*/ 512 w 1314"/>
              <a:gd name="T13" fmla="*/ 1232 h 1312"/>
              <a:gd name="T14" fmla="*/ 80 w 1314"/>
              <a:gd name="T15" fmla="*/ 800 h 1312"/>
              <a:gd name="T16" fmla="*/ 80 w 1314"/>
              <a:gd name="T17" fmla="*/ 800 h 1312"/>
              <a:gd name="T18" fmla="*/ 80 w 1314"/>
              <a:gd name="T19" fmla="*/ 512 h 1312"/>
              <a:gd name="T20" fmla="*/ 512 w 1314"/>
              <a:gd name="T21" fmla="*/ 80 h 1312"/>
              <a:gd name="T22" fmla="*/ 512 w 1314"/>
              <a:gd name="T23" fmla="*/ 80 h 1312"/>
              <a:gd name="T24" fmla="*/ 801 w 1314"/>
              <a:gd name="T25" fmla="*/ 8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2">
                <a:moveTo>
                  <a:pt x="801" y="80"/>
                </a:moveTo>
                <a:lnTo>
                  <a:pt x="1233" y="512"/>
                </a:lnTo>
                <a:lnTo>
                  <a:pt x="1233" y="512"/>
                </a:lnTo>
                <a:cubicBezTo>
                  <a:pt x="1313" y="592"/>
                  <a:pt x="1313" y="721"/>
                  <a:pt x="1233" y="800"/>
                </a:cubicBezTo>
                <a:lnTo>
                  <a:pt x="801" y="1232"/>
                </a:lnTo>
                <a:lnTo>
                  <a:pt x="801" y="1232"/>
                </a:lnTo>
                <a:cubicBezTo>
                  <a:pt x="721" y="1311"/>
                  <a:pt x="592" y="1311"/>
                  <a:pt x="512" y="1232"/>
                </a:cubicBezTo>
                <a:lnTo>
                  <a:pt x="80" y="800"/>
                </a:lnTo>
                <a:lnTo>
                  <a:pt x="80" y="800"/>
                </a:lnTo>
                <a:cubicBezTo>
                  <a:pt x="0" y="721"/>
                  <a:pt x="0" y="592"/>
                  <a:pt x="80" y="512"/>
                </a:cubicBezTo>
                <a:lnTo>
                  <a:pt x="512" y="80"/>
                </a:lnTo>
                <a:lnTo>
                  <a:pt x="512" y="80"/>
                </a:lnTo>
                <a:cubicBezTo>
                  <a:pt x="592" y="0"/>
                  <a:pt x="721" y="0"/>
                  <a:pt x="801" y="80"/>
                </a:cubicBezTo>
              </a:path>
            </a:pathLst>
          </a:custGeom>
          <a:solidFill>
            <a:schemeClr val="accent2"/>
          </a:solidFill>
          <a:ln>
            <a:noFill/>
          </a:ln>
          <a:effectLst/>
        </p:spPr>
        <p:txBody>
          <a:bodyPr wrap="none" anchor="ctr"/>
          <a:lstStyle/>
          <a:p>
            <a:endParaRPr lang="en-US" sz="3265" dirty="0">
              <a:latin typeface="Lato Light" panose="020F0502020204030203" pitchFamily="34" charset="0"/>
            </a:endParaRPr>
          </a:p>
        </p:txBody>
      </p:sp>
      <p:sp>
        <p:nvSpPr>
          <p:cNvPr id="75" name="Freeform 217">
            <a:extLst>
              <a:ext uri="{FF2B5EF4-FFF2-40B4-BE49-F238E27FC236}">
                <a16:creationId xmlns:a16="http://schemas.microsoft.com/office/drawing/2014/main" id="{1BDAD2B1-8ADC-274A-8372-F55F0001A549}"/>
              </a:ext>
            </a:extLst>
          </p:cNvPr>
          <p:cNvSpPr>
            <a:spLocks noChangeArrowheads="1"/>
          </p:cNvSpPr>
          <p:nvPr/>
        </p:nvSpPr>
        <p:spPr bwMode="auto">
          <a:xfrm>
            <a:off x="5329852" y="2827806"/>
            <a:ext cx="1557648" cy="1557648"/>
          </a:xfrm>
          <a:custGeom>
            <a:avLst/>
            <a:gdLst>
              <a:gd name="T0" fmla="*/ 801 w 1314"/>
              <a:gd name="T1" fmla="*/ 80 h 1312"/>
              <a:gd name="T2" fmla="*/ 1233 w 1314"/>
              <a:gd name="T3" fmla="*/ 512 h 1312"/>
              <a:gd name="T4" fmla="*/ 1233 w 1314"/>
              <a:gd name="T5" fmla="*/ 512 h 1312"/>
              <a:gd name="T6" fmla="*/ 1233 w 1314"/>
              <a:gd name="T7" fmla="*/ 800 h 1312"/>
              <a:gd name="T8" fmla="*/ 801 w 1314"/>
              <a:gd name="T9" fmla="*/ 1232 h 1312"/>
              <a:gd name="T10" fmla="*/ 801 w 1314"/>
              <a:gd name="T11" fmla="*/ 1232 h 1312"/>
              <a:gd name="T12" fmla="*/ 512 w 1314"/>
              <a:gd name="T13" fmla="*/ 1232 h 1312"/>
              <a:gd name="T14" fmla="*/ 80 w 1314"/>
              <a:gd name="T15" fmla="*/ 800 h 1312"/>
              <a:gd name="T16" fmla="*/ 80 w 1314"/>
              <a:gd name="T17" fmla="*/ 800 h 1312"/>
              <a:gd name="T18" fmla="*/ 80 w 1314"/>
              <a:gd name="T19" fmla="*/ 512 h 1312"/>
              <a:gd name="T20" fmla="*/ 512 w 1314"/>
              <a:gd name="T21" fmla="*/ 80 h 1312"/>
              <a:gd name="T22" fmla="*/ 512 w 1314"/>
              <a:gd name="T23" fmla="*/ 80 h 1312"/>
              <a:gd name="T24" fmla="*/ 801 w 1314"/>
              <a:gd name="T25" fmla="*/ 8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2">
                <a:moveTo>
                  <a:pt x="801" y="80"/>
                </a:moveTo>
                <a:lnTo>
                  <a:pt x="1233" y="512"/>
                </a:lnTo>
                <a:lnTo>
                  <a:pt x="1233" y="512"/>
                </a:lnTo>
                <a:cubicBezTo>
                  <a:pt x="1313" y="592"/>
                  <a:pt x="1313" y="721"/>
                  <a:pt x="1233" y="800"/>
                </a:cubicBezTo>
                <a:lnTo>
                  <a:pt x="801" y="1232"/>
                </a:lnTo>
                <a:lnTo>
                  <a:pt x="801" y="1232"/>
                </a:lnTo>
                <a:cubicBezTo>
                  <a:pt x="721" y="1311"/>
                  <a:pt x="592" y="1311"/>
                  <a:pt x="512" y="1232"/>
                </a:cubicBezTo>
                <a:lnTo>
                  <a:pt x="80" y="800"/>
                </a:lnTo>
                <a:lnTo>
                  <a:pt x="80" y="800"/>
                </a:lnTo>
                <a:cubicBezTo>
                  <a:pt x="0" y="721"/>
                  <a:pt x="0" y="592"/>
                  <a:pt x="80" y="512"/>
                </a:cubicBezTo>
                <a:lnTo>
                  <a:pt x="512" y="80"/>
                </a:lnTo>
                <a:lnTo>
                  <a:pt x="512" y="80"/>
                </a:lnTo>
                <a:cubicBezTo>
                  <a:pt x="592" y="0"/>
                  <a:pt x="721" y="0"/>
                  <a:pt x="801" y="80"/>
                </a:cubicBezTo>
              </a:path>
            </a:pathLst>
          </a:custGeom>
          <a:solidFill>
            <a:schemeClr val="accent3"/>
          </a:solidFill>
          <a:ln>
            <a:noFill/>
          </a:ln>
          <a:effectLst/>
        </p:spPr>
        <p:txBody>
          <a:bodyPr wrap="none" anchor="ctr"/>
          <a:lstStyle/>
          <a:p>
            <a:endParaRPr lang="en-US" sz="900" dirty="0"/>
          </a:p>
        </p:txBody>
      </p:sp>
      <p:sp>
        <p:nvSpPr>
          <p:cNvPr id="76" name="Freeform 217">
            <a:extLst>
              <a:ext uri="{FF2B5EF4-FFF2-40B4-BE49-F238E27FC236}">
                <a16:creationId xmlns:a16="http://schemas.microsoft.com/office/drawing/2014/main" id="{C9873866-DF5C-D246-A9BF-330D56E3FDC6}"/>
              </a:ext>
            </a:extLst>
          </p:cNvPr>
          <p:cNvSpPr>
            <a:spLocks noChangeArrowheads="1"/>
          </p:cNvSpPr>
          <p:nvPr/>
        </p:nvSpPr>
        <p:spPr bwMode="auto">
          <a:xfrm>
            <a:off x="7399117" y="2809950"/>
            <a:ext cx="1557648" cy="1557648"/>
          </a:xfrm>
          <a:custGeom>
            <a:avLst/>
            <a:gdLst>
              <a:gd name="T0" fmla="*/ 801 w 1314"/>
              <a:gd name="T1" fmla="*/ 80 h 1312"/>
              <a:gd name="T2" fmla="*/ 1233 w 1314"/>
              <a:gd name="T3" fmla="*/ 512 h 1312"/>
              <a:gd name="T4" fmla="*/ 1233 w 1314"/>
              <a:gd name="T5" fmla="*/ 512 h 1312"/>
              <a:gd name="T6" fmla="*/ 1233 w 1314"/>
              <a:gd name="T7" fmla="*/ 800 h 1312"/>
              <a:gd name="T8" fmla="*/ 801 w 1314"/>
              <a:gd name="T9" fmla="*/ 1232 h 1312"/>
              <a:gd name="T10" fmla="*/ 801 w 1314"/>
              <a:gd name="T11" fmla="*/ 1232 h 1312"/>
              <a:gd name="T12" fmla="*/ 512 w 1314"/>
              <a:gd name="T13" fmla="*/ 1232 h 1312"/>
              <a:gd name="T14" fmla="*/ 80 w 1314"/>
              <a:gd name="T15" fmla="*/ 800 h 1312"/>
              <a:gd name="T16" fmla="*/ 80 w 1314"/>
              <a:gd name="T17" fmla="*/ 800 h 1312"/>
              <a:gd name="T18" fmla="*/ 80 w 1314"/>
              <a:gd name="T19" fmla="*/ 512 h 1312"/>
              <a:gd name="T20" fmla="*/ 512 w 1314"/>
              <a:gd name="T21" fmla="*/ 80 h 1312"/>
              <a:gd name="T22" fmla="*/ 512 w 1314"/>
              <a:gd name="T23" fmla="*/ 80 h 1312"/>
              <a:gd name="T24" fmla="*/ 801 w 1314"/>
              <a:gd name="T25" fmla="*/ 8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2">
                <a:moveTo>
                  <a:pt x="801" y="80"/>
                </a:moveTo>
                <a:lnTo>
                  <a:pt x="1233" y="512"/>
                </a:lnTo>
                <a:lnTo>
                  <a:pt x="1233" y="512"/>
                </a:lnTo>
                <a:cubicBezTo>
                  <a:pt x="1313" y="592"/>
                  <a:pt x="1313" y="721"/>
                  <a:pt x="1233" y="800"/>
                </a:cubicBezTo>
                <a:lnTo>
                  <a:pt x="801" y="1232"/>
                </a:lnTo>
                <a:lnTo>
                  <a:pt x="801" y="1232"/>
                </a:lnTo>
                <a:cubicBezTo>
                  <a:pt x="721" y="1311"/>
                  <a:pt x="592" y="1311"/>
                  <a:pt x="512" y="1232"/>
                </a:cubicBezTo>
                <a:lnTo>
                  <a:pt x="80" y="800"/>
                </a:lnTo>
                <a:lnTo>
                  <a:pt x="80" y="800"/>
                </a:lnTo>
                <a:cubicBezTo>
                  <a:pt x="0" y="721"/>
                  <a:pt x="0" y="592"/>
                  <a:pt x="80" y="512"/>
                </a:cubicBezTo>
                <a:lnTo>
                  <a:pt x="512" y="80"/>
                </a:lnTo>
                <a:lnTo>
                  <a:pt x="512" y="80"/>
                </a:lnTo>
                <a:cubicBezTo>
                  <a:pt x="592" y="0"/>
                  <a:pt x="721" y="0"/>
                  <a:pt x="801" y="80"/>
                </a:cubicBezTo>
              </a:path>
            </a:pathLst>
          </a:custGeom>
          <a:solidFill>
            <a:srgbClr val="FF4747"/>
          </a:solidFill>
          <a:ln>
            <a:noFill/>
          </a:ln>
          <a:effectLst/>
        </p:spPr>
        <p:txBody>
          <a:bodyPr wrap="none" anchor="ctr"/>
          <a:lstStyle/>
          <a:p>
            <a:endParaRPr lang="en-US" sz="3265" dirty="0">
              <a:latin typeface="Lato Light" panose="020F0502020204030203" pitchFamily="34" charset="0"/>
            </a:endParaRPr>
          </a:p>
        </p:txBody>
      </p:sp>
      <p:sp>
        <p:nvSpPr>
          <p:cNvPr id="77" name="Freeform 217">
            <a:extLst>
              <a:ext uri="{FF2B5EF4-FFF2-40B4-BE49-F238E27FC236}">
                <a16:creationId xmlns:a16="http://schemas.microsoft.com/office/drawing/2014/main" id="{EFE38925-19C8-994F-8C59-C75386AB487D}"/>
              </a:ext>
            </a:extLst>
          </p:cNvPr>
          <p:cNvSpPr>
            <a:spLocks noChangeArrowheads="1"/>
          </p:cNvSpPr>
          <p:nvPr/>
        </p:nvSpPr>
        <p:spPr bwMode="auto">
          <a:xfrm>
            <a:off x="9468382" y="2818577"/>
            <a:ext cx="1557648" cy="1557648"/>
          </a:xfrm>
          <a:custGeom>
            <a:avLst/>
            <a:gdLst>
              <a:gd name="T0" fmla="*/ 801 w 1314"/>
              <a:gd name="T1" fmla="*/ 80 h 1312"/>
              <a:gd name="T2" fmla="*/ 1233 w 1314"/>
              <a:gd name="T3" fmla="*/ 512 h 1312"/>
              <a:gd name="T4" fmla="*/ 1233 w 1314"/>
              <a:gd name="T5" fmla="*/ 512 h 1312"/>
              <a:gd name="T6" fmla="*/ 1233 w 1314"/>
              <a:gd name="T7" fmla="*/ 800 h 1312"/>
              <a:gd name="T8" fmla="*/ 801 w 1314"/>
              <a:gd name="T9" fmla="*/ 1232 h 1312"/>
              <a:gd name="T10" fmla="*/ 801 w 1314"/>
              <a:gd name="T11" fmla="*/ 1232 h 1312"/>
              <a:gd name="T12" fmla="*/ 512 w 1314"/>
              <a:gd name="T13" fmla="*/ 1232 h 1312"/>
              <a:gd name="T14" fmla="*/ 80 w 1314"/>
              <a:gd name="T15" fmla="*/ 800 h 1312"/>
              <a:gd name="T16" fmla="*/ 80 w 1314"/>
              <a:gd name="T17" fmla="*/ 800 h 1312"/>
              <a:gd name="T18" fmla="*/ 80 w 1314"/>
              <a:gd name="T19" fmla="*/ 512 h 1312"/>
              <a:gd name="T20" fmla="*/ 512 w 1314"/>
              <a:gd name="T21" fmla="*/ 80 h 1312"/>
              <a:gd name="T22" fmla="*/ 512 w 1314"/>
              <a:gd name="T23" fmla="*/ 80 h 1312"/>
              <a:gd name="T24" fmla="*/ 801 w 1314"/>
              <a:gd name="T25" fmla="*/ 8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4" h="1312">
                <a:moveTo>
                  <a:pt x="801" y="80"/>
                </a:moveTo>
                <a:lnTo>
                  <a:pt x="1233" y="512"/>
                </a:lnTo>
                <a:lnTo>
                  <a:pt x="1233" y="512"/>
                </a:lnTo>
                <a:cubicBezTo>
                  <a:pt x="1313" y="592"/>
                  <a:pt x="1313" y="721"/>
                  <a:pt x="1233" y="800"/>
                </a:cubicBezTo>
                <a:lnTo>
                  <a:pt x="801" y="1232"/>
                </a:lnTo>
                <a:lnTo>
                  <a:pt x="801" y="1232"/>
                </a:lnTo>
                <a:cubicBezTo>
                  <a:pt x="721" y="1311"/>
                  <a:pt x="592" y="1311"/>
                  <a:pt x="512" y="1232"/>
                </a:cubicBezTo>
                <a:lnTo>
                  <a:pt x="80" y="800"/>
                </a:lnTo>
                <a:lnTo>
                  <a:pt x="80" y="800"/>
                </a:lnTo>
                <a:cubicBezTo>
                  <a:pt x="0" y="721"/>
                  <a:pt x="0" y="592"/>
                  <a:pt x="80" y="512"/>
                </a:cubicBezTo>
                <a:lnTo>
                  <a:pt x="512" y="80"/>
                </a:lnTo>
                <a:lnTo>
                  <a:pt x="512" y="80"/>
                </a:lnTo>
                <a:cubicBezTo>
                  <a:pt x="592" y="0"/>
                  <a:pt x="721" y="0"/>
                  <a:pt x="801" y="80"/>
                </a:cubicBezTo>
              </a:path>
            </a:pathLst>
          </a:custGeom>
          <a:solidFill>
            <a:srgbClr val="C00000"/>
          </a:solidFill>
          <a:ln>
            <a:noFill/>
          </a:ln>
          <a:effectLst/>
        </p:spPr>
        <p:txBody>
          <a:bodyPr wrap="none" anchor="ctr"/>
          <a:lstStyle/>
          <a:p>
            <a:endParaRPr lang="en-US" sz="3265" dirty="0">
              <a:latin typeface="Lato Light" panose="020F0502020204030203" pitchFamily="34" charset="0"/>
            </a:endParaRPr>
          </a:p>
        </p:txBody>
      </p:sp>
      <p:sp>
        <p:nvSpPr>
          <p:cNvPr id="82" name="Subtitle 2">
            <a:extLst>
              <a:ext uri="{FF2B5EF4-FFF2-40B4-BE49-F238E27FC236}">
                <a16:creationId xmlns:a16="http://schemas.microsoft.com/office/drawing/2014/main" id="{EAF82AC4-701E-A744-AFC8-8CFE7C45A677}"/>
              </a:ext>
            </a:extLst>
          </p:cNvPr>
          <p:cNvSpPr txBox="1">
            <a:spLocks/>
          </p:cNvSpPr>
          <p:nvPr/>
        </p:nvSpPr>
        <p:spPr>
          <a:xfrm>
            <a:off x="5287660" y="4797282"/>
            <a:ext cx="1642758" cy="25410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lv-LV"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Personīgā pieredze</a:t>
            </a:r>
          </a:p>
        </p:txBody>
      </p:sp>
      <p:sp>
        <p:nvSpPr>
          <p:cNvPr id="83" name="TextBox 82">
            <a:extLst>
              <a:ext uri="{FF2B5EF4-FFF2-40B4-BE49-F238E27FC236}">
                <a16:creationId xmlns:a16="http://schemas.microsoft.com/office/drawing/2014/main" id="{912910C1-4C4E-204D-948A-11E35700A14E}"/>
              </a:ext>
            </a:extLst>
          </p:cNvPr>
          <p:cNvSpPr txBox="1"/>
          <p:nvPr/>
        </p:nvSpPr>
        <p:spPr>
          <a:xfrm>
            <a:off x="5143075" y="4460150"/>
            <a:ext cx="1931939" cy="338554"/>
          </a:xfrm>
          <a:prstGeom prst="rect">
            <a:avLst/>
          </a:prstGeom>
          <a:noFill/>
        </p:spPr>
        <p:txBody>
          <a:bodyPr wrap="none" rtlCol="0" anchor="b" anchorCtr="0">
            <a:spAutoFit/>
          </a:bodyPr>
          <a:lstStyle/>
          <a:p>
            <a:pPr algn="ctr"/>
            <a:r>
              <a:rPr lang="lv-LV" sz="1600" b="1" dirty="0">
                <a:solidFill>
                  <a:schemeClr val="tx1"/>
                </a:solidFill>
                <a:latin typeface="Poppins" pitchFamily="2" charset="77"/>
                <a:ea typeface="League Spartan" charset="0"/>
                <a:cs typeface="Poppins" pitchFamily="2" charset="77"/>
              </a:rPr>
              <a:t>PĀRDOMU PROCESS</a:t>
            </a:r>
            <a:endParaRPr lang="en-US" sz="1600" b="1" dirty="0">
              <a:solidFill>
                <a:schemeClr val="tx1"/>
              </a:solidFill>
              <a:latin typeface="Poppins" pitchFamily="2" charset="77"/>
              <a:ea typeface="League Spartan" charset="0"/>
              <a:cs typeface="Poppins" pitchFamily="2" charset="77"/>
            </a:endParaRPr>
          </a:p>
        </p:txBody>
      </p:sp>
      <p:sp>
        <p:nvSpPr>
          <p:cNvPr id="86" name="TextBox 85">
            <a:extLst>
              <a:ext uri="{FF2B5EF4-FFF2-40B4-BE49-F238E27FC236}">
                <a16:creationId xmlns:a16="http://schemas.microsoft.com/office/drawing/2014/main" id="{F65961C2-7C7D-7149-BFBA-DCEC784AAC7B}"/>
              </a:ext>
            </a:extLst>
          </p:cNvPr>
          <p:cNvSpPr txBox="1"/>
          <p:nvPr/>
        </p:nvSpPr>
        <p:spPr>
          <a:xfrm>
            <a:off x="9525568" y="4421757"/>
            <a:ext cx="1443280" cy="584775"/>
          </a:xfrm>
          <a:prstGeom prst="rect">
            <a:avLst/>
          </a:prstGeom>
          <a:noFill/>
        </p:spPr>
        <p:txBody>
          <a:bodyPr wrap="square" rtlCol="0" anchor="b" anchorCtr="0">
            <a:spAutoFit/>
          </a:bodyPr>
          <a:lstStyle/>
          <a:p>
            <a:pPr algn="ctr"/>
            <a:r>
              <a:rPr lang="lv-LV" sz="1600" b="1" dirty="0">
                <a:solidFill>
                  <a:schemeClr val="tx1"/>
                </a:solidFill>
                <a:latin typeface="Poppins" pitchFamily="2" charset="77"/>
                <a:ea typeface="League Spartan" charset="0"/>
                <a:cs typeface="Poppins" pitchFamily="2" charset="77"/>
              </a:rPr>
              <a:t>KOMANDAS DARBS</a:t>
            </a:r>
            <a:endParaRPr lang="en-US" sz="1600" b="1" dirty="0">
              <a:solidFill>
                <a:schemeClr val="tx1"/>
              </a:solidFill>
              <a:latin typeface="Poppins" pitchFamily="2" charset="77"/>
              <a:ea typeface="League Spartan" charset="0"/>
              <a:cs typeface="Poppins" pitchFamily="2" charset="77"/>
            </a:endParaRPr>
          </a:p>
        </p:txBody>
      </p:sp>
      <p:sp>
        <p:nvSpPr>
          <p:cNvPr id="78" name="Subtitle 2">
            <a:extLst>
              <a:ext uri="{FF2B5EF4-FFF2-40B4-BE49-F238E27FC236}">
                <a16:creationId xmlns:a16="http://schemas.microsoft.com/office/drawing/2014/main" id="{11075933-C805-EB47-AB82-AD4E231A4F94}"/>
              </a:ext>
            </a:extLst>
          </p:cNvPr>
          <p:cNvSpPr txBox="1">
            <a:spLocks/>
          </p:cNvSpPr>
          <p:nvPr/>
        </p:nvSpPr>
        <p:spPr>
          <a:xfrm>
            <a:off x="1223154" y="4757201"/>
            <a:ext cx="1642758" cy="25410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lv-LV"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Ko pētīt?!</a:t>
            </a:r>
            <a:endPar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79" name="TextBox 78">
            <a:extLst>
              <a:ext uri="{FF2B5EF4-FFF2-40B4-BE49-F238E27FC236}">
                <a16:creationId xmlns:a16="http://schemas.microsoft.com/office/drawing/2014/main" id="{08E2DDA0-759E-524C-966A-6C235DDD1FAB}"/>
              </a:ext>
            </a:extLst>
          </p:cNvPr>
          <p:cNvSpPr txBox="1"/>
          <p:nvPr/>
        </p:nvSpPr>
        <p:spPr>
          <a:xfrm>
            <a:off x="1116296" y="4436160"/>
            <a:ext cx="1822935" cy="338554"/>
          </a:xfrm>
          <a:prstGeom prst="rect">
            <a:avLst/>
          </a:prstGeom>
          <a:noFill/>
        </p:spPr>
        <p:txBody>
          <a:bodyPr wrap="none" rtlCol="0" anchor="b" anchorCtr="0">
            <a:spAutoFit/>
          </a:bodyPr>
          <a:lstStyle/>
          <a:p>
            <a:pPr algn="ctr"/>
            <a:r>
              <a:rPr lang="lv-LV" sz="1600" b="1" dirty="0">
                <a:solidFill>
                  <a:schemeClr val="tx1"/>
                </a:solidFill>
                <a:latin typeface="Poppins" pitchFamily="2" charset="77"/>
                <a:ea typeface="League Spartan" charset="0"/>
                <a:cs typeface="Poppins" pitchFamily="2" charset="77"/>
              </a:rPr>
              <a:t>IDEJU «TORNADO»</a:t>
            </a:r>
            <a:endParaRPr lang="en-US" sz="1600" b="1" dirty="0">
              <a:solidFill>
                <a:schemeClr val="tx1"/>
              </a:solidFill>
              <a:latin typeface="Poppins" pitchFamily="2" charset="77"/>
              <a:ea typeface="League Spartan" charset="0"/>
              <a:cs typeface="Poppins" pitchFamily="2" charset="77"/>
            </a:endParaRPr>
          </a:p>
        </p:txBody>
      </p:sp>
      <p:sp>
        <p:nvSpPr>
          <p:cNvPr id="88" name="Subtitle 2">
            <a:extLst>
              <a:ext uri="{FF2B5EF4-FFF2-40B4-BE49-F238E27FC236}">
                <a16:creationId xmlns:a16="http://schemas.microsoft.com/office/drawing/2014/main" id="{3FB6A482-7AEE-E64D-BA11-F94319962D74}"/>
              </a:ext>
            </a:extLst>
          </p:cNvPr>
          <p:cNvSpPr txBox="1">
            <a:spLocks/>
          </p:cNvSpPr>
          <p:nvPr/>
        </p:nvSpPr>
        <p:spPr>
          <a:xfrm>
            <a:off x="3218031" y="2437747"/>
            <a:ext cx="1642758" cy="25410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lv-LV"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SHARE projekts</a:t>
            </a:r>
            <a:endPar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89" name="TextBox 88">
            <a:extLst>
              <a:ext uri="{FF2B5EF4-FFF2-40B4-BE49-F238E27FC236}">
                <a16:creationId xmlns:a16="http://schemas.microsoft.com/office/drawing/2014/main" id="{97FE9F56-61CF-2D41-83F3-318D664B8654}"/>
              </a:ext>
            </a:extLst>
          </p:cNvPr>
          <p:cNvSpPr txBox="1"/>
          <p:nvPr/>
        </p:nvSpPr>
        <p:spPr>
          <a:xfrm>
            <a:off x="2990089" y="2100615"/>
            <a:ext cx="2098651" cy="338554"/>
          </a:xfrm>
          <a:prstGeom prst="rect">
            <a:avLst/>
          </a:prstGeom>
          <a:noFill/>
        </p:spPr>
        <p:txBody>
          <a:bodyPr wrap="none" rtlCol="0" anchor="b" anchorCtr="0">
            <a:spAutoFit/>
          </a:bodyPr>
          <a:lstStyle/>
          <a:p>
            <a:pPr algn="ctr"/>
            <a:r>
              <a:rPr lang="lv-LV" sz="1600" b="1" dirty="0">
                <a:solidFill>
                  <a:schemeClr val="tx1"/>
                </a:solidFill>
                <a:latin typeface="Poppins" pitchFamily="2" charset="77"/>
                <a:ea typeface="League Spartan" charset="0"/>
                <a:cs typeface="Poppins" pitchFamily="2" charset="77"/>
              </a:rPr>
              <a:t>VADĪBAS «SPIEDIENS»</a:t>
            </a:r>
            <a:endParaRPr lang="en-US" sz="1600" b="1" dirty="0">
              <a:solidFill>
                <a:schemeClr val="tx1"/>
              </a:solidFill>
              <a:latin typeface="Poppins" pitchFamily="2" charset="77"/>
              <a:ea typeface="League Spartan" charset="0"/>
              <a:cs typeface="Poppins" pitchFamily="2" charset="77"/>
            </a:endParaRPr>
          </a:p>
        </p:txBody>
      </p:sp>
      <p:sp>
        <p:nvSpPr>
          <p:cNvPr id="92" name="Subtitle 2">
            <a:extLst>
              <a:ext uri="{FF2B5EF4-FFF2-40B4-BE49-F238E27FC236}">
                <a16:creationId xmlns:a16="http://schemas.microsoft.com/office/drawing/2014/main" id="{C7777769-5808-7247-AFBF-553B2C39C843}"/>
              </a:ext>
            </a:extLst>
          </p:cNvPr>
          <p:cNvSpPr txBox="1">
            <a:spLocks/>
          </p:cNvSpPr>
          <p:nvPr/>
        </p:nvSpPr>
        <p:spPr>
          <a:xfrm>
            <a:off x="7368206" y="2481440"/>
            <a:ext cx="1642758" cy="25410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lv-LV"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Struktūra </a:t>
            </a:r>
            <a:endPar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93" name="TextBox 92">
            <a:extLst>
              <a:ext uri="{FF2B5EF4-FFF2-40B4-BE49-F238E27FC236}">
                <a16:creationId xmlns:a16="http://schemas.microsoft.com/office/drawing/2014/main" id="{76AB0215-2A5C-6D48-9CA1-66DA462D6071}"/>
              </a:ext>
            </a:extLst>
          </p:cNvPr>
          <p:cNvSpPr txBox="1"/>
          <p:nvPr/>
        </p:nvSpPr>
        <p:spPr>
          <a:xfrm>
            <a:off x="7412206" y="2144308"/>
            <a:ext cx="1606530" cy="338554"/>
          </a:xfrm>
          <a:prstGeom prst="rect">
            <a:avLst/>
          </a:prstGeom>
          <a:noFill/>
        </p:spPr>
        <p:txBody>
          <a:bodyPr wrap="none" rtlCol="0" anchor="b" anchorCtr="0">
            <a:spAutoFit/>
          </a:bodyPr>
          <a:lstStyle/>
          <a:p>
            <a:pPr algn="ctr"/>
            <a:r>
              <a:rPr lang="lv-LV" sz="1600" b="1" dirty="0">
                <a:solidFill>
                  <a:schemeClr val="tx1"/>
                </a:solidFill>
                <a:latin typeface="Poppins" pitchFamily="2" charset="77"/>
                <a:ea typeface="League Spartan" charset="0"/>
                <a:cs typeface="Poppins" pitchFamily="2" charset="77"/>
              </a:rPr>
              <a:t>DATU LABIRINTS</a:t>
            </a:r>
            <a:endParaRPr lang="en-US" sz="1600" b="1" dirty="0">
              <a:solidFill>
                <a:schemeClr val="tx1"/>
              </a:solidFill>
              <a:latin typeface="Poppins" pitchFamily="2" charset="77"/>
              <a:ea typeface="League Spartan" charset="0"/>
              <a:cs typeface="Poppins" pitchFamily="2" charset="77"/>
            </a:endParaRPr>
          </a:p>
        </p:txBody>
      </p:sp>
      <p:pic>
        <p:nvPicPr>
          <p:cNvPr id="20" name="Graphic 19" descr="Head with gears">
            <a:extLst>
              <a:ext uri="{FF2B5EF4-FFF2-40B4-BE49-F238E27FC236}">
                <a16:creationId xmlns:a16="http://schemas.microsoft.com/office/drawing/2014/main" id="{749FA780-D7B4-48C3-A2CC-2E08E40AAF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92527" y="3157268"/>
            <a:ext cx="906024" cy="906024"/>
          </a:xfrm>
          <a:prstGeom prst="rect">
            <a:avLst/>
          </a:prstGeom>
        </p:spPr>
      </p:pic>
      <p:pic>
        <p:nvPicPr>
          <p:cNvPr id="24" name="Graphic 23" descr="Connections">
            <a:extLst>
              <a:ext uri="{FF2B5EF4-FFF2-40B4-BE49-F238E27FC236}">
                <a16:creationId xmlns:a16="http://schemas.microsoft.com/office/drawing/2014/main" id="{380E3524-DD27-4F3B-92E2-92F054C1BE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01447" y="964812"/>
            <a:ext cx="872757" cy="872757"/>
          </a:xfrm>
          <a:prstGeom prst="rect">
            <a:avLst/>
          </a:prstGeom>
        </p:spPr>
      </p:pic>
      <p:pic>
        <p:nvPicPr>
          <p:cNvPr id="26" name="Graphic 25" descr="Brain">
            <a:extLst>
              <a:ext uri="{FF2B5EF4-FFF2-40B4-BE49-F238E27FC236}">
                <a16:creationId xmlns:a16="http://schemas.microsoft.com/office/drawing/2014/main" id="{CE04E85A-49B9-45D9-AD04-F6BD220CA21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58063" y="3121623"/>
            <a:ext cx="941668" cy="941668"/>
          </a:xfrm>
          <a:prstGeom prst="rect">
            <a:avLst/>
          </a:prstGeom>
        </p:spPr>
      </p:pic>
      <p:pic>
        <p:nvPicPr>
          <p:cNvPr id="28" name="Graphic 27" descr="Office worker">
            <a:extLst>
              <a:ext uri="{FF2B5EF4-FFF2-40B4-BE49-F238E27FC236}">
                <a16:creationId xmlns:a16="http://schemas.microsoft.com/office/drawing/2014/main" id="{E1410322-E049-492F-AFF4-9C87D9B45F4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87645" y="3121623"/>
            <a:ext cx="916710" cy="916710"/>
          </a:xfrm>
          <a:prstGeom prst="rect">
            <a:avLst/>
          </a:prstGeom>
        </p:spPr>
      </p:pic>
      <p:pic>
        <p:nvPicPr>
          <p:cNvPr id="30" name="Graphic 29" descr="Maze">
            <a:extLst>
              <a:ext uri="{FF2B5EF4-FFF2-40B4-BE49-F238E27FC236}">
                <a16:creationId xmlns:a16="http://schemas.microsoft.com/office/drawing/2014/main" id="{80643E15-08BA-4C98-BB5D-443BF532BC2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74029" y="3200400"/>
            <a:ext cx="810842" cy="810842"/>
          </a:xfrm>
          <a:prstGeom prst="rect">
            <a:avLst/>
          </a:prstGeom>
        </p:spPr>
      </p:pic>
      <p:pic>
        <p:nvPicPr>
          <p:cNvPr id="36" name="Graphic 35" descr="Group brainstorm">
            <a:extLst>
              <a:ext uri="{FF2B5EF4-FFF2-40B4-BE49-F238E27FC236}">
                <a16:creationId xmlns:a16="http://schemas.microsoft.com/office/drawing/2014/main" id="{59FE20C0-08FB-4C0A-9245-387970E3CE3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824512" y="3173027"/>
            <a:ext cx="839326" cy="839326"/>
          </a:xfrm>
          <a:prstGeom prst="rect">
            <a:avLst/>
          </a:prstGeom>
        </p:spPr>
      </p:pic>
      <p:pic>
        <p:nvPicPr>
          <p:cNvPr id="41" name="Graphic 40">
            <a:extLst>
              <a:ext uri="{FF2B5EF4-FFF2-40B4-BE49-F238E27FC236}">
                <a16:creationId xmlns:a16="http://schemas.microsoft.com/office/drawing/2014/main" id="{968EDBA5-BCD1-4324-A029-B192772C2650}"/>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b="23085"/>
          <a:stretch/>
        </p:blipFill>
        <p:spPr>
          <a:xfrm>
            <a:off x="587815" y="6058932"/>
            <a:ext cx="680895" cy="523705"/>
          </a:xfrm>
          <a:prstGeom prst="rect">
            <a:avLst/>
          </a:prstGeom>
        </p:spPr>
      </p:pic>
      <p:sp>
        <p:nvSpPr>
          <p:cNvPr id="80" name="Subtitle 2">
            <a:extLst>
              <a:ext uri="{FF2B5EF4-FFF2-40B4-BE49-F238E27FC236}">
                <a16:creationId xmlns:a16="http://schemas.microsoft.com/office/drawing/2014/main" id="{DB6453E1-1047-4AAC-8760-8188362ECEB9}"/>
              </a:ext>
            </a:extLst>
          </p:cNvPr>
          <p:cNvSpPr txBox="1">
            <a:spLocks/>
          </p:cNvSpPr>
          <p:nvPr/>
        </p:nvSpPr>
        <p:spPr>
          <a:xfrm>
            <a:off x="9478928" y="4977628"/>
            <a:ext cx="1642758" cy="789640"/>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lv-LV"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Pārrunas, diskusijas</a:t>
            </a:r>
          </a:p>
          <a:p>
            <a:pPr>
              <a:lnSpc>
                <a:spcPts val="1750"/>
              </a:lnSpc>
            </a:pPr>
            <a:endParaRPr lang="lv-LV"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a:p>
            <a:pPr>
              <a:lnSpc>
                <a:spcPts val="1750"/>
              </a:lnSpc>
            </a:pPr>
            <a:endPar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pic>
        <p:nvPicPr>
          <p:cNvPr id="3" name="Graphic 2" descr="Classroom">
            <a:extLst>
              <a:ext uri="{FF2B5EF4-FFF2-40B4-BE49-F238E27FC236}">
                <a16:creationId xmlns:a16="http://schemas.microsoft.com/office/drawing/2014/main" id="{33473CCF-54D7-4F46-BF30-F1EC8F4C7A6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530133" y="6331039"/>
            <a:ext cx="408226" cy="408226"/>
          </a:xfrm>
          <a:prstGeom prst="rect">
            <a:avLst/>
          </a:prstGeom>
        </p:spPr>
      </p:pic>
      <p:pic>
        <p:nvPicPr>
          <p:cNvPr id="5" name="Graphic 4" descr="Presentation with bar chart">
            <a:extLst>
              <a:ext uri="{FF2B5EF4-FFF2-40B4-BE49-F238E27FC236}">
                <a16:creationId xmlns:a16="http://schemas.microsoft.com/office/drawing/2014/main" id="{73B58E7C-88F4-4231-A33B-728A0C0935B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423905" y="6284808"/>
            <a:ext cx="515326" cy="515326"/>
          </a:xfrm>
          <a:prstGeom prst="rect">
            <a:avLst/>
          </a:prstGeom>
        </p:spPr>
      </p:pic>
      <p:pic>
        <p:nvPicPr>
          <p:cNvPr id="7" name="Graphic 6" descr="Playbook">
            <a:extLst>
              <a:ext uri="{FF2B5EF4-FFF2-40B4-BE49-F238E27FC236}">
                <a16:creationId xmlns:a16="http://schemas.microsoft.com/office/drawing/2014/main" id="{15E566F8-E414-460C-BCEE-070E53E1971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938359" y="6277489"/>
            <a:ext cx="515326" cy="515326"/>
          </a:xfrm>
          <a:prstGeom prst="rect">
            <a:avLst/>
          </a:prstGeom>
        </p:spPr>
      </p:pic>
      <p:pic>
        <p:nvPicPr>
          <p:cNvPr id="43" name="Graphic 42" descr="Books">
            <a:extLst>
              <a:ext uri="{FF2B5EF4-FFF2-40B4-BE49-F238E27FC236}">
                <a16:creationId xmlns:a16="http://schemas.microsoft.com/office/drawing/2014/main" id="{EB353460-540E-44A4-BDB6-963ED4C8498B}"/>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0943605" y="6136735"/>
            <a:ext cx="734317" cy="734317"/>
          </a:xfrm>
          <a:prstGeom prst="rect">
            <a:avLst/>
          </a:prstGeom>
        </p:spPr>
      </p:pic>
    </p:spTree>
    <p:extLst>
      <p:ext uri="{BB962C8B-B14F-4D97-AF65-F5344CB8AC3E}">
        <p14:creationId xmlns:p14="http://schemas.microsoft.com/office/powerpoint/2010/main" val="314951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3.22917E-6 -1.85185E-6 L 3.22917E-6 0.00023 C 0.00013 -0.00474 0.00039 -0.0096 0.00058 -0.01447 C 0.00091 -0.01829 0.00143 -0.02187 0.00143 -0.02569 C 0.00143 -0.1066 0.00182 -0.09329 3.22917E-6 -0.13993 C 0.00013 -0.15451 0.00026 -0.16898 0.00058 -0.18356 C 0.00084 -0.18993 0.00143 -0.19618 0.00143 -0.20278 C 0.00143 -0.20972 0.00091 -0.21666 0.00058 -0.22361 C 0.00045 -0.23981 3.22917E-6 -0.2559 3.22917E-6 -0.27187 C 3.22917E-6 -0.3625 0.00182 -0.30729 3.22917E-6 -0.35405 C 0.00052 -0.38079 0.00019 -0.38021 0.00143 -0.40081 C 0.00338 -0.43298 0.00117 -0.39988 0.00306 -0.4169 C 0.00338 -0.42002 0.00345 -0.42326 0.00377 -0.4265 C 0.00397 -0.42812 0.00455 -0.43136 0.00455 -0.43102 L 0.02799 -0.51018 L 0.06087 -0.55521 L 0.09616 -0.5647 L 0.09531 -0.56342 " pathEditMode="relative" rAng="0" ptsTypes="AAAAAAAAAAAAAAAAAA">
                                      <p:cBhvr>
                                        <p:cTn id="18" dur="2000" fill="hold"/>
                                        <p:tgtEl>
                                          <p:spTgt spid="41"/>
                                        </p:tgtEl>
                                        <p:attrNameLst>
                                          <p:attrName>ppt_x</p:attrName>
                                          <p:attrName>ppt_y</p:attrName>
                                        </p:attrNameLst>
                                      </p:cBhvr>
                                      <p:rCtr x="4805" y="-28229"/>
                                    </p:animMotion>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7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0.09173 -0.56076 L 0.09173 -0.56065 C 0.09381 -0.55995 0.09596 -0.55926 0.09804 -0.55833 C 0.09876 -0.55798 0.09948 -0.55741 0.10019 -0.55706 C 0.10208 -0.55613 0.10397 -0.55567 0.10586 -0.55451 C 0.10729 -0.5537 0.10866 -0.55266 0.11009 -0.55197 C 0.11185 -0.55127 0.11569 -0.54977 0.1179 -0.54826 C 0.11836 -0.54791 0.11881 -0.54745 0.11927 -0.54699 L 0.14544 -0.51678 L 0.16458 -0.46273 L 0.17096 -0.38854 L 0.18789 -0.31933 L 0.2056 -0.28287 L 0.22754 -0.26273 L 0.25586 -0.26146 " pathEditMode="relative" rAng="0" ptsTypes="AAAAAAAAAAAAAAA">
                                      <p:cBhvr>
                                        <p:cTn id="31" dur="2000" fill="hold"/>
                                        <p:tgtEl>
                                          <p:spTgt spid="41"/>
                                        </p:tgtEl>
                                        <p:attrNameLst>
                                          <p:attrName>ppt_x</p:attrName>
                                          <p:attrName>ppt_y</p:attrName>
                                        </p:attrNameLst>
                                      </p:cBhvr>
                                      <p:rCtr x="8203" y="14965"/>
                                    </p:animMotion>
                                  </p:childTnLst>
                                </p:cTn>
                              </p:par>
                            </p:childTnLst>
                          </p:cTn>
                        </p:par>
                        <p:par>
                          <p:cTn id="32" fill="hold">
                            <p:stCondLst>
                              <p:cond delay="2000"/>
                            </p:stCondLst>
                            <p:childTnLst>
                              <p:par>
                                <p:cTn id="33" presetID="1"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nodeType="clickEffect">
                                  <p:stCondLst>
                                    <p:cond delay="0"/>
                                  </p:stCondLst>
                                  <p:childTnLst>
                                    <p:animMotion origin="layout" path="M 0.2608 -0.25891 L 0.2608 -0.25879 C 0.26621 -0.25856 0.27161 -0.25764 0.27702 -0.25764 C 0.27799 -0.25764 0.28353 -0.25822 0.28554 -0.26018 C 0.28704 -0.26169 0.28834 -0.26354 0.28978 -0.26528 C 0.29186 -0.26771 0.29231 -0.26794 0.29401 -0.27153 C 0.29459 -0.27268 0.29505 -0.27396 0.29544 -0.27535 C 0.29577 -0.2765 0.29563 -0.27812 0.29616 -0.27905 C 0.29856 -0.28345 0.29987 -0.28379 0.30254 -0.28541 C 0.30299 -0.28657 0.30325 -0.28831 0.3039 -0.28912 C 0.30944 -0.2956 0.30462 -0.28472 0.3082 -0.29421 C 0.3095 -0.30139 0.30794 -0.29467 0.311 -0.30173 C 0.31543 -0.31192 0.31185 -0.30694 0.31595 -0.3118 C 0.31927 -0.3206 0.31738 -0.31771 0.3209 -0.32187 C 0.32467 -0.33194 0.31972 -0.31979 0.32448 -0.32812 C 0.32506 -0.32916 0.32532 -0.33079 0.32584 -0.33194 C 0.32649 -0.33333 0.32741 -0.33426 0.32799 -0.33565 C 0.33242 -0.34583 0.32884 -0.34085 0.33294 -0.34572 C 0.3332 -0.34699 0.33346 -0.34826 0.33366 -0.34954 C 0.33392 -0.35116 0.33398 -0.35301 0.33437 -0.35451 C 0.3347 -0.3559 0.33528 -0.35706 0.3358 -0.35833 C 0.336 -0.36122 0.33613 -0.36423 0.33646 -0.36713 C 0.33685 -0.37048 0.3373 -0.37396 0.33789 -0.3772 C 0.33815 -0.37847 0.33847 -0.37963 0.3386 -0.38102 C 0.34023 -0.39421 0.33841 -0.38379 0.34004 -0.39224 C 0.34023 -0.39491 0.34186 -0.41447 0.34212 -0.42002 C 0.34323 -0.44074 0.34238 -0.43252 0.34355 -0.45011 C 0.34375 -0.45312 0.34394 -0.45602 0.34427 -0.45903 C 0.34511 -0.46701 0.34498 -0.46122 0.34498 -0.46655 L 0.36198 -0.51805 L 0.39381 -0.55579 L 0.42636 -0.56342 L 0.42708 -0.56458 " pathEditMode="relative" rAng="0" ptsTypes="AAAAAAAAAAAAAAAAAAAAAAAAAAAAAAAAA">
                                      <p:cBhvr>
                                        <p:cTn id="44" dur="2000" fill="hold"/>
                                        <p:tgtEl>
                                          <p:spTgt spid="41"/>
                                        </p:tgtEl>
                                        <p:attrNameLst>
                                          <p:attrName>ppt_x</p:attrName>
                                          <p:attrName>ppt_y</p:attrName>
                                        </p:attrNameLst>
                                      </p:cBhvr>
                                      <p:rCtr x="8314" y="-15220"/>
                                    </p:animMotion>
                                  </p:childTnLst>
                                </p:cTn>
                              </p:par>
                            </p:childTnLst>
                          </p:cTn>
                        </p:par>
                        <p:par>
                          <p:cTn id="45" fill="hold">
                            <p:stCondLst>
                              <p:cond delay="2000"/>
                            </p:stCondLst>
                            <p:childTnLst>
                              <p:par>
                                <p:cTn id="46" presetID="1" presetClass="entr" presetSubtype="0" fill="hold" grpId="0" nodeType="afterEffect">
                                  <p:stCondLst>
                                    <p:cond delay="0"/>
                                  </p:stCondLst>
                                  <p:childTnLst>
                                    <p:set>
                                      <p:cBhvr>
                                        <p:cTn id="47" dur="1" fill="hold">
                                          <p:stCondLst>
                                            <p:cond delay="0"/>
                                          </p:stCondLst>
                                        </p:cTn>
                                        <p:tgtEl>
                                          <p:spTgt spid="82"/>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83"/>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7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0" presetClass="path" presetSubtype="0" accel="50000" decel="50000" fill="hold" nodeType="clickEffect">
                                  <p:stCondLst>
                                    <p:cond delay="0"/>
                                  </p:stCondLst>
                                  <p:childTnLst>
                                    <p:animMotion origin="layout" path="M 0.43346 -0.56331 L 0.43346 -0.56319 C 0.43698 -0.56296 0.44049 -0.56285 0.44407 -0.56215 C 0.44726 -0.56146 0.44674 -0.55798 0.45039 -0.55579 L 0.45254 -0.55451 C 0.45325 -0.55266 0.45527 -0.54525 0.45748 -0.54444 C 0.45937 -0.54386 0.46126 -0.54444 0.46315 -0.54444 L 0.48509 -0.50683 L 0.50631 -0.44514 L 0.51692 -0.37592 L 0.52754 -0.3206 L 0.54524 -0.28796 L 0.56855 -0.2691 L 0.60045 -0.26146 " pathEditMode="relative" rAng="0" ptsTypes="AAAAAAAAAAAAAA">
                                      <p:cBhvr>
                                        <p:cTn id="57" dur="2000" fill="hold"/>
                                        <p:tgtEl>
                                          <p:spTgt spid="41"/>
                                        </p:tgtEl>
                                        <p:attrNameLst>
                                          <p:attrName>ppt_x</p:attrName>
                                          <p:attrName>ppt_y</p:attrName>
                                        </p:attrNameLst>
                                      </p:cBhvr>
                                      <p:rCtr x="8346" y="15093"/>
                                    </p:animMotion>
                                  </p:childTnLst>
                                </p:cTn>
                              </p:par>
                            </p:childTnLst>
                          </p:cTn>
                        </p:par>
                        <p:par>
                          <p:cTn id="58" fill="hold">
                            <p:stCondLst>
                              <p:cond delay="2000"/>
                            </p:stCondLst>
                            <p:childTnLst>
                              <p:par>
                                <p:cTn id="59" presetID="1" presetClass="entr" presetSubtype="0" fill="hold" grpId="0" nodeType="afterEffect">
                                  <p:stCondLst>
                                    <p:cond delay="0"/>
                                  </p:stCondLst>
                                  <p:childTnLst>
                                    <p:set>
                                      <p:cBhvr>
                                        <p:cTn id="60" dur="1" fill="hold">
                                          <p:stCondLst>
                                            <p:cond delay="0"/>
                                          </p:stCondLst>
                                        </p:cTn>
                                        <p:tgtEl>
                                          <p:spTgt spid="9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0" presetClass="path" presetSubtype="0" accel="50000" decel="50000" fill="hold" nodeType="clickEffect">
                                  <p:stCondLst>
                                    <p:cond delay="0"/>
                                  </p:stCondLst>
                                  <p:childTnLst>
                                    <p:animMotion origin="layout" path="M 0.6054 -0.26389 L 0.6054 -0.26377 C 0.6125 -0.26458 0.6164 -0.26377 0.62233 -0.26643 C 0.62675 -0.2684 0.62213 -0.26666 0.62656 -0.27025 C 0.62793 -0.27129 0.63086 -0.2728 0.63086 -0.27268 C 0.63248 -0.2772 0.63216 -0.2772 0.63509 -0.28032 C 0.63528 -0.28055 0.63554 -0.28032 0.6358 -0.28032 L 0.65774 -0.31053 L 0.67467 -0.36967 L 0.68248 -0.43507 L 0.68815 -0.49421 L 0.69661 -0.51308 L 0.7207 -0.54444 L 0.74967 -0.5596 L 0.7681 -0.56204 " pathEditMode="relative" rAng="0" ptsTypes="AAAAAAAAAAAAAAA">
                                      <p:cBhvr>
                                        <p:cTn id="70" dur="2000" fill="hold"/>
                                        <p:tgtEl>
                                          <p:spTgt spid="41"/>
                                        </p:tgtEl>
                                        <p:attrNameLst>
                                          <p:attrName>ppt_x</p:attrName>
                                          <p:attrName>ppt_y</p:attrName>
                                        </p:attrNameLst>
                                      </p:cBhvr>
                                      <p:rCtr x="8132" y="-14907"/>
                                    </p:animMotion>
                                  </p:childTnLst>
                                </p:cTn>
                              </p:par>
                            </p:childTnLst>
                          </p:cTn>
                        </p:par>
                        <p:par>
                          <p:cTn id="71" fill="hold">
                            <p:stCondLst>
                              <p:cond delay="2000"/>
                            </p:stCondLst>
                            <p:childTnLst>
                              <p:par>
                                <p:cTn id="72" presetID="1" presetClass="entr" presetSubtype="0" fill="hold" nodeType="afterEffect">
                                  <p:stCondLst>
                                    <p:cond delay="0"/>
                                  </p:stCondLst>
                                  <p:childTnLst>
                                    <p:set>
                                      <p:cBhvr>
                                        <p:cTn id="73" dur="1" fill="hold">
                                          <p:stCondLst>
                                            <p:cond delay="0"/>
                                          </p:stCondLst>
                                        </p:cTn>
                                        <p:tgtEl>
                                          <p:spTgt spid="36"/>
                                        </p:tgtEl>
                                        <p:attrNameLst>
                                          <p:attrName>style.visibility</p:attrName>
                                        </p:attrNameLst>
                                      </p:cBhvr>
                                      <p:to>
                                        <p:strVal val="visible"/>
                                      </p:to>
                                    </p:set>
                                  </p:childTnLst>
                                </p:cTn>
                              </p:par>
                            </p:childTnLst>
                          </p:cTn>
                        </p:par>
                        <p:par>
                          <p:cTn id="74" fill="hold">
                            <p:stCondLst>
                              <p:cond delay="2000"/>
                            </p:stCondLst>
                            <p:childTnLst>
                              <p:par>
                                <p:cTn id="75" presetID="1" presetClass="entr" presetSubtype="0" fill="hold" grpId="0" nodeType="afterEffect">
                                  <p:stCondLst>
                                    <p:cond delay="0"/>
                                  </p:stCondLst>
                                  <p:childTnLst>
                                    <p:set>
                                      <p:cBhvr>
                                        <p:cTn id="76" dur="1" fill="hold">
                                          <p:stCondLst>
                                            <p:cond delay="0"/>
                                          </p:stCondLst>
                                        </p:cTn>
                                        <p:tgtEl>
                                          <p:spTgt spid="77"/>
                                        </p:tgtEl>
                                        <p:attrNameLst>
                                          <p:attrName>style.visibility</p:attrName>
                                        </p:attrNameLst>
                                      </p:cBhvr>
                                      <p:to>
                                        <p:strVal val="visible"/>
                                      </p:to>
                                    </p:set>
                                  </p:childTnLst>
                                </p:cTn>
                              </p:par>
                            </p:childTnLst>
                          </p:cTn>
                        </p:par>
                        <p:par>
                          <p:cTn id="77" fill="hold">
                            <p:stCondLst>
                              <p:cond delay="2000"/>
                            </p:stCondLst>
                            <p:childTnLst>
                              <p:par>
                                <p:cTn id="78" presetID="1" presetClass="entr" presetSubtype="0" fill="hold" grpId="0" nodeType="afterEffect">
                                  <p:stCondLst>
                                    <p:cond delay="0"/>
                                  </p:stCondLst>
                                  <p:childTnLst>
                                    <p:set>
                                      <p:cBhvr>
                                        <p:cTn id="79" dur="1" fill="hold">
                                          <p:stCondLst>
                                            <p:cond delay="0"/>
                                          </p:stCondLst>
                                        </p:cTn>
                                        <p:tgtEl>
                                          <p:spTgt spid="86"/>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80"/>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0" presetClass="path" presetSubtype="0" accel="50000" decel="50000" fill="hold" nodeType="clickEffect">
                                  <p:stCondLst>
                                    <p:cond delay="0"/>
                                  </p:stCondLst>
                                  <p:childTnLst>
                                    <p:animMotion origin="layout" path="M 0.77591 -0.56076 L 0.81126 -0.53947 L 0.83815 -0.48287 L 0.85306 -0.39097 L 0.85019 -0.10671 L 0.85019 -0.1066 " pathEditMode="relative" rAng="0" ptsTypes="AAAAAA">
                                      <p:cBhvr>
                                        <p:cTn id="85" dur="2000" fill="hold"/>
                                        <p:tgtEl>
                                          <p:spTgt spid="41"/>
                                        </p:tgtEl>
                                        <p:attrNameLst>
                                          <p:attrName>ppt_x</p:attrName>
                                          <p:attrName>ppt_y</p:attrName>
                                        </p:attrNameLst>
                                      </p:cBhvr>
                                      <p:rCtr x="3854" y="22708"/>
                                    </p:animMotion>
                                  </p:childTnLst>
                                </p:cTn>
                              </p:par>
                            </p:childTnLst>
                          </p:cTn>
                        </p:par>
                        <p:par>
                          <p:cTn id="86" fill="hold">
                            <p:stCondLst>
                              <p:cond delay="2000"/>
                            </p:stCondLst>
                            <p:childTnLst>
                              <p:par>
                                <p:cTn id="87" presetID="1" presetClass="entr" presetSubtype="0"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5" grpId="0" animBg="1"/>
      <p:bldP spid="76" grpId="0" animBg="1"/>
      <p:bldP spid="77" grpId="0" animBg="1"/>
      <p:bldP spid="82" grpId="0"/>
      <p:bldP spid="83" grpId="0"/>
      <p:bldP spid="86" grpId="0"/>
      <p:bldP spid="78" grpId="0"/>
      <p:bldP spid="79" grpId="0"/>
      <p:bldP spid="88" grpId="0"/>
      <p:bldP spid="89" grpId="0"/>
      <p:bldP spid="92" grpId="0"/>
      <p:bldP spid="93" grpId="0"/>
      <p:bldP spid="8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E1950176-BF40-3246-97AA-C36BCD987176}"/>
              </a:ext>
            </a:extLst>
          </p:cNvPr>
          <p:cNvSpPr>
            <a:spLocks noChangeArrowheads="1"/>
          </p:cNvSpPr>
          <p:nvPr/>
        </p:nvSpPr>
        <p:spPr bwMode="auto">
          <a:xfrm>
            <a:off x="2531138" y="2866866"/>
            <a:ext cx="2087358" cy="1045253"/>
          </a:xfrm>
          <a:custGeom>
            <a:avLst/>
            <a:gdLst>
              <a:gd name="T0" fmla="*/ 2908 w 2922"/>
              <a:gd name="T1" fmla="*/ 1465 h 1466"/>
              <a:gd name="T2" fmla="*/ 0 w 2922"/>
              <a:gd name="T3" fmla="*/ 28 h 1466"/>
              <a:gd name="T4" fmla="*/ 13 w 2922"/>
              <a:gd name="T5" fmla="*/ 0 h 1466"/>
              <a:gd name="T6" fmla="*/ 2921 w 2922"/>
              <a:gd name="T7" fmla="*/ 1438 h 1466"/>
              <a:gd name="T8" fmla="*/ 2908 w 2922"/>
              <a:gd name="T9" fmla="*/ 1465 h 1466"/>
            </a:gdLst>
            <a:ahLst/>
            <a:cxnLst>
              <a:cxn ang="0">
                <a:pos x="T0" y="T1"/>
              </a:cxn>
              <a:cxn ang="0">
                <a:pos x="T2" y="T3"/>
              </a:cxn>
              <a:cxn ang="0">
                <a:pos x="T4" y="T5"/>
              </a:cxn>
              <a:cxn ang="0">
                <a:pos x="T6" y="T7"/>
              </a:cxn>
              <a:cxn ang="0">
                <a:pos x="T8" y="T9"/>
              </a:cxn>
            </a:cxnLst>
            <a:rect l="0" t="0" r="r" b="b"/>
            <a:pathLst>
              <a:path w="2922" h="1466">
                <a:moveTo>
                  <a:pt x="2908" y="1465"/>
                </a:moveTo>
                <a:lnTo>
                  <a:pt x="0" y="28"/>
                </a:lnTo>
                <a:lnTo>
                  <a:pt x="13" y="0"/>
                </a:lnTo>
                <a:lnTo>
                  <a:pt x="2921" y="1438"/>
                </a:lnTo>
                <a:lnTo>
                  <a:pt x="2908" y="1465"/>
                </a:lnTo>
              </a:path>
            </a:pathLst>
          </a:custGeom>
          <a:solidFill>
            <a:srgbClr val="FFC000"/>
          </a:solidFill>
          <a:ln>
            <a:noFill/>
          </a:ln>
          <a:effectLst/>
        </p:spPr>
        <p:txBody>
          <a:bodyPr wrap="none" anchor="ctr"/>
          <a:lstStyle/>
          <a:p>
            <a:endParaRPr lang="en-US" sz="900"/>
          </a:p>
        </p:txBody>
      </p:sp>
      <p:sp>
        <p:nvSpPr>
          <p:cNvPr id="5" name="Freeform 4">
            <a:extLst>
              <a:ext uri="{FF2B5EF4-FFF2-40B4-BE49-F238E27FC236}">
                <a16:creationId xmlns:a16="http://schemas.microsoft.com/office/drawing/2014/main" id="{FE881F97-8ECF-9C4C-A9FE-2C0BC9563B0E}"/>
              </a:ext>
            </a:extLst>
          </p:cNvPr>
          <p:cNvSpPr>
            <a:spLocks noChangeArrowheads="1"/>
          </p:cNvSpPr>
          <p:nvPr/>
        </p:nvSpPr>
        <p:spPr bwMode="auto">
          <a:xfrm>
            <a:off x="7425227" y="2866866"/>
            <a:ext cx="2087357" cy="1045253"/>
          </a:xfrm>
          <a:custGeom>
            <a:avLst/>
            <a:gdLst>
              <a:gd name="T0" fmla="*/ 2908 w 2924"/>
              <a:gd name="T1" fmla="*/ 1465 h 1466"/>
              <a:gd name="T2" fmla="*/ 0 w 2924"/>
              <a:gd name="T3" fmla="*/ 28 h 1466"/>
              <a:gd name="T4" fmla="*/ 14 w 2924"/>
              <a:gd name="T5" fmla="*/ 0 h 1466"/>
              <a:gd name="T6" fmla="*/ 2923 w 2924"/>
              <a:gd name="T7" fmla="*/ 1438 h 1466"/>
              <a:gd name="T8" fmla="*/ 2908 w 2924"/>
              <a:gd name="T9" fmla="*/ 1465 h 1466"/>
            </a:gdLst>
            <a:ahLst/>
            <a:cxnLst>
              <a:cxn ang="0">
                <a:pos x="T0" y="T1"/>
              </a:cxn>
              <a:cxn ang="0">
                <a:pos x="T2" y="T3"/>
              </a:cxn>
              <a:cxn ang="0">
                <a:pos x="T4" y="T5"/>
              </a:cxn>
              <a:cxn ang="0">
                <a:pos x="T6" y="T7"/>
              </a:cxn>
              <a:cxn ang="0">
                <a:pos x="T8" y="T9"/>
              </a:cxn>
            </a:cxnLst>
            <a:rect l="0" t="0" r="r" b="b"/>
            <a:pathLst>
              <a:path w="2924" h="1466">
                <a:moveTo>
                  <a:pt x="2908" y="1465"/>
                </a:moveTo>
                <a:lnTo>
                  <a:pt x="0" y="28"/>
                </a:lnTo>
                <a:lnTo>
                  <a:pt x="14" y="0"/>
                </a:lnTo>
                <a:lnTo>
                  <a:pt x="2923" y="1438"/>
                </a:lnTo>
                <a:lnTo>
                  <a:pt x="2908" y="1465"/>
                </a:lnTo>
              </a:path>
            </a:pathLst>
          </a:custGeom>
          <a:solidFill>
            <a:schemeClr val="accent3"/>
          </a:solidFill>
          <a:ln>
            <a:noFill/>
          </a:ln>
          <a:effectLst/>
        </p:spPr>
        <p:txBody>
          <a:bodyPr wrap="none" anchor="ctr"/>
          <a:lstStyle/>
          <a:p>
            <a:endParaRPr lang="en-US" sz="900"/>
          </a:p>
        </p:txBody>
      </p:sp>
      <p:sp>
        <p:nvSpPr>
          <p:cNvPr id="7" name="Freeform 6">
            <a:extLst>
              <a:ext uri="{FF2B5EF4-FFF2-40B4-BE49-F238E27FC236}">
                <a16:creationId xmlns:a16="http://schemas.microsoft.com/office/drawing/2014/main" id="{55F7E659-EA54-614A-8BFD-C7B2A651E1B8}"/>
              </a:ext>
            </a:extLst>
          </p:cNvPr>
          <p:cNvSpPr>
            <a:spLocks noChangeArrowheads="1"/>
          </p:cNvSpPr>
          <p:nvPr/>
        </p:nvSpPr>
        <p:spPr bwMode="auto">
          <a:xfrm>
            <a:off x="5053896" y="2866866"/>
            <a:ext cx="2087358" cy="1045253"/>
          </a:xfrm>
          <a:custGeom>
            <a:avLst/>
            <a:gdLst>
              <a:gd name="T0" fmla="*/ 14 w 2923"/>
              <a:gd name="T1" fmla="*/ 1465 h 1466"/>
              <a:gd name="T2" fmla="*/ 0 w 2923"/>
              <a:gd name="T3" fmla="*/ 1438 h 1466"/>
              <a:gd name="T4" fmla="*/ 2908 w 2923"/>
              <a:gd name="T5" fmla="*/ 0 h 1466"/>
              <a:gd name="T6" fmla="*/ 2922 w 2923"/>
              <a:gd name="T7" fmla="*/ 28 h 1466"/>
              <a:gd name="T8" fmla="*/ 14 w 2923"/>
              <a:gd name="T9" fmla="*/ 1465 h 1466"/>
            </a:gdLst>
            <a:ahLst/>
            <a:cxnLst>
              <a:cxn ang="0">
                <a:pos x="T0" y="T1"/>
              </a:cxn>
              <a:cxn ang="0">
                <a:pos x="T2" y="T3"/>
              </a:cxn>
              <a:cxn ang="0">
                <a:pos x="T4" y="T5"/>
              </a:cxn>
              <a:cxn ang="0">
                <a:pos x="T6" y="T7"/>
              </a:cxn>
              <a:cxn ang="0">
                <a:pos x="T8" y="T9"/>
              </a:cxn>
            </a:cxnLst>
            <a:rect l="0" t="0" r="r" b="b"/>
            <a:pathLst>
              <a:path w="2923" h="1466">
                <a:moveTo>
                  <a:pt x="14" y="1465"/>
                </a:moveTo>
                <a:lnTo>
                  <a:pt x="0" y="1438"/>
                </a:lnTo>
                <a:lnTo>
                  <a:pt x="2908" y="0"/>
                </a:lnTo>
                <a:lnTo>
                  <a:pt x="2922" y="28"/>
                </a:lnTo>
                <a:lnTo>
                  <a:pt x="14" y="1465"/>
                </a:lnTo>
              </a:path>
            </a:pathLst>
          </a:custGeom>
          <a:solidFill>
            <a:schemeClr val="accent2"/>
          </a:solidFill>
          <a:ln>
            <a:noFill/>
          </a:ln>
          <a:effectLst/>
        </p:spPr>
        <p:txBody>
          <a:bodyPr wrap="none" anchor="ctr"/>
          <a:lstStyle/>
          <a:p>
            <a:endParaRPr lang="en-US" sz="900"/>
          </a:p>
        </p:txBody>
      </p:sp>
      <p:sp>
        <p:nvSpPr>
          <p:cNvPr id="8" name="Freeform 7">
            <a:extLst>
              <a:ext uri="{FF2B5EF4-FFF2-40B4-BE49-F238E27FC236}">
                <a16:creationId xmlns:a16="http://schemas.microsoft.com/office/drawing/2014/main" id="{4882DEE2-147A-4843-B99E-0AAAC1EB176A}"/>
              </a:ext>
            </a:extLst>
          </p:cNvPr>
          <p:cNvSpPr>
            <a:spLocks noChangeArrowheads="1"/>
          </p:cNvSpPr>
          <p:nvPr/>
        </p:nvSpPr>
        <p:spPr bwMode="auto">
          <a:xfrm>
            <a:off x="2749551" y="2648634"/>
            <a:ext cx="50374" cy="198345"/>
          </a:xfrm>
          <a:custGeom>
            <a:avLst/>
            <a:gdLst>
              <a:gd name="T0" fmla="*/ 67 w 69"/>
              <a:gd name="T1" fmla="*/ 10 h 278"/>
              <a:gd name="T2" fmla="*/ 67 w 69"/>
              <a:gd name="T3" fmla="*/ 12 h 278"/>
              <a:gd name="T4" fmla="*/ 64 w 69"/>
              <a:gd name="T5" fmla="*/ 22 h 278"/>
              <a:gd name="T6" fmla="*/ 62 w 69"/>
              <a:gd name="T7" fmla="*/ 25 h 278"/>
              <a:gd name="T8" fmla="*/ 59 w 69"/>
              <a:gd name="T9" fmla="*/ 32 h 278"/>
              <a:gd name="T10" fmla="*/ 57 w 69"/>
              <a:gd name="T11" fmla="*/ 36 h 278"/>
              <a:gd name="T12" fmla="*/ 52 w 69"/>
              <a:gd name="T13" fmla="*/ 42 h 278"/>
              <a:gd name="T14" fmla="*/ 49 w 69"/>
              <a:gd name="T15" fmla="*/ 47 h 278"/>
              <a:gd name="T16" fmla="*/ 44 w 69"/>
              <a:gd name="T17" fmla="*/ 52 h 278"/>
              <a:gd name="T18" fmla="*/ 38 w 69"/>
              <a:gd name="T19" fmla="*/ 57 h 278"/>
              <a:gd name="T20" fmla="*/ 31 w 69"/>
              <a:gd name="T21" fmla="*/ 63 h 278"/>
              <a:gd name="T22" fmla="*/ 29 w 69"/>
              <a:gd name="T23" fmla="*/ 65 h 278"/>
              <a:gd name="T24" fmla="*/ 17 w 69"/>
              <a:gd name="T25" fmla="*/ 73 h 278"/>
              <a:gd name="T26" fmla="*/ 14 w 69"/>
              <a:gd name="T27" fmla="*/ 75 h 278"/>
              <a:gd name="T28" fmla="*/ 0 w 69"/>
              <a:gd name="T29" fmla="*/ 82 h 278"/>
              <a:gd name="T30" fmla="*/ 0 w 69"/>
              <a:gd name="T31" fmla="*/ 277 h 278"/>
              <a:gd name="T32" fmla="*/ 14 w 69"/>
              <a:gd name="T33" fmla="*/ 268 h 278"/>
              <a:gd name="T34" fmla="*/ 17 w 69"/>
              <a:gd name="T35" fmla="*/ 267 h 278"/>
              <a:gd name="T36" fmla="*/ 19 w 69"/>
              <a:gd name="T37" fmla="*/ 266 h 278"/>
              <a:gd name="T38" fmla="*/ 29 w 69"/>
              <a:gd name="T39" fmla="*/ 259 h 278"/>
              <a:gd name="T40" fmla="*/ 31 w 69"/>
              <a:gd name="T41" fmla="*/ 258 h 278"/>
              <a:gd name="T42" fmla="*/ 35 w 69"/>
              <a:gd name="T43" fmla="*/ 254 h 278"/>
              <a:gd name="T44" fmla="*/ 38 w 69"/>
              <a:gd name="T45" fmla="*/ 251 h 278"/>
              <a:gd name="T46" fmla="*/ 44 w 69"/>
              <a:gd name="T47" fmla="*/ 246 h 278"/>
              <a:gd name="T48" fmla="*/ 46 w 69"/>
              <a:gd name="T49" fmla="*/ 243 h 278"/>
              <a:gd name="T50" fmla="*/ 49 w 69"/>
              <a:gd name="T51" fmla="*/ 240 h 278"/>
              <a:gd name="T52" fmla="*/ 52 w 69"/>
              <a:gd name="T53" fmla="*/ 236 h 278"/>
              <a:gd name="T54" fmla="*/ 54 w 69"/>
              <a:gd name="T55" fmla="*/ 234 h 278"/>
              <a:gd name="T56" fmla="*/ 57 w 69"/>
              <a:gd name="T57" fmla="*/ 230 h 278"/>
              <a:gd name="T58" fmla="*/ 59 w 69"/>
              <a:gd name="T59" fmla="*/ 226 h 278"/>
              <a:gd name="T60" fmla="*/ 60 w 69"/>
              <a:gd name="T61" fmla="*/ 225 h 278"/>
              <a:gd name="T62" fmla="*/ 62 w 69"/>
              <a:gd name="T63" fmla="*/ 219 h 278"/>
              <a:gd name="T64" fmla="*/ 64 w 69"/>
              <a:gd name="T65" fmla="*/ 216 h 278"/>
              <a:gd name="T66" fmla="*/ 64 w 69"/>
              <a:gd name="T67" fmla="*/ 215 h 278"/>
              <a:gd name="T68" fmla="*/ 67 w 69"/>
              <a:gd name="T69" fmla="*/ 206 h 278"/>
              <a:gd name="T70" fmla="*/ 67 w 69"/>
              <a:gd name="T71" fmla="*/ 204 h 278"/>
              <a:gd name="T72" fmla="*/ 68 w 69"/>
              <a:gd name="T73" fmla="*/ 196 h 278"/>
              <a:gd name="T74" fmla="*/ 68 w 69"/>
              <a:gd name="T75" fmla="*/ 195 h 278"/>
              <a:gd name="T76" fmla="*/ 68 w 69"/>
              <a:gd name="T77" fmla="*/ 0 h 278"/>
              <a:gd name="T78" fmla="*/ 67 w 69"/>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8">
                <a:moveTo>
                  <a:pt x="67" y="10"/>
                </a:moveTo>
                <a:cubicBezTo>
                  <a:pt x="67" y="10"/>
                  <a:pt x="67" y="11"/>
                  <a:pt x="67" y="12"/>
                </a:cubicBezTo>
                <a:cubicBezTo>
                  <a:pt x="66" y="15"/>
                  <a:pt x="65" y="19"/>
                  <a:pt x="64" y="22"/>
                </a:cubicBezTo>
                <a:cubicBezTo>
                  <a:pt x="63" y="23"/>
                  <a:pt x="63" y="24"/>
                  <a:pt x="62" y="25"/>
                </a:cubicBezTo>
                <a:cubicBezTo>
                  <a:pt x="62" y="28"/>
                  <a:pt x="60" y="30"/>
                  <a:pt x="59" y="32"/>
                </a:cubicBezTo>
                <a:cubicBezTo>
                  <a:pt x="58" y="33"/>
                  <a:pt x="57" y="34"/>
                  <a:pt x="57" y="36"/>
                </a:cubicBezTo>
                <a:cubicBezTo>
                  <a:pt x="55" y="38"/>
                  <a:pt x="53" y="40"/>
                  <a:pt x="52" y="42"/>
                </a:cubicBezTo>
                <a:cubicBezTo>
                  <a:pt x="51" y="43"/>
                  <a:pt x="50" y="45"/>
                  <a:pt x="49" y="47"/>
                </a:cubicBezTo>
                <a:cubicBezTo>
                  <a:pt x="47" y="48"/>
                  <a:pt x="46" y="50"/>
                  <a:pt x="44" y="52"/>
                </a:cubicBezTo>
                <a:cubicBezTo>
                  <a:pt x="42" y="53"/>
                  <a:pt x="40" y="55"/>
                  <a:pt x="38" y="57"/>
                </a:cubicBezTo>
                <a:cubicBezTo>
                  <a:pt x="36" y="59"/>
                  <a:pt x="33" y="61"/>
                  <a:pt x="31" y="63"/>
                </a:cubicBezTo>
                <a:cubicBezTo>
                  <a:pt x="30" y="64"/>
                  <a:pt x="30" y="64"/>
                  <a:pt x="29" y="65"/>
                </a:cubicBezTo>
                <a:cubicBezTo>
                  <a:pt x="25" y="67"/>
                  <a:pt x="21" y="70"/>
                  <a:pt x="17" y="73"/>
                </a:cubicBezTo>
                <a:cubicBezTo>
                  <a:pt x="16" y="73"/>
                  <a:pt x="15" y="74"/>
                  <a:pt x="14" y="75"/>
                </a:cubicBezTo>
                <a:cubicBezTo>
                  <a:pt x="10" y="77"/>
                  <a:pt x="5" y="80"/>
                  <a:pt x="0" y="82"/>
                </a:cubicBezTo>
                <a:lnTo>
                  <a:pt x="0" y="277"/>
                </a:lnTo>
                <a:cubicBezTo>
                  <a:pt x="5" y="274"/>
                  <a:pt x="10" y="272"/>
                  <a:pt x="14" y="268"/>
                </a:cubicBezTo>
                <a:cubicBezTo>
                  <a:pt x="15" y="268"/>
                  <a:pt x="16" y="267"/>
                  <a:pt x="17" y="267"/>
                </a:cubicBezTo>
                <a:lnTo>
                  <a:pt x="19" y="266"/>
                </a:lnTo>
                <a:cubicBezTo>
                  <a:pt x="23" y="263"/>
                  <a:pt x="26" y="261"/>
                  <a:pt x="29" y="259"/>
                </a:cubicBezTo>
                <a:cubicBezTo>
                  <a:pt x="30" y="258"/>
                  <a:pt x="30" y="258"/>
                  <a:pt x="31" y="258"/>
                </a:cubicBezTo>
                <a:cubicBezTo>
                  <a:pt x="32" y="256"/>
                  <a:pt x="34" y="255"/>
                  <a:pt x="35" y="254"/>
                </a:cubicBezTo>
                <a:cubicBezTo>
                  <a:pt x="36" y="253"/>
                  <a:pt x="37" y="252"/>
                  <a:pt x="38" y="251"/>
                </a:cubicBezTo>
                <a:cubicBezTo>
                  <a:pt x="40" y="250"/>
                  <a:pt x="42" y="248"/>
                  <a:pt x="44" y="246"/>
                </a:cubicBezTo>
                <a:cubicBezTo>
                  <a:pt x="44" y="245"/>
                  <a:pt x="46" y="245"/>
                  <a:pt x="46" y="243"/>
                </a:cubicBezTo>
                <a:cubicBezTo>
                  <a:pt x="47" y="243"/>
                  <a:pt x="47" y="242"/>
                  <a:pt x="49" y="240"/>
                </a:cubicBezTo>
                <a:cubicBezTo>
                  <a:pt x="50" y="239"/>
                  <a:pt x="51" y="238"/>
                  <a:pt x="52" y="236"/>
                </a:cubicBezTo>
                <a:cubicBezTo>
                  <a:pt x="53" y="236"/>
                  <a:pt x="53" y="235"/>
                  <a:pt x="54" y="234"/>
                </a:cubicBezTo>
                <a:cubicBezTo>
                  <a:pt x="55" y="232"/>
                  <a:pt x="55" y="231"/>
                  <a:pt x="57" y="230"/>
                </a:cubicBezTo>
                <a:cubicBezTo>
                  <a:pt x="57" y="229"/>
                  <a:pt x="58" y="227"/>
                  <a:pt x="59" y="226"/>
                </a:cubicBezTo>
                <a:lnTo>
                  <a:pt x="60" y="225"/>
                </a:lnTo>
                <a:cubicBezTo>
                  <a:pt x="61" y="223"/>
                  <a:pt x="62" y="221"/>
                  <a:pt x="62" y="219"/>
                </a:cubicBezTo>
                <a:cubicBezTo>
                  <a:pt x="63" y="219"/>
                  <a:pt x="63" y="217"/>
                  <a:pt x="64" y="216"/>
                </a:cubicBezTo>
                <a:lnTo>
                  <a:pt x="64" y="215"/>
                </a:lnTo>
                <a:cubicBezTo>
                  <a:pt x="65" y="212"/>
                  <a:pt x="66" y="209"/>
                  <a:pt x="67" y="206"/>
                </a:cubicBezTo>
                <a:cubicBezTo>
                  <a:pt x="67" y="206"/>
                  <a:pt x="67" y="205"/>
                  <a:pt x="67" y="204"/>
                </a:cubicBezTo>
                <a:cubicBezTo>
                  <a:pt x="68" y="202"/>
                  <a:pt x="68" y="199"/>
                  <a:pt x="68" y="196"/>
                </a:cubicBezTo>
                <a:cubicBezTo>
                  <a:pt x="68" y="195"/>
                  <a:pt x="68" y="195"/>
                  <a:pt x="68" y="195"/>
                </a:cubicBezTo>
                <a:lnTo>
                  <a:pt x="68" y="0"/>
                </a:lnTo>
                <a:cubicBezTo>
                  <a:pt x="68" y="4"/>
                  <a:pt x="68" y="7"/>
                  <a:pt x="67" y="10"/>
                </a:cubicBezTo>
              </a:path>
            </a:pathLst>
          </a:custGeom>
          <a:solidFill>
            <a:schemeClr val="bg1">
              <a:lumMod val="65000"/>
            </a:schemeClr>
          </a:solidFill>
          <a:ln>
            <a:noFill/>
          </a:ln>
          <a:effectLst/>
        </p:spPr>
        <p:txBody>
          <a:bodyPr wrap="none" anchor="ctr"/>
          <a:lstStyle/>
          <a:p>
            <a:endParaRPr lang="en-US" sz="900"/>
          </a:p>
        </p:txBody>
      </p:sp>
      <p:sp>
        <p:nvSpPr>
          <p:cNvPr id="10" name="Freeform 9">
            <a:extLst>
              <a:ext uri="{FF2B5EF4-FFF2-40B4-BE49-F238E27FC236}">
                <a16:creationId xmlns:a16="http://schemas.microsoft.com/office/drawing/2014/main" id="{D2861421-ECFF-C948-B529-9CF5981942AA}"/>
              </a:ext>
            </a:extLst>
          </p:cNvPr>
          <p:cNvSpPr>
            <a:spLocks noChangeArrowheads="1"/>
          </p:cNvSpPr>
          <p:nvPr/>
        </p:nvSpPr>
        <p:spPr bwMode="auto">
          <a:xfrm>
            <a:off x="1166095" y="2876312"/>
            <a:ext cx="50374" cy="198345"/>
          </a:xfrm>
          <a:custGeom>
            <a:avLst/>
            <a:gdLst>
              <a:gd name="T0" fmla="*/ 0 w 69"/>
              <a:gd name="T1" fmla="*/ 195 h 278"/>
              <a:gd name="T2" fmla="*/ 0 w 69"/>
              <a:gd name="T3" fmla="*/ 0 h 278"/>
              <a:gd name="T4" fmla="*/ 68 w 69"/>
              <a:gd name="T5" fmla="*/ 82 h 278"/>
              <a:gd name="T6" fmla="*/ 68 w 69"/>
              <a:gd name="T7" fmla="*/ 277 h 278"/>
              <a:gd name="T8" fmla="*/ 0 w 69"/>
              <a:gd name="T9" fmla="*/ 195 h 278"/>
            </a:gdLst>
            <a:ahLst/>
            <a:cxnLst>
              <a:cxn ang="0">
                <a:pos x="T0" y="T1"/>
              </a:cxn>
              <a:cxn ang="0">
                <a:pos x="T2" y="T3"/>
              </a:cxn>
              <a:cxn ang="0">
                <a:pos x="T4" y="T5"/>
              </a:cxn>
              <a:cxn ang="0">
                <a:pos x="T6" y="T7"/>
              </a:cxn>
              <a:cxn ang="0">
                <a:pos x="T8" y="T9"/>
              </a:cxn>
            </a:cxnLst>
            <a:rect l="0" t="0" r="r" b="b"/>
            <a:pathLst>
              <a:path w="69" h="278">
                <a:moveTo>
                  <a:pt x="0" y="195"/>
                </a:moveTo>
                <a:lnTo>
                  <a:pt x="0" y="0"/>
                </a:lnTo>
                <a:cubicBezTo>
                  <a:pt x="0" y="30"/>
                  <a:pt x="22" y="59"/>
                  <a:pt x="68" y="82"/>
                </a:cubicBezTo>
                <a:lnTo>
                  <a:pt x="68" y="277"/>
                </a:lnTo>
                <a:cubicBezTo>
                  <a:pt x="22" y="254"/>
                  <a:pt x="0" y="224"/>
                  <a:pt x="0" y="195"/>
                </a:cubicBezTo>
              </a:path>
            </a:pathLst>
          </a:custGeom>
          <a:solidFill>
            <a:schemeClr val="bg1">
              <a:lumMod val="65000"/>
            </a:schemeClr>
          </a:solidFill>
          <a:ln>
            <a:noFill/>
          </a:ln>
          <a:effectLst/>
        </p:spPr>
        <p:txBody>
          <a:bodyPr wrap="none" anchor="ctr"/>
          <a:lstStyle/>
          <a:p>
            <a:endParaRPr lang="en-US" sz="900"/>
          </a:p>
        </p:txBody>
      </p:sp>
      <p:sp>
        <p:nvSpPr>
          <p:cNvPr id="11" name="Freeform 10">
            <a:extLst>
              <a:ext uri="{FF2B5EF4-FFF2-40B4-BE49-F238E27FC236}">
                <a16:creationId xmlns:a16="http://schemas.microsoft.com/office/drawing/2014/main" id="{C5D95A94-446A-7642-A95B-85C10D8EE961}"/>
              </a:ext>
            </a:extLst>
          </p:cNvPr>
          <p:cNvSpPr>
            <a:spLocks noChangeArrowheads="1"/>
          </p:cNvSpPr>
          <p:nvPr/>
        </p:nvSpPr>
        <p:spPr bwMode="auto">
          <a:xfrm>
            <a:off x="1780964" y="2713908"/>
            <a:ext cx="969692" cy="623374"/>
          </a:xfrm>
          <a:custGeom>
            <a:avLst/>
            <a:gdLst>
              <a:gd name="T0" fmla="*/ 1359 w 1360"/>
              <a:gd name="T1" fmla="*/ 0 h 875"/>
              <a:gd name="T2" fmla="*/ 1359 w 1360"/>
              <a:gd name="T3" fmla="*/ 195 h 875"/>
              <a:gd name="T4" fmla="*/ 0 w 1360"/>
              <a:gd name="T5" fmla="*/ 874 h 875"/>
              <a:gd name="T6" fmla="*/ 0 w 1360"/>
              <a:gd name="T7" fmla="*/ 679 h 875"/>
              <a:gd name="T8" fmla="*/ 1359 w 1360"/>
              <a:gd name="T9" fmla="*/ 0 h 875"/>
            </a:gdLst>
            <a:ahLst/>
            <a:cxnLst>
              <a:cxn ang="0">
                <a:pos x="T0" y="T1"/>
              </a:cxn>
              <a:cxn ang="0">
                <a:pos x="T2" y="T3"/>
              </a:cxn>
              <a:cxn ang="0">
                <a:pos x="T4" y="T5"/>
              </a:cxn>
              <a:cxn ang="0">
                <a:pos x="T6" y="T7"/>
              </a:cxn>
              <a:cxn ang="0">
                <a:pos x="T8" y="T9"/>
              </a:cxn>
            </a:cxnLst>
            <a:rect l="0" t="0" r="r" b="b"/>
            <a:pathLst>
              <a:path w="1360" h="875">
                <a:moveTo>
                  <a:pt x="1359" y="0"/>
                </a:moveTo>
                <a:lnTo>
                  <a:pt x="1359" y="195"/>
                </a:lnTo>
                <a:lnTo>
                  <a:pt x="0" y="874"/>
                </a:lnTo>
                <a:lnTo>
                  <a:pt x="0" y="679"/>
                </a:lnTo>
                <a:lnTo>
                  <a:pt x="1359" y="0"/>
                </a:lnTo>
              </a:path>
            </a:pathLst>
          </a:custGeom>
          <a:solidFill>
            <a:schemeClr val="bg1">
              <a:lumMod val="75000"/>
            </a:schemeClr>
          </a:solidFill>
          <a:ln>
            <a:noFill/>
          </a:ln>
          <a:effectLst/>
        </p:spPr>
        <p:txBody>
          <a:bodyPr wrap="none" anchor="ctr"/>
          <a:lstStyle/>
          <a:p>
            <a:endParaRPr lang="en-US" sz="900"/>
          </a:p>
        </p:txBody>
      </p:sp>
      <p:sp>
        <p:nvSpPr>
          <p:cNvPr id="12" name="Freeform 11">
            <a:extLst>
              <a:ext uri="{FF2B5EF4-FFF2-40B4-BE49-F238E27FC236}">
                <a16:creationId xmlns:a16="http://schemas.microsoft.com/office/drawing/2014/main" id="{7D985101-007A-CC4B-8E51-A60673ADAE87}"/>
              </a:ext>
            </a:extLst>
          </p:cNvPr>
          <p:cNvSpPr>
            <a:spLocks noChangeArrowheads="1"/>
          </p:cNvSpPr>
          <p:nvPr/>
        </p:nvSpPr>
        <p:spPr bwMode="auto">
          <a:xfrm>
            <a:off x="578293" y="2713908"/>
            <a:ext cx="969692" cy="623374"/>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p>
            <a:endParaRPr lang="en-US" sz="900"/>
          </a:p>
        </p:txBody>
      </p:sp>
      <p:sp>
        <p:nvSpPr>
          <p:cNvPr id="13" name="Freeform 12">
            <a:extLst>
              <a:ext uri="{FF2B5EF4-FFF2-40B4-BE49-F238E27FC236}">
                <a16:creationId xmlns:a16="http://schemas.microsoft.com/office/drawing/2014/main" id="{B99BDC3A-7D62-AF4F-98DE-5984EB7F832D}"/>
              </a:ext>
            </a:extLst>
          </p:cNvPr>
          <p:cNvSpPr>
            <a:spLocks noChangeArrowheads="1"/>
          </p:cNvSpPr>
          <p:nvPr/>
        </p:nvSpPr>
        <p:spPr bwMode="auto">
          <a:xfrm>
            <a:off x="512177" y="2090533"/>
            <a:ext cx="2304594" cy="1136554"/>
          </a:xfrm>
          <a:custGeom>
            <a:avLst/>
            <a:gdLst>
              <a:gd name="T0" fmla="*/ 1614 w 3228"/>
              <a:gd name="T1" fmla="*/ 0 h 1592"/>
              <a:gd name="T2" fmla="*/ 1777 w 3228"/>
              <a:gd name="T3" fmla="*/ 34 h 1592"/>
              <a:gd name="T4" fmla="*/ 3136 w 3228"/>
              <a:gd name="T5" fmla="*/ 713 h 1592"/>
              <a:gd name="T6" fmla="*/ 3136 w 3228"/>
              <a:gd name="T7" fmla="*/ 877 h 1592"/>
              <a:gd name="T8" fmla="*/ 1777 w 3228"/>
              <a:gd name="T9" fmla="*/ 1556 h 1592"/>
              <a:gd name="T10" fmla="*/ 1614 w 3228"/>
              <a:gd name="T11" fmla="*/ 1591 h 1592"/>
              <a:gd name="T12" fmla="*/ 1449 w 3228"/>
              <a:gd name="T13" fmla="*/ 1556 h 1592"/>
              <a:gd name="T14" fmla="*/ 91 w 3228"/>
              <a:gd name="T15" fmla="*/ 877 h 1592"/>
              <a:gd name="T16" fmla="*/ 91 w 3228"/>
              <a:gd name="T17" fmla="*/ 713 h 1592"/>
              <a:gd name="T18" fmla="*/ 1449 w 3228"/>
              <a:gd name="T19" fmla="*/ 34 h 1592"/>
              <a:gd name="T20" fmla="*/ 1614 w 3228"/>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8" h="1592">
                <a:moveTo>
                  <a:pt x="1614" y="0"/>
                </a:moveTo>
                <a:cubicBezTo>
                  <a:pt x="1673" y="0"/>
                  <a:pt x="1732" y="12"/>
                  <a:pt x="1777" y="34"/>
                </a:cubicBezTo>
                <a:lnTo>
                  <a:pt x="3136" y="713"/>
                </a:lnTo>
                <a:cubicBezTo>
                  <a:pt x="3227" y="758"/>
                  <a:pt x="3227" y="832"/>
                  <a:pt x="3136" y="877"/>
                </a:cubicBezTo>
                <a:lnTo>
                  <a:pt x="1777" y="1556"/>
                </a:lnTo>
                <a:cubicBezTo>
                  <a:pt x="1732" y="1579"/>
                  <a:pt x="1673" y="1591"/>
                  <a:pt x="1614" y="1591"/>
                </a:cubicBezTo>
                <a:cubicBezTo>
                  <a:pt x="1554" y="1591"/>
                  <a:pt x="1495" y="1579"/>
                  <a:pt x="1449" y="1556"/>
                </a:cubicBezTo>
                <a:lnTo>
                  <a:pt x="91" y="877"/>
                </a:lnTo>
                <a:cubicBezTo>
                  <a:pt x="0" y="832"/>
                  <a:pt x="0" y="758"/>
                  <a:pt x="91" y="713"/>
                </a:cubicBezTo>
                <a:lnTo>
                  <a:pt x="1449" y="34"/>
                </a:lnTo>
                <a:cubicBezTo>
                  <a:pt x="1495" y="12"/>
                  <a:pt x="1554" y="0"/>
                  <a:pt x="1614" y="0"/>
                </a:cubicBezTo>
              </a:path>
            </a:pathLst>
          </a:custGeom>
          <a:solidFill>
            <a:schemeClr val="bg1">
              <a:lumMod val="95000"/>
            </a:schemeClr>
          </a:solidFill>
          <a:ln>
            <a:noFill/>
          </a:ln>
          <a:effectLst/>
        </p:spPr>
        <p:txBody>
          <a:bodyPr wrap="none" anchor="ctr"/>
          <a:lstStyle/>
          <a:p>
            <a:endParaRPr lang="en-US" sz="900"/>
          </a:p>
        </p:txBody>
      </p:sp>
      <p:sp>
        <p:nvSpPr>
          <p:cNvPr id="14" name="Freeform 13">
            <a:extLst>
              <a:ext uri="{FF2B5EF4-FFF2-40B4-BE49-F238E27FC236}">
                <a16:creationId xmlns:a16="http://schemas.microsoft.com/office/drawing/2014/main" id="{FB02258A-E0B7-B54C-9EF2-1F7FF40C7A00}"/>
              </a:ext>
            </a:extLst>
          </p:cNvPr>
          <p:cNvSpPr>
            <a:spLocks noChangeArrowheads="1"/>
          </p:cNvSpPr>
          <p:nvPr/>
        </p:nvSpPr>
        <p:spPr bwMode="auto">
          <a:xfrm>
            <a:off x="1547986" y="3198754"/>
            <a:ext cx="236125" cy="163715"/>
          </a:xfrm>
          <a:custGeom>
            <a:avLst/>
            <a:gdLst>
              <a:gd name="T0" fmla="*/ 300 w 329"/>
              <a:gd name="T1" fmla="*/ 12 h 230"/>
              <a:gd name="T2" fmla="*/ 276 w 329"/>
              <a:gd name="T3" fmla="*/ 20 h 230"/>
              <a:gd name="T4" fmla="*/ 254 w 329"/>
              <a:gd name="T5" fmla="*/ 26 h 230"/>
              <a:gd name="T6" fmla="*/ 230 w 329"/>
              <a:gd name="T7" fmla="*/ 30 h 230"/>
              <a:gd name="T8" fmla="*/ 205 w 329"/>
              <a:gd name="T9" fmla="*/ 33 h 230"/>
              <a:gd name="T10" fmla="*/ 183 w 329"/>
              <a:gd name="T11" fmla="*/ 34 h 230"/>
              <a:gd name="T12" fmla="*/ 148 w 329"/>
              <a:gd name="T13" fmla="*/ 34 h 230"/>
              <a:gd name="T14" fmla="*/ 122 w 329"/>
              <a:gd name="T15" fmla="*/ 32 h 230"/>
              <a:gd name="T16" fmla="*/ 100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3 w 329"/>
              <a:gd name="T37" fmla="*/ 221 h 230"/>
              <a:gd name="T38" fmla="*/ 100 w 329"/>
              <a:gd name="T39" fmla="*/ 224 h 230"/>
              <a:gd name="T40" fmla="*/ 120 w 329"/>
              <a:gd name="T41" fmla="*/ 227 h 230"/>
              <a:gd name="T42" fmla="*/ 139 w 329"/>
              <a:gd name="T43" fmla="*/ 228 h 230"/>
              <a:gd name="T44" fmla="*/ 148 w 329"/>
              <a:gd name="T45" fmla="*/ 228 h 230"/>
              <a:gd name="T46" fmla="*/ 165 w 329"/>
              <a:gd name="T47" fmla="*/ 229 h 230"/>
              <a:gd name="T48" fmla="*/ 183 w 329"/>
              <a:gd name="T49" fmla="*/ 228 h 230"/>
              <a:gd name="T50" fmla="*/ 202 w 329"/>
              <a:gd name="T51" fmla="*/ 227 h 230"/>
              <a:gd name="T52" fmla="*/ 229 w 329"/>
              <a:gd name="T53" fmla="*/ 224 h 230"/>
              <a:gd name="T54" fmla="*/ 252 w 329"/>
              <a:gd name="T55" fmla="*/ 220 h 230"/>
              <a:gd name="T56" fmla="*/ 273 w 329"/>
              <a:gd name="T57" fmla="*/ 215 h 230"/>
              <a:gd name="T58" fmla="*/ 293 w 329"/>
              <a:gd name="T59" fmla="*/ 209 h 230"/>
              <a:gd name="T60" fmla="*/ 314 w 329"/>
              <a:gd name="T61" fmla="*/ 202 h 230"/>
              <a:gd name="T62" fmla="*/ 328 w 329"/>
              <a:gd name="T63" fmla="*/ 195 h 230"/>
              <a:gd name="T64" fmla="*/ 314 w 329"/>
              <a:gd name="T65" fmla="*/ 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4" y="7"/>
                </a:moveTo>
                <a:cubicBezTo>
                  <a:pt x="309" y="9"/>
                  <a:pt x="304" y="11"/>
                  <a:pt x="300" y="12"/>
                </a:cubicBezTo>
                <a:cubicBezTo>
                  <a:pt x="298" y="13"/>
                  <a:pt x="296" y="14"/>
                  <a:pt x="293" y="15"/>
                </a:cubicBezTo>
                <a:cubicBezTo>
                  <a:pt x="288" y="17"/>
                  <a:pt x="282" y="19"/>
                  <a:pt x="276" y="20"/>
                </a:cubicBezTo>
                <a:cubicBezTo>
                  <a:pt x="275" y="21"/>
                  <a:pt x="273" y="21"/>
                  <a:pt x="273" y="21"/>
                </a:cubicBezTo>
                <a:cubicBezTo>
                  <a:pt x="267" y="23"/>
                  <a:pt x="260" y="24"/>
                  <a:pt x="254" y="26"/>
                </a:cubicBezTo>
                <a:cubicBezTo>
                  <a:pt x="253" y="26"/>
                  <a:pt x="252" y="26"/>
                  <a:pt x="252" y="26"/>
                </a:cubicBezTo>
                <a:cubicBezTo>
                  <a:pt x="245" y="27"/>
                  <a:pt x="237" y="29"/>
                  <a:pt x="230" y="30"/>
                </a:cubicBezTo>
                <a:lnTo>
                  <a:pt x="229" y="30"/>
                </a:lnTo>
                <a:cubicBezTo>
                  <a:pt x="221" y="31"/>
                  <a:pt x="213" y="32"/>
                  <a:pt x="205" y="33"/>
                </a:cubicBezTo>
                <a:cubicBezTo>
                  <a:pt x="202" y="33"/>
                  <a:pt x="199" y="33"/>
                  <a:pt x="195" y="34"/>
                </a:cubicBezTo>
                <a:cubicBezTo>
                  <a:pt x="191" y="34"/>
                  <a:pt x="187" y="34"/>
                  <a:pt x="183" y="34"/>
                </a:cubicBezTo>
                <a:cubicBezTo>
                  <a:pt x="177" y="34"/>
                  <a:pt x="171" y="35"/>
                  <a:pt x="165" y="35"/>
                </a:cubicBezTo>
                <a:cubicBezTo>
                  <a:pt x="159" y="35"/>
                  <a:pt x="154" y="34"/>
                  <a:pt x="148" y="34"/>
                </a:cubicBezTo>
                <a:cubicBezTo>
                  <a:pt x="145" y="34"/>
                  <a:pt x="143" y="34"/>
                  <a:pt x="141" y="34"/>
                </a:cubicBezTo>
                <a:cubicBezTo>
                  <a:pt x="135" y="34"/>
                  <a:pt x="128" y="33"/>
                  <a:pt x="122" y="32"/>
                </a:cubicBezTo>
                <a:cubicBezTo>
                  <a:pt x="121" y="32"/>
                  <a:pt x="120" y="32"/>
                  <a:pt x="120" y="32"/>
                </a:cubicBezTo>
                <a:cubicBezTo>
                  <a:pt x="113" y="32"/>
                  <a:pt x="106" y="31"/>
                  <a:pt x="100" y="30"/>
                </a:cubicBezTo>
                <a:cubicBezTo>
                  <a:pt x="97" y="29"/>
                  <a:pt x="96" y="29"/>
                  <a:pt x="93" y="29"/>
                </a:cubicBezTo>
                <a:cubicBezTo>
                  <a:pt x="89" y="28"/>
                  <a:pt x="84" y="27"/>
                  <a:pt x="79" y="26"/>
                </a:cubicBezTo>
                <a:cubicBezTo>
                  <a:pt x="77" y="26"/>
                  <a:pt x="74" y="25"/>
                  <a:pt x="71" y="24"/>
                </a:cubicBezTo>
                <a:cubicBezTo>
                  <a:pt x="67" y="24"/>
                  <a:pt x="63" y="23"/>
                  <a:pt x="60" y="22"/>
                </a:cubicBezTo>
                <a:cubicBezTo>
                  <a:pt x="56" y="21"/>
                  <a:pt x="52" y="20"/>
                  <a:pt x="50" y="19"/>
                </a:cubicBezTo>
                <a:cubicBezTo>
                  <a:pt x="46" y="18"/>
                  <a:pt x="43" y="17"/>
                  <a:pt x="40" y="16"/>
                </a:cubicBezTo>
                <a:cubicBezTo>
                  <a:pt x="33" y="14"/>
                  <a:pt x="26" y="12"/>
                  <a:pt x="20" y="9"/>
                </a:cubicBezTo>
                <a:cubicBezTo>
                  <a:pt x="20" y="9"/>
                  <a:pt x="19" y="9"/>
                  <a:pt x="18" y="8"/>
                </a:cubicBezTo>
                <a:cubicBezTo>
                  <a:pt x="12" y="6"/>
                  <a:pt x="6" y="4"/>
                  <a:pt x="0" y="0"/>
                </a:cubicBezTo>
                <a:lnTo>
                  <a:pt x="0" y="195"/>
                </a:lnTo>
                <a:cubicBezTo>
                  <a:pt x="6" y="197"/>
                  <a:pt x="12" y="200"/>
                  <a:pt x="18" y="203"/>
                </a:cubicBezTo>
                <a:cubicBezTo>
                  <a:pt x="19" y="203"/>
                  <a:pt x="20" y="204"/>
                  <a:pt x="20" y="204"/>
                </a:cubicBezTo>
                <a:cubicBezTo>
                  <a:pt x="26" y="206"/>
                  <a:pt x="33" y="208"/>
                  <a:pt x="40" y="210"/>
                </a:cubicBezTo>
                <a:cubicBezTo>
                  <a:pt x="41" y="211"/>
                  <a:pt x="41" y="211"/>
                  <a:pt x="42" y="212"/>
                </a:cubicBezTo>
                <a:cubicBezTo>
                  <a:pt x="45" y="212"/>
                  <a:pt x="47" y="213"/>
                  <a:pt x="50" y="213"/>
                </a:cubicBezTo>
                <a:cubicBezTo>
                  <a:pt x="52" y="214"/>
                  <a:pt x="56" y="215"/>
                  <a:pt x="60" y="216"/>
                </a:cubicBezTo>
                <a:cubicBezTo>
                  <a:pt x="61" y="216"/>
                  <a:pt x="62" y="217"/>
                  <a:pt x="63" y="217"/>
                </a:cubicBezTo>
                <a:cubicBezTo>
                  <a:pt x="65" y="218"/>
                  <a:pt x="68" y="218"/>
                  <a:pt x="71" y="219"/>
                </a:cubicBezTo>
                <a:cubicBezTo>
                  <a:pt x="74" y="219"/>
                  <a:pt x="77" y="220"/>
                  <a:pt x="79" y="221"/>
                </a:cubicBezTo>
                <a:cubicBezTo>
                  <a:pt x="81" y="221"/>
                  <a:pt x="81" y="221"/>
                  <a:pt x="83" y="221"/>
                </a:cubicBezTo>
                <a:cubicBezTo>
                  <a:pt x="86" y="222"/>
                  <a:pt x="89" y="223"/>
                  <a:pt x="93" y="223"/>
                </a:cubicBezTo>
                <a:cubicBezTo>
                  <a:pt x="96" y="223"/>
                  <a:pt x="97" y="224"/>
                  <a:pt x="100" y="224"/>
                </a:cubicBezTo>
                <a:lnTo>
                  <a:pt x="101" y="224"/>
                </a:lnTo>
                <a:cubicBezTo>
                  <a:pt x="107" y="225"/>
                  <a:pt x="114" y="226"/>
                  <a:pt x="120" y="227"/>
                </a:cubicBezTo>
                <a:cubicBezTo>
                  <a:pt x="120" y="227"/>
                  <a:pt x="121" y="227"/>
                  <a:pt x="122" y="227"/>
                </a:cubicBezTo>
                <a:cubicBezTo>
                  <a:pt x="128" y="227"/>
                  <a:pt x="133" y="227"/>
                  <a:pt x="139" y="228"/>
                </a:cubicBezTo>
                <a:cubicBezTo>
                  <a:pt x="139" y="228"/>
                  <a:pt x="140" y="228"/>
                  <a:pt x="141" y="228"/>
                </a:cubicBezTo>
                <a:cubicBezTo>
                  <a:pt x="143" y="228"/>
                  <a:pt x="145" y="228"/>
                  <a:pt x="148" y="228"/>
                </a:cubicBezTo>
                <a:cubicBezTo>
                  <a:pt x="152" y="229"/>
                  <a:pt x="155" y="229"/>
                  <a:pt x="158" y="229"/>
                </a:cubicBezTo>
                <a:cubicBezTo>
                  <a:pt x="160" y="229"/>
                  <a:pt x="163" y="229"/>
                  <a:pt x="165" y="229"/>
                </a:cubicBezTo>
                <a:cubicBezTo>
                  <a:pt x="169" y="229"/>
                  <a:pt x="174" y="229"/>
                  <a:pt x="180" y="229"/>
                </a:cubicBezTo>
                <a:cubicBezTo>
                  <a:pt x="180" y="229"/>
                  <a:pt x="182" y="228"/>
                  <a:pt x="183" y="228"/>
                </a:cubicBezTo>
                <a:cubicBezTo>
                  <a:pt x="187" y="228"/>
                  <a:pt x="191" y="228"/>
                  <a:pt x="195" y="227"/>
                </a:cubicBezTo>
                <a:cubicBezTo>
                  <a:pt x="198" y="227"/>
                  <a:pt x="200" y="227"/>
                  <a:pt x="202" y="227"/>
                </a:cubicBezTo>
                <a:cubicBezTo>
                  <a:pt x="204" y="227"/>
                  <a:pt x="204" y="227"/>
                  <a:pt x="205" y="227"/>
                </a:cubicBezTo>
                <a:cubicBezTo>
                  <a:pt x="213" y="226"/>
                  <a:pt x="221" y="225"/>
                  <a:pt x="229" y="224"/>
                </a:cubicBezTo>
                <a:lnTo>
                  <a:pt x="230" y="224"/>
                </a:lnTo>
                <a:cubicBezTo>
                  <a:pt x="237" y="223"/>
                  <a:pt x="245" y="222"/>
                  <a:pt x="252" y="220"/>
                </a:cubicBezTo>
                <a:cubicBezTo>
                  <a:pt x="252" y="220"/>
                  <a:pt x="253" y="220"/>
                  <a:pt x="254" y="219"/>
                </a:cubicBezTo>
                <a:cubicBezTo>
                  <a:pt x="260" y="218"/>
                  <a:pt x="267" y="217"/>
                  <a:pt x="273" y="215"/>
                </a:cubicBezTo>
                <a:cubicBezTo>
                  <a:pt x="274" y="215"/>
                  <a:pt x="275" y="214"/>
                  <a:pt x="276" y="214"/>
                </a:cubicBezTo>
                <a:cubicBezTo>
                  <a:pt x="282" y="213"/>
                  <a:pt x="288" y="211"/>
                  <a:pt x="293" y="209"/>
                </a:cubicBezTo>
                <a:cubicBezTo>
                  <a:pt x="296" y="208"/>
                  <a:pt x="298" y="207"/>
                  <a:pt x="300" y="207"/>
                </a:cubicBezTo>
                <a:cubicBezTo>
                  <a:pt x="304" y="205"/>
                  <a:pt x="309" y="204"/>
                  <a:pt x="314" y="202"/>
                </a:cubicBezTo>
                <a:cubicBezTo>
                  <a:pt x="314" y="201"/>
                  <a:pt x="315" y="201"/>
                  <a:pt x="315" y="200"/>
                </a:cubicBezTo>
                <a:cubicBezTo>
                  <a:pt x="320" y="199"/>
                  <a:pt x="324" y="197"/>
                  <a:pt x="328" y="195"/>
                </a:cubicBezTo>
                <a:lnTo>
                  <a:pt x="328" y="0"/>
                </a:lnTo>
                <a:cubicBezTo>
                  <a:pt x="323" y="3"/>
                  <a:pt x="319" y="5"/>
                  <a:pt x="314" y="7"/>
                </a:cubicBezTo>
              </a:path>
            </a:pathLst>
          </a:custGeom>
          <a:solidFill>
            <a:schemeClr val="bg1">
              <a:lumMod val="65000"/>
            </a:schemeClr>
          </a:solidFill>
          <a:ln>
            <a:noFill/>
          </a:ln>
          <a:effectLst/>
        </p:spPr>
        <p:txBody>
          <a:bodyPr wrap="none" anchor="ctr"/>
          <a:lstStyle/>
          <a:p>
            <a:endParaRPr lang="en-US" sz="900"/>
          </a:p>
        </p:txBody>
      </p:sp>
      <p:sp>
        <p:nvSpPr>
          <p:cNvPr id="15" name="Freeform 14">
            <a:extLst>
              <a:ext uri="{FF2B5EF4-FFF2-40B4-BE49-F238E27FC236}">
                <a16:creationId xmlns:a16="http://schemas.microsoft.com/office/drawing/2014/main" id="{9FEF86BB-C1A8-C14D-B381-3A5B4A62C4FE}"/>
              </a:ext>
            </a:extLst>
          </p:cNvPr>
          <p:cNvSpPr>
            <a:spLocks noChangeArrowheads="1"/>
          </p:cNvSpPr>
          <p:nvPr/>
        </p:nvSpPr>
        <p:spPr bwMode="auto">
          <a:xfrm>
            <a:off x="1375466" y="2614658"/>
            <a:ext cx="598187" cy="141677"/>
          </a:xfrm>
          <a:custGeom>
            <a:avLst/>
            <a:gdLst>
              <a:gd name="T0" fmla="*/ 839 w 840"/>
              <a:gd name="T1" fmla="*/ 99 h 200"/>
              <a:gd name="T2" fmla="*/ 420 w 840"/>
              <a:gd name="T3" fmla="*/ 199 h 200"/>
              <a:gd name="T4" fmla="*/ 0 w 840"/>
              <a:gd name="T5" fmla="*/ 99 h 200"/>
              <a:gd name="T6" fmla="*/ 420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20" y="199"/>
                </a:cubicBezTo>
                <a:cubicBezTo>
                  <a:pt x="188" y="199"/>
                  <a:pt x="0" y="154"/>
                  <a:pt x="0" y="99"/>
                </a:cubicBezTo>
                <a:cubicBezTo>
                  <a:pt x="0" y="45"/>
                  <a:pt x="188" y="0"/>
                  <a:pt x="420" y="0"/>
                </a:cubicBezTo>
                <a:cubicBezTo>
                  <a:pt x="651" y="0"/>
                  <a:pt x="839" y="45"/>
                  <a:pt x="839" y="99"/>
                </a:cubicBezTo>
              </a:path>
            </a:pathLst>
          </a:custGeom>
          <a:solidFill>
            <a:schemeClr val="bg1">
              <a:lumMod val="75000"/>
            </a:schemeClr>
          </a:solidFill>
          <a:ln>
            <a:noFill/>
          </a:ln>
          <a:effectLst/>
        </p:spPr>
        <p:txBody>
          <a:bodyPr wrap="none" anchor="ctr"/>
          <a:lstStyle/>
          <a:p>
            <a:endParaRPr lang="en-US" sz="900"/>
          </a:p>
        </p:txBody>
      </p:sp>
      <p:sp>
        <p:nvSpPr>
          <p:cNvPr id="16" name="Freeform 15">
            <a:extLst>
              <a:ext uri="{FF2B5EF4-FFF2-40B4-BE49-F238E27FC236}">
                <a16:creationId xmlns:a16="http://schemas.microsoft.com/office/drawing/2014/main" id="{E034EB4C-75D0-3448-B6D9-8A773D2EF3BF}"/>
              </a:ext>
            </a:extLst>
          </p:cNvPr>
          <p:cNvSpPr>
            <a:spLocks noChangeArrowheads="1"/>
          </p:cNvSpPr>
          <p:nvPr/>
        </p:nvSpPr>
        <p:spPr bwMode="auto">
          <a:xfrm>
            <a:off x="1028506" y="1190105"/>
            <a:ext cx="1271934" cy="1467132"/>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FFC000"/>
          </a:solidFill>
          <a:ln>
            <a:noFill/>
          </a:ln>
          <a:effectLst/>
        </p:spPr>
        <p:txBody>
          <a:bodyPr wrap="none" anchor="ctr"/>
          <a:lstStyle/>
          <a:p>
            <a:endParaRPr lang="en-US" sz="900"/>
          </a:p>
        </p:txBody>
      </p:sp>
      <p:sp>
        <p:nvSpPr>
          <p:cNvPr id="64" name="TextBox 63">
            <a:extLst>
              <a:ext uri="{FF2B5EF4-FFF2-40B4-BE49-F238E27FC236}">
                <a16:creationId xmlns:a16="http://schemas.microsoft.com/office/drawing/2014/main" id="{ED5BC29D-2601-0A4C-9E30-75B88D1C1443}"/>
              </a:ext>
            </a:extLst>
          </p:cNvPr>
          <p:cNvSpPr txBox="1"/>
          <p:nvPr/>
        </p:nvSpPr>
        <p:spPr>
          <a:xfrm>
            <a:off x="217921" y="3527540"/>
            <a:ext cx="2962670" cy="1077218"/>
          </a:xfrm>
          <a:prstGeom prst="rect">
            <a:avLst/>
          </a:prstGeom>
          <a:noFill/>
        </p:spPr>
        <p:txBody>
          <a:bodyPr wrap="none" rtlCol="0" anchor="b" anchorCtr="0">
            <a:spAutoFit/>
          </a:bodyPr>
          <a:lstStyle/>
          <a:p>
            <a:pPr algn="ctr"/>
            <a:r>
              <a:rPr lang="lv-LV" sz="1600" b="1" dirty="0">
                <a:solidFill>
                  <a:schemeClr val="tx1"/>
                </a:solidFill>
                <a:latin typeface="Poppins" pitchFamily="2" charset="77"/>
                <a:ea typeface="League Spartan" charset="0"/>
                <a:cs typeface="Poppins" pitchFamily="2" charset="77"/>
              </a:rPr>
              <a:t>Veselīgas novecošanās stratēģija</a:t>
            </a:r>
          </a:p>
          <a:p>
            <a:pPr algn="ctr"/>
            <a:r>
              <a:rPr lang="lv-LV" sz="1600" b="1" dirty="0">
                <a:solidFill>
                  <a:schemeClr val="tx1"/>
                </a:solidFill>
                <a:latin typeface="Poppins" pitchFamily="2" charset="77"/>
                <a:ea typeface="League Spartan" charset="0"/>
                <a:cs typeface="Poppins" pitchFamily="2" charset="77"/>
              </a:rPr>
              <a:t>(PVO, 2015.g.)  </a:t>
            </a:r>
          </a:p>
          <a:p>
            <a:pPr algn="ctr"/>
            <a:r>
              <a:rPr lang="lv-LV" sz="1600" b="1" dirty="0">
                <a:solidFill>
                  <a:schemeClr val="tx1"/>
                </a:solidFill>
                <a:latin typeface="Poppins" pitchFamily="2" charset="77"/>
                <a:ea typeface="League Spartan" charset="0"/>
                <a:cs typeface="Poppins" pitchFamily="2" charset="77"/>
              </a:rPr>
              <a:t>DOMĀŠANAS MAIŅA</a:t>
            </a:r>
          </a:p>
          <a:p>
            <a:pPr algn="ctr"/>
            <a:endParaRPr lang="en-US" sz="1600" b="1" dirty="0">
              <a:solidFill>
                <a:schemeClr val="tx2"/>
              </a:solidFill>
              <a:latin typeface="Poppins" pitchFamily="2" charset="77"/>
              <a:ea typeface="League Spartan" charset="0"/>
              <a:cs typeface="Poppins" pitchFamily="2" charset="77"/>
            </a:endParaRPr>
          </a:p>
        </p:txBody>
      </p:sp>
      <p:sp>
        <p:nvSpPr>
          <p:cNvPr id="18" name="Freeform 17">
            <a:extLst>
              <a:ext uri="{FF2B5EF4-FFF2-40B4-BE49-F238E27FC236}">
                <a16:creationId xmlns:a16="http://schemas.microsoft.com/office/drawing/2014/main" id="{FC5DA19B-60C8-9247-BEAB-521A03AD2248}"/>
              </a:ext>
            </a:extLst>
          </p:cNvPr>
          <p:cNvSpPr>
            <a:spLocks noChangeArrowheads="1"/>
          </p:cNvSpPr>
          <p:nvPr/>
        </p:nvSpPr>
        <p:spPr bwMode="auto">
          <a:xfrm>
            <a:off x="5912622" y="3902674"/>
            <a:ext cx="50374" cy="198345"/>
          </a:xfrm>
          <a:custGeom>
            <a:avLst/>
            <a:gdLst>
              <a:gd name="T0" fmla="*/ 67 w 69"/>
              <a:gd name="T1" fmla="*/ 10 h 277"/>
              <a:gd name="T2" fmla="*/ 67 w 69"/>
              <a:gd name="T3" fmla="*/ 11 h 277"/>
              <a:gd name="T4" fmla="*/ 64 w 69"/>
              <a:gd name="T5" fmla="*/ 21 h 277"/>
              <a:gd name="T6" fmla="*/ 63 w 69"/>
              <a:gd name="T7" fmla="*/ 24 h 277"/>
              <a:gd name="T8" fmla="*/ 59 w 69"/>
              <a:gd name="T9" fmla="*/ 32 h 277"/>
              <a:gd name="T10" fmla="*/ 56 w 69"/>
              <a:gd name="T11" fmla="*/ 35 h 277"/>
              <a:gd name="T12" fmla="*/ 52 w 69"/>
              <a:gd name="T13" fmla="*/ 41 h 277"/>
              <a:gd name="T14" fmla="*/ 49 w 69"/>
              <a:gd name="T15" fmla="*/ 46 h 277"/>
              <a:gd name="T16" fmla="*/ 44 w 69"/>
              <a:gd name="T17" fmla="*/ 51 h 277"/>
              <a:gd name="T18" fmla="*/ 38 w 69"/>
              <a:gd name="T19" fmla="*/ 57 h 277"/>
              <a:gd name="T20" fmla="*/ 31 w 69"/>
              <a:gd name="T21" fmla="*/ 63 h 277"/>
              <a:gd name="T22" fmla="*/ 29 w 69"/>
              <a:gd name="T23" fmla="*/ 64 h 277"/>
              <a:gd name="T24" fmla="*/ 17 w 69"/>
              <a:gd name="T25" fmla="*/ 73 h 277"/>
              <a:gd name="T26" fmla="*/ 14 w 69"/>
              <a:gd name="T27" fmla="*/ 74 h 277"/>
              <a:gd name="T28" fmla="*/ 0 w 69"/>
              <a:gd name="T29" fmla="*/ 82 h 277"/>
              <a:gd name="T30" fmla="*/ 0 w 69"/>
              <a:gd name="T31" fmla="*/ 276 h 277"/>
              <a:gd name="T32" fmla="*/ 14 w 69"/>
              <a:gd name="T33" fmla="*/ 268 h 277"/>
              <a:gd name="T34" fmla="*/ 17 w 69"/>
              <a:gd name="T35" fmla="*/ 266 h 277"/>
              <a:gd name="T36" fmla="*/ 20 w 69"/>
              <a:gd name="T37" fmla="*/ 265 h 277"/>
              <a:gd name="T38" fmla="*/ 29 w 69"/>
              <a:gd name="T39" fmla="*/ 259 h 277"/>
              <a:gd name="T40" fmla="*/ 31 w 69"/>
              <a:gd name="T41" fmla="*/ 257 h 277"/>
              <a:gd name="T42" fmla="*/ 36 w 69"/>
              <a:gd name="T43" fmla="*/ 254 h 277"/>
              <a:gd name="T44" fmla="*/ 38 w 69"/>
              <a:gd name="T45" fmla="*/ 251 h 277"/>
              <a:gd name="T46" fmla="*/ 44 w 69"/>
              <a:gd name="T47" fmla="*/ 246 h 277"/>
              <a:gd name="T48" fmla="*/ 46 w 69"/>
              <a:gd name="T49" fmla="*/ 243 h 277"/>
              <a:gd name="T50" fmla="*/ 49 w 69"/>
              <a:gd name="T51" fmla="*/ 240 h 277"/>
              <a:gd name="T52" fmla="*/ 52 w 69"/>
              <a:gd name="T53" fmla="*/ 236 h 277"/>
              <a:gd name="T54" fmla="*/ 54 w 69"/>
              <a:gd name="T55" fmla="*/ 234 h 277"/>
              <a:gd name="T56" fmla="*/ 56 w 69"/>
              <a:gd name="T57" fmla="*/ 230 h 277"/>
              <a:gd name="T58" fmla="*/ 59 w 69"/>
              <a:gd name="T59" fmla="*/ 225 h 277"/>
              <a:gd name="T60" fmla="*/ 60 w 69"/>
              <a:gd name="T61" fmla="*/ 224 h 277"/>
              <a:gd name="T62" fmla="*/ 63 w 69"/>
              <a:gd name="T63" fmla="*/ 219 h 277"/>
              <a:gd name="T64" fmla="*/ 64 w 69"/>
              <a:gd name="T65" fmla="*/ 216 h 277"/>
              <a:gd name="T66" fmla="*/ 65 w 69"/>
              <a:gd name="T67" fmla="*/ 215 h 277"/>
              <a:gd name="T68" fmla="*/ 67 w 69"/>
              <a:gd name="T69" fmla="*/ 205 h 277"/>
              <a:gd name="T70" fmla="*/ 67 w 69"/>
              <a:gd name="T71" fmla="*/ 204 h 277"/>
              <a:gd name="T72" fmla="*/ 68 w 69"/>
              <a:gd name="T73" fmla="*/ 196 h 277"/>
              <a:gd name="T74" fmla="*/ 68 w 69"/>
              <a:gd name="T75" fmla="*/ 194 h 277"/>
              <a:gd name="T76" fmla="*/ 68 w 69"/>
              <a:gd name="T77" fmla="*/ 0 h 277"/>
              <a:gd name="T78" fmla="*/ 67 w 69"/>
              <a:gd name="T79" fmla="*/ 1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7">
                <a:moveTo>
                  <a:pt x="67" y="10"/>
                </a:moveTo>
                <a:lnTo>
                  <a:pt x="67" y="11"/>
                </a:lnTo>
                <a:cubicBezTo>
                  <a:pt x="66" y="14"/>
                  <a:pt x="65" y="18"/>
                  <a:pt x="64" y="21"/>
                </a:cubicBezTo>
                <a:cubicBezTo>
                  <a:pt x="64" y="23"/>
                  <a:pt x="63" y="24"/>
                  <a:pt x="63" y="24"/>
                </a:cubicBezTo>
                <a:cubicBezTo>
                  <a:pt x="61" y="27"/>
                  <a:pt x="61" y="29"/>
                  <a:pt x="59" y="32"/>
                </a:cubicBezTo>
                <a:cubicBezTo>
                  <a:pt x="59" y="33"/>
                  <a:pt x="58" y="34"/>
                  <a:pt x="56" y="35"/>
                </a:cubicBezTo>
                <a:cubicBezTo>
                  <a:pt x="55" y="38"/>
                  <a:pt x="54" y="40"/>
                  <a:pt x="52" y="41"/>
                </a:cubicBezTo>
                <a:cubicBezTo>
                  <a:pt x="52" y="43"/>
                  <a:pt x="50" y="45"/>
                  <a:pt x="49" y="46"/>
                </a:cubicBezTo>
                <a:cubicBezTo>
                  <a:pt x="47" y="47"/>
                  <a:pt x="46" y="49"/>
                  <a:pt x="44" y="51"/>
                </a:cubicBezTo>
                <a:cubicBezTo>
                  <a:pt x="43" y="53"/>
                  <a:pt x="41" y="55"/>
                  <a:pt x="38" y="57"/>
                </a:cubicBezTo>
                <a:cubicBezTo>
                  <a:pt x="36" y="59"/>
                  <a:pt x="34" y="60"/>
                  <a:pt x="31" y="63"/>
                </a:cubicBezTo>
                <a:cubicBezTo>
                  <a:pt x="30" y="63"/>
                  <a:pt x="30" y="63"/>
                  <a:pt x="29" y="64"/>
                </a:cubicBezTo>
                <a:cubicBezTo>
                  <a:pt x="25" y="67"/>
                  <a:pt x="22" y="70"/>
                  <a:pt x="17" y="73"/>
                </a:cubicBezTo>
                <a:cubicBezTo>
                  <a:pt x="16" y="73"/>
                  <a:pt x="15" y="73"/>
                  <a:pt x="14" y="74"/>
                </a:cubicBezTo>
                <a:cubicBezTo>
                  <a:pt x="10" y="77"/>
                  <a:pt x="5" y="80"/>
                  <a:pt x="0" y="82"/>
                </a:cubicBezTo>
                <a:lnTo>
                  <a:pt x="0" y="276"/>
                </a:lnTo>
                <a:cubicBezTo>
                  <a:pt x="5" y="274"/>
                  <a:pt x="10" y="271"/>
                  <a:pt x="14" y="268"/>
                </a:cubicBezTo>
                <a:cubicBezTo>
                  <a:pt x="15" y="268"/>
                  <a:pt x="16" y="267"/>
                  <a:pt x="17" y="266"/>
                </a:cubicBezTo>
                <a:cubicBezTo>
                  <a:pt x="18" y="266"/>
                  <a:pt x="19" y="266"/>
                  <a:pt x="20" y="265"/>
                </a:cubicBezTo>
                <a:cubicBezTo>
                  <a:pt x="23" y="263"/>
                  <a:pt x="26" y="260"/>
                  <a:pt x="29" y="259"/>
                </a:cubicBezTo>
                <a:cubicBezTo>
                  <a:pt x="30" y="258"/>
                  <a:pt x="30" y="257"/>
                  <a:pt x="31" y="257"/>
                </a:cubicBezTo>
                <a:cubicBezTo>
                  <a:pt x="33" y="255"/>
                  <a:pt x="34" y="254"/>
                  <a:pt x="36" y="254"/>
                </a:cubicBezTo>
                <a:cubicBezTo>
                  <a:pt x="37" y="253"/>
                  <a:pt x="38" y="252"/>
                  <a:pt x="38" y="251"/>
                </a:cubicBezTo>
                <a:cubicBezTo>
                  <a:pt x="41" y="249"/>
                  <a:pt x="43" y="248"/>
                  <a:pt x="44" y="246"/>
                </a:cubicBezTo>
                <a:cubicBezTo>
                  <a:pt x="45" y="244"/>
                  <a:pt x="46" y="244"/>
                  <a:pt x="46" y="243"/>
                </a:cubicBezTo>
                <a:cubicBezTo>
                  <a:pt x="47" y="242"/>
                  <a:pt x="48" y="241"/>
                  <a:pt x="49" y="240"/>
                </a:cubicBezTo>
                <a:cubicBezTo>
                  <a:pt x="50" y="239"/>
                  <a:pt x="52" y="237"/>
                  <a:pt x="52" y="236"/>
                </a:cubicBezTo>
                <a:cubicBezTo>
                  <a:pt x="53" y="235"/>
                  <a:pt x="54" y="234"/>
                  <a:pt x="54" y="234"/>
                </a:cubicBezTo>
                <a:cubicBezTo>
                  <a:pt x="55" y="232"/>
                  <a:pt x="56" y="231"/>
                  <a:pt x="56" y="230"/>
                </a:cubicBezTo>
                <a:cubicBezTo>
                  <a:pt x="58" y="229"/>
                  <a:pt x="59" y="227"/>
                  <a:pt x="59" y="225"/>
                </a:cubicBezTo>
                <a:cubicBezTo>
                  <a:pt x="60" y="225"/>
                  <a:pt x="60" y="225"/>
                  <a:pt x="60" y="224"/>
                </a:cubicBezTo>
                <a:cubicBezTo>
                  <a:pt x="61" y="223"/>
                  <a:pt x="62" y="220"/>
                  <a:pt x="63" y="219"/>
                </a:cubicBezTo>
                <a:cubicBezTo>
                  <a:pt x="63" y="218"/>
                  <a:pt x="64" y="216"/>
                  <a:pt x="64" y="216"/>
                </a:cubicBezTo>
                <a:cubicBezTo>
                  <a:pt x="64" y="215"/>
                  <a:pt x="65" y="215"/>
                  <a:pt x="65" y="215"/>
                </a:cubicBezTo>
                <a:cubicBezTo>
                  <a:pt x="66" y="212"/>
                  <a:pt x="66" y="208"/>
                  <a:pt x="67" y="205"/>
                </a:cubicBezTo>
                <a:lnTo>
                  <a:pt x="67" y="204"/>
                </a:lnTo>
                <a:cubicBezTo>
                  <a:pt x="67" y="201"/>
                  <a:pt x="68" y="198"/>
                  <a:pt x="68" y="196"/>
                </a:cubicBezTo>
                <a:cubicBezTo>
                  <a:pt x="68" y="195"/>
                  <a:pt x="68" y="194"/>
                  <a:pt x="68" y="194"/>
                </a:cubicBezTo>
                <a:lnTo>
                  <a:pt x="68" y="0"/>
                </a:lnTo>
                <a:cubicBezTo>
                  <a:pt x="68" y="3"/>
                  <a:pt x="67" y="7"/>
                  <a:pt x="67" y="10"/>
                </a:cubicBezTo>
              </a:path>
            </a:pathLst>
          </a:custGeom>
          <a:solidFill>
            <a:schemeClr val="bg1">
              <a:lumMod val="65000"/>
            </a:schemeClr>
          </a:solidFill>
          <a:ln>
            <a:noFill/>
          </a:ln>
          <a:effectLst/>
        </p:spPr>
        <p:txBody>
          <a:bodyPr wrap="none" anchor="ctr"/>
          <a:lstStyle/>
          <a:p>
            <a:endParaRPr lang="en-US" sz="900"/>
          </a:p>
        </p:txBody>
      </p:sp>
      <p:sp>
        <p:nvSpPr>
          <p:cNvPr id="20" name="Freeform 19">
            <a:extLst>
              <a:ext uri="{FF2B5EF4-FFF2-40B4-BE49-F238E27FC236}">
                <a16:creationId xmlns:a16="http://schemas.microsoft.com/office/drawing/2014/main" id="{243A89C4-5E99-7B40-B988-CB9F10052A78}"/>
              </a:ext>
            </a:extLst>
          </p:cNvPr>
          <p:cNvSpPr>
            <a:spLocks noChangeArrowheads="1"/>
          </p:cNvSpPr>
          <p:nvPr/>
        </p:nvSpPr>
        <p:spPr bwMode="auto">
          <a:xfrm>
            <a:off x="3689886" y="3902674"/>
            <a:ext cx="50374" cy="198345"/>
          </a:xfrm>
          <a:custGeom>
            <a:avLst/>
            <a:gdLst>
              <a:gd name="T0" fmla="*/ 0 w 69"/>
              <a:gd name="T1" fmla="*/ 194 h 277"/>
              <a:gd name="T2" fmla="*/ 0 w 69"/>
              <a:gd name="T3" fmla="*/ 0 h 277"/>
              <a:gd name="T4" fmla="*/ 68 w 69"/>
              <a:gd name="T5" fmla="*/ 82 h 277"/>
              <a:gd name="T6" fmla="*/ 68 w 69"/>
              <a:gd name="T7" fmla="*/ 276 h 277"/>
              <a:gd name="T8" fmla="*/ 0 w 69"/>
              <a:gd name="T9" fmla="*/ 194 h 277"/>
            </a:gdLst>
            <a:ahLst/>
            <a:cxnLst>
              <a:cxn ang="0">
                <a:pos x="T0" y="T1"/>
              </a:cxn>
              <a:cxn ang="0">
                <a:pos x="T2" y="T3"/>
              </a:cxn>
              <a:cxn ang="0">
                <a:pos x="T4" y="T5"/>
              </a:cxn>
              <a:cxn ang="0">
                <a:pos x="T6" y="T7"/>
              </a:cxn>
              <a:cxn ang="0">
                <a:pos x="T8" y="T9"/>
              </a:cxn>
            </a:cxnLst>
            <a:rect l="0" t="0" r="r" b="b"/>
            <a:pathLst>
              <a:path w="69" h="277">
                <a:moveTo>
                  <a:pt x="0" y="194"/>
                </a:moveTo>
                <a:lnTo>
                  <a:pt x="0" y="0"/>
                </a:lnTo>
                <a:cubicBezTo>
                  <a:pt x="0" y="30"/>
                  <a:pt x="23" y="59"/>
                  <a:pt x="68" y="82"/>
                </a:cubicBezTo>
                <a:lnTo>
                  <a:pt x="68" y="276"/>
                </a:lnTo>
                <a:cubicBezTo>
                  <a:pt x="23" y="254"/>
                  <a:pt x="0" y="224"/>
                  <a:pt x="0" y="194"/>
                </a:cubicBezTo>
              </a:path>
            </a:pathLst>
          </a:custGeom>
          <a:solidFill>
            <a:schemeClr val="bg1">
              <a:lumMod val="65000"/>
            </a:schemeClr>
          </a:solidFill>
          <a:ln>
            <a:noFill/>
          </a:ln>
          <a:effectLst/>
        </p:spPr>
        <p:txBody>
          <a:bodyPr wrap="none" anchor="ctr"/>
          <a:lstStyle/>
          <a:p>
            <a:endParaRPr lang="en-US" sz="900"/>
          </a:p>
        </p:txBody>
      </p:sp>
      <p:sp>
        <p:nvSpPr>
          <p:cNvPr id="21" name="Freeform 20">
            <a:extLst>
              <a:ext uri="{FF2B5EF4-FFF2-40B4-BE49-F238E27FC236}">
                <a16:creationId xmlns:a16="http://schemas.microsoft.com/office/drawing/2014/main" id="{F940E2AC-DD4C-EE47-88EA-AB79E891FB81}"/>
              </a:ext>
            </a:extLst>
          </p:cNvPr>
          <p:cNvSpPr>
            <a:spLocks noChangeArrowheads="1"/>
          </p:cNvSpPr>
          <p:nvPr/>
        </p:nvSpPr>
        <p:spPr bwMode="auto">
          <a:xfrm>
            <a:off x="4942930" y="3959345"/>
            <a:ext cx="969692" cy="623374"/>
          </a:xfrm>
          <a:custGeom>
            <a:avLst/>
            <a:gdLst>
              <a:gd name="T0" fmla="*/ 1358 w 1359"/>
              <a:gd name="T1" fmla="*/ 0 h 874"/>
              <a:gd name="T2" fmla="*/ 1358 w 1359"/>
              <a:gd name="T3" fmla="*/ 194 h 874"/>
              <a:gd name="T4" fmla="*/ 0 w 1359"/>
              <a:gd name="T5" fmla="*/ 873 h 874"/>
              <a:gd name="T6" fmla="*/ 0 w 1359"/>
              <a:gd name="T7" fmla="*/ 679 h 874"/>
              <a:gd name="T8" fmla="*/ 1358 w 1359"/>
              <a:gd name="T9" fmla="*/ 0 h 874"/>
            </a:gdLst>
            <a:ahLst/>
            <a:cxnLst>
              <a:cxn ang="0">
                <a:pos x="T0" y="T1"/>
              </a:cxn>
              <a:cxn ang="0">
                <a:pos x="T2" y="T3"/>
              </a:cxn>
              <a:cxn ang="0">
                <a:pos x="T4" y="T5"/>
              </a:cxn>
              <a:cxn ang="0">
                <a:pos x="T6" y="T7"/>
              </a:cxn>
              <a:cxn ang="0">
                <a:pos x="T8" y="T9"/>
              </a:cxn>
            </a:cxnLst>
            <a:rect l="0" t="0" r="r" b="b"/>
            <a:pathLst>
              <a:path w="1359" h="874">
                <a:moveTo>
                  <a:pt x="1358" y="0"/>
                </a:moveTo>
                <a:lnTo>
                  <a:pt x="1358" y="194"/>
                </a:lnTo>
                <a:lnTo>
                  <a:pt x="0" y="873"/>
                </a:lnTo>
                <a:lnTo>
                  <a:pt x="0" y="679"/>
                </a:lnTo>
                <a:lnTo>
                  <a:pt x="1358" y="0"/>
                </a:lnTo>
              </a:path>
            </a:pathLst>
          </a:custGeom>
          <a:solidFill>
            <a:schemeClr val="bg1">
              <a:lumMod val="75000"/>
            </a:schemeClr>
          </a:solidFill>
          <a:ln>
            <a:noFill/>
          </a:ln>
          <a:effectLst/>
        </p:spPr>
        <p:txBody>
          <a:bodyPr wrap="none" anchor="ctr"/>
          <a:lstStyle/>
          <a:p>
            <a:endParaRPr lang="en-US" sz="900"/>
          </a:p>
        </p:txBody>
      </p:sp>
      <p:sp>
        <p:nvSpPr>
          <p:cNvPr id="22" name="Freeform 21">
            <a:extLst>
              <a:ext uri="{FF2B5EF4-FFF2-40B4-BE49-F238E27FC236}">
                <a16:creationId xmlns:a16="http://schemas.microsoft.com/office/drawing/2014/main" id="{26605385-4172-3F40-AD2C-2DFDD5051995}"/>
              </a:ext>
            </a:extLst>
          </p:cNvPr>
          <p:cNvSpPr>
            <a:spLocks noChangeArrowheads="1"/>
          </p:cNvSpPr>
          <p:nvPr/>
        </p:nvSpPr>
        <p:spPr bwMode="auto">
          <a:xfrm>
            <a:off x="3737109" y="3959345"/>
            <a:ext cx="969692" cy="623374"/>
          </a:xfrm>
          <a:custGeom>
            <a:avLst/>
            <a:gdLst>
              <a:gd name="T0" fmla="*/ 1359 w 1360"/>
              <a:gd name="T1" fmla="*/ 679 h 874"/>
              <a:gd name="T2" fmla="*/ 1359 w 1360"/>
              <a:gd name="T3" fmla="*/ 873 h 874"/>
              <a:gd name="T4" fmla="*/ 0 w 1360"/>
              <a:gd name="T5" fmla="*/ 194 h 874"/>
              <a:gd name="T6" fmla="*/ 0 w 1360"/>
              <a:gd name="T7" fmla="*/ 0 h 874"/>
              <a:gd name="T8" fmla="*/ 1359 w 1360"/>
              <a:gd name="T9" fmla="*/ 679 h 874"/>
            </a:gdLst>
            <a:ahLst/>
            <a:cxnLst>
              <a:cxn ang="0">
                <a:pos x="T0" y="T1"/>
              </a:cxn>
              <a:cxn ang="0">
                <a:pos x="T2" y="T3"/>
              </a:cxn>
              <a:cxn ang="0">
                <a:pos x="T4" y="T5"/>
              </a:cxn>
              <a:cxn ang="0">
                <a:pos x="T6" y="T7"/>
              </a:cxn>
              <a:cxn ang="0">
                <a:pos x="T8" y="T9"/>
              </a:cxn>
            </a:cxnLst>
            <a:rect l="0" t="0" r="r" b="b"/>
            <a:pathLst>
              <a:path w="1360" h="874">
                <a:moveTo>
                  <a:pt x="1359" y="679"/>
                </a:moveTo>
                <a:lnTo>
                  <a:pt x="1359" y="873"/>
                </a:lnTo>
                <a:lnTo>
                  <a:pt x="0" y="194"/>
                </a:lnTo>
                <a:lnTo>
                  <a:pt x="0" y="0"/>
                </a:lnTo>
                <a:lnTo>
                  <a:pt x="1359" y="679"/>
                </a:lnTo>
              </a:path>
            </a:pathLst>
          </a:custGeom>
          <a:solidFill>
            <a:schemeClr val="bg1">
              <a:lumMod val="75000"/>
            </a:schemeClr>
          </a:solidFill>
          <a:ln>
            <a:noFill/>
          </a:ln>
          <a:effectLst/>
        </p:spPr>
        <p:txBody>
          <a:bodyPr wrap="none" anchor="ctr"/>
          <a:lstStyle/>
          <a:p>
            <a:endParaRPr lang="en-US" sz="900"/>
          </a:p>
        </p:txBody>
      </p:sp>
      <p:sp>
        <p:nvSpPr>
          <p:cNvPr id="23" name="Freeform 22">
            <a:extLst>
              <a:ext uri="{FF2B5EF4-FFF2-40B4-BE49-F238E27FC236}">
                <a16:creationId xmlns:a16="http://schemas.microsoft.com/office/drawing/2014/main" id="{164BF1A4-84FE-5D4A-8BA9-739D435E1BF2}"/>
              </a:ext>
            </a:extLst>
          </p:cNvPr>
          <p:cNvSpPr>
            <a:spLocks noChangeArrowheads="1"/>
          </p:cNvSpPr>
          <p:nvPr/>
        </p:nvSpPr>
        <p:spPr bwMode="auto">
          <a:xfrm>
            <a:off x="3674143" y="3335971"/>
            <a:ext cx="2304594" cy="1136554"/>
          </a:xfrm>
          <a:custGeom>
            <a:avLst/>
            <a:gdLst>
              <a:gd name="T0" fmla="*/ 1611 w 3226"/>
              <a:gd name="T1" fmla="*/ 0 h 1591"/>
              <a:gd name="T2" fmla="*/ 1776 w 3226"/>
              <a:gd name="T3" fmla="*/ 33 h 1591"/>
              <a:gd name="T4" fmla="*/ 3134 w 3226"/>
              <a:gd name="T5" fmla="*/ 713 h 1591"/>
              <a:gd name="T6" fmla="*/ 3134 w 3226"/>
              <a:gd name="T7" fmla="*/ 877 h 1591"/>
              <a:gd name="T8" fmla="*/ 1776 w 3226"/>
              <a:gd name="T9" fmla="*/ 1556 h 1591"/>
              <a:gd name="T10" fmla="*/ 1611 w 3226"/>
              <a:gd name="T11" fmla="*/ 1590 h 1591"/>
              <a:gd name="T12" fmla="*/ 1448 w 3226"/>
              <a:gd name="T13" fmla="*/ 1556 h 1591"/>
              <a:gd name="T14" fmla="*/ 89 w 3226"/>
              <a:gd name="T15" fmla="*/ 877 h 1591"/>
              <a:gd name="T16" fmla="*/ 89 w 3226"/>
              <a:gd name="T17" fmla="*/ 713 h 1591"/>
              <a:gd name="T18" fmla="*/ 1448 w 3226"/>
              <a:gd name="T19" fmla="*/ 33 h 1591"/>
              <a:gd name="T20" fmla="*/ 1611 w 3226"/>
              <a:gd name="T21"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6" h="1591">
                <a:moveTo>
                  <a:pt x="1611" y="0"/>
                </a:moveTo>
                <a:cubicBezTo>
                  <a:pt x="1672" y="0"/>
                  <a:pt x="1731" y="11"/>
                  <a:pt x="1776" y="33"/>
                </a:cubicBezTo>
                <a:lnTo>
                  <a:pt x="3134" y="713"/>
                </a:lnTo>
                <a:cubicBezTo>
                  <a:pt x="3225" y="758"/>
                  <a:pt x="3225" y="831"/>
                  <a:pt x="3134" y="877"/>
                </a:cubicBezTo>
                <a:lnTo>
                  <a:pt x="1776" y="1556"/>
                </a:lnTo>
                <a:cubicBezTo>
                  <a:pt x="1731" y="1579"/>
                  <a:pt x="1672" y="1590"/>
                  <a:pt x="1611" y="1590"/>
                </a:cubicBezTo>
                <a:cubicBezTo>
                  <a:pt x="1552" y="1590"/>
                  <a:pt x="1493" y="1579"/>
                  <a:pt x="1448" y="1556"/>
                </a:cubicBezTo>
                <a:lnTo>
                  <a:pt x="89" y="877"/>
                </a:lnTo>
                <a:cubicBezTo>
                  <a:pt x="0" y="831"/>
                  <a:pt x="0" y="758"/>
                  <a:pt x="89" y="713"/>
                </a:cubicBezTo>
                <a:lnTo>
                  <a:pt x="1448" y="33"/>
                </a:lnTo>
                <a:cubicBezTo>
                  <a:pt x="1493" y="11"/>
                  <a:pt x="1552" y="0"/>
                  <a:pt x="1611" y="0"/>
                </a:cubicBezTo>
              </a:path>
            </a:pathLst>
          </a:custGeom>
          <a:solidFill>
            <a:schemeClr val="bg1">
              <a:lumMod val="95000"/>
            </a:schemeClr>
          </a:solidFill>
          <a:ln>
            <a:noFill/>
          </a:ln>
          <a:effectLst/>
        </p:spPr>
        <p:txBody>
          <a:bodyPr wrap="none" anchor="ctr"/>
          <a:lstStyle/>
          <a:p>
            <a:endParaRPr lang="en-US" sz="900"/>
          </a:p>
        </p:txBody>
      </p:sp>
      <p:sp>
        <p:nvSpPr>
          <p:cNvPr id="24" name="Freeform 23">
            <a:extLst>
              <a:ext uri="{FF2B5EF4-FFF2-40B4-BE49-F238E27FC236}">
                <a16:creationId xmlns:a16="http://schemas.microsoft.com/office/drawing/2014/main" id="{6D7A9AFD-E990-7549-98ED-921A453E5B73}"/>
              </a:ext>
            </a:extLst>
          </p:cNvPr>
          <p:cNvSpPr>
            <a:spLocks noChangeArrowheads="1"/>
          </p:cNvSpPr>
          <p:nvPr/>
        </p:nvSpPr>
        <p:spPr bwMode="auto">
          <a:xfrm>
            <a:off x="4706803" y="4444191"/>
            <a:ext cx="236128" cy="163715"/>
          </a:xfrm>
          <a:custGeom>
            <a:avLst/>
            <a:gdLst>
              <a:gd name="T0" fmla="*/ 300 w 329"/>
              <a:gd name="T1" fmla="*/ 12 h 229"/>
              <a:gd name="T2" fmla="*/ 275 w 329"/>
              <a:gd name="T3" fmla="*/ 20 h 229"/>
              <a:gd name="T4" fmla="*/ 253 w 329"/>
              <a:gd name="T5" fmla="*/ 25 h 229"/>
              <a:gd name="T6" fmla="*/ 230 w 329"/>
              <a:gd name="T7" fmla="*/ 29 h 229"/>
              <a:gd name="T8" fmla="*/ 204 w 329"/>
              <a:gd name="T9" fmla="*/ 32 h 229"/>
              <a:gd name="T10" fmla="*/ 183 w 329"/>
              <a:gd name="T11" fmla="*/ 34 h 229"/>
              <a:gd name="T12" fmla="*/ 148 w 329"/>
              <a:gd name="T13" fmla="*/ 34 h 229"/>
              <a:gd name="T14" fmla="*/ 121 w 329"/>
              <a:gd name="T15" fmla="*/ 32 h 229"/>
              <a:gd name="T16" fmla="*/ 99 w 329"/>
              <a:gd name="T17" fmla="*/ 30 h 229"/>
              <a:gd name="T18" fmla="*/ 79 w 329"/>
              <a:gd name="T19" fmla="*/ 26 h 229"/>
              <a:gd name="T20" fmla="*/ 59 w 329"/>
              <a:gd name="T21" fmla="*/ 22 h 229"/>
              <a:gd name="T22" fmla="*/ 39 w 329"/>
              <a:gd name="T23" fmla="*/ 16 h 229"/>
              <a:gd name="T24" fmla="*/ 17 w 329"/>
              <a:gd name="T25" fmla="*/ 8 h 229"/>
              <a:gd name="T26" fmla="*/ 0 w 329"/>
              <a:gd name="T27" fmla="*/ 194 h 229"/>
              <a:gd name="T28" fmla="*/ 18 w 329"/>
              <a:gd name="T29" fmla="*/ 203 h 229"/>
              <a:gd name="T30" fmla="*/ 39 w 329"/>
              <a:gd name="T31" fmla="*/ 210 h 229"/>
              <a:gd name="T32" fmla="*/ 48 w 329"/>
              <a:gd name="T33" fmla="*/ 213 h 229"/>
              <a:gd name="T34" fmla="*/ 63 w 329"/>
              <a:gd name="T35" fmla="*/ 217 h 229"/>
              <a:gd name="T36" fmla="*/ 79 w 329"/>
              <a:gd name="T37" fmla="*/ 221 h 229"/>
              <a:gd name="T38" fmla="*/ 93 w 329"/>
              <a:gd name="T39" fmla="*/ 222 h 229"/>
              <a:gd name="T40" fmla="*/ 100 w 329"/>
              <a:gd name="T41" fmla="*/ 224 h 229"/>
              <a:gd name="T42" fmla="*/ 120 w 329"/>
              <a:gd name="T43" fmla="*/ 226 h 229"/>
              <a:gd name="T44" fmla="*/ 138 w 329"/>
              <a:gd name="T45" fmla="*/ 228 h 229"/>
              <a:gd name="T46" fmla="*/ 148 w 329"/>
              <a:gd name="T47" fmla="*/ 228 h 229"/>
              <a:gd name="T48" fmla="*/ 163 w 329"/>
              <a:gd name="T49" fmla="*/ 228 h 229"/>
              <a:gd name="T50" fmla="*/ 183 w 329"/>
              <a:gd name="T51" fmla="*/ 228 h 229"/>
              <a:gd name="T52" fmla="*/ 202 w 329"/>
              <a:gd name="T53" fmla="*/ 227 h 229"/>
              <a:gd name="T54" fmla="*/ 228 w 329"/>
              <a:gd name="T55" fmla="*/ 223 h 229"/>
              <a:gd name="T56" fmla="*/ 251 w 329"/>
              <a:gd name="T57" fmla="*/ 220 h 229"/>
              <a:gd name="T58" fmla="*/ 272 w 329"/>
              <a:gd name="T59" fmla="*/ 215 h 229"/>
              <a:gd name="T60" fmla="*/ 293 w 329"/>
              <a:gd name="T61" fmla="*/ 209 h 229"/>
              <a:gd name="T62" fmla="*/ 313 w 329"/>
              <a:gd name="T63" fmla="*/ 201 h 229"/>
              <a:gd name="T64" fmla="*/ 328 w 329"/>
              <a:gd name="T65" fmla="*/ 194 h 229"/>
              <a:gd name="T66" fmla="*/ 313 w 329"/>
              <a:gd name="T67" fmla="*/ 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9" h="229">
                <a:moveTo>
                  <a:pt x="313" y="7"/>
                </a:moveTo>
                <a:cubicBezTo>
                  <a:pt x="308" y="9"/>
                  <a:pt x="304" y="10"/>
                  <a:pt x="300" y="12"/>
                </a:cubicBezTo>
                <a:cubicBezTo>
                  <a:pt x="298" y="13"/>
                  <a:pt x="295" y="14"/>
                  <a:pt x="293" y="14"/>
                </a:cubicBezTo>
                <a:cubicBezTo>
                  <a:pt x="287" y="16"/>
                  <a:pt x="281" y="18"/>
                  <a:pt x="275" y="20"/>
                </a:cubicBezTo>
                <a:cubicBezTo>
                  <a:pt x="274" y="20"/>
                  <a:pt x="273" y="20"/>
                  <a:pt x="272" y="20"/>
                </a:cubicBezTo>
                <a:cubicBezTo>
                  <a:pt x="266" y="22"/>
                  <a:pt x="259" y="23"/>
                  <a:pt x="253" y="25"/>
                </a:cubicBezTo>
                <a:cubicBezTo>
                  <a:pt x="253" y="25"/>
                  <a:pt x="252" y="25"/>
                  <a:pt x="251" y="25"/>
                </a:cubicBezTo>
                <a:cubicBezTo>
                  <a:pt x="244" y="27"/>
                  <a:pt x="237" y="28"/>
                  <a:pt x="230" y="29"/>
                </a:cubicBezTo>
                <a:cubicBezTo>
                  <a:pt x="229" y="30"/>
                  <a:pt x="228" y="30"/>
                  <a:pt x="228" y="30"/>
                </a:cubicBezTo>
                <a:cubicBezTo>
                  <a:pt x="220" y="31"/>
                  <a:pt x="212" y="32"/>
                  <a:pt x="204" y="32"/>
                </a:cubicBezTo>
                <a:cubicBezTo>
                  <a:pt x="201" y="33"/>
                  <a:pt x="198" y="33"/>
                  <a:pt x="195" y="33"/>
                </a:cubicBezTo>
                <a:cubicBezTo>
                  <a:pt x="190" y="33"/>
                  <a:pt x="186" y="33"/>
                  <a:pt x="183" y="34"/>
                </a:cubicBezTo>
                <a:cubicBezTo>
                  <a:pt x="176" y="34"/>
                  <a:pt x="170" y="34"/>
                  <a:pt x="163" y="34"/>
                </a:cubicBezTo>
                <a:cubicBezTo>
                  <a:pt x="159" y="34"/>
                  <a:pt x="153" y="34"/>
                  <a:pt x="148" y="34"/>
                </a:cubicBezTo>
                <a:cubicBezTo>
                  <a:pt x="145" y="33"/>
                  <a:pt x="143" y="33"/>
                  <a:pt x="140" y="33"/>
                </a:cubicBezTo>
                <a:cubicBezTo>
                  <a:pt x="133" y="33"/>
                  <a:pt x="127" y="33"/>
                  <a:pt x="121" y="32"/>
                </a:cubicBezTo>
                <a:lnTo>
                  <a:pt x="120" y="32"/>
                </a:lnTo>
                <a:cubicBezTo>
                  <a:pt x="113" y="32"/>
                  <a:pt x="105" y="30"/>
                  <a:pt x="99" y="30"/>
                </a:cubicBezTo>
                <a:cubicBezTo>
                  <a:pt x="97" y="29"/>
                  <a:pt x="94" y="28"/>
                  <a:pt x="93" y="28"/>
                </a:cubicBezTo>
                <a:cubicBezTo>
                  <a:pt x="88" y="28"/>
                  <a:pt x="83" y="27"/>
                  <a:pt x="79" y="26"/>
                </a:cubicBezTo>
                <a:cubicBezTo>
                  <a:pt x="76" y="25"/>
                  <a:pt x="73" y="25"/>
                  <a:pt x="70" y="24"/>
                </a:cubicBezTo>
                <a:cubicBezTo>
                  <a:pt x="67" y="23"/>
                  <a:pt x="63" y="22"/>
                  <a:pt x="59" y="22"/>
                </a:cubicBezTo>
                <a:cubicBezTo>
                  <a:pt x="56" y="20"/>
                  <a:pt x="52" y="20"/>
                  <a:pt x="48" y="19"/>
                </a:cubicBezTo>
                <a:cubicBezTo>
                  <a:pt x="46" y="18"/>
                  <a:pt x="42" y="17"/>
                  <a:pt x="39" y="16"/>
                </a:cubicBezTo>
                <a:cubicBezTo>
                  <a:pt x="33" y="14"/>
                  <a:pt x="26" y="11"/>
                  <a:pt x="19" y="9"/>
                </a:cubicBezTo>
                <a:cubicBezTo>
                  <a:pt x="19" y="9"/>
                  <a:pt x="18" y="8"/>
                  <a:pt x="17" y="8"/>
                </a:cubicBezTo>
                <a:cubicBezTo>
                  <a:pt x="11" y="6"/>
                  <a:pt x="6" y="3"/>
                  <a:pt x="0" y="0"/>
                </a:cubicBezTo>
                <a:lnTo>
                  <a:pt x="0" y="194"/>
                </a:lnTo>
                <a:cubicBezTo>
                  <a:pt x="6" y="197"/>
                  <a:pt x="11" y="200"/>
                  <a:pt x="17" y="202"/>
                </a:cubicBezTo>
                <a:cubicBezTo>
                  <a:pt x="18" y="202"/>
                  <a:pt x="18" y="203"/>
                  <a:pt x="18" y="203"/>
                </a:cubicBezTo>
                <a:cubicBezTo>
                  <a:pt x="19" y="203"/>
                  <a:pt x="19" y="203"/>
                  <a:pt x="19" y="203"/>
                </a:cubicBezTo>
                <a:cubicBezTo>
                  <a:pt x="26" y="206"/>
                  <a:pt x="33" y="208"/>
                  <a:pt x="39" y="210"/>
                </a:cubicBezTo>
                <a:cubicBezTo>
                  <a:pt x="40" y="211"/>
                  <a:pt x="41" y="211"/>
                  <a:pt x="42" y="211"/>
                </a:cubicBezTo>
                <a:cubicBezTo>
                  <a:pt x="44" y="212"/>
                  <a:pt x="46" y="212"/>
                  <a:pt x="48" y="213"/>
                </a:cubicBezTo>
                <a:cubicBezTo>
                  <a:pt x="52" y="214"/>
                  <a:pt x="56" y="215"/>
                  <a:pt x="59" y="216"/>
                </a:cubicBezTo>
                <a:cubicBezTo>
                  <a:pt x="60" y="216"/>
                  <a:pt x="61" y="216"/>
                  <a:pt x="63" y="217"/>
                </a:cubicBezTo>
                <a:cubicBezTo>
                  <a:pt x="65" y="217"/>
                  <a:pt x="68" y="218"/>
                  <a:pt x="70" y="219"/>
                </a:cubicBezTo>
                <a:cubicBezTo>
                  <a:pt x="73" y="219"/>
                  <a:pt x="76" y="220"/>
                  <a:pt x="79" y="221"/>
                </a:cubicBezTo>
                <a:cubicBezTo>
                  <a:pt x="80" y="221"/>
                  <a:pt x="81" y="221"/>
                  <a:pt x="82" y="221"/>
                </a:cubicBezTo>
                <a:cubicBezTo>
                  <a:pt x="85" y="222"/>
                  <a:pt x="89" y="222"/>
                  <a:pt x="93" y="222"/>
                </a:cubicBezTo>
                <a:cubicBezTo>
                  <a:pt x="94" y="223"/>
                  <a:pt x="97" y="223"/>
                  <a:pt x="99" y="223"/>
                </a:cubicBezTo>
                <a:lnTo>
                  <a:pt x="100" y="224"/>
                </a:lnTo>
                <a:cubicBezTo>
                  <a:pt x="107" y="225"/>
                  <a:pt x="113" y="225"/>
                  <a:pt x="119" y="226"/>
                </a:cubicBezTo>
                <a:cubicBezTo>
                  <a:pt x="120" y="226"/>
                  <a:pt x="120" y="226"/>
                  <a:pt x="120" y="226"/>
                </a:cubicBezTo>
                <a:cubicBezTo>
                  <a:pt x="120" y="226"/>
                  <a:pt x="121" y="226"/>
                  <a:pt x="121" y="227"/>
                </a:cubicBezTo>
                <a:cubicBezTo>
                  <a:pt x="127" y="227"/>
                  <a:pt x="132" y="227"/>
                  <a:pt x="138" y="228"/>
                </a:cubicBezTo>
                <a:cubicBezTo>
                  <a:pt x="138" y="228"/>
                  <a:pt x="139" y="228"/>
                  <a:pt x="140" y="228"/>
                </a:cubicBezTo>
                <a:cubicBezTo>
                  <a:pt x="143" y="228"/>
                  <a:pt x="145" y="228"/>
                  <a:pt x="148" y="228"/>
                </a:cubicBezTo>
                <a:cubicBezTo>
                  <a:pt x="151" y="228"/>
                  <a:pt x="154" y="228"/>
                  <a:pt x="158" y="228"/>
                </a:cubicBezTo>
                <a:cubicBezTo>
                  <a:pt x="160" y="228"/>
                  <a:pt x="162" y="228"/>
                  <a:pt x="163" y="228"/>
                </a:cubicBezTo>
                <a:cubicBezTo>
                  <a:pt x="169" y="228"/>
                  <a:pt x="174" y="228"/>
                  <a:pt x="179" y="228"/>
                </a:cubicBezTo>
                <a:cubicBezTo>
                  <a:pt x="180" y="228"/>
                  <a:pt x="181" y="228"/>
                  <a:pt x="183" y="228"/>
                </a:cubicBezTo>
                <a:cubicBezTo>
                  <a:pt x="186" y="228"/>
                  <a:pt x="190" y="227"/>
                  <a:pt x="195" y="227"/>
                </a:cubicBezTo>
                <a:cubicBezTo>
                  <a:pt x="197" y="227"/>
                  <a:pt x="200" y="227"/>
                  <a:pt x="202" y="227"/>
                </a:cubicBezTo>
                <a:cubicBezTo>
                  <a:pt x="203" y="227"/>
                  <a:pt x="204" y="227"/>
                  <a:pt x="204" y="227"/>
                </a:cubicBezTo>
                <a:cubicBezTo>
                  <a:pt x="212" y="226"/>
                  <a:pt x="220" y="225"/>
                  <a:pt x="228" y="223"/>
                </a:cubicBezTo>
                <a:cubicBezTo>
                  <a:pt x="228" y="223"/>
                  <a:pt x="229" y="223"/>
                  <a:pt x="230" y="223"/>
                </a:cubicBezTo>
                <a:cubicBezTo>
                  <a:pt x="237" y="222"/>
                  <a:pt x="244" y="221"/>
                  <a:pt x="251" y="220"/>
                </a:cubicBezTo>
                <a:cubicBezTo>
                  <a:pt x="252" y="220"/>
                  <a:pt x="253" y="219"/>
                  <a:pt x="253" y="219"/>
                </a:cubicBezTo>
                <a:cubicBezTo>
                  <a:pt x="259" y="218"/>
                  <a:pt x="266" y="217"/>
                  <a:pt x="272" y="215"/>
                </a:cubicBezTo>
                <a:cubicBezTo>
                  <a:pt x="273" y="214"/>
                  <a:pt x="274" y="214"/>
                  <a:pt x="275" y="214"/>
                </a:cubicBezTo>
                <a:cubicBezTo>
                  <a:pt x="281" y="212"/>
                  <a:pt x="287" y="211"/>
                  <a:pt x="293" y="209"/>
                </a:cubicBezTo>
                <a:cubicBezTo>
                  <a:pt x="295" y="208"/>
                  <a:pt x="298" y="207"/>
                  <a:pt x="300" y="206"/>
                </a:cubicBezTo>
                <a:cubicBezTo>
                  <a:pt x="304" y="205"/>
                  <a:pt x="308" y="203"/>
                  <a:pt x="313" y="201"/>
                </a:cubicBezTo>
                <a:lnTo>
                  <a:pt x="315" y="200"/>
                </a:lnTo>
                <a:cubicBezTo>
                  <a:pt x="319" y="198"/>
                  <a:pt x="324" y="197"/>
                  <a:pt x="328" y="194"/>
                </a:cubicBezTo>
                <a:lnTo>
                  <a:pt x="328" y="0"/>
                </a:lnTo>
                <a:cubicBezTo>
                  <a:pt x="323" y="3"/>
                  <a:pt x="318" y="4"/>
                  <a:pt x="313" y="7"/>
                </a:cubicBezTo>
              </a:path>
            </a:pathLst>
          </a:custGeom>
          <a:solidFill>
            <a:schemeClr val="bg1">
              <a:lumMod val="65000"/>
            </a:schemeClr>
          </a:solidFill>
          <a:ln>
            <a:noFill/>
          </a:ln>
          <a:effectLst/>
        </p:spPr>
        <p:txBody>
          <a:bodyPr wrap="none" anchor="ctr"/>
          <a:lstStyle/>
          <a:p>
            <a:endParaRPr lang="en-US" sz="900"/>
          </a:p>
        </p:txBody>
      </p:sp>
      <p:sp>
        <p:nvSpPr>
          <p:cNvPr id="25" name="Freeform 24">
            <a:extLst>
              <a:ext uri="{FF2B5EF4-FFF2-40B4-BE49-F238E27FC236}">
                <a16:creationId xmlns:a16="http://schemas.microsoft.com/office/drawing/2014/main" id="{2D5BBA90-D1A5-9F42-AC88-49D4F3D80F1A}"/>
              </a:ext>
            </a:extLst>
          </p:cNvPr>
          <p:cNvSpPr>
            <a:spLocks noChangeArrowheads="1"/>
          </p:cNvSpPr>
          <p:nvPr/>
        </p:nvSpPr>
        <p:spPr bwMode="auto">
          <a:xfrm>
            <a:off x="4524197" y="3830261"/>
            <a:ext cx="598187" cy="141677"/>
          </a:xfrm>
          <a:custGeom>
            <a:avLst/>
            <a:gdLst>
              <a:gd name="T0" fmla="*/ 839 w 840"/>
              <a:gd name="T1" fmla="*/ 99 h 199"/>
              <a:gd name="T2" fmla="*/ 419 w 840"/>
              <a:gd name="T3" fmla="*/ 198 h 199"/>
              <a:gd name="T4" fmla="*/ 0 w 840"/>
              <a:gd name="T5" fmla="*/ 99 h 199"/>
              <a:gd name="T6" fmla="*/ 419 w 840"/>
              <a:gd name="T7" fmla="*/ 0 h 199"/>
              <a:gd name="T8" fmla="*/ 839 w 840"/>
              <a:gd name="T9" fmla="*/ 99 h 199"/>
            </a:gdLst>
            <a:ahLst/>
            <a:cxnLst>
              <a:cxn ang="0">
                <a:pos x="T0" y="T1"/>
              </a:cxn>
              <a:cxn ang="0">
                <a:pos x="T2" y="T3"/>
              </a:cxn>
              <a:cxn ang="0">
                <a:pos x="T4" y="T5"/>
              </a:cxn>
              <a:cxn ang="0">
                <a:pos x="T6" y="T7"/>
              </a:cxn>
              <a:cxn ang="0">
                <a:pos x="T8" y="T9"/>
              </a:cxn>
            </a:cxnLst>
            <a:rect l="0" t="0" r="r" b="b"/>
            <a:pathLst>
              <a:path w="840" h="199">
                <a:moveTo>
                  <a:pt x="839" y="99"/>
                </a:moveTo>
                <a:cubicBezTo>
                  <a:pt x="839" y="154"/>
                  <a:pt x="651" y="198"/>
                  <a:pt x="419" y="198"/>
                </a:cubicBezTo>
                <a:cubicBezTo>
                  <a:pt x="188" y="198"/>
                  <a:pt x="0" y="154"/>
                  <a:pt x="0" y="99"/>
                </a:cubicBezTo>
                <a:cubicBezTo>
                  <a:pt x="0" y="44"/>
                  <a:pt x="188" y="0"/>
                  <a:pt x="419" y="0"/>
                </a:cubicBezTo>
                <a:cubicBezTo>
                  <a:pt x="651" y="0"/>
                  <a:pt x="839" y="44"/>
                  <a:pt x="839" y="99"/>
                </a:cubicBezTo>
              </a:path>
            </a:pathLst>
          </a:custGeom>
          <a:solidFill>
            <a:schemeClr val="bg1">
              <a:lumMod val="75000"/>
            </a:schemeClr>
          </a:solidFill>
          <a:ln>
            <a:noFill/>
          </a:ln>
          <a:effectLst/>
        </p:spPr>
        <p:txBody>
          <a:bodyPr wrap="none" anchor="ctr"/>
          <a:lstStyle/>
          <a:p>
            <a:endParaRPr lang="en-US" sz="900"/>
          </a:p>
        </p:txBody>
      </p:sp>
      <p:sp>
        <p:nvSpPr>
          <p:cNvPr id="26" name="Freeform 25">
            <a:extLst>
              <a:ext uri="{FF2B5EF4-FFF2-40B4-BE49-F238E27FC236}">
                <a16:creationId xmlns:a16="http://schemas.microsoft.com/office/drawing/2014/main" id="{A2847BDE-3FDD-B04C-843E-1FBD0EAC7BF0}"/>
              </a:ext>
            </a:extLst>
          </p:cNvPr>
          <p:cNvSpPr>
            <a:spLocks noChangeArrowheads="1"/>
          </p:cNvSpPr>
          <p:nvPr/>
        </p:nvSpPr>
        <p:spPr bwMode="auto">
          <a:xfrm>
            <a:off x="4190472" y="2435542"/>
            <a:ext cx="1271934" cy="1467132"/>
          </a:xfrm>
          <a:custGeom>
            <a:avLst/>
            <a:gdLst>
              <a:gd name="T0" fmla="*/ 1779 w 1780"/>
              <a:gd name="T1" fmla="*/ 889 h 2054"/>
              <a:gd name="T2" fmla="*/ 889 w 1780"/>
              <a:gd name="T3" fmla="*/ 0 h 2054"/>
              <a:gd name="T4" fmla="*/ 0 w 1780"/>
              <a:gd name="T5" fmla="*/ 889 h 2054"/>
              <a:gd name="T6" fmla="*/ 722 w 1780"/>
              <a:gd name="T7" fmla="*/ 1763 h 2054"/>
              <a:gd name="T8" fmla="*/ 889 w 1780"/>
              <a:gd name="T9" fmla="*/ 2053 h 2054"/>
              <a:gd name="T10" fmla="*/ 1057 w 1780"/>
              <a:gd name="T11" fmla="*/ 1763 h 2054"/>
              <a:gd name="T12" fmla="*/ 1779 w 1780"/>
              <a:gd name="T13" fmla="*/ 889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89"/>
                </a:moveTo>
                <a:cubicBezTo>
                  <a:pt x="1779" y="398"/>
                  <a:pt x="1381" y="0"/>
                  <a:pt x="889" y="0"/>
                </a:cubicBezTo>
                <a:cubicBezTo>
                  <a:pt x="399" y="0"/>
                  <a:pt x="0" y="398"/>
                  <a:pt x="0" y="889"/>
                </a:cubicBezTo>
                <a:cubicBezTo>
                  <a:pt x="0" y="1323"/>
                  <a:pt x="311" y="1685"/>
                  <a:pt x="722" y="1763"/>
                </a:cubicBezTo>
                <a:lnTo>
                  <a:pt x="889" y="2053"/>
                </a:lnTo>
                <a:lnTo>
                  <a:pt x="1057" y="1763"/>
                </a:lnTo>
                <a:cubicBezTo>
                  <a:pt x="1468" y="1685"/>
                  <a:pt x="1779" y="1323"/>
                  <a:pt x="1779" y="889"/>
                </a:cubicBezTo>
              </a:path>
            </a:pathLst>
          </a:custGeom>
          <a:solidFill>
            <a:schemeClr val="accent2"/>
          </a:solidFill>
          <a:ln>
            <a:noFill/>
          </a:ln>
          <a:effectLst/>
        </p:spPr>
        <p:txBody>
          <a:bodyPr wrap="none" anchor="ctr"/>
          <a:lstStyle/>
          <a:p>
            <a:endParaRPr lang="en-US" sz="900"/>
          </a:p>
        </p:txBody>
      </p:sp>
      <p:sp>
        <p:nvSpPr>
          <p:cNvPr id="68" name="TextBox 67">
            <a:extLst>
              <a:ext uri="{FF2B5EF4-FFF2-40B4-BE49-F238E27FC236}">
                <a16:creationId xmlns:a16="http://schemas.microsoft.com/office/drawing/2014/main" id="{8445BE4B-F1DC-784A-945D-B22ACAC1C81C}"/>
              </a:ext>
            </a:extLst>
          </p:cNvPr>
          <p:cNvSpPr txBox="1"/>
          <p:nvPr/>
        </p:nvSpPr>
        <p:spPr>
          <a:xfrm>
            <a:off x="3603281" y="4704365"/>
            <a:ext cx="2492719" cy="1015663"/>
          </a:xfrm>
          <a:prstGeom prst="rect">
            <a:avLst/>
          </a:prstGeom>
          <a:noFill/>
        </p:spPr>
        <p:txBody>
          <a:bodyPr wrap="square" rtlCol="0" anchor="b" anchorCtr="0">
            <a:spAutoFit/>
          </a:bodyPr>
          <a:lstStyle/>
          <a:p>
            <a:pPr algn="ctr"/>
            <a:r>
              <a:rPr lang="en-US" sz="1600" b="1" dirty="0">
                <a:solidFill>
                  <a:schemeClr val="tx1"/>
                </a:solidFill>
                <a:latin typeface="Poppins" pitchFamily="2" charset="77"/>
                <a:ea typeface="League Spartan" charset="0"/>
                <a:cs typeface="Poppins" pitchFamily="2" charset="77"/>
              </a:rPr>
              <a:t>AKTĪVA NOVECOŠANĀS</a:t>
            </a:r>
            <a:r>
              <a:rPr lang="lv-LV" sz="1600" b="1" dirty="0">
                <a:solidFill>
                  <a:schemeClr val="tx1"/>
                </a:solidFill>
                <a:latin typeface="Poppins" pitchFamily="2" charset="77"/>
                <a:ea typeface="League Spartan" charset="0"/>
                <a:cs typeface="Poppins" pitchFamily="2" charset="77"/>
              </a:rPr>
              <a:t> </a:t>
            </a:r>
          </a:p>
          <a:p>
            <a:pPr algn="ctr"/>
            <a:r>
              <a:rPr lang="lv-LV" sz="2800" b="1" dirty="0">
                <a:solidFill>
                  <a:schemeClr val="tx1"/>
                </a:solidFill>
                <a:latin typeface="Poppins" pitchFamily="2" charset="77"/>
                <a:ea typeface="League Spartan" charset="0"/>
                <a:cs typeface="Poppins" pitchFamily="2" charset="77"/>
              </a:rPr>
              <a:t>≠</a:t>
            </a:r>
          </a:p>
          <a:p>
            <a:pPr algn="ctr"/>
            <a:r>
              <a:rPr lang="lv-LV" sz="1600" b="1" dirty="0">
                <a:solidFill>
                  <a:schemeClr val="tx1"/>
                </a:solidFill>
                <a:latin typeface="Poppins" pitchFamily="2" charset="77"/>
                <a:ea typeface="League Spartan" charset="0"/>
                <a:cs typeface="Poppins" pitchFamily="2" charset="77"/>
              </a:rPr>
              <a:t>VESELĪGA NOVECOŠANĀS</a:t>
            </a:r>
            <a:endParaRPr lang="en-US" sz="1600" b="1" dirty="0">
              <a:solidFill>
                <a:schemeClr val="tx1"/>
              </a:solidFill>
              <a:latin typeface="Poppins" pitchFamily="2" charset="77"/>
              <a:ea typeface="League Spartan" charset="0"/>
              <a:cs typeface="Poppins" pitchFamily="2" charset="77"/>
            </a:endParaRPr>
          </a:p>
        </p:txBody>
      </p:sp>
      <p:sp>
        <p:nvSpPr>
          <p:cNvPr id="28" name="Freeform 27">
            <a:extLst>
              <a:ext uri="{FF2B5EF4-FFF2-40B4-BE49-F238E27FC236}">
                <a16:creationId xmlns:a16="http://schemas.microsoft.com/office/drawing/2014/main" id="{C98FCF60-2B11-1541-A568-3FFE6F4FB5E9}"/>
              </a:ext>
            </a:extLst>
          </p:cNvPr>
          <p:cNvSpPr>
            <a:spLocks noChangeArrowheads="1"/>
          </p:cNvSpPr>
          <p:nvPr/>
        </p:nvSpPr>
        <p:spPr bwMode="auto">
          <a:xfrm>
            <a:off x="8436412" y="2876312"/>
            <a:ext cx="50374" cy="198345"/>
          </a:xfrm>
          <a:custGeom>
            <a:avLst/>
            <a:gdLst>
              <a:gd name="T0" fmla="*/ 68 w 70"/>
              <a:gd name="T1" fmla="*/ 10 h 278"/>
              <a:gd name="T2" fmla="*/ 68 w 70"/>
              <a:gd name="T3" fmla="*/ 12 h 278"/>
              <a:gd name="T4" fmla="*/ 64 w 70"/>
              <a:gd name="T5" fmla="*/ 22 h 278"/>
              <a:gd name="T6" fmla="*/ 63 w 70"/>
              <a:gd name="T7" fmla="*/ 25 h 278"/>
              <a:gd name="T8" fmla="*/ 60 w 70"/>
              <a:gd name="T9" fmla="*/ 32 h 278"/>
              <a:gd name="T10" fmla="*/ 57 w 70"/>
              <a:gd name="T11" fmla="*/ 36 h 278"/>
              <a:gd name="T12" fmla="*/ 53 w 70"/>
              <a:gd name="T13" fmla="*/ 42 h 278"/>
              <a:gd name="T14" fmla="*/ 49 w 70"/>
              <a:gd name="T15" fmla="*/ 47 h 278"/>
              <a:gd name="T16" fmla="*/ 44 w 70"/>
              <a:gd name="T17" fmla="*/ 52 h 278"/>
              <a:gd name="T18" fmla="*/ 39 w 70"/>
              <a:gd name="T19" fmla="*/ 57 h 278"/>
              <a:gd name="T20" fmla="*/ 32 w 70"/>
              <a:gd name="T21" fmla="*/ 63 h 278"/>
              <a:gd name="T22" fmla="*/ 30 w 70"/>
              <a:gd name="T23" fmla="*/ 65 h 278"/>
              <a:gd name="T24" fmla="*/ 17 w 70"/>
              <a:gd name="T25" fmla="*/ 73 h 278"/>
              <a:gd name="T26" fmla="*/ 15 w 70"/>
              <a:gd name="T27" fmla="*/ 75 h 278"/>
              <a:gd name="T28" fmla="*/ 0 w 70"/>
              <a:gd name="T29" fmla="*/ 82 h 278"/>
              <a:gd name="T30" fmla="*/ 0 w 70"/>
              <a:gd name="T31" fmla="*/ 277 h 278"/>
              <a:gd name="T32" fmla="*/ 15 w 70"/>
              <a:gd name="T33" fmla="*/ 268 h 278"/>
              <a:gd name="T34" fmla="*/ 17 w 70"/>
              <a:gd name="T35" fmla="*/ 267 h 278"/>
              <a:gd name="T36" fmla="*/ 20 w 70"/>
              <a:gd name="T37" fmla="*/ 266 h 278"/>
              <a:gd name="T38" fmla="*/ 30 w 70"/>
              <a:gd name="T39" fmla="*/ 259 h 278"/>
              <a:gd name="T40" fmla="*/ 32 w 70"/>
              <a:gd name="T41" fmla="*/ 258 h 278"/>
              <a:gd name="T42" fmla="*/ 36 w 70"/>
              <a:gd name="T43" fmla="*/ 254 h 278"/>
              <a:gd name="T44" fmla="*/ 39 w 70"/>
              <a:gd name="T45" fmla="*/ 251 h 278"/>
              <a:gd name="T46" fmla="*/ 44 w 70"/>
              <a:gd name="T47" fmla="*/ 246 h 278"/>
              <a:gd name="T48" fmla="*/ 47 w 70"/>
              <a:gd name="T49" fmla="*/ 243 h 278"/>
              <a:gd name="T50" fmla="*/ 49 w 70"/>
              <a:gd name="T51" fmla="*/ 240 h 278"/>
              <a:gd name="T52" fmla="*/ 53 w 70"/>
              <a:gd name="T53" fmla="*/ 236 h 278"/>
              <a:gd name="T54" fmla="*/ 55 w 70"/>
              <a:gd name="T55" fmla="*/ 234 h 278"/>
              <a:gd name="T56" fmla="*/ 57 w 70"/>
              <a:gd name="T57" fmla="*/ 230 h 278"/>
              <a:gd name="T58" fmla="*/ 60 w 70"/>
              <a:gd name="T59" fmla="*/ 226 h 278"/>
              <a:gd name="T60" fmla="*/ 61 w 70"/>
              <a:gd name="T61" fmla="*/ 225 h 278"/>
              <a:gd name="T62" fmla="*/ 63 w 70"/>
              <a:gd name="T63" fmla="*/ 219 h 278"/>
              <a:gd name="T64" fmla="*/ 64 w 70"/>
              <a:gd name="T65" fmla="*/ 216 h 278"/>
              <a:gd name="T66" fmla="*/ 64 w 70"/>
              <a:gd name="T67" fmla="*/ 215 h 278"/>
              <a:gd name="T68" fmla="*/ 68 w 70"/>
              <a:gd name="T69" fmla="*/ 206 h 278"/>
              <a:gd name="T70" fmla="*/ 68 w 70"/>
              <a:gd name="T71" fmla="*/ 204 h 278"/>
              <a:gd name="T72" fmla="*/ 69 w 70"/>
              <a:gd name="T73" fmla="*/ 196 h 278"/>
              <a:gd name="T74" fmla="*/ 69 w 70"/>
              <a:gd name="T75" fmla="*/ 195 h 278"/>
              <a:gd name="T76" fmla="*/ 69 w 70"/>
              <a:gd name="T77" fmla="*/ 0 h 278"/>
              <a:gd name="T78" fmla="*/ 68 w 70"/>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278">
                <a:moveTo>
                  <a:pt x="68" y="10"/>
                </a:moveTo>
                <a:cubicBezTo>
                  <a:pt x="68" y="10"/>
                  <a:pt x="68" y="11"/>
                  <a:pt x="68" y="12"/>
                </a:cubicBezTo>
                <a:cubicBezTo>
                  <a:pt x="67" y="15"/>
                  <a:pt x="66" y="19"/>
                  <a:pt x="64" y="22"/>
                </a:cubicBezTo>
                <a:cubicBezTo>
                  <a:pt x="64" y="23"/>
                  <a:pt x="63" y="24"/>
                  <a:pt x="63" y="25"/>
                </a:cubicBezTo>
                <a:cubicBezTo>
                  <a:pt x="62" y="28"/>
                  <a:pt x="61" y="30"/>
                  <a:pt x="60" y="32"/>
                </a:cubicBezTo>
                <a:cubicBezTo>
                  <a:pt x="59" y="33"/>
                  <a:pt x="58" y="34"/>
                  <a:pt x="57" y="36"/>
                </a:cubicBezTo>
                <a:cubicBezTo>
                  <a:pt x="56" y="38"/>
                  <a:pt x="54" y="40"/>
                  <a:pt x="53" y="42"/>
                </a:cubicBezTo>
                <a:cubicBezTo>
                  <a:pt x="52" y="43"/>
                  <a:pt x="51" y="45"/>
                  <a:pt x="49" y="47"/>
                </a:cubicBezTo>
                <a:cubicBezTo>
                  <a:pt x="47" y="48"/>
                  <a:pt x="46" y="50"/>
                  <a:pt x="44" y="52"/>
                </a:cubicBezTo>
                <a:cubicBezTo>
                  <a:pt x="42" y="53"/>
                  <a:pt x="41" y="55"/>
                  <a:pt x="39" y="57"/>
                </a:cubicBezTo>
                <a:cubicBezTo>
                  <a:pt x="36" y="59"/>
                  <a:pt x="34" y="61"/>
                  <a:pt x="32" y="63"/>
                </a:cubicBezTo>
                <a:cubicBezTo>
                  <a:pt x="31" y="64"/>
                  <a:pt x="30" y="64"/>
                  <a:pt x="30" y="65"/>
                </a:cubicBezTo>
                <a:cubicBezTo>
                  <a:pt x="26" y="67"/>
                  <a:pt x="22" y="70"/>
                  <a:pt x="17" y="73"/>
                </a:cubicBezTo>
                <a:cubicBezTo>
                  <a:pt x="17" y="73"/>
                  <a:pt x="16" y="74"/>
                  <a:pt x="15" y="75"/>
                </a:cubicBezTo>
                <a:cubicBezTo>
                  <a:pt x="10" y="77"/>
                  <a:pt x="6" y="80"/>
                  <a:pt x="0" y="82"/>
                </a:cubicBezTo>
                <a:lnTo>
                  <a:pt x="0" y="277"/>
                </a:lnTo>
                <a:cubicBezTo>
                  <a:pt x="6" y="274"/>
                  <a:pt x="10" y="272"/>
                  <a:pt x="15" y="268"/>
                </a:cubicBezTo>
                <a:cubicBezTo>
                  <a:pt x="16" y="268"/>
                  <a:pt x="17" y="267"/>
                  <a:pt x="17" y="267"/>
                </a:cubicBezTo>
                <a:cubicBezTo>
                  <a:pt x="19" y="267"/>
                  <a:pt x="19" y="266"/>
                  <a:pt x="20" y="266"/>
                </a:cubicBezTo>
                <a:cubicBezTo>
                  <a:pt x="23" y="263"/>
                  <a:pt x="27" y="261"/>
                  <a:pt x="30" y="259"/>
                </a:cubicBezTo>
                <a:cubicBezTo>
                  <a:pt x="30" y="258"/>
                  <a:pt x="31" y="258"/>
                  <a:pt x="32" y="258"/>
                </a:cubicBezTo>
                <a:cubicBezTo>
                  <a:pt x="33" y="256"/>
                  <a:pt x="35" y="255"/>
                  <a:pt x="36" y="254"/>
                </a:cubicBezTo>
                <a:cubicBezTo>
                  <a:pt x="37" y="253"/>
                  <a:pt x="38" y="252"/>
                  <a:pt x="39" y="251"/>
                </a:cubicBezTo>
                <a:cubicBezTo>
                  <a:pt x="41" y="250"/>
                  <a:pt x="42" y="248"/>
                  <a:pt x="44" y="246"/>
                </a:cubicBezTo>
                <a:cubicBezTo>
                  <a:pt x="45" y="245"/>
                  <a:pt x="46" y="245"/>
                  <a:pt x="47" y="243"/>
                </a:cubicBezTo>
                <a:cubicBezTo>
                  <a:pt x="47" y="243"/>
                  <a:pt x="49" y="242"/>
                  <a:pt x="49" y="240"/>
                </a:cubicBezTo>
                <a:cubicBezTo>
                  <a:pt x="51" y="239"/>
                  <a:pt x="52" y="238"/>
                  <a:pt x="53" y="236"/>
                </a:cubicBezTo>
                <a:cubicBezTo>
                  <a:pt x="53" y="236"/>
                  <a:pt x="54" y="235"/>
                  <a:pt x="55" y="234"/>
                </a:cubicBezTo>
                <a:cubicBezTo>
                  <a:pt x="55" y="232"/>
                  <a:pt x="57" y="231"/>
                  <a:pt x="57" y="230"/>
                </a:cubicBezTo>
                <a:cubicBezTo>
                  <a:pt x="58" y="229"/>
                  <a:pt x="59" y="227"/>
                  <a:pt x="60" y="226"/>
                </a:cubicBezTo>
                <a:cubicBezTo>
                  <a:pt x="60" y="226"/>
                  <a:pt x="60" y="225"/>
                  <a:pt x="61" y="225"/>
                </a:cubicBezTo>
                <a:cubicBezTo>
                  <a:pt x="62" y="223"/>
                  <a:pt x="62" y="221"/>
                  <a:pt x="63" y="219"/>
                </a:cubicBezTo>
                <a:cubicBezTo>
                  <a:pt x="63" y="219"/>
                  <a:pt x="64" y="217"/>
                  <a:pt x="64" y="216"/>
                </a:cubicBezTo>
                <a:lnTo>
                  <a:pt x="64" y="215"/>
                </a:lnTo>
                <a:cubicBezTo>
                  <a:pt x="66" y="212"/>
                  <a:pt x="67" y="209"/>
                  <a:pt x="68" y="206"/>
                </a:cubicBezTo>
                <a:cubicBezTo>
                  <a:pt x="68" y="206"/>
                  <a:pt x="68" y="205"/>
                  <a:pt x="68" y="204"/>
                </a:cubicBezTo>
                <a:cubicBezTo>
                  <a:pt x="68" y="202"/>
                  <a:pt x="68" y="199"/>
                  <a:pt x="69" y="196"/>
                </a:cubicBezTo>
                <a:cubicBezTo>
                  <a:pt x="69" y="195"/>
                  <a:pt x="69" y="195"/>
                  <a:pt x="69" y="195"/>
                </a:cubicBezTo>
                <a:lnTo>
                  <a:pt x="69" y="0"/>
                </a:lnTo>
                <a:cubicBezTo>
                  <a:pt x="69" y="4"/>
                  <a:pt x="68" y="7"/>
                  <a:pt x="68" y="10"/>
                </a:cubicBezTo>
              </a:path>
            </a:pathLst>
          </a:custGeom>
          <a:solidFill>
            <a:schemeClr val="bg1">
              <a:lumMod val="65000"/>
            </a:schemeClr>
          </a:solidFill>
          <a:ln>
            <a:noFill/>
          </a:ln>
          <a:effectLst/>
        </p:spPr>
        <p:txBody>
          <a:bodyPr wrap="none" anchor="ctr"/>
          <a:lstStyle/>
          <a:p>
            <a:endParaRPr lang="en-US" sz="900"/>
          </a:p>
        </p:txBody>
      </p:sp>
      <p:sp>
        <p:nvSpPr>
          <p:cNvPr id="30" name="Freeform 29">
            <a:extLst>
              <a:ext uri="{FF2B5EF4-FFF2-40B4-BE49-F238E27FC236}">
                <a16:creationId xmlns:a16="http://schemas.microsoft.com/office/drawing/2014/main" id="{61D37DAA-8DE6-E949-A45D-3F992C21C244}"/>
              </a:ext>
            </a:extLst>
          </p:cNvPr>
          <p:cNvSpPr>
            <a:spLocks noChangeArrowheads="1"/>
          </p:cNvSpPr>
          <p:nvPr/>
        </p:nvSpPr>
        <p:spPr bwMode="auto">
          <a:xfrm>
            <a:off x="6213675" y="2876312"/>
            <a:ext cx="50374" cy="198345"/>
          </a:xfrm>
          <a:custGeom>
            <a:avLst/>
            <a:gdLst>
              <a:gd name="T0" fmla="*/ 0 w 70"/>
              <a:gd name="T1" fmla="*/ 195 h 278"/>
              <a:gd name="T2" fmla="*/ 0 w 70"/>
              <a:gd name="T3" fmla="*/ 0 h 278"/>
              <a:gd name="T4" fmla="*/ 69 w 70"/>
              <a:gd name="T5" fmla="*/ 82 h 278"/>
              <a:gd name="T6" fmla="*/ 69 w 70"/>
              <a:gd name="T7" fmla="*/ 277 h 278"/>
              <a:gd name="T8" fmla="*/ 0 w 70"/>
              <a:gd name="T9" fmla="*/ 195 h 278"/>
            </a:gdLst>
            <a:ahLst/>
            <a:cxnLst>
              <a:cxn ang="0">
                <a:pos x="T0" y="T1"/>
              </a:cxn>
              <a:cxn ang="0">
                <a:pos x="T2" y="T3"/>
              </a:cxn>
              <a:cxn ang="0">
                <a:pos x="T4" y="T5"/>
              </a:cxn>
              <a:cxn ang="0">
                <a:pos x="T6" y="T7"/>
              </a:cxn>
              <a:cxn ang="0">
                <a:pos x="T8" y="T9"/>
              </a:cxn>
            </a:cxnLst>
            <a:rect l="0" t="0" r="r" b="b"/>
            <a:pathLst>
              <a:path w="70" h="278">
                <a:moveTo>
                  <a:pt x="0" y="195"/>
                </a:moveTo>
                <a:lnTo>
                  <a:pt x="0" y="0"/>
                </a:lnTo>
                <a:cubicBezTo>
                  <a:pt x="0" y="30"/>
                  <a:pt x="23" y="59"/>
                  <a:pt x="69" y="82"/>
                </a:cubicBezTo>
                <a:lnTo>
                  <a:pt x="69" y="277"/>
                </a:lnTo>
                <a:cubicBezTo>
                  <a:pt x="23" y="254"/>
                  <a:pt x="0" y="224"/>
                  <a:pt x="0" y="195"/>
                </a:cubicBezTo>
              </a:path>
            </a:pathLst>
          </a:custGeom>
          <a:solidFill>
            <a:schemeClr val="bg1">
              <a:lumMod val="65000"/>
            </a:schemeClr>
          </a:solidFill>
          <a:ln>
            <a:noFill/>
          </a:ln>
          <a:effectLst/>
        </p:spPr>
        <p:txBody>
          <a:bodyPr wrap="none" anchor="ctr"/>
          <a:lstStyle/>
          <a:p>
            <a:endParaRPr lang="en-US" sz="900"/>
          </a:p>
        </p:txBody>
      </p:sp>
      <p:sp>
        <p:nvSpPr>
          <p:cNvPr id="31" name="Freeform 30">
            <a:extLst>
              <a:ext uri="{FF2B5EF4-FFF2-40B4-BE49-F238E27FC236}">
                <a16:creationId xmlns:a16="http://schemas.microsoft.com/office/drawing/2014/main" id="{C9BAB828-188A-7549-ABF8-2E6C5803EF0D}"/>
              </a:ext>
            </a:extLst>
          </p:cNvPr>
          <p:cNvSpPr>
            <a:spLocks noChangeArrowheads="1"/>
          </p:cNvSpPr>
          <p:nvPr/>
        </p:nvSpPr>
        <p:spPr bwMode="auto">
          <a:xfrm>
            <a:off x="7466719" y="2932983"/>
            <a:ext cx="969692" cy="623374"/>
          </a:xfrm>
          <a:custGeom>
            <a:avLst/>
            <a:gdLst>
              <a:gd name="T0" fmla="*/ 1358 w 1359"/>
              <a:gd name="T1" fmla="*/ 0 h 875"/>
              <a:gd name="T2" fmla="*/ 1358 w 1359"/>
              <a:gd name="T3" fmla="*/ 195 h 875"/>
              <a:gd name="T4" fmla="*/ 0 w 1359"/>
              <a:gd name="T5" fmla="*/ 874 h 875"/>
              <a:gd name="T6" fmla="*/ 0 w 1359"/>
              <a:gd name="T7" fmla="*/ 679 h 875"/>
              <a:gd name="T8" fmla="*/ 1358 w 1359"/>
              <a:gd name="T9" fmla="*/ 0 h 875"/>
            </a:gdLst>
            <a:ahLst/>
            <a:cxnLst>
              <a:cxn ang="0">
                <a:pos x="T0" y="T1"/>
              </a:cxn>
              <a:cxn ang="0">
                <a:pos x="T2" y="T3"/>
              </a:cxn>
              <a:cxn ang="0">
                <a:pos x="T4" y="T5"/>
              </a:cxn>
              <a:cxn ang="0">
                <a:pos x="T6" y="T7"/>
              </a:cxn>
              <a:cxn ang="0">
                <a:pos x="T8" y="T9"/>
              </a:cxn>
            </a:cxnLst>
            <a:rect l="0" t="0" r="r" b="b"/>
            <a:pathLst>
              <a:path w="1359" h="875">
                <a:moveTo>
                  <a:pt x="1358" y="0"/>
                </a:moveTo>
                <a:lnTo>
                  <a:pt x="1358" y="195"/>
                </a:lnTo>
                <a:lnTo>
                  <a:pt x="0" y="874"/>
                </a:lnTo>
                <a:lnTo>
                  <a:pt x="0" y="679"/>
                </a:lnTo>
                <a:lnTo>
                  <a:pt x="1358" y="0"/>
                </a:lnTo>
              </a:path>
            </a:pathLst>
          </a:custGeom>
          <a:solidFill>
            <a:schemeClr val="bg1">
              <a:lumMod val="75000"/>
            </a:schemeClr>
          </a:solidFill>
          <a:ln>
            <a:noFill/>
          </a:ln>
          <a:effectLst/>
        </p:spPr>
        <p:txBody>
          <a:bodyPr wrap="none" anchor="ctr"/>
          <a:lstStyle/>
          <a:p>
            <a:endParaRPr lang="en-US" sz="900"/>
          </a:p>
        </p:txBody>
      </p:sp>
      <p:sp>
        <p:nvSpPr>
          <p:cNvPr id="32" name="Freeform 31">
            <a:extLst>
              <a:ext uri="{FF2B5EF4-FFF2-40B4-BE49-F238E27FC236}">
                <a16:creationId xmlns:a16="http://schemas.microsoft.com/office/drawing/2014/main" id="{DC9FD03C-3223-B148-A18B-74A0D0B6B381}"/>
              </a:ext>
            </a:extLst>
          </p:cNvPr>
          <p:cNvSpPr>
            <a:spLocks noChangeArrowheads="1"/>
          </p:cNvSpPr>
          <p:nvPr/>
        </p:nvSpPr>
        <p:spPr bwMode="auto">
          <a:xfrm>
            <a:off x="6264048" y="2932983"/>
            <a:ext cx="969692" cy="623374"/>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p>
            <a:endParaRPr lang="en-US" sz="900"/>
          </a:p>
        </p:txBody>
      </p:sp>
      <p:sp>
        <p:nvSpPr>
          <p:cNvPr id="33" name="Freeform 32">
            <a:extLst>
              <a:ext uri="{FF2B5EF4-FFF2-40B4-BE49-F238E27FC236}">
                <a16:creationId xmlns:a16="http://schemas.microsoft.com/office/drawing/2014/main" id="{62BD6E5C-E2E8-DA4A-B19F-7A916027F6D1}"/>
              </a:ext>
            </a:extLst>
          </p:cNvPr>
          <p:cNvSpPr>
            <a:spLocks noChangeArrowheads="1"/>
          </p:cNvSpPr>
          <p:nvPr/>
        </p:nvSpPr>
        <p:spPr bwMode="auto">
          <a:xfrm>
            <a:off x="6197934" y="2309608"/>
            <a:ext cx="2304594" cy="1136554"/>
          </a:xfrm>
          <a:custGeom>
            <a:avLst/>
            <a:gdLst>
              <a:gd name="T0" fmla="*/ 1613 w 3227"/>
              <a:gd name="T1" fmla="*/ 0 h 1592"/>
              <a:gd name="T2" fmla="*/ 1777 w 3227"/>
              <a:gd name="T3" fmla="*/ 34 h 1592"/>
              <a:gd name="T4" fmla="*/ 3135 w 3227"/>
              <a:gd name="T5" fmla="*/ 713 h 1592"/>
              <a:gd name="T6" fmla="*/ 3135 w 3227"/>
              <a:gd name="T7" fmla="*/ 877 h 1592"/>
              <a:gd name="T8" fmla="*/ 1777 w 3227"/>
              <a:gd name="T9" fmla="*/ 1556 h 1592"/>
              <a:gd name="T10" fmla="*/ 1613 w 3227"/>
              <a:gd name="T11" fmla="*/ 1591 h 1592"/>
              <a:gd name="T12" fmla="*/ 1449 w 3227"/>
              <a:gd name="T13" fmla="*/ 1556 h 1592"/>
              <a:gd name="T14" fmla="*/ 91 w 3227"/>
              <a:gd name="T15" fmla="*/ 877 h 1592"/>
              <a:gd name="T16" fmla="*/ 91 w 3227"/>
              <a:gd name="T17" fmla="*/ 713 h 1592"/>
              <a:gd name="T18" fmla="*/ 1449 w 3227"/>
              <a:gd name="T19" fmla="*/ 34 h 1592"/>
              <a:gd name="T20" fmla="*/ 1613 w 3227"/>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7" h="1592">
                <a:moveTo>
                  <a:pt x="1613" y="0"/>
                </a:moveTo>
                <a:cubicBezTo>
                  <a:pt x="1672" y="0"/>
                  <a:pt x="1732" y="12"/>
                  <a:pt x="1777" y="34"/>
                </a:cubicBezTo>
                <a:lnTo>
                  <a:pt x="3135" y="713"/>
                </a:lnTo>
                <a:cubicBezTo>
                  <a:pt x="3226" y="758"/>
                  <a:pt x="3226" y="832"/>
                  <a:pt x="3135" y="877"/>
                </a:cubicBezTo>
                <a:lnTo>
                  <a:pt x="1777" y="1556"/>
                </a:lnTo>
                <a:cubicBezTo>
                  <a:pt x="1732" y="1579"/>
                  <a:pt x="1672" y="1591"/>
                  <a:pt x="1613" y="1591"/>
                </a:cubicBezTo>
                <a:cubicBezTo>
                  <a:pt x="1554" y="1591"/>
                  <a:pt x="1494" y="1579"/>
                  <a:pt x="1449" y="1556"/>
                </a:cubicBezTo>
                <a:lnTo>
                  <a:pt x="91" y="877"/>
                </a:lnTo>
                <a:cubicBezTo>
                  <a:pt x="0" y="832"/>
                  <a:pt x="0" y="758"/>
                  <a:pt x="91" y="713"/>
                </a:cubicBezTo>
                <a:lnTo>
                  <a:pt x="1449" y="34"/>
                </a:lnTo>
                <a:cubicBezTo>
                  <a:pt x="1494" y="12"/>
                  <a:pt x="1554" y="0"/>
                  <a:pt x="1613" y="0"/>
                </a:cubicBezTo>
              </a:path>
            </a:pathLst>
          </a:custGeom>
          <a:solidFill>
            <a:schemeClr val="bg1">
              <a:lumMod val="95000"/>
            </a:schemeClr>
          </a:solidFill>
          <a:ln>
            <a:noFill/>
          </a:ln>
          <a:effectLst/>
        </p:spPr>
        <p:txBody>
          <a:bodyPr wrap="none" anchor="ctr"/>
          <a:lstStyle/>
          <a:p>
            <a:endParaRPr lang="en-US" sz="900"/>
          </a:p>
        </p:txBody>
      </p:sp>
      <p:sp>
        <p:nvSpPr>
          <p:cNvPr id="34" name="Freeform 33">
            <a:extLst>
              <a:ext uri="{FF2B5EF4-FFF2-40B4-BE49-F238E27FC236}">
                <a16:creationId xmlns:a16="http://schemas.microsoft.com/office/drawing/2014/main" id="{B662BAC9-5FB3-964F-B4E3-729D2DCB6EF3}"/>
              </a:ext>
            </a:extLst>
          </p:cNvPr>
          <p:cNvSpPr>
            <a:spLocks noChangeArrowheads="1"/>
          </p:cNvSpPr>
          <p:nvPr/>
        </p:nvSpPr>
        <p:spPr bwMode="auto">
          <a:xfrm>
            <a:off x="7233741" y="3417829"/>
            <a:ext cx="236128" cy="163715"/>
          </a:xfrm>
          <a:custGeom>
            <a:avLst/>
            <a:gdLst>
              <a:gd name="T0" fmla="*/ 300 w 329"/>
              <a:gd name="T1" fmla="*/ 12 h 230"/>
              <a:gd name="T2" fmla="*/ 275 w 329"/>
              <a:gd name="T3" fmla="*/ 20 h 230"/>
              <a:gd name="T4" fmla="*/ 254 w 329"/>
              <a:gd name="T5" fmla="*/ 26 h 230"/>
              <a:gd name="T6" fmla="*/ 230 w 329"/>
              <a:gd name="T7" fmla="*/ 30 h 230"/>
              <a:gd name="T8" fmla="*/ 205 w 329"/>
              <a:gd name="T9" fmla="*/ 33 h 230"/>
              <a:gd name="T10" fmla="*/ 182 w 329"/>
              <a:gd name="T11" fmla="*/ 34 h 230"/>
              <a:gd name="T12" fmla="*/ 148 w 329"/>
              <a:gd name="T13" fmla="*/ 34 h 230"/>
              <a:gd name="T14" fmla="*/ 121 w 329"/>
              <a:gd name="T15" fmla="*/ 32 h 230"/>
              <a:gd name="T16" fmla="*/ 99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2 w 329"/>
              <a:gd name="T37" fmla="*/ 221 h 230"/>
              <a:gd name="T38" fmla="*/ 99 w 329"/>
              <a:gd name="T39" fmla="*/ 224 h 230"/>
              <a:gd name="T40" fmla="*/ 119 w 329"/>
              <a:gd name="T41" fmla="*/ 227 h 230"/>
              <a:gd name="T42" fmla="*/ 138 w 329"/>
              <a:gd name="T43" fmla="*/ 228 h 230"/>
              <a:gd name="T44" fmla="*/ 148 w 329"/>
              <a:gd name="T45" fmla="*/ 228 h 230"/>
              <a:gd name="T46" fmla="*/ 164 w 329"/>
              <a:gd name="T47" fmla="*/ 229 h 230"/>
              <a:gd name="T48" fmla="*/ 182 w 329"/>
              <a:gd name="T49" fmla="*/ 228 h 230"/>
              <a:gd name="T50" fmla="*/ 202 w 329"/>
              <a:gd name="T51" fmla="*/ 227 h 230"/>
              <a:gd name="T52" fmla="*/ 228 w 329"/>
              <a:gd name="T53" fmla="*/ 224 h 230"/>
              <a:gd name="T54" fmla="*/ 230 w 329"/>
              <a:gd name="T55" fmla="*/ 224 h 230"/>
              <a:gd name="T56" fmla="*/ 254 w 329"/>
              <a:gd name="T57" fmla="*/ 219 h 230"/>
              <a:gd name="T58" fmla="*/ 275 w 329"/>
              <a:gd name="T59" fmla="*/ 214 h 230"/>
              <a:gd name="T60" fmla="*/ 300 w 329"/>
              <a:gd name="T61" fmla="*/ 207 h 230"/>
              <a:gd name="T62" fmla="*/ 315 w 329"/>
              <a:gd name="T63" fmla="*/ 200 h 230"/>
              <a:gd name="T64" fmla="*/ 328 w 329"/>
              <a:gd name="T65"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3" y="7"/>
                </a:moveTo>
                <a:cubicBezTo>
                  <a:pt x="309" y="9"/>
                  <a:pt x="305" y="11"/>
                  <a:pt x="300" y="12"/>
                </a:cubicBezTo>
                <a:cubicBezTo>
                  <a:pt x="298" y="13"/>
                  <a:pt x="296" y="14"/>
                  <a:pt x="293" y="15"/>
                </a:cubicBezTo>
                <a:cubicBezTo>
                  <a:pt x="288" y="17"/>
                  <a:pt x="281" y="19"/>
                  <a:pt x="275" y="20"/>
                </a:cubicBezTo>
                <a:cubicBezTo>
                  <a:pt x="274" y="21"/>
                  <a:pt x="274" y="21"/>
                  <a:pt x="272" y="21"/>
                </a:cubicBezTo>
                <a:cubicBezTo>
                  <a:pt x="266" y="23"/>
                  <a:pt x="260" y="24"/>
                  <a:pt x="254" y="26"/>
                </a:cubicBezTo>
                <a:cubicBezTo>
                  <a:pt x="253" y="26"/>
                  <a:pt x="252" y="26"/>
                  <a:pt x="251" y="26"/>
                </a:cubicBezTo>
                <a:cubicBezTo>
                  <a:pt x="244" y="27"/>
                  <a:pt x="238" y="29"/>
                  <a:pt x="230" y="30"/>
                </a:cubicBezTo>
                <a:cubicBezTo>
                  <a:pt x="229" y="30"/>
                  <a:pt x="229" y="30"/>
                  <a:pt x="228" y="30"/>
                </a:cubicBezTo>
                <a:cubicBezTo>
                  <a:pt x="220" y="31"/>
                  <a:pt x="213" y="32"/>
                  <a:pt x="205" y="33"/>
                </a:cubicBezTo>
                <a:cubicBezTo>
                  <a:pt x="201" y="33"/>
                  <a:pt x="198" y="33"/>
                  <a:pt x="195" y="34"/>
                </a:cubicBezTo>
                <a:cubicBezTo>
                  <a:pt x="191" y="34"/>
                  <a:pt x="187" y="34"/>
                  <a:pt x="182" y="34"/>
                </a:cubicBezTo>
                <a:cubicBezTo>
                  <a:pt x="176" y="34"/>
                  <a:pt x="170" y="35"/>
                  <a:pt x="164" y="35"/>
                </a:cubicBezTo>
                <a:cubicBezTo>
                  <a:pt x="159" y="35"/>
                  <a:pt x="153" y="34"/>
                  <a:pt x="148" y="34"/>
                </a:cubicBezTo>
                <a:cubicBezTo>
                  <a:pt x="145" y="34"/>
                  <a:pt x="143" y="34"/>
                  <a:pt x="140" y="34"/>
                </a:cubicBezTo>
                <a:cubicBezTo>
                  <a:pt x="134" y="34"/>
                  <a:pt x="128" y="33"/>
                  <a:pt x="121" y="32"/>
                </a:cubicBezTo>
                <a:cubicBezTo>
                  <a:pt x="121" y="32"/>
                  <a:pt x="120" y="32"/>
                  <a:pt x="119" y="32"/>
                </a:cubicBezTo>
                <a:cubicBezTo>
                  <a:pt x="113" y="32"/>
                  <a:pt x="106" y="31"/>
                  <a:pt x="99" y="30"/>
                </a:cubicBezTo>
                <a:cubicBezTo>
                  <a:pt x="97" y="29"/>
                  <a:pt x="95" y="29"/>
                  <a:pt x="93" y="29"/>
                </a:cubicBezTo>
                <a:cubicBezTo>
                  <a:pt x="88" y="28"/>
                  <a:pt x="84" y="27"/>
                  <a:pt x="79" y="26"/>
                </a:cubicBezTo>
                <a:cubicBezTo>
                  <a:pt x="77" y="26"/>
                  <a:pt x="73" y="25"/>
                  <a:pt x="71" y="24"/>
                </a:cubicBezTo>
                <a:cubicBezTo>
                  <a:pt x="67" y="24"/>
                  <a:pt x="63" y="23"/>
                  <a:pt x="60" y="22"/>
                </a:cubicBezTo>
                <a:cubicBezTo>
                  <a:pt x="56" y="21"/>
                  <a:pt x="52" y="20"/>
                  <a:pt x="49" y="19"/>
                </a:cubicBezTo>
                <a:cubicBezTo>
                  <a:pt x="46" y="18"/>
                  <a:pt x="43" y="17"/>
                  <a:pt x="40" y="16"/>
                </a:cubicBezTo>
                <a:cubicBezTo>
                  <a:pt x="33" y="14"/>
                  <a:pt x="27" y="12"/>
                  <a:pt x="20" y="9"/>
                </a:cubicBezTo>
                <a:cubicBezTo>
                  <a:pt x="19" y="9"/>
                  <a:pt x="19" y="9"/>
                  <a:pt x="18" y="8"/>
                </a:cubicBezTo>
                <a:cubicBezTo>
                  <a:pt x="12" y="6"/>
                  <a:pt x="6" y="4"/>
                  <a:pt x="0" y="0"/>
                </a:cubicBezTo>
                <a:lnTo>
                  <a:pt x="0" y="195"/>
                </a:lnTo>
                <a:cubicBezTo>
                  <a:pt x="6" y="197"/>
                  <a:pt x="12" y="200"/>
                  <a:pt x="18" y="203"/>
                </a:cubicBezTo>
                <a:cubicBezTo>
                  <a:pt x="19" y="203"/>
                  <a:pt x="19" y="204"/>
                  <a:pt x="20" y="204"/>
                </a:cubicBezTo>
                <a:cubicBezTo>
                  <a:pt x="27" y="206"/>
                  <a:pt x="33" y="208"/>
                  <a:pt x="40" y="210"/>
                </a:cubicBezTo>
                <a:cubicBezTo>
                  <a:pt x="41" y="211"/>
                  <a:pt x="41" y="211"/>
                  <a:pt x="42" y="212"/>
                </a:cubicBezTo>
                <a:cubicBezTo>
                  <a:pt x="44" y="212"/>
                  <a:pt x="47" y="213"/>
                  <a:pt x="49" y="213"/>
                </a:cubicBezTo>
                <a:cubicBezTo>
                  <a:pt x="52" y="214"/>
                  <a:pt x="56" y="215"/>
                  <a:pt x="60" y="216"/>
                </a:cubicBezTo>
                <a:cubicBezTo>
                  <a:pt x="61" y="216"/>
                  <a:pt x="61" y="217"/>
                  <a:pt x="62" y="217"/>
                </a:cubicBezTo>
                <a:cubicBezTo>
                  <a:pt x="66" y="218"/>
                  <a:pt x="68" y="218"/>
                  <a:pt x="71" y="219"/>
                </a:cubicBezTo>
                <a:cubicBezTo>
                  <a:pt x="73" y="219"/>
                  <a:pt x="77" y="220"/>
                  <a:pt x="79" y="221"/>
                </a:cubicBezTo>
                <a:cubicBezTo>
                  <a:pt x="80" y="221"/>
                  <a:pt x="81" y="221"/>
                  <a:pt x="82" y="221"/>
                </a:cubicBezTo>
                <a:cubicBezTo>
                  <a:pt x="85" y="222"/>
                  <a:pt x="89" y="223"/>
                  <a:pt x="93" y="223"/>
                </a:cubicBezTo>
                <a:cubicBezTo>
                  <a:pt x="95" y="223"/>
                  <a:pt x="97" y="224"/>
                  <a:pt x="99" y="224"/>
                </a:cubicBezTo>
                <a:cubicBezTo>
                  <a:pt x="100" y="224"/>
                  <a:pt x="101" y="224"/>
                  <a:pt x="101" y="224"/>
                </a:cubicBezTo>
                <a:cubicBezTo>
                  <a:pt x="107" y="225"/>
                  <a:pt x="113" y="226"/>
                  <a:pt x="119" y="227"/>
                </a:cubicBezTo>
                <a:cubicBezTo>
                  <a:pt x="120" y="227"/>
                  <a:pt x="121" y="227"/>
                  <a:pt x="121" y="227"/>
                </a:cubicBezTo>
                <a:cubicBezTo>
                  <a:pt x="127" y="227"/>
                  <a:pt x="133" y="227"/>
                  <a:pt x="138" y="228"/>
                </a:cubicBezTo>
                <a:cubicBezTo>
                  <a:pt x="139" y="228"/>
                  <a:pt x="140" y="228"/>
                  <a:pt x="140" y="228"/>
                </a:cubicBezTo>
                <a:cubicBezTo>
                  <a:pt x="143" y="228"/>
                  <a:pt x="145" y="228"/>
                  <a:pt x="148" y="228"/>
                </a:cubicBezTo>
                <a:cubicBezTo>
                  <a:pt x="151" y="229"/>
                  <a:pt x="155" y="229"/>
                  <a:pt x="158" y="229"/>
                </a:cubicBezTo>
                <a:cubicBezTo>
                  <a:pt x="160" y="229"/>
                  <a:pt x="162" y="229"/>
                  <a:pt x="164" y="229"/>
                </a:cubicBezTo>
                <a:cubicBezTo>
                  <a:pt x="169" y="229"/>
                  <a:pt x="174" y="229"/>
                  <a:pt x="179" y="229"/>
                </a:cubicBezTo>
                <a:cubicBezTo>
                  <a:pt x="181" y="229"/>
                  <a:pt x="181" y="228"/>
                  <a:pt x="182" y="228"/>
                </a:cubicBezTo>
                <a:cubicBezTo>
                  <a:pt x="187" y="228"/>
                  <a:pt x="191" y="228"/>
                  <a:pt x="195" y="227"/>
                </a:cubicBezTo>
                <a:cubicBezTo>
                  <a:pt x="197" y="227"/>
                  <a:pt x="200" y="227"/>
                  <a:pt x="202" y="227"/>
                </a:cubicBezTo>
                <a:cubicBezTo>
                  <a:pt x="203" y="227"/>
                  <a:pt x="204" y="227"/>
                  <a:pt x="205" y="227"/>
                </a:cubicBezTo>
                <a:cubicBezTo>
                  <a:pt x="213" y="226"/>
                  <a:pt x="220" y="225"/>
                  <a:pt x="228" y="224"/>
                </a:cubicBezTo>
                <a:cubicBezTo>
                  <a:pt x="229" y="224"/>
                  <a:pt x="229" y="224"/>
                  <a:pt x="229" y="224"/>
                </a:cubicBezTo>
                <a:lnTo>
                  <a:pt x="230" y="224"/>
                </a:lnTo>
                <a:cubicBezTo>
                  <a:pt x="238" y="223"/>
                  <a:pt x="244" y="222"/>
                  <a:pt x="251" y="220"/>
                </a:cubicBezTo>
                <a:cubicBezTo>
                  <a:pt x="252" y="220"/>
                  <a:pt x="253" y="220"/>
                  <a:pt x="254" y="219"/>
                </a:cubicBezTo>
                <a:cubicBezTo>
                  <a:pt x="260" y="218"/>
                  <a:pt x="266" y="217"/>
                  <a:pt x="272" y="215"/>
                </a:cubicBezTo>
                <a:cubicBezTo>
                  <a:pt x="274" y="215"/>
                  <a:pt x="274" y="214"/>
                  <a:pt x="275" y="214"/>
                </a:cubicBezTo>
                <a:cubicBezTo>
                  <a:pt x="281" y="213"/>
                  <a:pt x="288" y="211"/>
                  <a:pt x="293" y="209"/>
                </a:cubicBezTo>
                <a:cubicBezTo>
                  <a:pt x="296" y="208"/>
                  <a:pt x="298" y="207"/>
                  <a:pt x="300" y="207"/>
                </a:cubicBezTo>
                <a:cubicBezTo>
                  <a:pt x="305" y="205"/>
                  <a:pt x="309" y="204"/>
                  <a:pt x="313" y="202"/>
                </a:cubicBezTo>
                <a:cubicBezTo>
                  <a:pt x="314" y="201"/>
                  <a:pt x="314" y="201"/>
                  <a:pt x="315" y="200"/>
                </a:cubicBezTo>
                <a:cubicBezTo>
                  <a:pt x="320" y="199"/>
                  <a:pt x="324" y="197"/>
                  <a:pt x="328" y="195"/>
                </a:cubicBezTo>
                <a:lnTo>
                  <a:pt x="328" y="0"/>
                </a:lnTo>
                <a:cubicBezTo>
                  <a:pt x="323" y="3"/>
                  <a:pt x="318" y="5"/>
                  <a:pt x="313" y="7"/>
                </a:cubicBezTo>
              </a:path>
            </a:pathLst>
          </a:custGeom>
          <a:solidFill>
            <a:schemeClr val="bg1">
              <a:lumMod val="65000"/>
            </a:schemeClr>
          </a:solidFill>
          <a:ln>
            <a:noFill/>
          </a:ln>
          <a:effectLst/>
        </p:spPr>
        <p:txBody>
          <a:bodyPr wrap="none" anchor="ctr"/>
          <a:lstStyle/>
          <a:p>
            <a:endParaRPr lang="en-US" sz="900"/>
          </a:p>
        </p:txBody>
      </p:sp>
      <p:sp>
        <p:nvSpPr>
          <p:cNvPr id="35" name="Freeform 34">
            <a:extLst>
              <a:ext uri="{FF2B5EF4-FFF2-40B4-BE49-F238E27FC236}">
                <a16:creationId xmlns:a16="http://schemas.microsoft.com/office/drawing/2014/main" id="{61CBF10C-CD35-AA45-AA4F-28372B87B7AC}"/>
              </a:ext>
            </a:extLst>
          </p:cNvPr>
          <p:cNvSpPr>
            <a:spLocks noChangeArrowheads="1"/>
          </p:cNvSpPr>
          <p:nvPr/>
        </p:nvSpPr>
        <p:spPr bwMode="auto">
          <a:xfrm>
            <a:off x="7051136" y="2803898"/>
            <a:ext cx="598187" cy="141677"/>
          </a:xfrm>
          <a:custGeom>
            <a:avLst/>
            <a:gdLst>
              <a:gd name="T0" fmla="*/ 839 w 840"/>
              <a:gd name="T1" fmla="*/ 99 h 200"/>
              <a:gd name="T2" fmla="*/ 419 w 840"/>
              <a:gd name="T3" fmla="*/ 199 h 200"/>
              <a:gd name="T4" fmla="*/ 0 w 840"/>
              <a:gd name="T5" fmla="*/ 99 h 200"/>
              <a:gd name="T6" fmla="*/ 419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19" y="199"/>
                </a:cubicBezTo>
                <a:cubicBezTo>
                  <a:pt x="187" y="199"/>
                  <a:pt x="0" y="154"/>
                  <a:pt x="0" y="99"/>
                </a:cubicBezTo>
                <a:cubicBezTo>
                  <a:pt x="0" y="45"/>
                  <a:pt x="187" y="0"/>
                  <a:pt x="419" y="0"/>
                </a:cubicBezTo>
                <a:cubicBezTo>
                  <a:pt x="651" y="0"/>
                  <a:pt x="839" y="45"/>
                  <a:pt x="839" y="99"/>
                </a:cubicBezTo>
              </a:path>
            </a:pathLst>
          </a:custGeom>
          <a:solidFill>
            <a:schemeClr val="bg1">
              <a:lumMod val="75000"/>
            </a:schemeClr>
          </a:solidFill>
          <a:ln>
            <a:noFill/>
          </a:ln>
          <a:effectLst/>
        </p:spPr>
        <p:txBody>
          <a:bodyPr wrap="none" anchor="ctr"/>
          <a:lstStyle/>
          <a:p>
            <a:endParaRPr lang="en-US" sz="900"/>
          </a:p>
        </p:txBody>
      </p:sp>
      <p:sp>
        <p:nvSpPr>
          <p:cNvPr id="36" name="Freeform 35">
            <a:extLst>
              <a:ext uri="{FF2B5EF4-FFF2-40B4-BE49-F238E27FC236}">
                <a16:creationId xmlns:a16="http://schemas.microsoft.com/office/drawing/2014/main" id="{7941C057-8B95-C144-8BEE-2C81D7DA920C}"/>
              </a:ext>
            </a:extLst>
          </p:cNvPr>
          <p:cNvSpPr>
            <a:spLocks noChangeArrowheads="1"/>
          </p:cNvSpPr>
          <p:nvPr/>
        </p:nvSpPr>
        <p:spPr bwMode="auto">
          <a:xfrm>
            <a:off x="6714264" y="1409180"/>
            <a:ext cx="1271934" cy="1467132"/>
          </a:xfrm>
          <a:custGeom>
            <a:avLst/>
            <a:gdLst>
              <a:gd name="T0" fmla="*/ 1779 w 1780"/>
              <a:gd name="T1" fmla="*/ 890 h 2054"/>
              <a:gd name="T2" fmla="*/ 890 w 1780"/>
              <a:gd name="T3" fmla="*/ 0 h 2054"/>
              <a:gd name="T4" fmla="*/ 0 w 1780"/>
              <a:gd name="T5" fmla="*/ 890 h 2054"/>
              <a:gd name="T6" fmla="*/ 723 w 1780"/>
              <a:gd name="T7" fmla="*/ 1763 h 2054"/>
              <a:gd name="T8" fmla="*/ 890 w 1780"/>
              <a:gd name="T9" fmla="*/ 2053 h 2054"/>
              <a:gd name="T10" fmla="*/ 1058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1" y="0"/>
                  <a:pt x="890" y="0"/>
                </a:cubicBezTo>
                <a:cubicBezTo>
                  <a:pt x="399" y="0"/>
                  <a:pt x="0" y="398"/>
                  <a:pt x="0" y="890"/>
                </a:cubicBezTo>
                <a:cubicBezTo>
                  <a:pt x="0" y="1324"/>
                  <a:pt x="311" y="1685"/>
                  <a:pt x="723" y="1763"/>
                </a:cubicBezTo>
                <a:lnTo>
                  <a:pt x="890" y="2053"/>
                </a:lnTo>
                <a:lnTo>
                  <a:pt x="1058" y="1763"/>
                </a:lnTo>
                <a:cubicBezTo>
                  <a:pt x="1469" y="1685"/>
                  <a:pt x="1779" y="1324"/>
                  <a:pt x="1779" y="890"/>
                </a:cubicBezTo>
              </a:path>
            </a:pathLst>
          </a:custGeom>
          <a:solidFill>
            <a:srgbClr val="C00000"/>
          </a:solidFill>
          <a:ln>
            <a:noFill/>
          </a:ln>
          <a:effectLst/>
        </p:spPr>
        <p:txBody>
          <a:bodyPr wrap="none" anchor="ctr"/>
          <a:lstStyle/>
          <a:p>
            <a:pPr algn="ctr"/>
            <a:endParaRPr lang="en-US" sz="900" b="1" dirty="0">
              <a:solidFill>
                <a:schemeClr val="bg1"/>
              </a:solidFill>
            </a:endParaRPr>
          </a:p>
        </p:txBody>
      </p:sp>
      <p:sp>
        <p:nvSpPr>
          <p:cNvPr id="71" name="TextBox 70">
            <a:extLst>
              <a:ext uri="{FF2B5EF4-FFF2-40B4-BE49-F238E27FC236}">
                <a16:creationId xmlns:a16="http://schemas.microsoft.com/office/drawing/2014/main" id="{AD84C3D5-2531-1B4F-860A-C867459D19E3}"/>
              </a:ext>
            </a:extLst>
          </p:cNvPr>
          <p:cNvSpPr txBox="1"/>
          <p:nvPr/>
        </p:nvSpPr>
        <p:spPr>
          <a:xfrm>
            <a:off x="6577049" y="3671433"/>
            <a:ext cx="1617751" cy="830997"/>
          </a:xfrm>
          <a:prstGeom prst="rect">
            <a:avLst/>
          </a:prstGeom>
          <a:noFill/>
        </p:spPr>
        <p:txBody>
          <a:bodyPr wrap="none" rtlCol="0" anchor="b" anchorCtr="0">
            <a:spAutoFit/>
          </a:bodyPr>
          <a:lstStyle/>
          <a:p>
            <a:pPr algn="ctr"/>
            <a:r>
              <a:rPr lang="lv-LV" sz="1600" b="1" dirty="0">
                <a:solidFill>
                  <a:schemeClr val="tx1"/>
                </a:solidFill>
                <a:latin typeface="Poppins" pitchFamily="2" charset="77"/>
                <a:ea typeface="League Spartan" charset="0"/>
                <a:cs typeface="Poppins" pitchFamily="2" charset="77"/>
              </a:rPr>
              <a:t>KĀ IZMĒRĪT</a:t>
            </a:r>
          </a:p>
          <a:p>
            <a:pPr algn="ctr"/>
            <a:r>
              <a:rPr lang="lv-LV" sz="1600" b="1" dirty="0">
                <a:solidFill>
                  <a:schemeClr val="tx1"/>
                </a:solidFill>
                <a:latin typeface="Poppins" pitchFamily="2" charset="77"/>
                <a:ea typeface="League Spartan" charset="0"/>
                <a:cs typeface="Poppins" pitchFamily="2" charset="77"/>
              </a:rPr>
              <a:t>VESELĪGU </a:t>
            </a:r>
          </a:p>
          <a:p>
            <a:pPr algn="ctr"/>
            <a:r>
              <a:rPr lang="lv-LV" sz="1600" b="1" dirty="0">
                <a:solidFill>
                  <a:schemeClr val="tx1"/>
                </a:solidFill>
                <a:latin typeface="Poppins" pitchFamily="2" charset="77"/>
                <a:ea typeface="League Spartan" charset="0"/>
                <a:cs typeface="Poppins" pitchFamily="2" charset="77"/>
              </a:rPr>
              <a:t>NOVECOŠANOS?</a:t>
            </a:r>
          </a:p>
        </p:txBody>
      </p:sp>
      <p:sp>
        <p:nvSpPr>
          <p:cNvPr id="38" name="Freeform 37">
            <a:extLst>
              <a:ext uri="{FF2B5EF4-FFF2-40B4-BE49-F238E27FC236}">
                <a16:creationId xmlns:a16="http://schemas.microsoft.com/office/drawing/2014/main" id="{75FCB89C-FE1E-EC4C-9483-6C0330EEF533}"/>
              </a:ext>
            </a:extLst>
          </p:cNvPr>
          <p:cNvSpPr>
            <a:spLocks noChangeArrowheads="1"/>
          </p:cNvSpPr>
          <p:nvPr/>
        </p:nvSpPr>
        <p:spPr bwMode="auto">
          <a:xfrm>
            <a:off x="10960205" y="3902674"/>
            <a:ext cx="50374" cy="198345"/>
          </a:xfrm>
          <a:custGeom>
            <a:avLst/>
            <a:gdLst>
              <a:gd name="T0" fmla="*/ 67 w 69"/>
              <a:gd name="T1" fmla="*/ 10 h 277"/>
              <a:gd name="T2" fmla="*/ 66 w 69"/>
              <a:gd name="T3" fmla="*/ 11 h 277"/>
              <a:gd name="T4" fmla="*/ 64 w 69"/>
              <a:gd name="T5" fmla="*/ 21 h 277"/>
              <a:gd name="T6" fmla="*/ 62 w 69"/>
              <a:gd name="T7" fmla="*/ 24 h 277"/>
              <a:gd name="T8" fmla="*/ 59 w 69"/>
              <a:gd name="T9" fmla="*/ 32 h 277"/>
              <a:gd name="T10" fmla="*/ 56 w 69"/>
              <a:gd name="T11" fmla="*/ 35 h 277"/>
              <a:gd name="T12" fmla="*/ 53 w 69"/>
              <a:gd name="T13" fmla="*/ 41 h 277"/>
              <a:gd name="T14" fmla="*/ 49 w 69"/>
              <a:gd name="T15" fmla="*/ 46 h 277"/>
              <a:gd name="T16" fmla="*/ 43 w 69"/>
              <a:gd name="T17" fmla="*/ 51 h 277"/>
              <a:gd name="T18" fmla="*/ 38 w 69"/>
              <a:gd name="T19" fmla="*/ 57 h 277"/>
              <a:gd name="T20" fmla="*/ 31 w 69"/>
              <a:gd name="T21" fmla="*/ 63 h 277"/>
              <a:gd name="T22" fmla="*/ 29 w 69"/>
              <a:gd name="T23" fmla="*/ 64 h 277"/>
              <a:gd name="T24" fmla="*/ 17 w 69"/>
              <a:gd name="T25" fmla="*/ 73 h 277"/>
              <a:gd name="T26" fmla="*/ 14 w 69"/>
              <a:gd name="T27" fmla="*/ 74 h 277"/>
              <a:gd name="T28" fmla="*/ 0 w 69"/>
              <a:gd name="T29" fmla="*/ 82 h 277"/>
              <a:gd name="T30" fmla="*/ 0 w 69"/>
              <a:gd name="T31" fmla="*/ 276 h 277"/>
              <a:gd name="T32" fmla="*/ 14 w 69"/>
              <a:gd name="T33" fmla="*/ 268 h 277"/>
              <a:gd name="T34" fmla="*/ 17 w 69"/>
              <a:gd name="T35" fmla="*/ 266 h 277"/>
              <a:gd name="T36" fmla="*/ 19 w 69"/>
              <a:gd name="T37" fmla="*/ 265 h 277"/>
              <a:gd name="T38" fmla="*/ 29 w 69"/>
              <a:gd name="T39" fmla="*/ 259 h 277"/>
              <a:gd name="T40" fmla="*/ 31 w 69"/>
              <a:gd name="T41" fmla="*/ 257 h 277"/>
              <a:gd name="T42" fmla="*/ 35 w 69"/>
              <a:gd name="T43" fmla="*/ 254 h 277"/>
              <a:gd name="T44" fmla="*/ 38 w 69"/>
              <a:gd name="T45" fmla="*/ 251 h 277"/>
              <a:gd name="T46" fmla="*/ 43 w 69"/>
              <a:gd name="T47" fmla="*/ 246 h 277"/>
              <a:gd name="T48" fmla="*/ 46 w 69"/>
              <a:gd name="T49" fmla="*/ 243 h 277"/>
              <a:gd name="T50" fmla="*/ 49 w 69"/>
              <a:gd name="T51" fmla="*/ 240 h 277"/>
              <a:gd name="T52" fmla="*/ 53 w 69"/>
              <a:gd name="T53" fmla="*/ 236 h 277"/>
              <a:gd name="T54" fmla="*/ 54 w 69"/>
              <a:gd name="T55" fmla="*/ 234 h 277"/>
              <a:gd name="T56" fmla="*/ 56 w 69"/>
              <a:gd name="T57" fmla="*/ 230 h 277"/>
              <a:gd name="T58" fmla="*/ 59 w 69"/>
              <a:gd name="T59" fmla="*/ 225 h 277"/>
              <a:gd name="T60" fmla="*/ 60 w 69"/>
              <a:gd name="T61" fmla="*/ 224 h 277"/>
              <a:gd name="T62" fmla="*/ 62 w 69"/>
              <a:gd name="T63" fmla="*/ 219 h 277"/>
              <a:gd name="T64" fmla="*/ 64 w 69"/>
              <a:gd name="T65" fmla="*/ 216 h 277"/>
              <a:gd name="T66" fmla="*/ 64 w 69"/>
              <a:gd name="T67" fmla="*/ 215 h 277"/>
              <a:gd name="T68" fmla="*/ 66 w 69"/>
              <a:gd name="T69" fmla="*/ 205 h 277"/>
              <a:gd name="T70" fmla="*/ 67 w 69"/>
              <a:gd name="T71" fmla="*/ 204 h 277"/>
              <a:gd name="T72" fmla="*/ 68 w 69"/>
              <a:gd name="T73" fmla="*/ 196 h 277"/>
              <a:gd name="T74" fmla="*/ 68 w 69"/>
              <a:gd name="T75" fmla="*/ 194 h 277"/>
              <a:gd name="T76" fmla="*/ 68 w 69"/>
              <a:gd name="T77" fmla="*/ 0 h 277"/>
              <a:gd name="T78" fmla="*/ 67 w 69"/>
              <a:gd name="T79" fmla="*/ 1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7">
                <a:moveTo>
                  <a:pt x="67" y="10"/>
                </a:moveTo>
                <a:cubicBezTo>
                  <a:pt x="66" y="10"/>
                  <a:pt x="66" y="11"/>
                  <a:pt x="66" y="11"/>
                </a:cubicBezTo>
                <a:cubicBezTo>
                  <a:pt x="66" y="14"/>
                  <a:pt x="65" y="18"/>
                  <a:pt x="64" y="21"/>
                </a:cubicBezTo>
                <a:cubicBezTo>
                  <a:pt x="64" y="23"/>
                  <a:pt x="63" y="24"/>
                  <a:pt x="62" y="24"/>
                </a:cubicBezTo>
                <a:cubicBezTo>
                  <a:pt x="61" y="27"/>
                  <a:pt x="60" y="29"/>
                  <a:pt x="59" y="32"/>
                </a:cubicBezTo>
                <a:cubicBezTo>
                  <a:pt x="58" y="33"/>
                  <a:pt x="58" y="34"/>
                  <a:pt x="56" y="35"/>
                </a:cubicBezTo>
                <a:cubicBezTo>
                  <a:pt x="55" y="38"/>
                  <a:pt x="54" y="40"/>
                  <a:pt x="53" y="41"/>
                </a:cubicBezTo>
                <a:cubicBezTo>
                  <a:pt x="51" y="43"/>
                  <a:pt x="50" y="45"/>
                  <a:pt x="49" y="46"/>
                </a:cubicBezTo>
                <a:cubicBezTo>
                  <a:pt x="47" y="47"/>
                  <a:pt x="45" y="49"/>
                  <a:pt x="43" y="51"/>
                </a:cubicBezTo>
                <a:cubicBezTo>
                  <a:pt x="42" y="53"/>
                  <a:pt x="40" y="55"/>
                  <a:pt x="38" y="57"/>
                </a:cubicBezTo>
                <a:cubicBezTo>
                  <a:pt x="36" y="59"/>
                  <a:pt x="34" y="60"/>
                  <a:pt x="31" y="63"/>
                </a:cubicBezTo>
                <a:cubicBezTo>
                  <a:pt x="30" y="63"/>
                  <a:pt x="29" y="63"/>
                  <a:pt x="29" y="64"/>
                </a:cubicBezTo>
                <a:cubicBezTo>
                  <a:pt x="25" y="67"/>
                  <a:pt x="21" y="70"/>
                  <a:pt x="17" y="73"/>
                </a:cubicBezTo>
                <a:cubicBezTo>
                  <a:pt x="16" y="73"/>
                  <a:pt x="15" y="73"/>
                  <a:pt x="14" y="74"/>
                </a:cubicBezTo>
                <a:cubicBezTo>
                  <a:pt x="10" y="77"/>
                  <a:pt x="5" y="80"/>
                  <a:pt x="0" y="82"/>
                </a:cubicBezTo>
                <a:lnTo>
                  <a:pt x="0" y="276"/>
                </a:lnTo>
                <a:cubicBezTo>
                  <a:pt x="5" y="274"/>
                  <a:pt x="10" y="271"/>
                  <a:pt x="14" y="268"/>
                </a:cubicBezTo>
                <a:cubicBezTo>
                  <a:pt x="15" y="268"/>
                  <a:pt x="16" y="267"/>
                  <a:pt x="17" y="266"/>
                </a:cubicBezTo>
                <a:cubicBezTo>
                  <a:pt x="18" y="266"/>
                  <a:pt x="18" y="266"/>
                  <a:pt x="19" y="265"/>
                </a:cubicBezTo>
                <a:cubicBezTo>
                  <a:pt x="23" y="263"/>
                  <a:pt x="25" y="260"/>
                  <a:pt x="29" y="259"/>
                </a:cubicBezTo>
                <a:cubicBezTo>
                  <a:pt x="29" y="258"/>
                  <a:pt x="30" y="257"/>
                  <a:pt x="31" y="257"/>
                </a:cubicBezTo>
                <a:cubicBezTo>
                  <a:pt x="32" y="255"/>
                  <a:pt x="34" y="254"/>
                  <a:pt x="35" y="254"/>
                </a:cubicBezTo>
                <a:cubicBezTo>
                  <a:pt x="37" y="253"/>
                  <a:pt x="37" y="252"/>
                  <a:pt x="38" y="251"/>
                </a:cubicBezTo>
                <a:cubicBezTo>
                  <a:pt x="40" y="249"/>
                  <a:pt x="42" y="248"/>
                  <a:pt x="43" y="246"/>
                </a:cubicBezTo>
                <a:cubicBezTo>
                  <a:pt x="45" y="244"/>
                  <a:pt x="45" y="244"/>
                  <a:pt x="46" y="243"/>
                </a:cubicBezTo>
                <a:cubicBezTo>
                  <a:pt x="47" y="242"/>
                  <a:pt x="48" y="241"/>
                  <a:pt x="49" y="240"/>
                </a:cubicBezTo>
                <a:cubicBezTo>
                  <a:pt x="50" y="239"/>
                  <a:pt x="51" y="237"/>
                  <a:pt x="53" y="236"/>
                </a:cubicBezTo>
                <a:cubicBezTo>
                  <a:pt x="53" y="235"/>
                  <a:pt x="54" y="234"/>
                  <a:pt x="54" y="234"/>
                </a:cubicBezTo>
                <a:cubicBezTo>
                  <a:pt x="55" y="232"/>
                  <a:pt x="56" y="231"/>
                  <a:pt x="56" y="230"/>
                </a:cubicBezTo>
                <a:cubicBezTo>
                  <a:pt x="58" y="229"/>
                  <a:pt x="58" y="227"/>
                  <a:pt x="59" y="225"/>
                </a:cubicBezTo>
                <a:cubicBezTo>
                  <a:pt x="59" y="225"/>
                  <a:pt x="60" y="225"/>
                  <a:pt x="60" y="224"/>
                </a:cubicBezTo>
                <a:cubicBezTo>
                  <a:pt x="61" y="223"/>
                  <a:pt x="62" y="220"/>
                  <a:pt x="62" y="219"/>
                </a:cubicBezTo>
                <a:cubicBezTo>
                  <a:pt x="63" y="218"/>
                  <a:pt x="64" y="216"/>
                  <a:pt x="64" y="216"/>
                </a:cubicBezTo>
                <a:cubicBezTo>
                  <a:pt x="64" y="215"/>
                  <a:pt x="64" y="215"/>
                  <a:pt x="64" y="215"/>
                </a:cubicBezTo>
                <a:cubicBezTo>
                  <a:pt x="65" y="212"/>
                  <a:pt x="66" y="208"/>
                  <a:pt x="66" y="205"/>
                </a:cubicBezTo>
                <a:lnTo>
                  <a:pt x="67" y="204"/>
                </a:lnTo>
                <a:cubicBezTo>
                  <a:pt x="67" y="201"/>
                  <a:pt x="68" y="198"/>
                  <a:pt x="68" y="196"/>
                </a:cubicBezTo>
                <a:cubicBezTo>
                  <a:pt x="68" y="195"/>
                  <a:pt x="68" y="194"/>
                  <a:pt x="68" y="194"/>
                </a:cubicBezTo>
                <a:lnTo>
                  <a:pt x="68" y="0"/>
                </a:lnTo>
                <a:cubicBezTo>
                  <a:pt x="68" y="3"/>
                  <a:pt x="67" y="7"/>
                  <a:pt x="67" y="10"/>
                </a:cubicBezTo>
              </a:path>
            </a:pathLst>
          </a:custGeom>
          <a:solidFill>
            <a:schemeClr val="bg1">
              <a:lumMod val="65000"/>
            </a:schemeClr>
          </a:solidFill>
          <a:ln>
            <a:noFill/>
          </a:ln>
          <a:effectLst/>
        </p:spPr>
        <p:txBody>
          <a:bodyPr wrap="none" anchor="ctr"/>
          <a:lstStyle/>
          <a:p>
            <a:endParaRPr lang="en-US" sz="900"/>
          </a:p>
        </p:txBody>
      </p:sp>
      <p:sp>
        <p:nvSpPr>
          <p:cNvPr id="40" name="Freeform 39">
            <a:extLst>
              <a:ext uri="{FF2B5EF4-FFF2-40B4-BE49-F238E27FC236}">
                <a16:creationId xmlns:a16="http://schemas.microsoft.com/office/drawing/2014/main" id="{CD88A076-9ADE-F646-A2A3-DE24803F7AE1}"/>
              </a:ext>
            </a:extLst>
          </p:cNvPr>
          <p:cNvSpPr>
            <a:spLocks noChangeArrowheads="1"/>
          </p:cNvSpPr>
          <p:nvPr/>
        </p:nvSpPr>
        <p:spPr bwMode="auto">
          <a:xfrm>
            <a:off x="8740616" y="3902674"/>
            <a:ext cx="50374" cy="198345"/>
          </a:xfrm>
          <a:custGeom>
            <a:avLst/>
            <a:gdLst>
              <a:gd name="T0" fmla="*/ 0 w 69"/>
              <a:gd name="T1" fmla="*/ 194 h 277"/>
              <a:gd name="T2" fmla="*/ 0 w 69"/>
              <a:gd name="T3" fmla="*/ 0 h 277"/>
              <a:gd name="T4" fmla="*/ 68 w 69"/>
              <a:gd name="T5" fmla="*/ 82 h 277"/>
              <a:gd name="T6" fmla="*/ 68 w 69"/>
              <a:gd name="T7" fmla="*/ 276 h 277"/>
              <a:gd name="T8" fmla="*/ 0 w 69"/>
              <a:gd name="T9" fmla="*/ 194 h 277"/>
            </a:gdLst>
            <a:ahLst/>
            <a:cxnLst>
              <a:cxn ang="0">
                <a:pos x="T0" y="T1"/>
              </a:cxn>
              <a:cxn ang="0">
                <a:pos x="T2" y="T3"/>
              </a:cxn>
              <a:cxn ang="0">
                <a:pos x="T4" y="T5"/>
              </a:cxn>
              <a:cxn ang="0">
                <a:pos x="T6" y="T7"/>
              </a:cxn>
              <a:cxn ang="0">
                <a:pos x="T8" y="T9"/>
              </a:cxn>
            </a:cxnLst>
            <a:rect l="0" t="0" r="r" b="b"/>
            <a:pathLst>
              <a:path w="69" h="277">
                <a:moveTo>
                  <a:pt x="0" y="194"/>
                </a:moveTo>
                <a:lnTo>
                  <a:pt x="0" y="0"/>
                </a:lnTo>
                <a:cubicBezTo>
                  <a:pt x="0" y="30"/>
                  <a:pt x="23" y="59"/>
                  <a:pt x="68" y="82"/>
                </a:cubicBezTo>
                <a:lnTo>
                  <a:pt x="68" y="276"/>
                </a:lnTo>
                <a:cubicBezTo>
                  <a:pt x="23" y="254"/>
                  <a:pt x="0" y="224"/>
                  <a:pt x="0" y="194"/>
                </a:cubicBezTo>
              </a:path>
            </a:pathLst>
          </a:custGeom>
          <a:solidFill>
            <a:schemeClr val="bg1">
              <a:lumMod val="65000"/>
            </a:schemeClr>
          </a:solidFill>
          <a:ln>
            <a:noFill/>
          </a:ln>
          <a:effectLst/>
        </p:spPr>
        <p:txBody>
          <a:bodyPr wrap="none" anchor="ctr"/>
          <a:lstStyle/>
          <a:p>
            <a:endParaRPr lang="en-US" sz="900"/>
          </a:p>
        </p:txBody>
      </p:sp>
      <p:sp>
        <p:nvSpPr>
          <p:cNvPr id="41" name="Freeform 40">
            <a:extLst>
              <a:ext uri="{FF2B5EF4-FFF2-40B4-BE49-F238E27FC236}">
                <a16:creationId xmlns:a16="http://schemas.microsoft.com/office/drawing/2014/main" id="{8DA2DCC2-2774-B24C-8BD1-90E31CC0FBCE}"/>
              </a:ext>
            </a:extLst>
          </p:cNvPr>
          <p:cNvSpPr>
            <a:spLocks noChangeArrowheads="1"/>
          </p:cNvSpPr>
          <p:nvPr/>
        </p:nvSpPr>
        <p:spPr bwMode="auto">
          <a:xfrm>
            <a:off x="9993659" y="3959345"/>
            <a:ext cx="969692" cy="623374"/>
          </a:xfrm>
          <a:custGeom>
            <a:avLst/>
            <a:gdLst>
              <a:gd name="T0" fmla="*/ 1358 w 1359"/>
              <a:gd name="T1" fmla="*/ 0 h 874"/>
              <a:gd name="T2" fmla="*/ 1358 w 1359"/>
              <a:gd name="T3" fmla="*/ 194 h 874"/>
              <a:gd name="T4" fmla="*/ 0 w 1359"/>
              <a:gd name="T5" fmla="*/ 873 h 874"/>
              <a:gd name="T6" fmla="*/ 0 w 1359"/>
              <a:gd name="T7" fmla="*/ 679 h 874"/>
              <a:gd name="T8" fmla="*/ 1358 w 1359"/>
              <a:gd name="T9" fmla="*/ 0 h 874"/>
            </a:gdLst>
            <a:ahLst/>
            <a:cxnLst>
              <a:cxn ang="0">
                <a:pos x="T0" y="T1"/>
              </a:cxn>
              <a:cxn ang="0">
                <a:pos x="T2" y="T3"/>
              </a:cxn>
              <a:cxn ang="0">
                <a:pos x="T4" y="T5"/>
              </a:cxn>
              <a:cxn ang="0">
                <a:pos x="T6" y="T7"/>
              </a:cxn>
              <a:cxn ang="0">
                <a:pos x="T8" y="T9"/>
              </a:cxn>
            </a:cxnLst>
            <a:rect l="0" t="0" r="r" b="b"/>
            <a:pathLst>
              <a:path w="1359" h="874">
                <a:moveTo>
                  <a:pt x="1358" y="0"/>
                </a:moveTo>
                <a:lnTo>
                  <a:pt x="1358" y="194"/>
                </a:lnTo>
                <a:lnTo>
                  <a:pt x="0" y="873"/>
                </a:lnTo>
                <a:lnTo>
                  <a:pt x="0" y="679"/>
                </a:lnTo>
                <a:lnTo>
                  <a:pt x="1358" y="0"/>
                </a:lnTo>
              </a:path>
            </a:pathLst>
          </a:custGeom>
          <a:solidFill>
            <a:schemeClr val="bg1">
              <a:lumMod val="75000"/>
            </a:schemeClr>
          </a:solidFill>
          <a:ln>
            <a:noFill/>
          </a:ln>
          <a:effectLst/>
        </p:spPr>
        <p:txBody>
          <a:bodyPr wrap="none" anchor="ctr"/>
          <a:lstStyle/>
          <a:p>
            <a:endParaRPr lang="en-US" sz="900"/>
          </a:p>
        </p:txBody>
      </p:sp>
      <p:sp>
        <p:nvSpPr>
          <p:cNvPr id="42" name="Freeform 41">
            <a:extLst>
              <a:ext uri="{FF2B5EF4-FFF2-40B4-BE49-F238E27FC236}">
                <a16:creationId xmlns:a16="http://schemas.microsoft.com/office/drawing/2014/main" id="{C277959B-79B4-B948-9A8B-0632E163A89A}"/>
              </a:ext>
            </a:extLst>
          </p:cNvPr>
          <p:cNvSpPr>
            <a:spLocks noChangeArrowheads="1"/>
          </p:cNvSpPr>
          <p:nvPr/>
        </p:nvSpPr>
        <p:spPr bwMode="auto">
          <a:xfrm>
            <a:off x="8787842" y="3959345"/>
            <a:ext cx="969692" cy="623374"/>
          </a:xfrm>
          <a:custGeom>
            <a:avLst/>
            <a:gdLst>
              <a:gd name="T0" fmla="*/ 1358 w 1359"/>
              <a:gd name="T1" fmla="*/ 679 h 874"/>
              <a:gd name="T2" fmla="*/ 1358 w 1359"/>
              <a:gd name="T3" fmla="*/ 873 h 874"/>
              <a:gd name="T4" fmla="*/ 0 w 1359"/>
              <a:gd name="T5" fmla="*/ 194 h 874"/>
              <a:gd name="T6" fmla="*/ 0 w 1359"/>
              <a:gd name="T7" fmla="*/ 0 h 874"/>
              <a:gd name="T8" fmla="*/ 1358 w 1359"/>
              <a:gd name="T9" fmla="*/ 679 h 874"/>
            </a:gdLst>
            <a:ahLst/>
            <a:cxnLst>
              <a:cxn ang="0">
                <a:pos x="T0" y="T1"/>
              </a:cxn>
              <a:cxn ang="0">
                <a:pos x="T2" y="T3"/>
              </a:cxn>
              <a:cxn ang="0">
                <a:pos x="T4" y="T5"/>
              </a:cxn>
              <a:cxn ang="0">
                <a:pos x="T6" y="T7"/>
              </a:cxn>
              <a:cxn ang="0">
                <a:pos x="T8" y="T9"/>
              </a:cxn>
            </a:cxnLst>
            <a:rect l="0" t="0" r="r" b="b"/>
            <a:pathLst>
              <a:path w="1359" h="874">
                <a:moveTo>
                  <a:pt x="1358" y="679"/>
                </a:moveTo>
                <a:lnTo>
                  <a:pt x="1358" y="873"/>
                </a:lnTo>
                <a:lnTo>
                  <a:pt x="0" y="194"/>
                </a:lnTo>
                <a:lnTo>
                  <a:pt x="0" y="0"/>
                </a:lnTo>
                <a:lnTo>
                  <a:pt x="1358" y="679"/>
                </a:lnTo>
              </a:path>
            </a:pathLst>
          </a:custGeom>
          <a:solidFill>
            <a:schemeClr val="bg1">
              <a:lumMod val="75000"/>
            </a:schemeClr>
          </a:solidFill>
          <a:ln>
            <a:noFill/>
          </a:ln>
          <a:effectLst/>
        </p:spPr>
        <p:txBody>
          <a:bodyPr wrap="none" anchor="ctr"/>
          <a:lstStyle/>
          <a:p>
            <a:endParaRPr lang="en-US" sz="900"/>
          </a:p>
        </p:txBody>
      </p:sp>
      <p:sp>
        <p:nvSpPr>
          <p:cNvPr id="43" name="Freeform 42">
            <a:extLst>
              <a:ext uri="{FF2B5EF4-FFF2-40B4-BE49-F238E27FC236}">
                <a16:creationId xmlns:a16="http://schemas.microsoft.com/office/drawing/2014/main" id="{2331575B-BF3F-7C44-86C8-4C6CECB0207A}"/>
              </a:ext>
            </a:extLst>
          </p:cNvPr>
          <p:cNvSpPr>
            <a:spLocks noChangeArrowheads="1"/>
          </p:cNvSpPr>
          <p:nvPr/>
        </p:nvSpPr>
        <p:spPr bwMode="auto">
          <a:xfrm>
            <a:off x="8721726" y="3335971"/>
            <a:ext cx="2304594" cy="1136554"/>
          </a:xfrm>
          <a:custGeom>
            <a:avLst/>
            <a:gdLst>
              <a:gd name="T0" fmla="*/ 1614 w 3227"/>
              <a:gd name="T1" fmla="*/ 0 h 1591"/>
              <a:gd name="T2" fmla="*/ 1778 w 3227"/>
              <a:gd name="T3" fmla="*/ 33 h 1591"/>
              <a:gd name="T4" fmla="*/ 3136 w 3227"/>
              <a:gd name="T5" fmla="*/ 713 h 1591"/>
              <a:gd name="T6" fmla="*/ 3136 w 3227"/>
              <a:gd name="T7" fmla="*/ 877 h 1591"/>
              <a:gd name="T8" fmla="*/ 1778 w 3227"/>
              <a:gd name="T9" fmla="*/ 1556 h 1591"/>
              <a:gd name="T10" fmla="*/ 1614 w 3227"/>
              <a:gd name="T11" fmla="*/ 1590 h 1591"/>
              <a:gd name="T12" fmla="*/ 1449 w 3227"/>
              <a:gd name="T13" fmla="*/ 1556 h 1591"/>
              <a:gd name="T14" fmla="*/ 91 w 3227"/>
              <a:gd name="T15" fmla="*/ 877 h 1591"/>
              <a:gd name="T16" fmla="*/ 91 w 3227"/>
              <a:gd name="T17" fmla="*/ 713 h 1591"/>
              <a:gd name="T18" fmla="*/ 1449 w 3227"/>
              <a:gd name="T19" fmla="*/ 33 h 1591"/>
              <a:gd name="T20" fmla="*/ 1614 w 3227"/>
              <a:gd name="T21"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7" h="1591">
                <a:moveTo>
                  <a:pt x="1614" y="0"/>
                </a:moveTo>
                <a:cubicBezTo>
                  <a:pt x="1673" y="0"/>
                  <a:pt x="1732" y="11"/>
                  <a:pt x="1778" y="33"/>
                </a:cubicBezTo>
                <a:lnTo>
                  <a:pt x="3136" y="713"/>
                </a:lnTo>
                <a:cubicBezTo>
                  <a:pt x="3226" y="758"/>
                  <a:pt x="3226" y="831"/>
                  <a:pt x="3136" y="877"/>
                </a:cubicBezTo>
                <a:lnTo>
                  <a:pt x="1778" y="1556"/>
                </a:lnTo>
                <a:cubicBezTo>
                  <a:pt x="1732" y="1579"/>
                  <a:pt x="1673" y="1590"/>
                  <a:pt x="1614" y="1590"/>
                </a:cubicBezTo>
                <a:cubicBezTo>
                  <a:pt x="1554" y="1590"/>
                  <a:pt x="1495" y="1579"/>
                  <a:pt x="1449" y="1556"/>
                </a:cubicBezTo>
                <a:lnTo>
                  <a:pt x="91" y="877"/>
                </a:lnTo>
                <a:cubicBezTo>
                  <a:pt x="0" y="831"/>
                  <a:pt x="0" y="758"/>
                  <a:pt x="91" y="713"/>
                </a:cubicBezTo>
                <a:lnTo>
                  <a:pt x="1449" y="33"/>
                </a:lnTo>
                <a:cubicBezTo>
                  <a:pt x="1495" y="11"/>
                  <a:pt x="1554" y="0"/>
                  <a:pt x="1614" y="0"/>
                </a:cubicBezTo>
              </a:path>
            </a:pathLst>
          </a:custGeom>
          <a:solidFill>
            <a:schemeClr val="bg1">
              <a:lumMod val="95000"/>
            </a:schemeClr>
          </a:solidFill>
          <a:ln>
            <a:noFill/>
          </a:ln>
          <a:effectLst/>
        </p:spPr>
        <p:txBody>
          <a:bodyPr wrap="none" anchor="ctr"/>
          <a:lstStyle/>
          <a:p>
            <a:endParaRPr lang="en-US" sz="900"/>
          </a:p>
        </p:txBody>
      </p:sp>
      <p:sp>
        <p:nvSpPr>
          <p:cNvPr id="44" name="Freeform 43">
            <a:extLst>
              <a:ext uri="{FF2B5EF4-FFF2-40B4-BE49-F238E27FC236}">
                <a16:creationId xmlns:a16="http://schemas.microsoft.com/office/drawing/2014/main" id="{6F3F77BA-E8FA-BF46-835D-64B0640118FB}"/>
              </a:ext>
            </a:extLst>
          </p:cNvPr>
          <p:cNvSpPr>
            <a:spLocks noChangeArrowheads="1"/>
          </p:cNvSpPr>
          <p:nvPr/>
        </p:nvSpPr>
        <p:spPr bwMode="auto">
          <a:xfrm>
            <a:off x="9757534" y="4444191"/>
            <a:ext cx="236125" cy="163715"/>
          </a:xfrm>
          <a:custGeom>
            <a:avLst/>
            <a:gdLst>
              <a:gd name="T0" fmla="*/ 300 w 330"/>
              <a:gd name="T1" fmla="*/ 12 h 229"/>
              <a:gd name="T2" fmla="*/ 275 w 330"/>
              <a:gd name="T3" fmla="*/ 20 h 229"/>
              <a:gd name="T4" fmla="*/ 254 w 330"/>
              <a:gd name="T5" fmla="*/ 25 h 229"/>
              <a:gd name="T6" fmla="*/ 230 w 330"/>
              <a:gd name="T7" fmla="*/ 29 h 229"/>
              <a:gd name="T8" fmla="*/ 205 w 330"/>
              <a:gd name="T9" fmla="*/ 32 h 229"/>
              <a:gd name="T10" fmla="*/ 183 w 330"/>
              <a:gd name="T11" fmla="*/ 34 h 229"/>
              <a:gd name="T12" fmla="*/ 148 w 330"/>
              <a:gd name="T13" fmla="*/ 34 h 229"/>
              <a:gd name="T14" fmla="*/ 122 w 330"/>
              <a:gd name="T15" fmla="*/ 32 h 229"/>
              <a:gd name="T16" fmla="*/ 100 w 330"/>
              <a:gd name="T17" fmla="*/ 30 h 229"/>
              <a:gd name="T18" fmla="*/ 80 w 330"/>
              <a:gd name="T19" fmla="*/ 26 h 229"/>
              <a:gd name="T20" fmla="*/ 60 w 330"/>
              <a:gd name="T21" fmla="*/ 22 h 229"/>
              <a:gd name="T22" fmla="*/ 40 w 330"/>
              <a:gd name="T23" fmla="*/ 16 h 229"/>
              <a:gd name="T24" fmla="*/ 18 w 330"/>
              <a:gd name="T25" fmla="*/ 8 h 229"/>
              <a:gd name="T26" fmla="*/ 0 w 330"/>
              <a:gd name="T27" fmla="*/ 194 h 229"/>
              <a:gd name="T28" fmla="*/ 18 w 330"/>
              <a:gd name="T29" fmla="*/ 203 h 229"/>
              <a:gd name="T30" fmla="*/ 40 w 330"/>
              <a:gd name="T31" fmla="*/ 210 h 229"/>
              <a:gd name="T32" fmla="*/ 49 w 330"/>
              <a:gd name="T33" fmla="*/ 213 h 229"/>
              <a:gd name="T34" fmla="*/ 63 w 330"/>
              <a:gd name="T35" fmla="*/ 217 h 229"/>
              <a:gd name="T36" fmla="*/ 80 w 330"/>
              <a:gd name="T37" fmla="*/ 221 h 229"/>
              <a:gd name="T38" fmla="*/ 93 w 330"/>
              <a:gd name="T39" fmla="*/ 222 h 229"/>
              <a:gd name="T40" fmla="*/ 101 w 330"/>
              <a:gd name="T41" fmla="*/ 224 h 229"/>
              <a:gd name="T42" fmla="*/ 122 w 330"/>
              <a:gd name="T43" fmla="*/ 227 h 229"/>
              <a:gd name="T44" fmla="*/ 141 w 330"/>
              <a:gd name="T45" fmla="*/ 228 h 229"/>
              <a:gd name="T46" fmla="*/ 159 w 330"/>
              <a:gd name="T47" fmla="*/ 228 h 229"/>
              <a:gd name="T48" fmla="*/ 179 w 330"/>
              <a:gd name="T49" fmla="*/ 228 h 229"/>
              <a:gd name="T50" fmla="*/ 195 w 330"/>
              <a:gd name="T51" fmla="*/ 227 h 229"/>
              <a:gd name="T52" fmla="*/ 205 w 330"/>
              <a:gd name="T53" fmla="*/ 227 h 229"/>
              <a:gd name="T54" fmla="*/ 230 w 330"/>
              <a:gd name="T55" fmla="*/ 223 h 229"/>
              <a:gd name="T56" fmla="*/ 254 w 330"/>
              <a:gd name="T57" fmla="*/ 219 h 229"/>
              <a:gd name="T58" fmla="*/ 273 w 330"/>
              <a:gd name="T59" fmla="*/ 215 h 229"/>
              <a:gd name="T60" fmla="*/ 294 w 330"/>
              <a:gd name="T61" fmla="*/ 209 h 229"/>
              <a:gd name="T62" fmla="*/ 313 w 330"/>
              <a:gd name="T63" fmla="*/ 201 h 229"/>
              <a:gd name="T64" fmla="*/ 329 w 330"/>
              <a:gd name="T65" fmla="*/ 194 h 229"/>
              <a:gd name="T66" fmla="*/ 313 w 330"/>
              <a:gd name="T67" fmla="*/ 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0" h="229">
                <a:moveTo>
                  <a:pt x="313" y="7"/>
                </a:moveTo>
                <a:cubicBezTo>
                  <a:pt x="309" y="9"/>
                  <a:pt x="305" y="10"/>
                  <a:pt x="300" y="12"/>
                </a:cubicBezTo>
                <a:cubicBezTo>
                  <a:pt x="298" y="13"/>
                  <a:pt x="296" y="14"/>
                  <a:pt x="294" y="14"/>
                </a:cubicBezTo>
                <a:cubicBezTo>
                  <a:pt x="288" y="16"/>
                  <a:pt x="282" y="18"/>
                  <a:pt x="275" y="20"/>
                </a:cubicBezTo>
                <a:cubicBezTo>
                  <a:pt x="275" y="20"/>
                  <a:pt x="274" y="20"/>
                  <a:pt x="272" y="20"/>
                </a:cubicBezTo>
                <a:cubicBezTo>
                  <a:pt x="267" y="22"/>
                  <a:pt x="260" y="23"/>
                  <a:pt x="254" y="25"/>
                </a:cubicBezTo>
                <a:cubicBezTo>
                  <a:pt x="253" y="25"/>
                  <a:pt x="253" y="25"/>
                  <a:pt x="252" y="25"/>
                </a:cubicBezTo>
                <a:cubicBezTo>
                  <a:pt x="245" y="27"/>
                  <a:pt x="237" y="28"/>
                  <a:pt x="230" y="29"/>
                </a:cubicBezTo>
                <a:cubicBezTo>
                  <a:pt x="230" y="30"/>
                  <a:pt x="229" y="30"/>
                  <a:pt x="229" y="30"/>
                </a:cubicBezTo>
                <a:cubicBezTo>
                  <a:pt x="221" y="31"/>
                  <a:pt x="213" y="32"/>
                  <a:pt x="205" y="32"/>
                </a:cubicBezTo>
                <a:cubicBezTo>
                  <a:pt x="202" y="33"/>
                  <a:pt x="198" y="33"/>
                  <a:pt x="195" y="33"/>
                </a:cubicBezTo>
                <a:cubicBezTo>
                  <a:pt x="191" y="33"/>
                  <a:pt x="187" y="33"/>
                  <a:pt x="183" y="34"/>
                </a:cubicBezTo>
                <a:cubicBezTo>
                  <a:pt x="177" y="34"/>
                  <a:pt x="171" y="34"/>
                  <a:pt x="165" y="34"/>
                </a:cubicBezTo>
                <a:cubicBezTo>
                  <a:pt x="159" y="34"/>
                  <a:pt x="154" y="34"/>
                  <a:pt x="148" y="34"/>
                </a:cubicBezTo>
                <a:cubicBezTo>
                  <a:pt x="146" y="33"/>
                  <a:pt x="143" y="33"/>
                  <a:pt x="141" y="33"/>
                </a:cubicBezTo>
                <a:cubicBezTo>
                  <a:pt x="134" y="33"/>
                  <a:pt x="128" y="33"/>
                  <a:pt x="122" y="32"/>
                </a:cubicBezTo>
                <a:cubicBezTo>
                  <a:pt x="121" y="32"/>
                  <a:pt x="121" y="32"/>
                  <a:pt x="120" y="32"/>
                </a:cubicBezTo>
                <a:cubicBezTo>
                  <a:pt x="113" y="32"/>
                  <a:pt x="107" y="30"/>
                  <a:pt x="100" y="30"/>
                </a:cubicBezTo>
                <a:cubicBezTo>
                  <a:pt x="98" y="29"/>
                  <a:pt x="95" y="28"/>
                  <a:pt x="93" y="28"/>
                </a:cubicBezTo>
                <a:cubicBezTo>
                  <a:pt x="88" y="28"/>
                  <a:pt x="84" y="27"/>
                  <a:pt x="80" y="26"/>
                </a:cubicBezTo>
                <a:cubicBezTo>
                  <a:pt x="77" y="25"/>
                  <a:pt x="74" y="25"/>
                  <a:pt x="71" y="24"/>
                </a:cubicBezTo>
                <a:cubicBezTo>
                  <a:pt x="68" y="23"/>
                  <a:pt x="64" y="22"/>
                  <a:pt x="60" y="22"/>
                </a:cubicBezTo>
                <a:cubicBezTo>
                  <a:pt x="57" y="20"/>
                  <a:pt x="53" y="20"/>
                  <a:pt x="49" y="19"/>
                </a:cubicBezTo>
                <a:cubicBezTo>
                  <a:pt x="46" y="18"/>
                  <a:pt x="43" y="17"/>
                  <a:pt x="40" y="16"/>
                </a:cubicBezTo>
                <a:cubicBezTo>
                  <a:pt x="33" y="14"/>
                  <a:pt x="27" y="11"/>
                  <a:pt x="20" y="9"/>
                </a:cubicBezTo>
                <a:lnTo>
                  <a:pt x="18" y="8"/>
                </a:lnTo>
                <a:cubicBezTo>
                  <a:pt x="12" y="6"/>
                  <a:pt x="6" y="3"/>
                  <a:pt x="0" y="0"/>
                </a:cubicBezTo>
                <a:lnTo>
                  <a:pt x="0" y="194"/>
                </a:lnTo>
                <a:cubicBezTo>
                  <a:pt x="6" y="197"/>
                  <a:pt x="12" y="200"/>
                  <a:pt x="18" y="202"/>
                </a:cubicBezTo>
                <a:lnTo>
                  <a:pt x="18" y="203"/>
                </a:lnTo>
                <a:cubicBezTo>
                  <a:pt x="19" y="203"/>
                  <a:pt x="20" y="203"/>
                  <a:pt x="20" y="203"/>
                </a:cubicBezTo>
                <a:cubicBezTo>
                  <a:pt x="27" y="206"/>
                  <a:pt x="33" y="208"/>
                  <a:pt x="40" y="210"/>
                </a:cubicBezTo>
                <a:cubicBezTo>
                  <a:pt x="41" y="211"/>
                  <a:pt x="42" y="211"/>
                  <a:pt x="42" y="211"/>
                </a:cubicBezTo>
                <a:cubicBezTo>
                  <a:pt x="45" y="212"/>
                  <a:pt x="47" y="212"/>
                  <a:pt x="49" y="213"/>
                </a:cubicBezTo>
                <a:cubicBezTo>
                  <a:pt x="53" y="214"/>
                  <a:pt x="57" y="215"/>
                  <a:pt x="60" y="216"/>
                </a:cubicBezTo>
                <a:cubicBezTo>
                  <a:pt x="61" y="216"/>
                  <a:pt x="62" y="216"/>
                  <a:pt x="63" y="217"/>
                </a:cubicBezTo>
                <a:cubicBezTo>
                  <a:pt x="66" y="217"/>
                  <a:pt x="69" y="218"/>
                  <a:pt x="71" y="219"/>
                </a:cubicBezTo>
                <a:cubicBezTo>
                  <a:pt x="74" y="219"/>
                  <a:pt x="77" y="220"/>
                  <a:pt x="80" y="221"/>
                </a:cubicBezTo>
                <a:cubicBezTo>
                  <a:pt x="80" y="221"/>
                  <a:pt x="81" y="221"/>
                  <a:pt x="82" y="221"/>
                </a:cubicBezTo>
                <a:cubicBezTo>
                  <a:pt x="86" y="222"/>
                  <a:pt x="90" y="222"/>
                  <a:pt x="93" y="222"/>
                </a:cubicBezTo>
                <a:cubicBezTo>
                  <a:pt x="95" y="223"/>
                  <a:pt x="98" y="223"/>
                  <a:pt x="100" y="223"/>
                </a:cubicBezTo>
                <a:cubicBezTo>
                  <a:pt x="100" y="223"/>
                  <a:pt x="100" y="224"/>
                  <a:pt x="101" y="224"/>
                </a:cubicBezTo>
                <a:cubicBezTo>
                  <a:pt x="107" y="225"/>
                  <a:pt x="113" y="225"/>
                  <a:pt x="120" y="226"/>
                </a:cubicBezTo>
                <a:cubicBezTo>
                  <a:pt x="121" y="226"/>
                  <a:pt x="121" y="226"/>
                  <a:pt x="122" y="227"/>
                </a:cubicBezTo>
                <a:cubicBezTo>
                  <a:pt x="127" y="227"/>
                  <a:pt x="133" y="227"/>
                  <a:pt x="139" y="228"/>
                </a:cubicBezTo>
                <a:cubicBezTo>
                  <a:pt x="140" y="228"/>
                  <a:pt x="140" y="228"/>
                  <a:pt x="141" y="228"/>
                </a:cubicBezTo>
                <a:cubicBezTo>
                  <a:pt x="143" y="228"/>
                  <a:pt x="146" y="228"/>
                  <a:pt x="148" y="228"/>
                </a:cubicBezTo>
                <a:cubicBezTo>
                  <a:pt x="152" y="228"/>
                  <a:pt x="155" y="228"/>
                  <a:pt x="159" y="228"/>
                </a:cubicBezTo>
                <a:cubicBezTo>
                  <a:pt x="161" y="228"/>
                  <a:pt x="162" y="228"/>
                  <a:pt x="165" y="228"/>
                </a:cubicBezTo>
                <a:cubicBezTo>
                  <a:pt x="170" y="228"/>
                  <a:pt x="174" y="228"/>
                  <a:pt x="179" y="228"/>
                </a:cubicBezTo>
                <a:cubicBezTo>
                  <a:pt x="181" y="228"/>
                  <a:pt x="182" y="228"/>
                  <a:pt x="183" y="228"/>
                </a:cubicBezTo>
                <a:cubicBezTo>
                  <a:pt x="187" y="228"/>
                  <a:pt x="191" y="227"/>
                  <a:pt x="195" y="227"/>
                </a:cubicBezTo>
                <a:cubicBezTo>
                  <a:pt x="198" y="227"/>
                  <a:pt x="200" y="227"/>
                  <a:pt x="203" y="227"/>
                </a:cubicBezTo>
                <a:lnTo>
                  <a:pt x="205" y="227"/>
                </a:lnTo>
                <a:cubicBezTo>
                  <a:pt x="213" y="226"/>
                  <a:pt x="221" y="225"/>
                  <a:pt x="229" y="223"/>
                </a:cubicBezTo>
                <a:lnTo>
                  <a:pt x="230" y="223"/>
                </a:lnTo>
                <a:cubicBezTo>
                  <a:pt x="237" y="222"/>
                  <a:pt x="245" y="221"/>
                  <a:pt x="252" y="220"/>
                </a:cubicBezTo>
                <a:cubicBezTo>
                  <a:pt x="253" y="220"/>
                  <a:pt x="253" y="219"/>
                  <a:pt x="254" y="219"/>
                </a:cubicBezTo>
                <a:cubicBezTo>
                  <a:pt x="260" y="218"/>
                  <a:pt x="267" y="217"/>
                  <a:pt x="272" y="215"/>
                </a:cubicBezTo>
                <a:cubicBezTo>
                  <a:pt x="273" y="215"/>
                  <a:pt x="273" y="215"/>
                  <a:pt x="273" y="215"/>
                </a:cubicBezTo>
                <a:cubicBezTo>
                  <a:pt x="274" y="214"/>
                  <a:pt x="275" y="214"/>
                  <a:pt x="275" y="214"/>
                </a:cubicBezTo>
                <a:cubicBezTo>
                  <a:pt x="282" y="212"/>
                  <a:pt x="288" y="211"/>
                  <a:pt x="294" y="209"/>
                </a:cubicBezTo>
                <a:cubicBezTo>
                  <a:pt x="296" y="208"/>
                  <a:pt x="298" y="207"/>
                  <a:pt x="300" y="206"/>
                </a:cubicBezTo>
                <a:cubicBezTo>
                  <a:pt x="305" y="205"/>
                  <a:pt x="309" y="203"/>
                  <a:pt x="313" y="201"/>
                </a:cubicBezTo>
                <a:cubicBezTo>
                  <a:pt x="314" y="201"/>
                  <a:pt x="315" y="200"/>
                  <a:pt x="316" y="200"/>
                </a:cubicBezTo>
                <a:cubicBezTo>
                  <a:pt x="320" y="198"/>
                  <a:pt x="324" y="197"/>
                  <a:pt x="329" y="194"/>
                </a:cubicBezTo>
                <a:lnTo>
                  <a:pt x="329" y="0"/>
                </a:lnTo>
                <a:cubicBezTo>
                  <a:pt x="324" y="3"/>
                  <a:pt x="319" y="4"/>
                  <a:pt x="313" y="7"/>
                </a:cubicBezTo>
              </a:path>
            </a:pathLst>
          </a:custGeom>
          <a:solidFill>
            <a:schemeClr val="bg1">
              <a:lumMod val="65000"/>
            </a:schemeClr>
          </a:solidFill>
          <a:ln>
            <a:noFill/>
          </a:ln>
          <a:effectLst/>
        </p:spPr>
        <p:txBody>
          <a:bodyPr wrap="none" anchor="ctr"/>
          <a:lstStyle/>
          <a:p>
            <a:endParaRPr lang="en-US" sz="900"/>
          </a:p>
        </p:txBody>
      </p:sp>
      <p:sp>
        <p:nvSpPr>
          <p:cNvPr id="45" name="Freeform 44">
            <a:extLst>
              <a:ext uri="{FF2B5EF4-FFF2-40B4-BE49-F238E27FC236}">
                <a16:creationId xmlns:a16="http://schemas.microsoft.com/office/drawing/2014/main" id="{1A5B6298-247F-6147-9B6F-DC2247DDF246}"/>
              </a:ext>
            </a:extLst>
          </p:cNvPr>
          <p:cNvSpPr>
            <a:spLocks noChangeArrowheads="1"/>
          </p:cNvSpPr>
          <p:nvPr/>
        </p:nvSpPr>
        <p:spPr bwMode="auto">
          <a:xfrm>
            <a:off x="9574930" y="3830261"/>
            <a:ext cx="598187" cy="141677"/>
          </a:xfrm>
          <a:custGeom>
            <a:avLst/>
            <a:gdLst>
              <a:gd name="T0" fmla="*/ 839 w 840"/>
              <a:gd name="T1" fmla="*/ 99 h 199"/>
              <a:gd name="T2" fmla="*/ 419 w 840"/>
              <a:gd name="T3" fmla="*/ 198 h 199"/>
              <a:gd name="T4" fmla="*/ 0 w 840"/>
              <a:gd name="T5" fmla="*/ 99 h 199"/>
              <a:gd name="T6" fmla="*/ 419 w 840"/>
              <a:gd name="T7" fmla="*/ 0 h 199"/>
              <a:gd name="T8" fmla="*/ 839 w 840"/>
              <a:gd name="T9" fmla="*/ 99 h 199"/>
            </a:gdLst>
            <a:ahLst/>
            <a:cxnLst>
              <a:cxn ang="0">
                <a:pos x="T0" y="T1"/>
              </a:cxn>
              <a:cxn ang="0">
                <a:pos x="T2" y="T3"/>
              </a:cxn>
              <a:cxn ang="0">
                <a:pos x="T4" y="T5"/>
              </a:cxn>
              <a:cxn ang="0">
                <a:pos x="T6" y="T7"/>
              </a:cxn>
              <a:cxn ang="0">
                <a:pos x="T8" y="T9"/>
              </a:cxn>
            </a:cxnLst>
            <a:rect l="0" t="0" r="r" b="b"/>
            <a:pathLst>
              <a:path w="840" h="199">
                <a:moveTo>
                  <a:pt x="839" y="99"/>
                </a:moveTo>
                <a:cubicBezTo>
                  <a:pt x="839" y="154"/>
                  <a:pt x="651" y="198"/>
                  <a:pt x="419" y="198"/>
                </a:cubicBezTo>
                <a:cubicBezTo>
                  <a:pt x="187" y="198"/>
                  <a:pt x="0" y="154"/>
                  <a:pt x="0" y="99"/>
                </a:cubicBezTo>
                <a:cubicBezTo>
                  <a:pt x="0" y="44"/>
                  <a:pt x="187" y="0"/>
                  <a:pt x="419" y="0"/>
                </a:cubicBezTo>
                <a:cubicBezTo>
                  <a:pt x="651" y="0"/>
                  <a:pt x="839" y="44"/>
                  <a:pt x="839" y="99"/>
                </a:cubicBezTo>
              </a:path>
            </a:pathLst>
          </a:custGeom>
          <a:solidFill>
            <a:schemeClr val="bg1">
              <a:lumMod val="75000"/>
            </a:schemeClr>
          </a:solidFill>
          <a:ln>
            <a:noFill/>
          </a:ln>
          <a:effectLst/>
        </p:spPr>
        <p:txBody>
          <a:bodyPr wrap="none" anchor="ctr"/>
          <a:lstStyle/>
          <a:p>
            <a:endParaRPr lang="en-US" sz="900"/>
          </a:p>
        </p:txBody>
      </p:sp>
      <p:sp>
        <p:nvSpPr>
          <p:cNvPr id="46" name="Freeform 45">
            <a:extLst>
              <a:ext uri="{FF2B5EF4-FFF2-40B4-BE49-F238E27FC236}">
                <a16:creationId xmlns:a16="http://schemas.microsoft.com/office/drawing/2014/main" id="{D84F0C3B-CEE2-5946-B05F-8D3FB9B90799}"/>
              </a:ext>
            </a:extLst>
          </p:cNvPr>
          <p:cNvSpPr>
            <a:spLocks noChangeArrowheads="1"/>
          </p:cNvSpPr>
          <p:nvPr/>
        </p:nvSpPr>
        <p:spPr bwMode="auto">
          <a:xfrm>
            <a:off x="9238055" y="2435542"/>
            <a:ext cx="1271934" cy="1467132"/>
          </a:xfrm>
          <a:custGeom>
            <a:avLst/>
            <a:gdLst>
              <a:gd name="T0" fmla="*/ 1779 w 1780"/>
              <a:gd name="T1" fmla="*/ 889 h 2054"/>
              <a:gd name="T2" fmla="*/ 889 w 1780"/>
              <a:gd name="T3" fmla="*/ 0 h 2054"/>
              <a:gd name="T4" fmla="*/ 0 w 1780"/>
              <a:gd name="T5" fmla="*/ 889 h 2054"/>
              <a:gd name="T6" fmla="*/ 722 w 1780"/>
              <a:gd name="T7" fmla="*/ 1763 h 2054"/>
              <a:gd name="T8" fmla="*/ 889 w 1780"/>
              <a:gd name="T9" fmla="*/ 2053 h 2054"/>
              <a:gd name="T10" fmla="*/ 1057 w 1780"/>
              <a:gd name="T11" fmla="*/ 1763 h 2054"/>
              <a:gd name="T12" fmla="*/ 1779 w 1780"/>
              <a:gd name="T13" fmla="*/ 889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89"/>
                </a:moveTo>
                <a:cubicBezTo>
                  <a:pt x="1779" y="398"/>
                  <a:pt x="1381" y="0"/>
                  <a:pt x="889" y="0"/>
                </a:cubicBezTo>
                <a:cubicBezTo>
                  <a:pt x="398" y="0"/>
                  <a:pt x="0" y="398"/>
                  <a:pt x="0" y="889"/>
                </a:cubicBezTo>
                <a:cubicBezTo>
                  <a:pt x="0" y="1323"/>
                  <a:pt x="311" y="1685"/>
                  <a:pt x="722" y="1763"/>
                </a:cubicBezTo>
                <a:lnTo>
                  <a:pt x="889" y="2053"/>
                </a:lnTo>
                <a:lnTo>
                  <a:pt x="1057" y="1763"/>
                </a:lnTo>
                <a:cubicBezTo>
                  <a:pt x="1468" y="1685"/>
                  <a:pt x="1779" y="1323"/>
                  <a:pt x="1779" y="889"/>
                </a:cubicBezTo>
              </a:path>
            </a:pathLst>
          </a:custGeom>
          <a:solidFill>
            <a:schemeClr val="accent4"/>
          </a:solidFill>
          <a:ln>
            <a:noFill/>
          </a:ln>
          <a:effectLst/>
        </p:spPr>
        <p:txBody>
          <a:bodyPr wrap="none" anchor="ctr"/>
          <a:lstStyle/>
          <a:p>
            <a:endParaRPr lang="en-US" sz="900"/>
          </a:p>
        </p:txBody>
      </p:sp>
      <p:sp>
        <p:nvSpPr>
          <p:cNvPr id="74" name="TextBox 73">
            <a:extLst>
              <a:ext uri="{FF2B5EF4-FFF2-40B4-BE49-F238E27FC236}">
                <a16:creationId xmlns:a16="http://schemas.microsoft.com/office/drawing/2014/main" id="{9A5F261D-A0B8-D34C-9566-60C9197D42AA}"/>
              </a:ext>
            </a:extLst>
          </p:cNvPr>
          <p:cNvSpPr txBox="1"/>
          <p:nvPr/>
        </p:nvSpPr>
        <p:spPr>
          <a:xfrm>
            <a:off x="8496311" y="4705822"/>
            <a:ext cx="2907341" cy="830997"/>
          </a:xfrm>
          <a:prstGeom prst="rect">
            <a:avLst/>
          </a:prstGeom>
          <a:noFill/>
        </p:spPr>
        <p:txBody>
          <a:bodyPr wrap="square" rtlCol="0" anchor="b" anchorCtr="0">
            <a:spAutoFit/>
          </a:bodyPr>
          <a:lstStyle/>
          <a:p>
            <a:pPr algn="ctr"/>
            <a:r>
              <a:rPr lang="lv-LV" sz="1600" b="1" dirty="0">
                <a:solidFill>
                  <a:schemeClr val="tx1"/>
                </a:solidFill>
                <a:latin typeface="Poppins" pitchFamily="2" charset="77"/>
                <a:ea typeface="League Spartan" charset="0"/>
                <a:cs typeface="Poppins" pitchFamily="2" charset="77"/>
              </a:rPr>
              <a:t>VESELĪGAS NOVECOŠANĀS FAKTORU INTEGRATĪVAS IZPĒTES TRŪKUMS</a:t>
            </a:r>
            <a:endParaRPr lang="en-US" sz="1600" b="1" dirty="0">
              <a:solidFill>
                <a:schemeClr val="tx2"/>
              </a:solidFill>
              <a:latin typeface="Poppins" pitchFamily="2" charset="77"/>
              <a:ea typeface="League Spartan" charset="0"/>
              <a:cs typeface="Poppins" pitchFamily="2" charset="77"/>
            </a:endParaRPr>
          </a:p>
        </p:txBody>
      </p:sp>
      <p:pic>
        <p:nvPicPr>
          <p:cNvPr id="19" name="Picture 18">
            <a:extLst>
              <a:ext uri="{FF2B5EF4-FFF2-40B4-BE49-F238E27FC236}">
                <a16:creationId xmlns:a16="http://schemas.microsoft.com/office/drawing/2014/main" id="{77D63CFC-88A8-4DB0-B26F-A74CC74615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224" y="1254347"/>
            <a:ext cx="1088724" cy="1088724"/>
          </a:xfrm>
          <a:prstGeom prst="rect">
            <a:avLst/>
          </a:prstGeom>
        </p:spPr>
      </p:pic>
      <p:pic>
        <p:nvPicPr>
          <p:cNvPr id="47" name="Picture 46">
            <a:extLst>
              <a:ext uri="{FF2B5EF4-FFF2-40B4-BE49-F238E27FC236}">
                <a16:creationId xmlns:a16="http://schemas.microsoft.com/office/drawing/2014/main" id="{44B01864-F6F5-4468-B33F-8144F370F1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2539" y="2581560"/>
            <a:ext cx="952500" cy="952500"/>
          </a:xfrm>
          <a:prstGeom prst="rect">
            <a:avLst/>
          </a:prstGeom>
        </p:spPr>
      </p:pic>
      <p:pic>
        <p:nvPicPr>
          <p:cNvPr id="49" name="Picture 48">
            <a:extLst>
              <a:ext uri="{FF2B5EF4-FFF2-40B4-BE49-F238E27FC236}">
                <a16:creationId xmlns:a16="http://schemas.microsoft.com/office/drawing/2014/main" id="{7918790A-8047-4A37-B0EE-CD45655C2B4B}"/>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359899" y="2550827"/>
            <a:ext cx="1043307" cy="1043307"/>
          </a:xfrm>
          <a:prstGeom prst="rect">
            <a:avLst/>
          </a:prstGeom>
        </p:spPr>
      </p:pic>
      <p:pic>
        <p:nvPicPr>
          <p:cNvPr id="53" name="Picture 52">
            <a:extLst>
              <a:ext uri="{FF2B5EF4-FFF2-40B4-BE49-F238E27FC236}">
                <a16:creationId xmlns:a16="http://schemas.microsoft.com/office/drawing/2014/main" id="{95E5DE42-1876-4CAC-917A-5B32D848A7C7}"/>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958942" y="1654335"/>
            <a:ext cx="782574" cy="785765"/>
          </a:xfrm>
          <a:prstGeom prst="rect">
            <a:avLst/>
          </a:prstGeom>
        </p:spPr>
      </p:pic>
      <p:sp>
        <p:nvSpPr>
          <p:cNvPr id="79" name="TextBox 78">
            <a:extLst>
              <a:ext uri="{FF2B5EF4-FFF2-40B4-BE49-F238E27FC236}">
                <a16:creationId xmlns:a16="http://schemas.microsoft.com/office/drawing/2014/main" id="{680272A0-9AFD-4405-A466-D174DDB33809}"/>
              </a:ext>
            </a:extLst>
          </p:cNvPr>
          <p:cNvSpPr txBox="1"/>
          <p:nvPr/>
        </p:nvSpPr>
        <p:spPr>
          <a:xfrm>
            <a:off x="2346438" y="306187"/>
            <a:ext cx="7499169" cy="646331"/>
          </a:xfrm>
          <a:prstGeom prst="rect">
            <a:avLst/>
          </a:prstGeom>
          <a:noFill/>
        </p:spPr>
        <p:txBody>
          <a:bodyPr wrap="none" rtlCol="0">
            <a:spAutoFit/>
          </a:bodyPr>
          <a:lstStyle/>
          <a:p>
            <a:pPr algn="ctr"/>
            <a:r>
              <a:rPr lang="lv-LV" sz="3600" b="1" dirty="0">
                <a:solidFill>
                  <a:schemeClr val="tx1"/>
                </a:solidFill>
                <a:latin typeface="Poppins" pitchFamily="2" charset="77"/>
                <a:cs typeface="Poppins" pitchFamily="2" charset="77"/>
              </a:rPr>
              <a:t>CEĻŠ LĪDZ PROMOCIJAS DARBA TĒMAI</a:t>
            </a:r>
            <a:endParaRPr lang="en-US" sz="3600" b="1" dirty="0">
              <a:solidFill>
                <a:schemeClr val="tx1"/>
              </a:solidFill>
              <a:latin typeface="Poppins" pitchFamily="2" charset="77"/>
              <a:cs typeface="Poppins" pitchFamily="2" charset="77"/>
            </a:endParaRPr>
          </a:p>
        </p:txBody>
      </p:sp>
    </p:spTree>
    <p:extLst>
      <p:ext uri="{BB962C8B-B14F-4D97-AF65-F5344CB8AC3E}">
        <p14:creationId xmlns:p14="http://schemas.microsoft.com/office/powerpoint/2010/main" val="369180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64" grpId="0"/>
      <p:bldP spid="25" grpId="0" animBg="1"/>
      <p:bldP spid="26" grpId="0" animBg="1"/>
      <p:bldP spid="68" grpId="0"/>
      <p:bldP spid="35" grpId="0" animBg="1"/>
      <p:bldP spid="36" grpId="0" animBg="1"/>
      <p:bldP spid="71" grpId="0"/>
      <p:bldP spid="45" grpId="0" animBg="1"/>
      <p:bldP spid="46" grpId="0" animBg="1"/>
      <p:bldP spid="7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E2450EA-D81B-1D41-86F1-8C551587C6A2}"/>
              </a:ext>
            </a:extLst>
          </p:cNvPr>
          <p:cNvSpPr/>
          <p:nvPr/>
        </p:nvSpPr>
        <p:spPr>
          <a:xfrm>
            <a:off x="761999" y="1409701"/>
            <a:ext cx="10668000" cy="5067300"/>
          </a:xfrm>
          <a:prstGeom prst="roundRect">
            <a:avLst>
              <a:gd name="adj" fmla="val 697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 name="Rounded Rectangle 4">
            <a:extLst>
              <a:ext uri="{FF2B5EF4-FFF2-40B4-BE49-F238E27FC236}">
                <a16:creationId xmlns:a16="http://schemas.microsoft.com/office/drawing/2014/main" id="{C45C4653-E406-7A4D-AA7A-BA5F8FE83FEC}"/>
              </a:ext>
            </a:extLst>
          </p:cNvPr>
          <p:cNvSpPr/>
          <p:nvPr/>
        </p:nvSpPr>
        <p:spPr>
          <a:xfrm>
            <a:off x="4484387" y="1674709"/>
            <a:ext cx="3223226" cy="709967"/>
          </a:xfrm>
          <a:prstGeom prst="roundRect">
            <a:avLst>
              <a:gd name="adj" fmla="val 69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6" name="TextBox 5">
            <a:extLst>
              <a:ext uri="{FF2B5EF4-FFF2-40B4-BE49-F238E27FC236}">
                <a16:creationId xmlns:a16="http://schemas.microsoft.com/office/drawing/2014/main" id="{200D52CA-9070-0D43-9998-5FC726AAF0FC}"/>
              </a:ext>
            </a:extLst>
          </p:cNvPr>
          <p:cNvSpPr txBox="1"/>
          <p:nvPr/>
        </p:nvSpPr>
        <p:spPr>
          <a:xfrm>
            <a:off x="5266557" y="1860416"/>
            <a:ext cx="2371162" cy="338554"/>
          </a:xfrm>
          <a:prstGeom prst="rect">
            <a:avLst/>
          </a:prstGeom>
          <a:noFill/>
        </p:spPr>
        <p:txBody>
          <a:bodyPr wrap="none" rtlCol="0" anchor="ctr" anchorCtr="0">
            <a:spAutoFit/>
          </a:bodyPr>
          <a:lstStyle/>
          <a:p>
            <a:r>
              <a:rPr lang="lv-LV" sz="1600" b="1" dirty="0">
                <a:solidFill>
                  <a:schemeClr val="bg1"/>
                </a:solidFill>
                <a:latin typeface="Poppins" pitchFamily="2" charset="77"/>
                <a:ea typeface="League Spartan" charset="0"/>
                <a:cs typeface="Poppins" pitchFamily="2" charset="77"/>
              </a:rPr>
              <a:t>VESELĪGA NOVECOŠANĀS</a:t>
            </a:r>
            <a:endParaRPr lang="en-US" sz="1600" b="1" dirty="0">
              <a:solidFill>
                <a:schemeClr val="bg1"/>
              </a:solidFill>
              <a:latin typeface="Poppins" pitchFamily="2" charset="77"/>
              <a:ea typeface="League Spartan" charset="0"/>
              <a:cs typeface="Poppins" pitchFamily="2" charset="77"/>
            </a:endParaRPr>
          </a:p>
        </p:txBody>
      </p:sp>
      <p:sp>
        <p:nvSpPr>
          <p:cNvPr id="7" name="Freeform 708">
            <a:extLst>
              <a:ext uri="{FF2B5EF4-FFF2-40B4-BE49-F238E27FC236}">
                <a16:creationId xmlns:a16="http://schemas.microsoft.com/office/drawing/2014/main" id="{5CDD64B0-68A6-144B-A042-8BF39354EDD7}"/>
              </a:ext>
            </a:extLst>
          </p:cNvPr>
          <p:cNvSpPr>
            <a:spLocks noChangeAspect="1"/>
          </p:cNvSpPr>
          <p:nvPr/>
        </p:nvSpPr>
        <p:spPr bwMode="auto">
          <a:xfrm>
            <a:off x="4676271" y="1777682"/>
            <a:ext cx="449970" cy="504021"/>
          </a:xfrm>
          <a:custGeom>
            <a:avLst/>
            <a:gdLst>
              <a:gd name="T0" fmla="*/ 1903584 w 155217"/>
              <a:gd name="T1" fmla="*/ 925177 h 174266"/>
              <a:gd name="T2" fmla="*/ 2154945 w 155217"/>
              <a:gd name="T3" fmla="*/ 925177 h 174266"/>
              <a:gd name="T4" fmla="*/ 2154945 w 155217"/>
              <a:gd name="T5" fmla="*/ 1175496 h 174266"/>
              <a:gd name="T6" fmla="*/ 1328110 w 155217"/>
              <a:gd name="T7" fmla="*/ 2005529 h 174266"/>
              <a:gd name="T8" fmla="*/ 1202421 w 155217"/>
              <a:gd name="T9" fmla="*/ 2051650 h 174266"/>
              <a:gd name="T10" fmla="*/ 1076732 w 155217"/>
              <a:gd name="T11" fmla="*/ 2005529 h 174266"/>
              <a:gd name="T12" fmla="*/ 719542 w 155217"/>
              <a:gd name="T13" fmla="*/ 1649798 h 174266"/>
              <a:gd name="T14" fmla="*/ 719542 w 155217"/>
              <a:gd name="T15" fmla="*/ 1392885 h 174266"/>
              <a:gd name="T16" fmla="*/ 970893 w 155217"/>
              <a:gd name="T17" fmla="*/ 1392885 h 174266"/>
              <a:gd name="T18" fmla="*/ 1202421 w 155217"/>
              <a:gd name="T19" fmla="*/ 1623445 h 174266"/>
              <a:gd name="T20" fmla="*/ 710315 w 155217"/>
              <a:gd name="T21" fmla="*/ 359374 h 174266"/>
              <a:gd name="T22" fmla="*/ 358474 w 155217"/>
              <a:gd name="T23" fmla="*/ 705436 h 174266"/>
              <a:gd name="T24" fmla="*/ 358474 w 155217"/>
              <a:gd name="T25" fmla="*/ 2029789 h 174266"/>
              <a:gd name="T26" fmla="*/ 537720 w 155217"/>
              <a:gd name="T27" fmla="*/ 2329268 h 174266"/>
              <a:gd name="T28" fmla="*/ 1437242 w 155217"/>
              <a:gd name="T29" fmla="*/ 2843692 h 174266"/>
              <a:gd name="T30" fmla="*/ 2336740 w 155217"/>
              <a:gd name="T31" fmla="*/ 2329268 h 174266"/>
              <a:gd name="T32" fmla="*/ 2509338 w 155217"/>
              <a:gd name="T33" fmla="*/ 2029789 h 174266"/>
              <a:gd name="T34" fmla="*/ 2509338 w 155217"/>
              <a:gd name="T35" fmla="*/ 705436 h 174266"/>
              <a:gd name="T36" fmla="*/ 2164145 w 155217"/>
              <a:gd name="T37" fmla="*/ 359374 h 174266"/>
              <a:gd name="T38" fmla="*/ 1433905 w 155217"/>
              <a:gd name="T39" fmla="*/ 359374 h 174266"/>
              <a:gd name="T40" fmla="*/ 710315 w 155217"/>
              <a:gd name="T41" fmla="*/ 0 h 174266"/>
              <a:gd name="T42" fmla="*/ 1433905 w 155217"/>
              <a:gd name="T43" fmla="*/ 0 h 174266"/>
              <a:gd name="T44" fmla="*/ 2164145 w 155217"/>
              <a:gd name="T45" fmla="*/ 0 h 174266"/>
              <a:gd name="T46" fmla="*/ 2874460 w 155217"/>
              <a:gd name="T47" fmla="*/ 705436 h 174266"/>
              <a:gd name="T48" fmla="*/ 2874460 w 155217"/>
              <a:gd name="T49" fmla="*/ 2029789 h 174266"/>
              <a:gd name="T50" fmla="*/ 2515986 w 155217"/>
              <a:gd name="T51" fmla="*/ 2642063 h 174266"/>
              <a:gd name="T52" fmla="*/ 1526856 w 155217"/>
              <a:gd name="T53" fmla="*/ 3207736 h 174266"/>
              <a:gd name="T54" fmla="*/ 1433905 w 155217"/>
              <a:gd name="T55" fmla="*/ 3227703 h 174266"/>
              <a:gd name="T56" fmla="*/ 1347604 w 155217"/>
              <a:gd name="T57" fmla="*/ 3207736 h 174266"/>
              <a:gd name="T58" fmla="*/ 358474 w 155217"/>
              <a:gd name="T59" fmla="*/ 2642063 h 174266"/>
              <a:gd name="T60" fmla="*/ 0 w 155217"/>
              <a:gd name="T61" fmla="*/ 2029789 h 174266"/>
              <a:gd name="T62" fmla="*/ 0 w 155217"/>
              <a:gd name="T63" fmla="*/ 705436 h 174266"/>
              <a:gd name="T64" fmla="*/ 710315 w 155217"/>
              <a:gd name="T65" fmla="*/ 0 h 174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5217" h="174266">
                <a:moveTo>
                  <a:pt x="102791" y="49951"/>
                </a:moveTo>
                <a:cubicBezTo>
                  <a:pt x="106363" y="46038"/>
                  <a:pt x="112792" y="46038"/>
                  <a:pt x="116364" y="49951"/>
                </a:cubicBezTo>
                <a:cubicBezTo>
                  <a:pt x="120293" y="53507"/>
                  <a:pt x="120293" y="59909"/>
                  <a:pt x="116364" y="63466"/>
                </a:cubicBezTo>
                <a:lnTo>
                  <a:pt x="71716" y="108280"/>
                </a:lnTo>
                <a:cubicBezTo>
                  <a:pt x="69930" y="110058"/>
                  <a:pt x="67429" y="110770"/>
                  <a:pt x="64929" y="110770"/>
                </a:cubicBezTo>
                <a:cubicBezTo>
                  <a:pt x="62429" y="110770"/>
                  <a:pt x="59928" y="110058"/>
                  <a:pt x="58142" y="108280"/>
                </a:cubicBezTo>
                <a:lnTo>
                  <a:pt x="38854" y="89074"/>
                </a:lnTo>
                <a:cubicBezTo>
                  <a:pt x="34925" y="85162"/>
                  <a:pt x="34925" y="79115"/>
                  <a:pt x="38854" y="75203"/>
                </a:cubicBezTo>
                <a:cubicBezTo>
                  <a:pt x="42426" y="71646"/>
                  <a:pt x="48498" y="71646"/>
                  <a:pt x="52427" y="75203"/>
                </a:cubicBezTo>
                <a:lnTo>
                  <a:pt x="64929" y="87651"/>
                </a:lnTo>
                <a:lnTo>
                  <a:pt x="102791" y="49951"/>
                </a:lnTo>
                <a:close/>
                <a:moveTo>
                  <a:pt x="38356" y="19403"/>
                </a:moveTo>
                <a:cubicBezTo>
                  <a:pt x="27960" y="19403"/>
                  <a:pt x="19357" y="27667"/>
                  <a:pt x="19357" y="38087"/>
                </a:cubicBezTo>
                <a:lnTo>
                  <a:pt x="19357" y="109590"/>
                </a:lnTo>
                <a:cubicBezTo>
                  <a:pt x="19357" y="116058"/>
                  <a:pt x="22942" y="122525"/>
                  <a:pt x="29036" y="125759"/>
                </a:cubicBezTo>
                <a:lnTo>
                  <a:pt x="77609" y="153533"/>
                </a:lnTo>
                <a:lnTo>
                  <a:pt x="126181" y="125759"/>
                </a:lnTo>
                <a:cubicBezTo>
                  <a:pt x="131916" y="122525"/>
                  <a:pt x="135501" y="116058"/>
                  <a:pt x="135501" y="109590"/>
                </a:cubicBezTo>
                <a:lnTo>
                  <a:pt x="135501" y="38087"/>
                </a:lnTo>
                <a:cubicBezTo>
                  <a:pt x="135501" y="27667"/>
                  <a:pt x="127256" y="19403"/>
                  <a:pt x="116861" y="19403"/>
                </a:cubicBezTo>
                <a:lnTo>
                  <a:pt x="77429" y="19403"/>
                </a:lnTo>
                <a:lnTo>
                  <a:pt x="38356" y="19403"/>
                </a:lnTo>
                <a:close/>
                <a:moveTo>
                  <a:pt x="38356" y="0"/>
                </a:moveTo>
                <a:lnTo>
                  <a:pt x="77429" y="0"/>
                </a:lnTo>
                <a:lnTo>
                  <a:pt x="116861" y="0"/>
                </a:lnTo>
                <a:cubicBezTo>
                  <a:pt x="138010" y="0"/>
                  <a:pt x="155217" y="16887"/>
                  <a:pt x="155217" y="38087"/>
                </a:cubicBezTo>
                <a:lnTo>
                  <a:pt x="155217" y="109590"/>
                </a:lnTo>
                <a:cubicBezTo>
                  <a:pt x="155217" y="123244"/>
                  <a:pt x="147689" y="135820"/>
                  <a:pt x="135860" y="142647"/>
                </a:cubicBezTo>
                <a:lnTo>
                  <a:pt x="82448" y="173188"/>
                </a:lnTo>
                <a:cubicBezTo>
                  <a:pt x="81014" y="173907"/>
                  <a:pt x="79222" y="174266"/>
                  <a:pt x="77429" y="174266"/>
                </a:cubicBezTo>
                <a:cubicBezTo>
                  <a:pt x="75995" y="174266"/>
                  <a:pt x="74203" y="173907"/>
                  <a:pt x="72769" y="173188"/>
                </a:cubicBezTo>
                <a:lnTo>
                  <a:pt x="19357" y="142647"/>
                </a:lnTo>
                <a:cubicBezTo>
                  <a:pt x="7528" y="135820"/>
                  <a:pt x="0" y="123244"/>
                  <a:pt x="0" y="109590"/>
                </a:cubicBezTo>
                <a:lnTo>
                  <a:pt x="0" y="38087"/>
                </a:lnTo>
                <a:cubicBezTo>
                  <a:pt x="0" y="16887"/>
                  <a:pt x="17206" y="0"/>
                  <a:pt x="38356" y="0"/>
                </a:cubicBezTo>
                <a:close/>
              </a:path>
            </a:pathLst>
          </a:custGeom>
          <a:solidFill>
            <a:schemeClr val="bg1"/>
          </a:solidFill>
          <a:ln>
            <a:noFill/>
          </a:ln>
        </p:spPr>
        <p:txBody>
          <a:bodyPr anchor="ctr"/>
          <a:lstStyle/>
          <a:p>
            <a:endParaRPr lang="en-US" sz="900" dirty="0">
              <a:latin typeface="Lato Light" panose="020F0502020204030203" pitchFamily="34" charset="0"/>
            </a:endParaRPr>
          </a:p>
        </p:txBody>
      </p:sp>
      <p:sp>
        <p:nvSpPr>
          <p:cNvPr id="10" name="Rounded Rectangle 9">
            <a:extLst>
              <a:ext uri="{FF2B5EF4-FFF2-40B4-BE49-F238E27FC236}">
                <a16:creationId xmlns:a16="http://schemas.microsoft.com/office/drawing/2014/main" id="{E62A1887-122E-7B4B-A6AC-78C62245365D}"/>
              </a:ext>
            </a:extLst>
          </p:cNvPr>
          <p:cNvSpPr/>
          <p:nvPr/>
        </p:nvSpPr>
        <p:spPr>
          <a:xfrm>
            <a:off x="4581525" y="2977365"/>
            <a:ext cx="3028950" cy="1458071"/>
          </a:xfrm>
          <a:prstGeom prst="roundRect">
            <a:avLst>
              <a:gd name="adj" fmla="val 6979"/>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1" name="Rounded Rectangle 10">
            <a:extLst>
              <a:ext uri="{FF2B5EF4-FFF2-40B4-BE49-F238E27FC236}">
                <a16:creationId xmlns:a16="http://schemas.microsoft.com/office/drawing/2014/main" id="{470EE3BF-00E2-334B-9611-1E11D5AB4512}"/>
              </a:ext>
            </a:extLst>
          </p:cNvPr>
          <p:cNvSpPr/>
          <p:nvPr/>
        </p:nvSpPr>
        <p:spPr>
          <a:xfrm>
            <a:off x="8229349" y="2977365"/>
            <a:ext cx="3028950" cy="1458071"/>
          </a:xfrm>
          <a:prstGeom prst="roundRect">
            <a:avLst>
              <a:gd name="adj" fmla="val 6979"/>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2" name="Rounded Rectangle 11">
            <a:extLst>
              <a:ext uri="{FF2B5EF4-FFF2-40B4-BE49-F238E27FC236}">
                <a16:creationId xmlns:a16="http://schemas.microsoft.com/office/drawing/2014/main" id="{CC500A35-D0EE-1847-B744-AA53B5689522}"/>
              </a:ext>
            </a:extLst>
          </p:cNvPr>
          <p:cNvSpPr/>
          <p:nvPr/>
        </p:nvSpPr>
        <p:spPr>
          <a:xfrm>
            <a:off x="933702" y="2977365"/>
            <a:ext cx="3028950" cy="1458071"/>
          </a:xfrm>
          <a:prstGeom prst="roundRect">
            <a:avLst>
              <a:gd name="adj" fmla="val 69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4" name="TextBox 13">
            <a:extLst>
              <a:ext uri="{FF2B5EF4-FFF2-40B4-BE49-F238E27FC236}">
                <a16:creationId xmlns:a16="http://schemas.microsoft.com/office/drawing/2014/main" id="{4301FE7B-81FC-8D45-8439-4B6DE39DDA91}"/>
              </a:ext>
            </a:extLst>
          </p:cNvPr>
          <p:cNvSpPr txBox="1"/>
          <p:nvPr/>
        </p:nvSpPr>
        <p:spPr>
          <a:xfrm>
            <a:off x="5034659" y="3260588"/>
            <a:ext cx="2122696" cy="830997"/>
          </a:xfrm>
          <a:prstGeom prst="rect">
            <a:avLst/>
          </a:prstGeom>
          <a:noFill/>
        </p:spPr>
        <p:txBody>
          <a:bodyPr wrap="none" rtlCol="0" anchor="b" anchorCtr="0">
            <a:spAutoFit/>
          </a:bodyPr>
          <a:lstStyle/>
          <a:p>
            <a:pPr algn="ctr"/>
            <a:r>
              <a:rPr lang="lv-LV" sz="2400" b="1" dirty="0">
                <a:solidFill>
                  <a:schemeClr val="bg1"/>
                </a:solidFill>
                <a:latin typeface="Poppins" pitchFamily="2" charset="77"/>
                <a:ea typeface="League Spartan" charset="0"/>
                <a:cs typeface="Poppins" pitchFamily="2" charset="77"/>
              </a:rPr>
              <a:t>FUNKCIONĀLĀ </a:t>
            </a:r>
          </a:p>
          <a:p>
            <a:pPr algn="ctr"/>
            <a:r>
              <a:rPr lang="lv-LV" sz="2400" b="1" dirty="0">
                <a:solidFill>
                  <a:schemeClr val="bg1"/>
                </a:solidFill>
                <a:latin typeface="Poppins" pitchFamily="2" charset="77"/>
                <a:ea typeface="League Spartan" charset="0"/>
                <a:cs typeface="Poppins" pitchFamily="2" charset="77"/>
              </a:rPr>
              <a:t>KAPACITĀTE</a:t>
            </a:r>
            <a:endParaRPr lang="en-US" sz="2400" b="1" dirty="0">
              <a:solidFill>
                <a:schemeClr val="bg1"/>
              </a:solidFill>
              <a:latin typeface="Poppins" pitchFamily="2" charset="77"/>
              <a:ea typeface="League Spartan" charset="0"/>
              <a:cs typeface="Poppins" pitchFamily="2" charset="77"/>
            </a:endParaRPr>
          </a:p>
        </p:txBody>
      </p:sp>
      <p:sp>
        <p:nvSpPr>
          <p:cNvPr id="15" name="TextBox 14">
            <a:extLst>
              <a:ext uri="{FF2B5EF4-FFF2-40B4-BE49-F238E27FC236}">
                <a16:creationId xmlns:a16="http://schemas.microsoft.com/office/drawing/2014/main" id="{0DD134BE-25CC-D442-A43E-3729DF540908}"/>
              </a:ext>
            </a:extLst>
          </p:cNvPr>
          <p:cNvSpPr txBox="1"/>
          <p:nvPr/>
        </p:nvSpPr>
        <p:spPr>
          <a:xfrm>
            <a:off x="9346922" y="3512957"/>
            <a:ext cx="793808" cy="461665"/>
          </a:xfrm>
          <a:prstGeom prst="rect">
            <a:avLst/>
          </a:prstGeom>
          <a:noFill/>
        </p:spPr>
        <p:txBody>
          <a:bodyPr wrap="none" rtlCol="0" anchor="b" anchorCtr="0">
            <a:spAutoFit/>
          </a:bodyPr>
          <a:lstStyle/>
          <a:p>
            <a:pPr algn="ctr"/>
            <a:r>
              <a:rPr lang="lv-LV" sz="2400" b="1" dirty="0">
                <a:solidFill>
                  <a:schemeClr val="bg1"/>
                </a:solidFill>
                <a:latin typeface="Poppins" pitchFamily="2" charset="77"/>
                <a:ea typeface="League Spartan" charset="0"/>
                <a:cs typeface="Poppins" pitchFamily="2" charset="77"/>
              </a:rPr>
              <a:t>VIDE</a:t>
            </a:r>
            <a:endParaRPr lang="en-US" sz="2400" b="1" dirty="0">
              <a:solidFill>
                <a:schemeClr val="bg1"/>
              </a:solidFill>
              <a:latin typeface="Poppins" pitchFamily="2" charset="77"/>
              <a:ea typeface="League Spartan" charset="0"/>
              <a:cs typeface="Poppins" pitchFamily="2" charset="77"/>
            </a:endParaRPr>
          </a:p>
        </p:txBody>
      </p:sp>
      <p:sp>
        <p:nvSpPr>
          <p:cNvPr id="16" name="TextBox 15">
            <a:extLst>
              <a:ext uri="{FF2B5EF4-FFF2-40B4-BE49-F238E27FC236}">
                <a16:creationId xmlns:a16="http://schemas.microsoft.com/office/drawing/2014/main" id="{CF010C74-0DDC-9D4C-91C9-76B06BDAA7F0}"/>
              </a:ext>
            </a:extLst>
          </p:cNvPr>
          <p:cNvSpPr txBox="1"/>
          <p:nvPr/>
        </p:nvSpPr>
        <p:spPr>
          <a:xfrm>
            <a:off x="1033371" y="3512957"/>
            <a:ext cx="2829622" cy="461665"/>
          </a:xfrm>
          <a:prstGeom prst="rect">
            <a:avLst/>
          </a:prstGeom>
          <a:noFill/>
        </p:spPr>
        <p:txBody>
          <a:bodyPr wrap="none" rtlCol="0" anchor="b" anchorCtr="0">
            <a:spAutoFit/>
          </a:bodyPr>
          <a:lstStyle/>
          <a:p>
            <a:pPr algn="ctr"/>
            <a:r>
              <a:rPr lang="lv-LV" sz="2400" b="1" dirty="0">
                <a:solidFill>
                  <a:schemeClr val="bg1"/>
                </a:solidFill>
                <a:latin typeface="Poppins" pitchFamily="2" charset="77"/>
                <a:ea typeface="League Spartan" charset="0"/>
                <a:cs typeface="Poppins" pitchFamily="2" charset="77"/>
              </a:rPr>
              <a:t>IEKŠĒJĀ KAPACITĀTE	</a:t>
            </a:r>
            <a:endParaRPr lang="en-US" sz="2400" b="1" dirty="0">
              <a:solidFill>
                <a:schemeClr val="bg1"/>
              </a:solidFill>
              <a:latin typeface="Poppins" pitchFamily="2" charset="77"/>
              <a:ea typeface="League Spartan" charset="0"/>
              <a:cs typeface="Poppins" pitchFamily="2" charset="77"/>
            </a:endParaRPr>
          </a:p>
        </p:txBody>
      </p:sp>
      <p:sp>
        <p:nvSpPr>
          <p:cNvPr id="21" name="Rounded Rectangle 20">
            <a:extLst>
              <a:ext uri="{FF2B5EF4-FFF2-40B4-BE49-F238E27FC236}">
                <a16:creationId xmlns:a16="http://schemas.microsoft.com/office/drawing/2014/main" id="{7C8B1E0F-675C-1449-9841-DC259B7E1CB1}"/>
              </a:ext>
            </a:extLst>
          </p:cNvPr>
          <p:cNvSpPr/>
          <p:nvPr/>
        </p:nvSpPr>
        <p:spPr>
          <a:xfrm>
            <a:off x="2758621" y="5334360"/>
            <a:ext cx="2496910" cy="905153"/>
          </a:xfrm>
          <a:prstGeom prst="roundRect">
            <a:avLst>
              <a:gd name="adj" fmla="val 6979"/>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2" name="Rounded Rectangle 21">
            <a:extLst>
              <a:ext uri="{FF2B5EF4-FFF2-40B4-BE49-F238E27FC236}">
                <a16:creationId xmlns:a16="http://schemas.microsoft.com/office/drawing/2014/main" id="{92BEBBEF-B047-F64A-8950-C68B29C25692}"/>
              </a:ext>
            </a:extLst>
          </p:cNvPr>
          <p:cNvSpPr/>
          <p:nvPr/>
        </p:nvSpPr>
        <p:spPr>
          <a:xfrm>
            <a:off x="6936467" y="5334360"/>
            <a:ext cx="4089491" cy="905153"/>
          </a:xfrm>
          <a:prstGeom prst="roundRect">
            <a:avLst>
              <a:gd name="adj" fmla="val 6979"/>
            </a:avLst>
          </a:prstGeom>
          <a:solidFill>
            <a:srgbClr val="FF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Arrow Connector 28">
            <a:extLst>
              <a:ext uri="{FF2B5EF4-FFF2-40B4-BE49-F238E27FC236}">
                <a16:creationId xmlns:a16="http://schemas.microsoft.com/office/drawing/2014/main" id="{DAAA2FD7-43B3-7249-B8C8-B9E57E6EA539}"/>
              </a:ext>
            </a:extLst>
          </p:cNvPr>
          <p:cNvCxnSpPr>
            <a:cxnSpLocks/>
            <a:stCxn id="12" idx="3"/>
            <a:endCxn id="10" idx="1"/>
          </p:cNvCxnSpPr>
          <p:nvPr/>
        </p:nvCxnSpPr>
        <p:spPr>
          <a:xfrm>
            <a:off x="3962652" y="3706400"/>
            <a:ext cx="618874" cy="0"/>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3E72D3C-AB68-D641-9235-5C20AC8E7C9A}"/>
              </a:ext>
            </a:extLst>
          </p:cNvPr>
          <p:cNvCxnSpPr>
            <a:cxnSpLocks/>
          </p:cNvCxnSpPr>
          <p:nvPr/>
        </p:nvCxnSpPr>
        <p:spPr>
          <a:xfrm>
            <a:off x="7610476" y="3706400"/>
            <a:ext cx="618874" cy="0"/>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a:extLst>
              <a:ext uri="{FF2B5EF4-FFF2-40B4-BE49-F238E27FC236}">
                <a16:creationId xmlns:a16="http://schemas.microsoft.com/office/drawing/2014/main" id="{5F197751-94D3-7D4D-B9FE-8D7C889F6348}"/>
              </a:ext>
            </a:extLst>
          </p:cNvPr>
          <p:cNvCxnSpPr>
            <a:cxnSpLocks/>
            <a:stCxn id="5" idx="2"/>
            <a:endCxn id="11" idx="0"/>
          </p:cNvCxnSpPr>
          <p:nvPr/>
        </p:nvCxnSpPr>
        <p:spPr>
          <a:xfrm rot="16200000" flipH="1">
            <a:off x="7623567" y="857109"/>
            <a:ext cx="592689" cy="3647824"/>
          </a:xfrm>
          <a:prstGeom prst="bentConnector3">
            <a:avLst>
              <a:gd name="adj1" fmla="val 50000"/>
            </a:avLst>
          </a:prstGeom>
          <a:ln w="38100">
            <a:solidFill>
              <a:schemeClr val="bg1">
                <a:lumMod val="6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a:extLst>
              <a:ext uri="{FF2B5EF4-FFF2-40B4-BE49-F238E27FC236}">
                <a16:creationId xmlns:a16="http://schemas.microsoft.com/office/drawing/2014/main" id="{2C29DCA3-3CCF-EE47-9B6E-1BFB1EF60298}"/>
              </a:ext>
            </a:extLst>
          </p:cNvPr>
          <p:cNvCxnSpPr>
            <a:cxnSpLocks/>
            <a:stCxn id="5" idx="2"/>
            <a:endCxn id="12" idx="0"/>
          </p:cNvCxnSpPr>
          <p:nvPr/>
        </p:nvCxnSpPr>
        <p:spPr>
          <a:xfrm rot="5400000">
            <a:off x="3975744" y="857109"/>
            <a:ext cx="592689" cy="3647824"/>
          </a:xfrm>
          <a:prstGeom prst="bentConnector3">
            <a:avLst>
              <a:gd name="adj1" fmla="val 50000"/>
            </a:avLst>
          </a:prstGeom>
          <a:ln w="38100">
            <a:solidFill>
              <a:schemeClr val="bg1">
                <a:lumMod val="6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A42C905-E420-CB43-8F2F-E9B6D1F13668}"/>
              </a:ext>
            </a:extLst>
          </p:cNvPr>
          <p:cNvCxnSpPr>
            <a:cxnSpLocks/>
            <a:stCxn id="5" idx="2"/>
          </p:cNvCxnSpPr>
          <p:nvPr/>
        </p:nvCxnSpPr>
        <p:spPr>
          <a:xfrm>
            <a:off x="6096000" y="2384676"/>
            <a:ext cx="0" cy="294729"/>
          </a:xfrm>
          <a:prstGeom prst="straightConnector1">
            <a:avLst/>
          </a:prstGeom>
          <a:ln w="38100">
            <a:solidFill>
              <a:schemeClr val="bg1">
                <a:lumMod val="6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1" name="Elbow Connector 40">
            <a:extLst>
              <a:ext uri="{FF2B5EF4-FFF2-40B4-BE49-F238E27FC236}">
                <a16:creationId xmlns:a16="http://schemas.microsoft.com/office/drawing/2014/main" id="{2551B632-A242-FD4E-8B41-498230E0E8F2}"/>
              </a:ext>
            </a:extLst>
          </p:cNvPr>
          <p:cNvCxnSpPr>
            <a:stCxn id="12" idx="2"/>
            <a:endCxn id="11" idx="2"/>
          </p:cNvCxnSpPr>
          <p:nvPr/>
        </p:nvCxnSpPr>
        <p:spPr>
          <a:xfrm rot="16200000" flipH="1">
            <a:off x="6096000" y="787612"/>
            <a:ext cx="6350" cy="7295647"/>
          </a:xfrm>
          <a:prstGeom prst="bentConnector3">
            <a:avLst>
              <a:gd name="adj1" fmla="val 5057142"/>
            </a:avLst>
          </a:prstGeom>
          <a:ln w="38100">
            <a:solidFill>
              <a:schemeClr val="bg1">
                <a:lumMod val="6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828CE39-AB85-8B40-92AE-6A5F65DB3E2C}"/>
              </a:ext>
            </a:extLst>
          </p:cNvPr>
          <p:cNvCxnSpPr>
            <a:cxnSpLocks/>
            <a:stCxn id="21" idx="3"/>
            <a:endCxn id="22" idx="1"/>
          </p:cNvCxnSpPr>
          <p:nvPr/>
        </p:nvCxnSpPr>
        <p:spPr>
          <a:xfrm>
            <a:off x="5255531" y="5786937"/>
            <a:ext cx="1680936" cy="0"/>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3C475E3B-25CE-3E4A-AFA1-85271A32BE9F}"/>
              </a:ext>
            </a:extLst>
          </p:cNvPr>
          <p:cNvCxnSpPr>
            <a:cxnSpLocks/>
          </p:cNvCxnSpPr>
          <p:nvPr/>
        </p:nvCxnSpPr>
        <p:spPr>
          <a:xfrm>
            <a:off x="4012284" y="4762007"/>
            <a:ext cx="0" cy="572353"/>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A699D3D-0EEC-C342-A0E6-93099C714477}"/>
              </a:ext>
            </a:extLst>
          </p:cNvPr>
          <p:cNvCxnSpPr>
            <a:cxnSpLocks/>
          </p:cNvCxnSpPr>
          <p:nvPr/>
        </p:nvCxnSpPr>
        <p:spPr>
          <a:xfrm>
            <a:off x="8167905" y="4762007"/>
            <a:ext cx="0" cy="572353"/>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Subtitle 2">
            <a:extLst>
              <a:ext uri="{FF2B5EF4-FFF2-40B4-BE49-F238E27FC236}">
                <a16:creationId xmlns:a16="http://schemas.microsoft.com/office/drawing/2014/main" id="{D17B476A-C8B7-4F29-B194-019A2C06B11F}"/>
              </a:ext>
            </a:extLst>
          </p:cNvPr>
          <p:cNvSpPr txBox="1">
            <a:spLocks/>
          </p:cNvSpPr>
          <p:nvPr/>
        </p:nvSpPr>
        <p:spPr>
          <a:xfrm>
            <a:off x="2801287" y="5832906"/>
            <a:ext cx="2820090" cy="25994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750"/>
              </a:lnSpc>
              <a:buFont typeface="Arial" panose="020B0604020202020204" pitchFamily="34" charset="0"/>
              <a:buChar char="•"/>
            </a:pPr>
            <a:r>
              <a:rPr lang="lv-LV" sz="1400" dirty="0">
                <a:solidFill>
                  <a:schemeClr val="bg1"/>
                </a:solidFill>
                <a:latin typeface="Lato" panose="020F0502020204030203" pitchFamily="34" charset="0"/>
                <a:ea typeface="Lato" panose="020F0502020204030203" pitchFamily="34" charset="0"/>
                <a:cs typeface="Lato" panose="020F0502020204030203" pitchFamily="34" charset="0"/>
              </a:rPr>
              <a:t>Iedzimtība</a:t>
            </a:r>
            <a:endParaRPr lang="en-US" sz="14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6" name="Subtitle 2">
            <a:extLst>
              <a:ext uri="{FF2B5EF4-FFF2-40B4-BE49-F238E27FC236}">
                <a16:creationId xmlns:a16="http://schemas.microsoft.com/office/drawing/2014/main" id="{5FFE0C2F-4E46-4562-B7D4-5D49EE9993E2}"/>
              </a:ext>
            </a:extLst>
          </p:cNvPr>
          <p:cNvSpPr txBox="1">
            <a:spLocks/>
          </p:cNvSpPr>
          <p:nvPr/>
        </p:nvSpPr>
        <p:spPr>
          <a:xfrm>
            <a:off x="2801287" y="5606619"/>
            <a:ext cx="2820090" cy="25994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750"/>
              </a:lnSpc>
              <a:buFont typeface="Arial" panose="020B0604020202020204" pitchFamily="34" charset="0"/>
              <a:buChar char="•"/>
            </a:pPr>
            <a:r>
              <a:rPr lang="lv-LV" sz="1400" dirty="0">
                <a:solidFill>
                  <a:schemeClr val="bg1"/>
                </a:solidFill>
                <a:latin typeface="Lato" panose="020F0502020204030203" pitchFamily="34" charset="0"/>
                <a:ea typeface="Lato" panose="020F0502020204030203" pitchFamily="34" charset="0"/>
                <a:cs typeface="Lato" panose="020F0502020204030203" pitchFamily="34" charset="0"/>
              </a:rPr>
              <a:t>Veselības stāvoklis</a:t>
            </a:r>
            <a:endParaRPr lang="en-US" sz="14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7" name="Subtitle 2">
            <a:extLst>
              <a:ext uri="{FF2B5EF4-FFF2-40B4-BE49-F238E27FC236}">
                <a16:creationId xmlns:a16="http://schemas.microsoft.com/office/drawing/2014/main" id="{1B00044F-1B25-458F-B757-931AC271C5F8}"/>
              </a:ext>
            </a:extLst>
          </p:cNvPr>
          <p:cNvSpPr txBox="1">
            <a:spLocks/>
          </p:cNvSpPr>
          <p:nvPr/>
        </p:nvSpPr>
        <p:spPr>
          <a:xfrm>
            <a:off x="2792466" y="5386984"/>
            <a:ext cx="2820090" cy="25994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750"/>
              </a:lnSpc>
              <a:buFont typeface="Arial" panose="020B0604020202020204" pitchFamily="34" charset="0"/>
              <a:buChar char="•"/>
            </a:pPr>
            <a:r>
              <a:rPr lang="lv-LV" sz="1400" dirty="0">
                <a:solidFill>
                  <a:schemeClr val="bg1"/>
                </a:solidFill>
                <a:latin typeface="Lato" panose="020F0502020204030203" pitchFamily="34" charset="0"/>
                <a:ea typeface="Lato" panose="020F0502020204030203" pitchFamily="34" charset="0"/>
                <a:cs typeface="Lato" panose="020F0502020204030203" pitchFamily="34" charset="0"/>
              </a:rPr>
              <a:t>Demogrāfiskie dati</a:t>
            </a:r>
            <a:endParaRPr lang="en-US" sz="14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8" name="Subtitle 2">
            <a:extLst>
              <a:ext uri="{FF2B5EF4-FFF2-40B4-BE49-F238E27FC236}">
                <a16:creationId xmlns:a16="http://schemas.microsoft.com/office/drawing/2014/main" id="{D748EDF3-A7D7-4FB1-AEE6-16CC36FB444A}"/>
              </a:ext>
            </a:extLst>
          </p:cNvPr>
          <p:cNvSpPr txBox="1">
            <a:spLocks/>
          </p:cNvSpPr>
          <p:nvPr/>
        </p:nvSpPr>
        <p:spPr>
          <a:xfrm>
            <a:off x="7000378" y="5978877"/>
            <a:ext cx="3930188" cy="25410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750"/>
              </a:lnSpc>
              <a:buFont typeface="Arial" panose="020B0604020202020204" pitchFamily="34" charset="0"/>
              <a:buChar char="•"/>
            </a:pPr>
            <a:r>
              <a:rPr lang="lv-LV" sz="1200" dirty="0">
                <a:solidFill>
                  <a:schemeClr val="bg1"/>
                </a:solidFill>
                <a:latin typeface="Lato" panose="020F0502020204030203" pitchFamily="34" charset="0"/>
                <a:ea typeface="Lato" panose="020F0502020204030203" pitchFamily="34" charset="0"/>
                <a:cs typeface="Lato" panose="020F0502020204030203" pitchFamily="34" charset="0"/>
              </a:rPr>
              <a:t>Kognitīvās funkcijas (atmiņa, intelekts)</a:t>
            </a:r>
            <a:endParaRPr lang="en-US" sz="1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0" name="Subtitle 2">
            <a:extLst>
              <a:ext uri="{FF2B5EF4-FFF2-40B4-BE49-F238E27FC236}">
                <a16:creationId xmlns:a16="http://schemas.microsoft.com/office/drawing/2014/main" id="{2FA5006A-986E-4C93-A6E2-0CBFCC6D1A45}"/>
              </a:ext>
            </a:extLst>
          </p:cNvPr>
          <p:cNvSpPr txBox="1">
            <a:spLocks/>
          </p:cNvSpPr>
          <p:nvPr/>
        </p:nvSpPr>
        <p:spPr>
          <a:xfrm>
            <a:off x="7000378" y="5811154"/>
            <a:ext cx="3731182" cy="25410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750"/>
              </a:lnSpc>
              <a:buFont typeface="Arial" panose="020B0604020202020204" pitchFamily="34" charset="0"/>
              <a:buChar char="•"/>
            </a:pPr>
            <a:r>
              <a:rPr lang="lv-LV" sz="1200" dirty="0">
                <a:solidFill>
                  <a:schemeClr val="bg1"/>
                </a:solidFill>
                <a:latin typeface="Lato" panose="020F0502020204030203" pitchFamily="34" charset="0"/>
                <a:ea typeface="Lato" panose="020F0502020204030203" pitchFamily="34" charset="0"/>
                <a:cs typeface="Lato" panose="020F0502020204030203" pitchFamily="34" charset="0"/>
              </a:rPr>
              <a:t>Psiholoģiskais stāvoklis (garastāvoklis, emocijas)</a:t>
            </a:r>
            <a:endParaRPr lang="en-US" sz="1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2" name="Subtitle 2">
            <a:extLst>
              <a:ext uri="{FF2B5EF4-FFF2-40B4-BE49-F238E27FC236}">
                <a16:creationId xmlns:a16="http://schemas.microsoft.com/office/drawing/2014/main" id="{A0C294EB-1990-490F-83F0-B83B6C895D62}"/>
              </a:ext>
            </a:extLst>
          </p:cNvPr>
          <p:cNvSpPr txBox="1">
            <a:spLocks/>
          </p:cNvSpPr>
          <p:nvPr/>
        </p:nvSpPr>
        <p:spPr>
          <a:xfrm>
            <a:off x="7000378" y="5646405"/>
            <a:ext cx="2820090" cy="25410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750"/>
              </a:lnSpc>
              <a:buFont typeface="Arial" panose="020B0604020202020204" pitchFamily="34" charset="0"/>
              <a:buChar char="•"/>
            </a:pPr>
            <a:r>
              <a:rPr lang="lv-LV" sz="1200" dirty="0">
                <a:solidFill>
                  <a:schemeClr val="bg1"/>
                </a:solidFill>
                <a:latin typeface="Lato" panose="020F0502020204030203" pitchFamily="34" charset="0"/>
                <a:ea typeface="Lato" panose="020F0502020204030203" pitchFamily="34" charset="0"/>
                <a:cs typeface="Lato" panose="020F0502020204030203" pitchFamily="34" charset="0"/>
              </a:rPr>
              <a:t>Maņas (redze, dzirde)</a:t>
            </a:r>
            <a:endParaRPr lang="en-US" sz="1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4" name="Subtitle 2">
            <a:extLst>
              <a:ext uri="{FF2B5EF4-FFF2-40B4-BE49-F238E27FC236}">
                <a16:creationId xmlns:a16="http://schemas.microsoft.com/office/drawing/2014/main" id="{B483C847-7E30-4C10-9CA1-CE3035291EFB}"/>
              </a:ext>
            </a:extLst>
          </p:cNvPr>
          <p:cNvSpPr txBox="1">
            <a:spLocks/>
          </p:cNvSpPr>
          <p:nvPr/>
        </p:nvSpPr>
        <p:spPr>
          <a:xfrm>
            <a:off x="7000378" y="5470055"/>
            <a:ext cx="4053995" cy="25410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750"/>
              </a:lnSpc>
              <a:buFont typeface="Arial" panose="020B0604020202020204" pitchFamily="34" charset="0"/>
              <a:buChar char="•"/>
            </a:pPr>
            <a:r>
              <a:rPr lang="lv-LV" sz="1200" dirty="0">
                <a:solidFill>
                  <a:schemeClr val="bg1"/>
                </a:solidFill>
                <a:latin typeface="Lato" panose="020F0502020204030203" pitchFamily="34" charset="0"/>
                <a:ea typeface="Lato" panose="020F0502020204030203" pitchFamily="34" charset="0"/>
                <a:cs typeface="Lato" panose="020F0502020204030203" pitchFamily="34" charset="0"/>
              </a:rPr>
              <a:t>Pārvietošanās spējas (gaita, līdzsvars, muskuļu spēks)</a:t>
            </a:r>
            <a:endParaRPr lang="en-US" sz="1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5" name="Subtitle 2">
            <a:extLst>
              <a:ext uri="{FF2B5EF4-FFF2-40B4-BE49-F238E27FC236}">
                <a16:creationId xmlns:a16="http://schemas.microsoft.com/office/drawing/2014/main" id="{D952A6D6-8EB3-471C-A718-30110A9AB181}"/>
              </a:ext>
            </a:extLst>
          </p:cNvPr>
          <p:cNvSpPr txBox="1">
            <a:spLocks/>
          </p:cNvSpPr>
          <p:nvPr/>
        </p:nvSpPr>
        <p:spPr>
          <a:xfrm>
            <a:off x="7003729" y="5303414"/>
            <a:ext cx="3731182" cy="25410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750"/>
              </a:lnSpc>
              <a:buFont typeface="Arial" panose="020B0604020202020204" pitchFamily="34" charset="0"/>
              <a:buChar char="•"/>
            </a:pPr>
            <a:r>
              <a:rPr lang="lv-LV" sz="1200" dirty="0">
                <a:solidFill>
                  <a:schemeClr val="bg1"/>
                </a:solidFill>
                <a:latin typeface="Lato" panose="020F0502020204030203" pitchFamily="34" charset="0"/>
                <a:ea typeface="Lato" panose="020F0502020204030203" pitchFamily="34" charset="0"/>
                <a:cs typeface="Lato" panose="020F0502020204030203" pitchFamily="34" charset="0"/>
              </a:rPr>
              <a:t>Vitalitāte (KVS funkcijas, metabolisms, hormoni)</a:t>
            </a:r>
            <a:endParaRPr lang="en-US" sz="12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7" name="TextBox 46">
            <a:extLst>
              <a:ext uri="{FF2B5EF4-FFF2-40B4-BE49-F238E27FC236}">
                <a16:creationId xmlns:a16="http://schemas.microsoft.com/office/drawing/2014/main" id="{307B9FE6-74B3-4F95-AD0A-152FA6CC87E0}"/>
              </a:ext>
            </a:extLst>
          </p:cNvPr>
          <p:cNvSpPr txBox="1"/>
          <p:nvPr/>
        </p:nvSpPr>
        <p:spPr>
          <a:xfrm>
            <a:off x="3548694" y="306187"/>
            <a:ext cx="5094664" cy="646331"/>
          </a:xfrm>
          <a:prstGeom prst="rect">
            <a:avLst/>
          </a:prstGeom>
          <a:noFill/>
        </p:spPr>
        <p:txBody>
          <a:bodyPr wrap="none" rtlCol="0">
            <a:spAutoFit/>
          </a:bodyPr>
          <a:lstStyle/>
          <a:p>
            <a:pPr algn="ctr"/>
            <a:r>
              <a:rPr lang="lv-LV" sz="3600" b="1" dirty="0">
                <a:solidFill>
                  <a:schemeClr val="tx1"/>
                </a:solidFill>
                <a:latin typeface="Poppins" pitchFamily="2" charset="77"/>
                <a:cs typeface="Poppins" pitchFamily="2" charset="77"/>
              </a:rPr>
              <a:t>VESELĪGA NOVECOŠANĀS</a:t>
            </a:r>
            <a:endParaRPr lang="en-US" sz="3600" b="1" dirty="0">
              <a:solidFill>
                <a:schemeClr val="tx1"/>
              </a:solidFill>
              <a:latin typeface="Poppins" pitchFamily="2" charset="77"/>
              <a:cs typeface="Poppins" pitchFamily="2" charset="77"/>
            </a:endParaRPr>
          </a:p>
        </p:txBody>
      </p:sp>
    </p:spTree>
    <p:extLst>
      <p:ext uri="{BB962C8B-B14F-4D97-AF65-F5344CB8AC3E}">
        <p14:creationId xmlns:p14="http://schemas.microsoft.com/office/powerpoint/2010/main" val="2095456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DB17DC-C8F9-2548-81B8-AE8E624C562F}"/>
              </a:ext>
            </a:extLst>
          </p:cNvPr>
          <p:cNvSpPr txBox="1"/>
          <p:nvPr/>
        </p:nvSpPr>
        <p:spPr>
          <a:xfrm>
            <a:off x="497379" y="210937"/>
            <a:ext cx="11197296" cy="461665"/>
          </a:xfrm>
          <a:prstGeom prst="rect">
            <a:avLst/>
          </a:prstGeom>
          <a:noFill/>
        </p:spPr>
        <p:txBody>
          <a:bodyPr wrap="none" rtlCol="0">
            <a:spAutoFit/>
          </a:bodyPr>
          <a:lstStyle/>
          <a:p>
            <a:pPr algn="ctr"/>
            <a:r>
              <a:rPr lang="lv-LV" sz="2400" b="1" dirty="0">
                <a:solidFill>
                  <a:schemeClr val="tx1"/>
                </a:solidFill>
                <a:latin typeface="Poppins" pitchFamily="2" charset="77"/>
                <a:cs typeface="Poppins" pitchFamily="2" charset="77"/>
              </a:rPr>
              <a:t>Veselīgas novecošanās faktoru izpēte vecāka gadagājuma iedzīvotājiem Baltijas valstīs</a:t>
            </a:r>
            <a:endParaRPr lang="en-US" sz="2400" b="1" dirty="0">
              <a:solidFill>
                <a:schemeClr val="tx1"/>
              </a:solidFill>
              <a:latin typeface="Poppins" pitchFamily="2" charset="77"/>
              <a:cs typeface="Poppins" pitchFamily="2" charset="77"/>
            </a:endParaRPr>
          </a:p>
        </p:txBody>
      </p:sp>
      <p:sp>
        <p:nvSpPr>
          <p:cNvPr id="4" name="Freeform 3">
            <a:extLst>
              <a:ext uri="{FF2B5EF4-FFF2-40B4-BE49-F238E27FC236}">
                <a16:creationId xmlns:a16="http://schemas.microsoft.com/office/drawing/2014/main" id="{406DFA7F-C547-C749-9F70-78DDEA4877DF}"/>
              </a:ext>
            </a:extLst>
          </p:cNvPr>
          <p:cNvSpPr>
            <a:spLocks noChangeArrowheads="1"/>
          </p:cNvSpPr>
          <p:nvPr/>
        </p:nvSpPr>
        <p:spPr bwMode="auto">
          <a:xfrm>
            <a:off x="1764795" y="3222935"/>
            <a:ext cx="3632944" cy="557390"/>
          </a:xfrm>
          <a:custGeom>
            <a:avLst/>
            <a:gdLst>
              <a:gd name="T0" fmla="*/ 5661 w 5662"/>
              <a:gd name="T1" fmla="*/ 866 h 867"/>
              <a:gd name="T2" fmla="*/ 0 w 5662"/>
              <a:gd name="T3" fmla="*/ 866 h 867"/>
              <a:gd name="T4" fmla="*/ 0 w 5662"/>
              <a:gd name="T5" fmla="*/ 0 h 867"/>
              <a:gd name="T6" fmla="*/ 5661 w 5662"/>
              <a:gd name="T7" fmla="*/ 0 h 867"/>
              <a:gd name="T8" fmla="*/ 5661 w 5662"/>
              <a:gd name="T9" fmla="*/ 866 h 867"/>
            </a:gdLst>
            <a:ahLst/>
            <a:cxnLst>
              <a:cxn ang="0">
                <a:pos x="T0" y="T1"/>
              </a:cxn>
              <a:cxn ang="0">
                <a:pos x="T2" y="T3"/>
              </a:cxn>
              <a:cxn ang="0">
                <a:pos x="T4" y="T5"/>
              </a:cxn>
              <a:cxn ang="0">
                <a:pos x="T6" y="T7"/>
              </a:cxn>
              <a:cxn ang="0">
                <a:pos x="T8" y="T9"/>
              </a:cxn>
            </a:cxnLst>
            <a:rect l="0" t="0" r="r" b="b"/>
            <a:pathLst>
              <a:path w="5662" h="867">
                <a:moveTo>
                  <a:pt x="5661" y="866"/>
                </a:moveTo>
                <a:lnTo>
                  <a:pt x="0" y="866"/>
                </a:lnTo>
                <a:lnTo>
                  <a:pt x="0" y="0"/>
                </a:lnTo>
                <a:lnTo>
                  <a:pt x="5661" y="0"/>
                </a:lnTo>
                <a:lnTo>
                  <a:pt x="5661" y="866"/>
                </a:lnTo>
              </a:path>
            </a:pathLst>
          </a:custGeom>
          <a:solidFill>
            <a:schemeClr val="accent6">
              <a:lumMod val="40000"/>
              <a:lumOff val="60000"/>
            </a:schemeClr>
          </a:solidFill>
          <a:ln>
            <a:noFill/>
          </a:ln>
          <a:effectLst/>
        </p:spPr>
        <p:txBody>
          <a:bodyPr wrap="none" anchor="ctr"/>
          <a:lstStyle/>
          <a:p>
            <a:endParaRPr lang="en-US" sz="900"/>
          </a:p>
        </p:txBody>
      </p:sp>
      <p:sp>
        <p:nvSpPr>
          <p:cNvPr id="5" name="Freeform 4">
            <a:extLst>
              <a:ext uri="{FF2B5EF4-FFF2-40B4-BE49-F238E27FC236}">
                <a16:creationId xmlns:a16="http://schemas.microsoft.com/office/drawing/2014/main" id="{57311740-C84E-C04D-ABA0-C52194E60FCB}"/>
              </a:ext>
            </a:extLst>
          </p:cNvPr>
          <p:cNvSpPr>
            <a:spLocks noChangeArrowheads="1"/>
          </p:cNvSpPr>
          <p:nvPr/>
        </p:nvSpPr>
        <p:spPr bwMode="auto">
          <a:xfrm>
            <a:off x="1764795" y="2891895"/>
            <a:ext cx="3632944" cy="333869"/>
          </a:xfrm>
          <a:custGeom>
            <a:avLst/>
            <a:gdLst>
              <a:gd name="T0" fmla="*/ 5661 w 5662"/>
              <a:gd name="T1" fmla="*/ 520 h 521"/>
              <a:gd name="T2" fmla="*/ 0 w 5662"/>
              <a:gd name="T3" fmla="*/ 520 h 521"/>
              <a:gd name="T4" fmla="*/ 284 w 5662"/>
              <a:gd name="T5" fmla="*/ 0 h 521"/>
              <a:gd name="T6" fmla="*/ 5378 w 5662"/>
              <a:gd name="T7" fmla="*/ 0 h 521"/>
              <a:gd name="T8" fmla="*/ 5661 w 5662"/>
              <a:gd name="T9" fmla="*/ 520 h 521"/>
            </a:gdLst>
            <a:ahLst/>
            <a:cxnLst>
              <a:cxn ang="0">
                <a:pos x="T0" y="T1"/>
              </a:cxn>
              <a:cxn ang="0">
                <a:pos x="T2" y="T3"/>
              </a:cxn>
              <a:cxn ang="0">
                <a:pos x="T4" y="T5"/>
              </a:cxn>
              <a:cxn ang="0">
                <a:pos x="T6" y="T7"/>
              </a:cxn>
              <a:cxn ang="0">
                <a:pos x="T8" y="T9"/>
              </a:cxn>
            </a:cxnLst>
            <a:rect l="0" t="0" r="r" b="b"/>
            <a:pathLst>
              <a:path w="5662" h="521">
                <a:moveTo>
                  <a:pt x="5661" y="520"/>
                </a:moveTo>
                <a:lnTo>
                  <a:pt x="0" y="520"/>
                </a:lnTo>
                <a:lnTo>
                  <a:pt x="284" y="0"/>
                </a:lnTo>
                <a:lnTo>
                  <a:pt x="5378" y="0"/>
                </a:lnTo>
                <a:lnTo>
                  <a:pt x="5661" y="520"/>
                </a:lnTo>
              </a:path>
            </a:pathLst>
          </a:custGeom>
          <a:solidFill>
            <a:schemeClr val="accent6">
              <a:lumMod val="20000"/>
              <a:lumOff val="80000"/>
            </a:schemeClr>
          </a:solidFill>
          <a:ln>
            <a:noFill/>
          </a:ln>
          <a:effectLst/>
        </p:spPr>
        <p:txBody>
          <a:bodyPr wrap="none" anchor="ctr"/>
          <a:lstStyle/>
          <a:p>
            <a:endParaRPr lang="en-US" sz="900"/>
          </a:p>
        </p:txBody>
      </p:sp>
      <p:sp>
        <p:nvSpPr>
          <p:cNvPr id="6" name="Freeform 5">
            <a:extLst>
              <a:ext uri="{FF2B5EF4-FFF2-40B4-BE49-F238E27FC236}">
                <a16:creationId xmlns:a16="http://schemas.microsoft.com/office/drawing/2014/main" id="{D7AAB30B-DFF0-3A4A-9534-2870087F8DAC}"/>
              </a:ext>
            </a:extLst>
          </p:cNvPr>
          <p:cNvSpPr>
            <a:spLocks noChangeArrowheads="1"/>
          </p:cNvSpPr>
          <p:nvPr/>
        </p:nvSpPr>
        <p:spPr bwMode="auto">
          <a:xfrm>
            <a:off x="1561079" y="4114194"/>
            <a:ext cx="4034718" cy="557392"/>
          </a:xfrm>
          <a:custGeom>
            <a:avLst/>
            <a:gdLst>
              <a:gd name="T0" fmla="*/ 6289 w 6290"/>
              <a:gd name="T1" fmla="*/ 867 h 868"/>
              <a:gd name="T2" fmla="*/ 0 w 6290"/>
              <a:gd name="T3" fmla="*/ 867 h 868"/>
              <a:gd name="T4" fmla="*/ 0 w 6290"/>
              <a:gd name="T5" fmla="*/ 0 h 868"/>
              <a:gd name="T6" fmla="*/ 6289 w 6290"/>
              <a:gd name="T7" fmla="*/ 0 h 868"/>
              <a:gd name="T8" fmla="*/ 6289 w 6290"/>
              <a:gd name="T9" fmla="*/ 867 h 868"/>
            </a:gdLst>
            <a:ahLst/>
            <a:cxnLst>
              <a:cxn ang="0">
                <a:pos x="T0" y="T1"/>
              </a:cxn>
              <a:cxn ang="0">
                <a:pos x="T2" y="T3"/>
              </a:cxn>
              <a:cxn ang="0">
                <a:pos x="T4" y="T5"/>
              </a:cxn>
              <a:cxn ang="0">
                <a:pos x="T6" y="T7"/>
              </a:cxn>
              <a:cxn ang="0">
                <a:pos x="T8" y="T9"/>
              </a:cxn>
            </a:cxnLst>
            <a:rect l="0" t="0" r="r" b="b"/>
            <a:pathLst>
              <a:path w="6290" h="868">
                <a:moveTo>
                  <a:pt x="6289" y="867"/>
                </a:moveTo>
                <a:lnTo>
                  <a:pt x="0" y="867"/>
                </a:lnTo>
                <a:lnTo>
                  <a:pt x="0" y="0"/>
                </a:lnTo>
                <a:lnTo>
                  <a:pt x="6289" y="0"/>
                </a:lnTo>
                <a:lnTo>
                  <a:pt x="6289" y="867"/>
                </a:lnTo>
              </a:path>
            </a:pathLst>
          </a:custGeom>
          <a:solidFill>
            <a:schemeClr val="accent6">
              <a:lumMod val="40000"/>
              <a:lumOff val="60000"/>
            </a:schemeClr>
          </a:solidFill>
          <a:ln>
            <a:noFill/>
          </a:ln>
          <a:effectLst/>
        </p:spPr>
        <p:txBody>
          <a:bodyPr wrap="none" anchor="ctr"/>
          <a:lstStyle/>
          <a:p>
            <a:endParaRPr lang="en-US" sz="900"/>
          </a:p>
        </p:txBody>
      </p:sp>
      <p:sp>
        <p:nvSpPr>
          <p:cNvPr id="7" name="Freeform 6">
            <a:extLst>
              <a:ext uri="{FF2B5EF4-FFF2-40B4-BE49-F238E27FC236}">
                <a16:creationId xmlns:a16="http://schemas.microsoft.com/office/drawing/2014/main" id="{463B2B3C-4B37-9E42-A3F2-322775E4F4EE}"/>
              </a:ext>
            </a:extLst>
          </p:cNvPr>
          <p:cNvSpPr>
            <a:spLocks noChangeArrowheads="1"/>
          </p:cNvSpPr>
          <p:nvPr/>
        </p:nvSpPr>
        <p:spPr bwMode="auto">
          <a:xfrm>
            <a:off x="1561079" y="3780325"/>
            <a:ext cx="4034718" cy="333869"/>
          </a:xfrm>
          <a:custGeom>
            <a:avLst/>
            <a:gdLst>
              <a:gd name="T0" fmla="*/ 6289 w 6290"/>
              <a:gd name="T1" fmla="*/ 521 h 522"/>
              <a:gd name="T2" fmla="*/ 0 w 6290"/>
              <a:gd name="T3" fmla="*/ 521 h 522"/>
              <a:gd name="T4" fmla="*/ 314 w 6290"/>
              <a:gd name="T5" fmla="*/ 0 h 522"/>
              <a:gd name="T6" fmla="*/ 5975 w 6290"/>
              <a:gd name="T7" fmla="*/ 0 h 522"/>
              <a:gd name="T8" fmla="*/ 6289 w 6290"/>
              <a:gd name="T9" fmla="*/ 521 h 522"/>
            </a:gdLst>
            <a:ahLst/>
            <a:cxnLst>
              <a:cxn ang="0">
                <a:pos x="T0" y="T1"/>
              </a:cxn>
              <a:cxn ang="0">
                <a:pos x="T2" y="T3"/>
              </a:cxn>
              <a:cxn ang="0">
                <a:pos x="T4" y="T5"/>
              </a:cxn>
              <a:cxn ang="0">
                <a:pos x="T6" y="T7"/>
              </a:cxn>
              <a:cxn ang="0">
                <a:pos x="T8" y="T9"/>
              </a:cxn>
            </a:cxnLst>
            <a:rect l="0" t="0" r="r" b="b"/>
            <a:pathLst>
              <a:path w="6290" h="522">
                <a:moveTo>
                  <a:pt x="6289" y="521"/>
                </a:moveTo>
                <a:lnTo>
                  <a:pt x="0" y="521"/>
                </a:lnTo>
                <a:lnTo>
                  <a:pt x="314" y="0"/>
                </a:lnTo>
                <a:lnTo>
                  <a:pt x="5975" y="0"/>
                </a:lnTo>
                <a:lnTo>
                  <a:pt x="6289" y="521"/>
                </a:lnTo>
              </a:path>
            </a:pathLst>
          </a:custGeom>
          <a:solidFill>
            <a:schemeClr val="accent6">
              <a:lumMod val="20000"/>
              <a:lumOff val="80000"/>
            </a:schemeClr>
          </a:solidFill>
          <a:ln>
            <a:noFill/>
          </a:ln>
          <a:effectLst/>
        </p:spPr>
        <p:txBody>
          <a:bodyPr wrap="none" anchor="ctr"/>
          <a:lstStyle/>
          <a:p>
            <a:endParaRPr lang="en-US" sz="900"/>
          </a:p>
        </p:txBody>
      </p:sp>
      <p:sp>
        <p:nvSpPr>
          <p:cNvPr id="8" name="Freeform 7">
            <a:extLst>
              <a:ext uri="{FF2B5EF4-FFF2-40B4-BE49-F238E27FC236}">
                <a16:creationId xmlns:a16="http://schemas.microsoft.com/office/drawing/2014/main" id="{6B9BC1D1-D972-5E4E-8AD0-257443C96763}"/>
              </a:ext>
            </a:extLst>
          </p:cNvPr>
          <p:cNvSpPr>
            <a:spLocks noChangeArrowheads="1"/>
          </p:cNvSpPr>
          <p:nvPr/>
        </p:nvSpPr>
        <p:spPr bwMode="auto">
          <a:xfrm>
            <a:off x="1337557" y="5005454"/>
            <a:ext cx="4484591" cy="557390"/>
          </a:xfrm>
          <a:custGeom>
            <a:avLst/>
            <a:gdLst>
              <a:gd name="T0" fmla="*/ 6989 w 6990"/>
              <a:gd name="T1" fmla="*/ 867 h 868"/>
              <a:gd name="T2" fmla="*/ 0 w 6990"/>
              <a:gd name="T3" fmla="*/ 867 h 868"/>
              <a:gd name="T4" fmla="*/ 0 w 6990"/>
              <a:gd name="T5" fmla="*/ 0 h 868"/>
              <a:gd name="T6" fmla="*/ 6989 w 6990"/>
              <a:gd name="T7" fmla="*/ 0 h 868"/>
              <a:gd name="T8" fmla="*/ 6989 w 6990"/>
              <a:gd name="T9" fmla="*/ 867 h 868"/>
            </a:gdLst>
            <a:ahLst/>
            <a:cxnLst>
              <a:cxn ang="0">
                <a:pos x="T0" y="T1"/>
              </a:cxn>
              <a:cxn ang="0">
                <a:pos x="T2" y="T3"/>
              </a:cxn>
              <a:cxn ang="0">
                <a:pos x="T4" y="T5"/>
              </a:cxn>
              <a:cxn ang="0">
                <a:pos x="T6" y="T7"/>
              </a:cxn>
              <a:cxn ang="0">
                <a:pos x="T8" y="T9"/>
              </a:cxn>
            </a:cxnLst>
            <a:rect l="0" t="0" r="r" b="b"/>
            <a:pathLst>
              <a:path w="6990" h="868">
                <a:moveTo>
                  <a:pt x="6989" y="867"/>
                </a:moveTo>
                <a:lnTo>
                  <a:pt x="0" y="867"/>
                </a:lnTo>
                <a:lnTo>
                  <a:pt x="0" y="0"/>
                </a:lnTo>
                <a:lnTo>
                  <a:pt x="6989" y="0"/>
                </a:lnTo>
                <a:lnTo>
                  <a:pt x="6989" y="867"/>
                </a:lnTo>
              </a:path>
            </a:pathLst>
          </a:custGeom>
          <a:solidFill>
            <a:schemeClr val="accent6">
              <a:lumMod val="40000"/>
              <a:lumOff val="60000"/>
            </a:schemeClr>
          </a:solidFill>
          <a:ln>
            <a:noFill/>
          </a:ln>
          <a:effectLst/>
        </p:spPr>
        <p:txBody>
          <a:bodyPr wrap="none" anchor="ctr"/>
          <a:lstStyle/>
          <a:p>
            <a:endParaRPr lang="en-US" sz="900"/>
          </a:p>
        </p:txBody>
      </p:sp>
      <p:sp>
        <p:nvSpPr>
          <p:cNvPr id="9" name="Freeform 8">
            <a:extLst>
              <a:ext uri="{FF2B5EF4-FFF2-40B4-BE49-F238E27FC236}">
                <a16:creationId xmlns:a16="http://schemas.microsoft.com/office/drawing/2014/main" id="{BDEE8E39-EC11-E146-B4D0-DAC66AD99B46}"/>
              </a:ext>
            </a:extLst>
          </p:cNvPr>
          <p:cNvSpPr>
            <a:spLocks noChangeArrowheads="1"/>
          </p:cNvSpPr>
          <p:nvPr/>
        </p:nvSpPr>
        <p:spPr bwMode="auto">
          <a:xfrm>
            <a:off x="1337557" y="4671585"/>
            <a:ext cx="4484591" cy="333869"/>
          </a:xfrm>
          <a:custGeom>
            <a:avLst/>
            <a:gdLst>
              <a:gd name="T0" fmla="*/ 6989 w 6990"/>
              <a:gd name="T1" fmla="*/ 521 h 522"/>
              <a:gd name="T2" fmla="*/ 0 w 6990"/>
              <a:gd name="T3" fmla="*/ 521 h 522"/>
              <a:gd name="T4" fmla="*/ 350 w 6990"/>
              <a:gd name="T5" fmla="*/ 0 h 522"/>
              <a:gd name="T6" fmla="*/ 6639 w 6990"/>
              <a:gd name="T7" fmla="*/ 0 h 522"/>
              <a:gd name="T8" fmla="*/ 6989 w 6990"/>
              <a:gd name="T9" fmla="*/ 521 h 522"/>
            </a:gdLst>
            <a:ahLst/>
            <a:cxnLst>
              <a:cxn ang="0">
                <a:pos x="T0" y="T1"/>
              </a:cxn>
              <a:cxn ang="0">
                <a:pos x="T2" y="T3"/>
              </a:cxn>
              <a:cxn ang="0">
                <a:pos x="T4" y="T5"/>
              </a:cxn>
              <a:cxn ang="0">
                <a:pos x="T6" y="T7"/>
              </a:cxn>
              <a:cxn ang="0">
                <a:pos x="T8" y="T9"/>
              </a:cxn>
            </a:cxnLst>
            <a:rect l="0" t="0" r="r" b="b"/>
            <a:pathLst>
              <a:path w="6990" h="522">
                <a:moveTo>
                  <a:pt x="6989" y="521"/>
                </a:moveTo>
                <a:lnTo>
                  <a:pt x="0" y="521"/>
                </a:lnTo>
                <a:lnTo>
                  <a:pt x="350" y="0"/>
                </a:lnTo>
                <a:lnTo>
                  <a:pt x="6639" y="0"/>
                </a:lnTo>
                <a:lnTo>
                  <a:pt x="6989" y="521"/>
                </a:lnTo>
              </a:path>
            </a:pathLst>
          </a:custGeom>
          <a:solidFill>
            <a:schemeClr val="accent6">
              <a:lumMod val="20000"/>
              <a:lumOff val="80000"/>
            </a:schemeClr>
          </a:solidFill>
          <a:ln>
            <a:noFill/>
          </a:ln>
          <a:effectLst/>
        </p:spPr>
        <p:txBody>
          <a:bodyPr wrap="none" anchor="ctr"/>
          <a:lstStyle/>
          <a:p>
            <a:endParaRPr lang="en-US" sz="900"/>
          </a:p>
        </p:txBody>
      </p:sp>
      <p:sp>
        <p:nvSpPr>
          <p:cNvPr id="10" name="Freeform 9">
            <a:extLst>
              <a:ext uri="{FF2B5EF4-FFF2-40B4-BE49-F238E27FC236}">
                <a16:creationId xmlns:a16="http://schemas.microsoft.com/office/drawing/2014/main" id="{CF82A1C7-9E5D-6A47-AC6C-AC908366F9E8}"/>
              </a:ext>
            </a:extLst>
          </p:cNvPr>
          <p:cNvSpPr>
            <a:spLocks noChangeArrowheads="1"/>
          </p:cNvSpPr>
          <p:nvPr/>
        </p:nvSpPr>
        <p:spPr bwMode="auto">
          <a:xfrm>
            <a:off x="1088571" y="5896713"/>
            <a:ext cx="4982565" cy="557392"/>
          </a:xfrm>
          <a:custGeom>
            <a:avLst/>
            <a:gdLst>
              <a:gd name="T0" fmla="*/ 7765 w 7766"/>
              <a:gd name="T1" fmla="*/ 868 h 869"/>
              <a:gd name="T2" fmla="*/ 0 w 7766"/>
              <a:gd name="T3" fmla="*/ 868 h 869"/>
              <a:gd name="T4" fmla="*/ 0 w 7766"/>
              <a:gd name="T5" fmla="*/ 0 h 869"/>
              <a:gd name="T6" fmla="*/ 7765 w 7766"/>
              <a:gd name="T7" fmla="*/ 0 h 869"/>
              <a:gd name="T8" fmla="*/ 7765 w 7766"/>
              <a:gd name="T9" fmla="*/ 868 h 869"/>
            </a:gdLst>
            <a:ahLst/>
            <a:cxnLst>
              <a:cxn ang="0">
                <a:pos x="T0" y="T1"/>
              </a:cxn>
              <a:cxn ang="0">
                <a:pos x="T2" y="T3"/>
              </a:cxn>
              <a:cxn ang="0">
                <a:pos x="T4" y="T5"/>
              </a:cxn>
              <a:cxn ang="0">
                <a:pos x="T6" y="T7"/>
              </a:cxn>
              <a:cxn ang="0">
                <a:pos x="T8" y="T9"/>
              </a:cxn>
            </a:cxnLst>
            <a:rect l="0" t="0" r="r" b="b"/>
            <a:pathLst>
              <a:path w="7766" h="869">
                <a:moveTo>
                  <a:pt x="7765" y="868"/>
                </a:moveTo>
                <a:lnTo>
                  <a:pt x="0" y="868"/>
                </a:lnTo>
                <a:lnTo>
                  <a:pt x="0" y="0"/>
                </a:lnTo>
                <a:lnTo>
                  <a:pt x="7765" y="0"/>
                </a:lnTo>
                <a:lnTo>
                  <a:pt x="7765" y="868"/>
                </a:lnTo>
              </a:path>
            </a:pathLst>
          </a:custGeom>
          <a:solidFill>
            <a:schemeClr val="accent6">
              <a:lumMod val="40000"/>
              <a:lumOff val="60000"/>
            </a:schemeClr>
          </a:solidFill>
          <a:ln>
            <a:noFill/>
          </a:ln>
          <a:effectLst/>
        </p:spPr>
        <p:txBody>
          <a:bodyPr wrap="none" anchor="ctr"/>
          <a:lstStyle/>
          <a:p>
            <a:endParaRPr lang="en-US" sz="900"/>
          </a:p>
        </p:txBody>
      </p:sp>
      <p:sp>
        <p:nvSpPr>
          <p:cNvPr id="11" name="Freeform 10">
            <a:extLst>
              <a:ext uri="{FF2B5EF4-FFF2-40B4-BE49-F238E27FC236}">
                <a16:creationId xmlns:a16="http://schemas.microsoft.com/office/drawing/2014/main" id="{8CA63525-3643-2442-9E5C-8F2F37A06F26}"/>
              </a:ext>
            </a:extLst>
          </p:cNvPr>
          <p:cNvSpPr>
            <a:spLocks noChangeArrowheads="1"/>
          </p:cNvSpPr>
          <p:nvPr/>
        </p:nvSpPr>
        <p:spPr bwMode="auto">
          <a:xfrm>
            <a:off x="1088571" y="5560016"/>
            <a:ext cx="4982565" cy="333869"/>
          </a:xfrm>
          <a:custGeom>
            <a:avLst/>
            <a:gdLst>
              <a:gd name="T0" fmla="*/ 7765 w 7766"/>
              <a:gd name="T1" fmla="*/ 521 h 522"/>
              <a:gd name="T2" fmla="*/ 0 w 7766"/>
              <a:gd name="T3" fmla="*/ 521 h 522"/>
              <a:gd name="T4" fmla="*/ 388 w 7766"/>
              <a:gd name="T5" fmla="*/ 0 h 522"/>
              <a:gd name="T6" fmla="*/ 7377 w 7766"/>
              <a:gd name="T7" fmla="*/ 0 h 522"/>
              <a:gd name="T8" fmla="*/ 7765 w 7766"/>
              <a:gd name="T9" fmla="*/ 521 h 522"/>
            </a:gdLst>
            <a:ahLst/>
            <a:cxnLst>
              <a:cxn ang="0">
                <a:pos x="T0" y="T1"/>
              </a:cxn>
              <a:cxn ang="0">
                <a:pos x="T2" y="T3"/>
              </a:cxn>
              <a:cxn ang="0">
                <a:pos x="T4" y="T5"/>
              </a:cxn>
              <a:cxn ang="0">
                <a:pos x="T6" y="T7"/>
              </a:cxn>
              <a:cxn ang="0">
                <a:pos x="T8" y="T9"/>
              </a:cxn>
            </a:cxnLst>
            <a:rect l="0" t="0" r="r" b="b"/>
            <a:pathLst>
              <a:path w="7766" h="522">
                <a:moveTo>
                  <a:pt x="7765" y="521"/>
                </a:moveTo>
                <a:lnTo>
                  <a:pt x="0" y="521"/>
                </a:lnTo>
                <a:lnTo>
                  <a:pt x="388" y="0"/>
                </a:lnTo>
                <a:lnTo>
                  <a:pt x="7377" y="0"/>
                </a:lnTo>
                <a:lnTo>
                  <a:pt x="7765" y="521"/>
                </a:lnTo>
              </a:path>
            </a:pathLst>
          </a:custGeom>
          <a:solidFill>
            <a:schemeClr val="accent6">
              <a:lumMod val="20000"/>
              <a:lumOff val="80000"/>
            </a:schemeClr>
          </a:solidFill>
          <a:ln>
            <a:noFill/>
          </a:ln>
          <a:effectLst/>
        </p:spPr>
        <p:txBody>
          <a:bodyPr wrap="none" anchor="ctr"/>
          <a:lstStyle/>
          <a:p>
            <a:endParaRPr lang="en-US" sz="900"/>
          </a:p>
        </p:txBody>
      </p:sp>
      <p:sp>
        <p:nvSpPr>
          <p:cNvPr id="12" name="Freeform 11">
            <a:extLst>
              <a:ext uri="{FF2B5EF4-FFF2-40B4-BE49-F238E27FC236}">
                <a16:creationId xmlns:a16="http://schemas.microsoft.com/office/drawing/2014/main" id="{EBBE0BEF-2EF8-FF44-BBA9-D98E7BDE4418}"/>
              </a:ext>
            </a:extLst>
          </p:cNvPr>
          <p:cNvSpPr>
            <a:spLocks noChangeArrowheads="1"/>
          </p:cNvSpPr>
          <p:nvPr/>
        </p:nvSpPr>
        <p:spPr bwMode="auto">
          <a:xfrm>
            <a:off x="2610785" y="3222935"/>
            <a:ext cx="1940965" cy="557390"/>
          </a:xfrm>
          <a:custGeom>
            <a:avLst/>
            <a:gdLst>
              <a:gd name="T0" fmla="*/ 3023 w 3024"/>
              <a:gd name="T1" fmla="*/ 866 h 867"/>
              <a:gd name="T2" fmla="*/ 0 w 3024"/>
              <a:gd name="T3" fmla="*/ 866 h 867"/>
              <a:gd name="T4" fmla="*/ 0 w 3024"/>
              <a:gd name="T5" fmla="*/ 0 h 867"/>
              <a:gd name="T6" fmla="*/ 3023 w 3024"/>
              <a:gd name="T7" fmla="*/ 0 h 867"/>
              <a:gd name="T8" fmla="*/ 3023 w 3024"/>
              <a:gd name="T9" fmla="*/ 866 h 867"/>
            </a:gdLst>
            <a:ahLst/>
            <a:cxnLst>
              <a:cxn ang="0">
                <a:pos x="T0" y="T1"/>
              </a:cxn>
              <a:cxn ang="0">
                <a:pos x="T2" y="T3"/>
              </a:cxn>
              <a:cxn ang="0">
                <a:pos x="T4" y="T5"/>
              </a:cxn>
              <a:cxn ang="0">
                <a:pos x="T6" y="T7"/>
              </a:cxn>
              <a:cxn ang="0">
                <a:pos x="T8" y="T9"/>
              </a:cxn>
            </a:cxnLst>
            <a:rect l="0" t="0" r="r" b="b"/>
            <a:pathLst>
              <a:path w="3024" h="867">
                <a:moveTo>
                  <a:pt x="3023" y="866"/>
                </a:moveTo>
                <a:lnTo>
                  <a:pt x="0" y="866"/>
                </a:lnTo>
                <a:lnTo>
                  <a:pt x="0" y="0"/>
                </a:lnTo>
                <a:lnTo>
                  <a:pt x="3023" y="0"/>
                </a:lnTo>
                <a:lnTo>
                  <a:pt x="3023" y="866"/>
                </a:lnTo>
              </a:path>
            </a:pathLst>
          </a:custGeom>
          <a:solidFill>
            <a:schemeClr val="accent4"/>
          </a:solidFill>
          <a:ln>
            <a:noFill/>
          </a:ln>
          <a:effectLst/>
        </p:spPr>
        <p:txBody>
          <a:bodyPr wrap="none" anchor="ctr"/>
          <a:lstStyle/>
          <a:p>
            <a:endParaRPr lang="en-US" sz="900"/>
          </a:p>
        </p:txBody>
      </p:sp>
      <p:sp>
        <p:nvSpPr>
          <p:cNvPr id="13" name="Freeform 12">
            <a:extLst>
              <a:ext uri="{FF2B5EF4-FFF2-40B4-BE49-F238E27FC236}">
                <a16:creationId xmlns:a16="http://schemas.microsoft.com/office/drawing/2014/main" id="{E6CDE86A-47D4-0644-AD3A-052BC792877A}"/>
              </a:ext>
            </a:extLst>
          </p:cNvPr>
          <p:cNvSpPr>
            <a:spLocks noChangeArrowheads="1"/>
          </p:cNvSpPr>
          <p:nvPr/>
        </p:nvSpPr>
        <p:spPr bwMode="auto">
          <a:xfrm>
            <a:off x="2610785" y="2891895"/>
            <a:ext cx="1940965" cy="333869"/>
          </a:xfrm>
          <a:custGeom>
            <a:avLst/>
            <a:gdLst>
              <a:gd name="T0" fmla="*/ 3023 w 3024"/>
              <a:gd name="T1" fmla="*/ 520 h 521"/>
              <a:gd name="T2" fmla="*/ 0 w 3024"/>
              <a:gd name="T3" fmla="*/ 520 h 521"/>
              <a:gd name="T4" fmla="*/ 151 w 3024"/>
              <a:gd name="T5" fmla="*/ 0 h 521"/>
              <a:gd name="T6" fmla="*/ 2872 w 3024"/>
              <a:gd name="T7" fmla="*/ 0 h 521"/>
              <a:gd name="T8" fmla="*/ 3023 w 3024"/>
              <a:gd name="T9" fmla="*/ 520 h 521"/>
            </a:gdLst>
            <a:ahLst/>
            <a:cxnLst>
              <a:cxn ang="0">
                <a:pos x="T0" y="T1"/>
              </a:cxn>
              <a:cxn ang="0">
                <a:pos x="T2" y="T3"/>
              </a:cxn>
              <a:cxn ang="0">
                <a:pos x="T4" y="T5"/>
              </a:cxn>
              <a:cxn ang="0">
                <a:pos x="T6" y="T7"/>
              </a:cxn>
              <a:cxn ang="0">
                <a:pos x="T8" y="T9"/>
              </a:cxn>
            </a:cxnLst>
            <a:rect l="0" t="0" r="r" b="b"/>
            <a:pathLst>
              <a:path w="3024" h="521">
                <a:moveTo>
                  <a:pt x="3023" y="520"/>
                </a:moveTo>
                <a:lnTo>
                  <a:pt x="0" y="520"/>
                </a:lnTo>
                <a:lnTo>
                  <a:pt x="151" y="0"/>
                </a:lnTo>
                <a:lnTo>
                  <a:pt x="2872" y="0"/>
                </a:lnTo>
                <a:lnTo>
                  <a:pt x="3023" y="520"/>
                </a:lnTo>
              </a:path>
            </a:pathLst>
          </a:custGeom>
          <a:solidFill>
            <a:schemeClr val="accent4"/>
          </a:solidFill>
          <a:ln>
            <a:noFill/>
          </a:ln>
          <a:effectLst/>
        </p:spPr>
        <p:txBody>
          <a:bodyPr wrap="none" anchor="ctr"/>
          <a:lstStyle/>
          <a:p>
            <a:endParaRPr lang="en-US" sz="900"/>
          </a:p>
        </p:txBody>
      </p:sp>
      <p:sp>
        <p:nvSpPr>
          <p:cNvPr id="14" name="Freeform 13">
            <a:extLst>
              <a:ext uri="{FF2B5EF4-FFF2-40B4-BE49-F238E27FC236}">
                <a16:creationId xmlns:a16="http://schemas.microsoft.com/office/drawing/2014/main" id="{E02B5027-05A2-7442-84BB-809F5194F1AF}"/>
              </a:ext>
            </a:extLst>
          </p:cNvPr>
          <p:cNvSpPr>
            <a:spLocks noChangeArrowheads="1"/>
          </p:cNvSpPr>
          <p:nvPr/>
        </p:nvSpPr>
        <p:spPr bwMode="auto">
          <a:xfrm>
            <a:off x="2503269" y="4114194"/>
            <a:ext cx="2156000" cy="557392"/>
          </a:xfrm>
          <a:custGeom>
            <a:avLst/>
            <a:gdLst>
              <a:gd name="T0" fmla="*/ 3359 w 3360"/>
              <a:gd name="T1" fmla="*/ 867 h 868"/>
              <a:gd name="T2" fmla="*/ 0 w 3360"/>
              <a:gd name="T3" fmla="*/ 867 h 868"/>
              <a:gd name="T4" fmla="*/ 0 w 3360"/>
              <a:gd name="T5" fmla="*/ 0 h 868"/>
              <a:gd name="T6" fmla="*/ 3359 w 3360"/>
              <a:gd name="T7" fmla="*/ 0 h 868"/>
              <a:gd name="T8" fmla="*/ 3359 w 3360"/>
              <a:gd name="T9" fmla="*/ 867 h 868"/>
            </a:gdLst>
            <a:ahLst/>
            <a:cxnLst>
              <a:cxn ang="0">
                <a:pos x="T0" y="T1"/>
              </a:cxn>
              <a:cxn ang="0">
                <a:pos x="T2" y="T3"/>
              </a:cxn>
              <a:cxn ang="0">
                <a:pos x="T4" y="T5"/>
              </a:cxn>
              <a:cxn ang="0">
                <a:pos x="T6" y="T7"/>
              </a:cxn>
              <a:cxn ang="0">
                <a:pos x="T8" y="T9"/>
              </a:cxn>
            </a:cxnLst>
            <a:rect l="0" t="0" r="r" b="b"/>
            <a:pathLst>
              <a:path w="3360" h="868">
                <a:moveTo>
                  <a:pt x="3359" y="867"/>
                </a:moveTo>
                <a:lnTo>
                  <a:pt x="0" y="867"/>
                </a:lnTo>
                <a:lnTo>
                  <a:pt x="0" y="0"/>
                </a:lnTo>
                <a:lnTo>
                  <a:pt x="3359" y="0"/>
                </a:lnTo>
                <a:lnTo>
                  <a:pt x="3359" y="867"/>
                </a:lnTo>
              </a:path>
            </a:pathLst>
          </a:custGeom>
          <a:solidFill>
            <a:schemeClr val="accent3"/>
          </a:solidFill>
          <a:ln>
            <a:noFill/>
          </a:ln>
          <a:effectLst/>
        </p:spPr>
        <p:txBody>
          <a:bodyPr wrap="none" anchor="ctr"/>
          <a:lstStyle/>
          <a:p>
            <a:endParaRPr lang="en-US" sz="900"/>
          </a:p>
        </p:txBody>
      </p:sp>
      <p:sp>
        <p:nvSpPr>
          <p:cNvPr id="15" name="Freeform 14">
            <a:extLst>
              <a:ext uri="{FF2B5EF4-FFF2-40B4-BE49-F238E27FC236}">
                <a16:creationId xmlns:a16="http://schemas.microsoft.com/office/drawing/2014/main" id="{C5486EF2-81E8-6D41-96CD-27D64C2C28B7}"/>
              </a:ext>
            </a:extLst>
          </p:cNvPr>
          <p:cNvSpPr>
            <a:spLocks noChangeArrowheads="1"/>
          </p:cNvSpPr>
          <p:nvPr/>
        </p:nvSpPr>
        <p:spPr bwMode="auto">
          <a:xfrm>
            <a:off x="2503269" y="3780325"/>
            <a:ext cx="2156000" cy="333869"/>
          </a:xfrm>
          <a:custGeom>
            <a:avLst/>
            <a:gdLst>
              <a:gd name="T0" fmla="*/ 3359 w 3360"/>
              <a:gd name="T1" fmla="*/ 521 h 522"/>
              <a:gd name="T2" fmla="*/ 0 w 3360"/>
              <a:gd name="T3" fmla="*/ 521 h 522"/>
              <a:gd name="T4" fmla="*/ 168 w 3360"/>
              <a:gd name="T5" fmla="*/ 0 h 522"/>
              <a:gd name="T6" fmla="*/ 3191 w 3360"/>
              <a:gd name="T7" fmla="*/ 0 h 522"/>
              <a:gd name="T8" fmla="*/ 3359 w 3360"/>
              <a:gd name="T9" fmla="*/ 521 h 522"/>
            </a:gdLst>
            <a:ahLst/>
            <a:cxnLst>
              <a:cxn ang="0">
                <a:pos x="T0" y="T1"/>
              </a:cxn>
              <a:cxn ang="0">
                <a:pos x="T2" y="T3"/>
              </a:cxn>
              <a:cxn ang="0">
                <a:pos x="T4" y="T5"/>
              </a:cxn>
              <a:cxn ang="0">
                <a:pos x="T6" y="T7"/>
              </a:cxn>
              <a:cxn ang="0">
                <a:pos x="T8" y="T9"/>
              </a:cxn>
            </a:cxnLst>
            <a:rect l="0" t="0" r="r" b="b"/>
            <a:pathLst>
              <a:path w="3360" h="522">
                <a:moveTo>
                  <a:pt x="3359" y="521"/>
                </a:moveTo>
                <a:lnTo>
                  <a:pt x="0" y="521"/>
                </a:lnTo>
                <a:lnTo>
                  <a:pt x="168" y="0"/>
                </a:lnTo>
                <a:lnTo>
                  <a:pt x="3191" y="0"/>
                </a:lnTo>
                <a:lnTo>
                  <a:pt x="3359" y="521"/>
                </a:lnTo>
              </a:path>
            </a:pathLst>
          </a:custGeom>
          <a:solidFill>
            <a:schemeClr val="accent3"/>
          </a:solidFill>
          <a:ln>
            <a:noFill/>
          </a:ln>
          <a:effectLst/>
        </p:spPr>
        <p:txBody>
          <a:bodyPr wrap="none" anchor="ctr"/>
          <a:lstStyle/>
          <a:p>
            <a:endParaRPr lang="en-US" sz="900"/>
          </a:p>
        </p:txBody>
      </p:sp>
      <p:sp>
        <p:nvSpPr>
          <p:cNvPr id="16" name="Freeform 15">
            <a:extLst>
              <a:ext uri="{FF2B5EF4-FFF2-40B4-BE49-F238E27FC236}">
                <a16:creationId xmlns:a16="http://schemas.microsoft.com/office/drawing/2014/main" id="{357BAB6D-87B6-224B-A215-7DF4DC4B0CF7}"/>
              </a:ext>
            </a:extLst>
          </p:cNvPr>
          <p:cNvSpPr>
            <a:spLocks noChangeArrowheads="1"/>
          </p:cNvSpPr>
          <p:nvPr/>
        </p:nvSpPr>
        <p:spPr bwMode="auto">
          <a:xfrm>
            <a:off x="2381603" y="5005454"/>
            <a:ext cx="2396499" cy="557390"/>
          </a:xfrm>
          <a:custGeom>
            <a:avLst/>
            <a:gdLst>
              <a:gd name="T0" fmla="*/ 3732 w 3733"/>
              <a:gd name="T1" fmla="*/ 867 h 868"/>
              <a:gd name="T2" fmla="*/ 0 w 3733"/>
              <a:gd name="T3" fmla="*/ 867 h 868"/>
              <a:gd name="T4" fmla="*/ 0 w 3733"/>
              <a:gd name="T5" fmla="*/ 0 h 868"/>
              <a:gd name="T6" fmla="*/ 3732 w 3733"/>
              <a:gd name="T7" fmla="*/ 0 h 868"/>
              <a:gd name="T8" fmla="*/ 3732 w 3733"/>
              <a:gd name="T9" fmla="*/ 867 h 868"/>
            </a:gdLst>
            <a:ahLst/>
            <a:cxnLst>
              <a:cxn ang="0">
                <a:pos x="T0" y="T1"/>
              </a:cxn>
              <a:cxn ang="0">
                <a:pos x="T2" y="T3"/>
              </a:cxn>
              <a:cxn ang="0">
                <a:pos x="T4" y="T5"/>
              </a:cxn>
              <a:cxn ang="0">
                <a:pos x="T6" y="T7"/>
              </a:cxn>
              <a:cxn ang="0">
                <a:pos x="T8" y="T9"/>
              </a:cxn>
            </a:cxnLst>
            <a:rect l="0" t="0" r="r" b="b"/>
            <a:pathLst>
              <a:path w="3733" h="868">
                <a:moveTo>
                  <a:pt x="3732" y="867"/>
                </a:moveTo>
                <a:lnTo>
                  <a:pt x="0" y="867"/>
                </a:lnTo>
                <a:lnTo>
                  <a:pt x="0" y="0"/>
                </a:lnTo>
                <a:lnTo>
                  <a:pt x="3732" y="0"/>
                </a:lnTo>
                <a:lnTo>
                  <a:pt x="3732" y="867"/>
                </a:lnTo>
              </a:path>
            </a:pathLst>
          </a:custGeom>
          <a:solidFill>
            <a:schemeClr val="accent2"/>
          </a:solidFill>
          <a:ln>
            <a:noFill/>
          </a:ln>
          <a:effectLst/>
        </p:spPr>
        <p:txBody>
          <a:bodyPr wrap="none" anchor="ctr"/>
          <a:lstStyle/>
          <a:p>
            <a:endParaRPr lang="en-US" sz="900"/>
          </a:p>
        </p:txBody>
      </p:sp>
      <p:sp>
        <p:nvSpPr>
          <p:cNvPr id="17" name="Freeform 16">
            <a:extLst>
              <a:ext uri="{FF2B5EF4-FFF2-40B4-BE49-F238E27FC236}">
                <a16:creationId xmlns:a16="http://schemas.microsoft.com/office/drawing/2014/main" id="{C175534B-BCEA-CA4C-9652-777328131628}"/>
              </a:ext>
            </a:extLst>
          </p:cNvPr>
          <p:cNvSpPr>
            <a:spLocks noChangeArrowheads="1"/>
          </p:cNvSpPr>
          <p:nvPr/>
        </p:nvSpPr>
        <p:spPr bwMode="auto">
          <a:xfrm>
            <a:off x="2381603" y="4671585"/>
            <a:ext cx="2396499" cy="333869"/>
          </a:xfrm>
          <a:custGeom>
            <a:avLst/>
            <a:gdLst>
              <a:gd name="T0" fmla="*/ 3732 w 3733"/>
              <a:gd name="T1" fmla="*/ 521 h 522"/>
              <a:gd name="T2" fmla="*/ 0 w 3733"/>
              <a:gd name="T3" fmla="*/ 521 h 522"/>
              <a:gd name="T4" fmla="*/ 187 w 3733"/>
              <a:gd name="T5" fmla="*/ 0 h 522"/>
              <a:gd name="T6" fmla="*/ 3546 w 3733"/>
              <a:gd name="T7" fmla="*/ 0 h 522"/>
              <a:gd name="T8" fmla="*/ 3732 w 3733"/>
              <a:gd name="T9" fmla="*/ 521 h 522"/>
            </a:gdLst>
            <a:ahLst/>
            <a:cxnLst>
              <a:cxn ang="0">
                <a:pos x="T0" y="T1"/>
              </a:cxn>
              <a:cxn ang="0">
                <a:pos x="T2" y="T3"/>
              </a:cxn>
              <a:cxn ang="0">
                <a:pos x="T4" y="T5"/>
              </a:cxn>
              <a:cxn ang="0">
                <a:pos x="T6" y="T7"/>
              </a:cxn>
              <a:cxn ang="0">
                <a:pos x="T8" y="T9"/>
              </a:cxn>
            </a:cxnLst>
            <a:rect l="0" t="0" r="r" b="b"/>
            <a:pathLst>
              <a:path w="3733" h="522">
                <a:moveTo>
                  <a:pt x="3732" y="521"/>
                </a:moveTo>
                <a:lnTo>
                  <a:pt x="0" y="521"/>
                </a:lnTo>
                <a:lnTo>
                  <a:pt x="187" y="0"/>
                </a:lnTo>
                <a:lnTo>
                  <a:pt x="3546" y="0"/>
                </a:lnTo>
                <a:lnTo>
                  <a:pt x="3732" y="521"/>
                </a:lnTo>
              </a:path>
            </a:pathLst>
          </a:custGeom>
          <a:solidFill>
            <a:schemeClr val="accent2"/>
          </a:solidFill>
          <a:ln>
            <a:noFill/>
          </a:ln>
          <a:effectLst/>
        </p:spPr>
        <p:txBody>
          <a:bodyPr wrap="none" anchor="ctr"/>
          <a:lstStyle/>
          <a:p>
            <a:endParaRPr lang="en-US" sz="900"/>
          </a:p>
        </p:txBody>
      </p:sp>
      <p:sp>
        <p:nvSpPr>
          <p:cNvPr id="18" name="Freeform 17">
            <a:extLst>
              <a:ext uri="{FF2B5EF4-FFF2-40B4-BE49-F238E27FC236}">
                <a16:creationId xmlns:a16="http://schemas.microsoft.com/office/drawing/2014/main" id="{C663886B-01A2-AB4D-8E7A-B87AD6790427}"/>
              </a:ext>
            </a:extLst>
          </p:cNvPr>
          <p:cNvSpPr>
            <a:spLocks noChangeArrowheads="1"/>
          </p:cNvSpPr>
          <p:nvPr/>
        </p:nvSpPr>
        <p:spPr bwMode="auto">
          <a:xfrm>
            <a:off x="2248623" y="5896713"/>
            <a:ext cx="2662461" cy="557392"/>
          </a:xfrm>
          <a:custGeom>
            <a:avLst/>
            <a:gdLst>
              <a:gd name="T0" fmla="*/ 4147 w 4148"/>
              <a:gd name="T1" fmla="*/ 868 h 869"/>
              <a:gd name="T2" fmla="*/ 0 w 4148"/>
              <a:gd name="T3" fmla="*/ 868 h 869"/>
              <a:gd name="T4" fmla="*/ 0 w 4148"/>
              <a:gd name="T5" fmla="*/ 0 h 869"/>
              <a:gd name="T6" fmla="*/ 4147 w 4148"/>
              <a:gd name="T7" fmla="*/ 0 h 869"/>
              <a:gd name="T8" fmla="*/ 4147 w 4148"/>
              <a:gd name="T9" fmla="*/ 868 h 869"/>
            </a:gdLst>
            <a:ahLst/>
            <a:cxnLst>
              <a:cxn ang="0">
                <a:pos x="T0" y="T1"/>
              </a:cxn>
              <a:cxn ang="0">
                <a:pos x="T2" y="T3"/>
              </a:cxn>
              <a:cxn ang="0">
                <a:pos x="T4" y="T5"/>
              </a:cxn>
              <a:cxn ang="0">
                <a:pos x="T6" y="T7"/>
              </a:cxn>
              <a:cxn ang="0">
                <a:pos x="T8" y="T9"/>
              </a:cxn>
            </a:cxnLst>
            <a:rect l="0" t="0" r="r" b="b"/>
            <a:pathLst>
              <a:path w="4148" h="869">
                <a:moveTo>
                  <a:pt x="4147" y="868"/>
                </a:moveTo>
                <a:lnTo>
                  <a:pt x="0" y="868"/>
                </a:lnTo>
                <a:lnTo>
                  <a:pt x="0" y="0"/>
                </a:lnTo>
                <a:lnTo>
                  <a:pt x="4147" y="0"/>
                </a:lnTo>
                <a:lnTo>
                  <a:pt x="4147" y="868"/>
                </a:lnTo>
              </a:path>
            </a:pathLst>
          </a:custGeom>
          <a:solidFill>
            <a:schemeClr val="accent1"/>
          </a:solidFill>
          <a:ln>
            <a:noFill/>
          </a:ln>
          <a:effectLst/>
        </p:spPr>
        <p:txBody>
          <a:bodyPr wrap="none" anchor="ctr"/>
          <a:lstStyle/>
          <a:p>
            <a:endParaRPr lang="en-US" sz="900"/>
          </a:p>
        </p:txBody>
      </p:sp>
      <p:sp>
        <p:nvSpPr>
          <p:cNvPr id="19" name="Freeform 18">
            <a:extLst>
              <a:ext uri="{FF2B5EF4-FFF2-40B4-BE49-F238E27FC236}">
                <a16:creationId xmlns:a16="http://schemas.microsoft.com/office/drawing/2014/main" id="{48B763A2-52F0-904E-82A7-95C9341EDD01}"/>
              </a:ext>
            </a:extLst>
          </p:cNvPr>
          <p:cNvSpPr>
            <a:spLocks noChangeArrowheads="1"/>
          </p:cNvSpPr>
          <p:nvPr/>
        </p:nvSpPr>
        <p:spPr bwMode="auto">
          <a:xfrm>
            <a:off x="2248623" y="5560016"/>
            <a:ext cx="2662461" cy="333869"/>
          </a:xfrm>
          <a:custGeom>
            <a:avLst/>
            <a:gdLst>
              <a:gd name="T0" fmla="*/ 4147 w 4148"/>
              <a:gd name="T1" fmla="*/ 521 h 522"/>
              <a:gd name="T2" fmla="*/ 0 w 4148"/>
              <a:gd name="T3" fmla="*/ 521 h 522"/>
              <a:gd name="T4" fmla="*/ 207 w 4148"/>
              <a:gd name="T5" fmla="*/ 0 h 522"/>
              <a:gd name="T6" fmla="*/ 3939 w 4148"/>
              <a:gd name="T7" fmla="*/ 0 h 522"/>
              <a:gd name="T8" fmla="*/ 4147 w 4148"/>
              <a:gd name="T9" fmla="*/ 521 h 522"/>
            </a:gdLst>
            <a:ahLst/>
            <a:cxnLst>
              <a:cxn ang="0">
                <a:pos x="T0" y="T1"/>
              </a:cxn>
              <a:cxn ang="0">
                <a:pos x="T2" y="T3"/>
              </a:cxn>
              <a:cxn ang="0">
                <a:pos x="T4" y="T5"/>
              </a:cxn>
              <a:cxn ang="0">
                <a:pos x="T6" y="T7"/>
              </a:cxn>
              <a:cxn ang="0">
                <a:pos x="T8" y="T9"/>
              </a:cxn>
            </a:cxnLst>
            <a:rect l="0" t="0" r="r" b="b"/>
            <a:pathLst>
              <a:path w="4148" h="522">
                <a:moveTo>
                  <a:pt x="4147" y="521"/>
                </a:moveTo>
                <a:lnTo>
                  <a:pt x="0" y="521"/>
                </a:lnTo>
                <a:lnTo>
                  <a:pt x="207" y="0"/>
                </a:lnTo>
                <a:lnTo>
                  <a:pt x="3939" y="0"/>
                </a:lnTo>
                <a:lnTo>
                  <a:pt x="4147" y="521"/>
                </a:lnTo>
              </a:path>
            </a:pathLst>
          </a:custGeom>
          <a:solidFill>
            <a:schemeClr val="accent1"/>
          </a:solidFill>
          <a:ln>
            <a:noFill/>
          </a:ln>
          <a:effectLst/>
        </p:spPr>
        <p:txBody>
          <a:bodyPr wrap="none" anchor="ctr"/>
          <a:lstStyle/>
          <a:p>
            <a:endParaRPr lang="en-US" sz="900"/>
          </a:p>
        </p:txBody>
      </p:sp>
      <p:sp>
        <p:nvSpPr>
          <p:cNvPr id="20" name="Freeform 19">
            <a:extLst>
              <a:ext uri="{FF2B5EF4-FFF2-40B4-BE49-F238E27FC236}">
                <a16:creationId xmlns:a16="http://schemas.microsoft.com/office/drawing/2014/main" id="{C8A89FD0-74C3-FE4A-BB00-F69B5F0DFDCF}"/>
              </a:ext>
            </a:extLst>
          </p:cNvPr>
          <p:cNvSpPr>
            <a:spLocks noChangeArrowheads="1"/>
          </p:cNvSpPr>
          <p:nvPr/>
        </p:nvSpPr>
        <p:spPr bwMode="auto">
          <a:xfrm>
            <a:off x="2534391" y="1499833"/>
            <a:ext cx="2093753" cy="1392063"/>
          </a:xfrm>
          <a:custGeom>
            <a:avLst/>
            <a:gdLst>
              <a:gd name="T0" fmla="*/ 1631 w 3261"/>
              <a:gd name="T1" fmla="*/ 0 h 2170"/>
              <a:gd name="T2" fmla="*/ 0 w 3261"/>
              <a:gd name="T3" fmla="*/ 986 h 2170"/>
              <a:gd name="T4" fmla="*/ 274 w 3261"/>
              <a:gd name="T5" fmla="*/ 986 h 2170"/>
              <a:gd name="T6" fmla="*/ 274 w 3261"/>
              <a:gd name="T7" fmla="*/ 2169 h 2170"/>
              <a:gd name="T8" fmla="*/ 2991 w 3261"/>
              <a:gd name="T9" fmla="*/ 2169 h 2170"/>
              <a:gd name="T10" fmla="*/ 2991 w 3261"/>
              <a:gd name="T11" fmla="*/ 986 h 2170"/>
              <a:gd name="T12" fmla="*/ 3260 w 3261"/>
              <a:gd name="T13" fmla="*/ 986 h 2170"/>
              <a:gd name="T14" fmla="*/ 1631 w 3261"/>
              <a:gd name="T15" fmla="*/ 0 h 2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1" h="2170">
                <a:moveTo>
                  <a:pt x="1631" y="0"/>
                </a:moveTo>
                <a:lnTo>
                  <a:pt x="0" y="986"/>
                </a:lnTo>
                <a:lnTo>
                  <a:pt x="274" y="986"/>
                </a:lnTo>
                <a:lnTo>
                  <a:pt x="274" y="2169"/>
                </a:lnTo>
                <a:lnTo>
                  <a:pt x="2991" y="2169"/>
                </a:lnTo>
                <a:lnTo>
                  <a:pt x="2991" y="986"/>
                </a:lnTo>
                <a:lnTo>
                  <a:pt x="3260" y="986"/>
                </a:lnTo>
                <a:lnTo>
                  <a:pt x="1631" y="0"/>
                </a:lnTo>
              </a:path>
            </a:pathLst>
          </a:custGeom>
          <a:solidFill>
            <a:schemeClr val="accent4"/>
          </a:solidFill>
          <a:ln>
            <a:noFill/>
          </a:ln>
          <a:effectLst/>
        </p:spPr>
        <p:txBody>
          <a:bodyPr wrap="none" anchor="ctr"/>
          <a:lstStyle/>
          <a:p>
            <a:endParaRPr lang="en-US" sz="900"/>
          </a:p>
        </p:txBody>
      </p:sp>
      <p:sp>
        <p:nvSpPr>
          <p:cNvPr id="25" name="Freeform 399">
            <a:extLst>
              <a:ext uri="{FF2B5EF4-FFF2-40B4-BE49-F238E27FC236}">
                <a16:creationId xmlns:a16="http://schemas.microsoft.com/office/drawing/2014/main" id="{37223C3E-9F5A-EF4C-B114-552FBFAC4BE1}"/>
              </a:ext>
            </a:extLst>
          </p:cNvPr>
          <p:cNvSpPr>
            <a:spLocks noChangeArrowheads="1"/>
          </p:cNvSpPr>
          <p:nvPr/>
        </p:nvSpPr>
        <p:spPr bwMode="auto">
          <a:xfrm>
            <a:off x="2610785" y="3222935"/>
            <a:ext cx="1940965" cy="557390"/>
          </a:xfrm>
          <a:custGeom>
            <a:avLst/>
            <a:gdLst>
              <a:gd name="T0" fmla="*/ 3023 w 3024"/>
              <a:gd name="T1" fmla="*/ 866 h 867"/>
              <a:gd name="T2" fmla="*/ 0 w 3024"/>
              <a:gd name="T3" fmla="*/ 866 h 867"/>
              <a:gd name="T4" fmla="*/ 0 w 3024"/>
              <a:gd name="T5" fmla="*/ 0 h 867"/>
              <a:gd name="T6" fmla="*/ 3023 w 3024"/>
              <a:gd name="T7" fmla="*/ 0 h 867"/>
              <a:gd name="T8" fmla="*/ 3023 w 3024"/>
              <a:gd name="T9" fmla="*/ 866 h 867"/>
            </a:gdLst>
            <a:ahLst/>
            <a:cxnLst>
              <a:cxn ang="0">
                <a:pos x="T0" y="T1"/>
              </a:cxn>
              <a:cxn ang="0">
                <a:pos x="T2" y="T3"/>
              </a:cxn>
              <a:cxn ang="0">
                <a:pos x="T4" y="T5"/>
              </a:cxn>
              <a:cxn ang="0">
                <a:pos x="T6" y="T7"/>
              </a:cxn>
              <a:cxn ang="0">
                <a:pos x="T8" y="T9"/>
              </a:cxn>
            </a:cxnLst>
            <a:rect l="0" t="0" r="r" b="b"/>
            <a:pathLst>
              <a:path w="3024" h="867">
                <a:moveTo>
                  <a:pt x="3023" y="866"/>
                </a:moveTo>
                <a:lnTo>
                  <a:pt x="0" y="866"/>
                </a:lnTo>
                <a:lnTo>
                  <a:pt x="0" y="0"/>
                </a:lnTo>
                <a:lnTo>
                  <a:pt x="3023" y="0"/>
                </a:lnTo>
                <a:lnTo>
                  <a:pt x="3023" y="866"/>
                </a:lnTo>
              </a:path>
            </a:pathLst>
          </a:custGeom>
          <a:solidFill>
            <a:srgbClr val="000000">
              <a:alpha val="15000"/>
            </a:srgbClr>
          </a:solidFill>
          <a:ln>
            <a:noFill/>
          </a:ln>
          <a:effectLst/>
        </p:spPr>
        <p:txBody>
          <a:bodyPr wrap="none" anchor="ctr"/>
          <a:lstStyle/>
          <a:p>
            <a:endParaRPr lang="en-US" sz="900"/>
          </a:p>
        </p:txBody>
      </p:sp>
      <p:sp>
        <p:nvSpPr>
          <p:cNvPr id="26" name="Freeform 401">
            <a:extLst>
              <a:ext uri="{FF2B5EF4-FFF2-40B4-BE49-F238E27FC236}">
                <a16:creationId xmlns:a16="http://schemas.microsoft.com/office/drawing/2014/main" id="{52058C2A-FCF6-DE45-8CBD-6BE755EEA310}"/>
              </a:ext>
            </a:extLst>
          </p:cNvPr>
          <p:cNvSpPr>
            <a:spLocks noChangeArrowheads="1"/>
          </p:cNvSpPr>
          <p:nvPr/>
        </p:nvSpPr>
        <p:spPr bwMode="auto">
          <a:xfrm>
            <a:off x="2503269" y="4111363"/>
            <a:ext cx="2156000" cy="557392"/>
          </a:xfrm>
          <a:custGeom>
            <a:avLst/>
            <a:gdLst>
              <a:gd name="T0" fmla="*/ 3359 w 3360"/>
              <a:gd name="T1" fmla="*/ 867 h 868"/>
              <a:gd name="T2" fmla="*/ 0 w 3360"/>
              <a:gd name="T3" fmla="*/ 867 h 868"/>
              <a:gd name="T4" fmla="*/ 0 w 3360"/>
              <a:gd name="T5" fmla="*/ 0 h 868"/>
              <a:gd name="T6" fmla="*/ 3359 w 3360"/>
              <a:gd name="T7" fmla="*/ 0 h 868"/>
              <a:gd name="T8" fmla="*/ 3359 w 3360"/>
              <a:gd name="T9" fmla="*/ 867 h 868"/>
            </a:gdLst>
            <a:ahLst/>
            <a:cxnLst>
              <a:cxn ang="0">
                <a:pos x="T0" y="T1"/>
              </a:cxn>
              <a:cxn ang="0">
                <a:pos x="T2" y="T3"/>
              </a:cxn>
              <a:cxn ang="0">
                <a:pos x="T4" y="T5"/>
              </a:cxn>
              <a:cxn ang="0">
                <a:pos x="T6" y="T7"/>
              </a:cxn>
              <a:cxn ang="0">
                <a:pos x="T8" y="T9"/>
              </a:cxn>
            </a:cxnLst>
            <a:rect l="0" t="0" r="r" b="b"/>
            <a:pathLst>
              <a:path w="3360" h="868">
                <a:moveTo>
                  <a:pt x="3359" y="867"/>
                </a:moveTo>
                <a:lnTo>
                  <a:pt x="0" y="867"/>
                </a:lnTo>
                <a:lnTo>
                  <a:pt x="0" y="0"/>
                </a:lnTo>
                <a:lnTo>
                  <a:pt x="3359" y="0"/>
                </a:lnTo>
                <a:lnTo>
                  <a:pt x="3359" y="867"/>
                </a:lnTo>
              </a:path>
            </a:pathLst>
          </a:custGeom>
          <a:solidFill>
            <a:srgbClr val="000000">
              <a:alpha val="15000"/>
            </a:srgbClr>
          </a:solidFill>
          <a:ln>
            <a:noFill/>
          </a:ln>
          <a:effectLst/>
        </p:spPr>
        <p:txBody>
          <a:bodyPr wrap="none" anchor="ctr"/>
          <a:lstStyle/>
          <a:p>
            <a:endParaRPr lang="en-US" sz="900"/>
          </a:p>
        </p:txBody>
      </p:sp>
      <p:sp>
        <p:nvSpPr>
          <p:cNvPr id="27" name="Freeform 403">
            <a:extLst>
              <a:ext uri="{FF2B5EF4-FFF2-40B4-BE49-F238E27FC236}">
                <a16:creationId xmlns:a16="http://schemas.microsoft.com/office/drawing/2014/main" id="{57B39D01-A7AB-8C47-86A6-0D35128CCD51}"/>
              </a:ext>
            </a:extLst>
          </p:cNvPr>
          <p:cNvSpPr>
            <a:spLocks noChangeArrowheads="1"/>
          </p:cNvSpPr>
          <p:nvPr/>
        </p:nvSpPr>
        <p:spPr bwMode="auto">
          <a:xfrm>
            <a:off x="2381603" y="5008895"/>
            <a:ext cx="2396499" cy="557390"/>
          </a:xfrm>
          <a:custGeom>
            <a:avLst/>
            <a:gdLst>
              <a:gd name="T0" fmla="*/ 3732 w 3733"/>
              <a:gd name="T1" fmla="*/ 867 h 868"/>
              <a:gd name="T2" fmla="*/ 0 w 3733"/>
              <a:gd name="T3" fmla="*/ 867 h 868"/>
              <a:gd name="T4" fmla="*/ 0 w 3733"/>
              <a:gd name="T5" fmla="*/ 0 h 868"/>
              <a:gd name="T6" fmla="*/ 3732 w 3733"/>
              <a:gd name="T7" fmla="*/ 0 h 868"/>
              <a:gd name="T8" fmla="*/ 3732 w 3733"/>
              <a:gd name="T9" fmla="*/ 867 h 868"/>
            </a:gdLst>
            <a:ahLst/>
            <a:cxnLst>
              <a:cxn ang="0">
                <a:pos x="T0" y="T1"/>
              </a:cxn>
              <a:cxn ang="0">
                <a:pos x="T2" y="T3"/>
              </a:cxn>
              <a:cxn ang="0">
                <a:pos x="T4" y="T5"/>
              </a:cxn>
              <a:cxn ang="0">
                <a:pos x="T6" y="T7"/>
              </a:cxn>
              <a:cxn ang="0">
                <a:pos x="T8" y="T9"/>
              </a:cxn>
            </a:cxnLst>
            <a:rect l="0" t="0" r="r" b="b"/>
            <a:pathLst>
              <a:path w="3733" h="868">
                <a:moveTo>
                  <a:pt x="3732" y="867"/>
                </a:moveTo>
                <a:lnTo>
                  <a:pt x="0" y="867"/>
                </a:lnTo>
                <a:lnTo>
                  <a:pt x="0" y="0"/>
                </a:lnTo>
                <a:lnTo>
                  <a:pt x="3732" y="0"/>
                </a:lnTo>
                <a:lnTo>
                  <a:pt x="3732" y="867"/>
                </a:lnTo>
              </a:path>
            </a:pathLst>
          </a:custGeom>
          <a:solidFill>
            <a:srgbClr val="000000">
              <a:alpha val="15000"/>
            </a:srgbClr>
          </a:solidFill>
          <a:ln>
            <a:noFill/>
          </a:ln>
          <a:effectLst/>
        </p:spPr>
        <p:txBody>
          <a:bodyPr wrap="none" anchor="ctr"/>
          <a:lstStyle/>
          <a:p>
            <a:endParaRPr lang="en-US" sz="900"/>
          </a:p>
        </p:txBody>
      </p:sp>
      <p:sp>
        <p:nvSpPr>
          <p:cNvPr id="28" name="Freeform 405">
            <a:extLst>
              <a:ext uri="{FF2B5EF4-FFF2-40B4-BE49-F238E27FC236}">
                <a16:creationId xmlns:a16="http://schemas.microsoft.com/office/drawing/2014/main" id="{DCFE5962-D990-004D-AA90-41B93E22CB24}"/>
              </a:ext>
            </a:extLst>
          </p:cNvPr>
          <p:cNvSpPr>
            <a:spLocks noChangeArrowheads="1"/>
          </p:cNvSpPr>
          <p:nvPr/>
        </p:nvSpPr>
        <p:spPr bwMode="auto">
          <a:xfrm>
            <a:off x="2248623" y="5896713"/>
            <a:ext cx="2662461" cy="557392"/>
          </a:xfrm>
          <a:custGeom>
            <a:avLst/>
            <a:gdLst>
              <a:gd name="T0" fmla="*/ 4147 w 4148"/>
              <a:gd name="T1" fmla="*/ 868 h 869"/>
              <a:gd name="T2" fmla="*/ 0 w 4148"/>
              <a:gd name="T3" fmla="*/ 868 h 869"/>
              <a:gd name="T4" fmla="*/ 0 w 4148"/>
              <a:gd name="T5" fmla="*/ 0 h 869"/>
              <a:gd name="T6" fmla="*/ 4147 w 4148"/>
              <a:gd name="T7" fmla="*/ 0 h 869"/>
              <a:gd name="T8" fmla="*/ 4147 w 4148"/>
              <a:gd name="T9" fmla="*/ 868 h 869"/>
            </a:gdLst>
            <a:ahLst/>
            <a:cxnLst>
              <a:cxn ang="0">
                <a:pos x="T0" y="T1"/>
              </a:cxn>
              <a:cxn ang="0">
                <a:pos x="T2" y="T3"/>
              </a:cxn>
              <a:cxn ang="0">
                <a:pos x="T4" y="T5"/>
              </a:cxn>
              <a:cxn ang="0">
                <a:pos x="T6" y="T7"/>
              </a:cxn>
              <a:cxn ang="0">
                <a:pos x="T8" y="T9"/>
              </a:cxn>
            </a:cxnLst>
            <a:rect l="0" t="0" r="r" b="b"/>
            <a:pathLst>
              <a:path w="4148" h="869">
                <a:moveTo>
                  <a:pt x="4147" y="868"/>
                </a:moveTo>
                <a:lnTo>
                  <a:pt x="0" y="868"/>
                </a:lnTo>
                <a:lnTo>
                  <a:pt x="0" y="0"/>
                </a:lnTo>
                <a:lnTo>
                  <a:pt x="4147" y="0"/>
                </a:lnTo>
                <a:lnTo>
                  <a:pt x="4147" y="868"/>
                </a:lnTo>
              </a:path>
            </a:pathLst>
          </a:custGeom>
          <a:solidFill>
            <a:srgbClr val="000000">
              <a:alpha val="15000"/>
            </a:srgbClr>
          </a:solidFill>
          <a:ln>
            <a:noFill/>
          </a:ln>
          <a:effectLst/>
        </p:spPr>
        <p:txBody>
          <a:bodyPr wrap="none" anchor="ctr"/>
          <a:lstStyle/>
          <a:p>
            <a:endParaRPr lang="en-US" sz="900"/>
          </a:p>
        </p:txBody>
      </p:sp>
      <p:sp>
        <p:nvSpPr>
          <p:cNvPr id="30" name="TextBox 29">
            <a:extLst>
              <a:ext uri="{FF2B5EF4-FFF2-40B4-BE49-F238E27FC236}">
                <a16:creationId xmlns:a16="http://schemas.microsoft.com/office/drawing/2014/main" id="{967BD97D-CC3A-8848-9F8C-D60B59A288C7}"/>
              </a:ext>
            </a:extLst>
          </p:cNvPr>
          <p:cNvSpPr txBox="1"/>
          <p:nvPr/>
        </p:nvSpPr>
        <p:spPr>
          <a:xfrm>
            <a:off x="2823271" y="5983049"/>
            <a:ext cx="1510350" cy="338554"/>
          </a:xfrm>
          <a:prstGeom prst="rect">
            <a:avLst/>
          </a:prstGeom>
          <a:noFill/>
        </p:spPr>
        <p:txBody>
          <a:bodyPr wrap="none" rtlCol="0" anchor="b" anchorCtr="0">
            <a:spAutoFit/>
          </a:bodyPr>
          <a:lstStyle/>
          <a:p>
            <a:pPr algn="ctr"/>
            <a:r>
              <a:rPr lang="lv-LV" sz="1600" b="1" dirty="0">
                <a:solidFill>
                  <a:schemeClr val="bg1"/>
                </a:solidFill>
                <a:latin typeface="Poppins" pitchFamily="2" charset="77"/>
                <a:ea typeface="League Spartan" charset="0"/>
                <a:cs typeface="Poppins" pitchFamily="2" charset="77"/>
              </a:rPr>
              <a:t>Situācija Latvijā</a:t>
            </a:r>
            <a:endParaRPr lang="en-US" sz="1600" b="1" dirty="0">
              <a:solidFill>
                <a:schemeClr val="bg1"/>
              </a:solidFill>
              <a:latin typeface="Poppins" pitchFamily="2" charset="77"/>
              <a:ea typeface="League Spartan" charset="0"/>
              <a:cs typeface="Poppins" pitchFamily="2" charset="77"/>
            </a:endParaRPr>
          </a:p>
        </p:txBody>
      </p:sp>
      <p:sp>
        <p:nvSpPr>
          <p:cNvPr id="31" name="TextBox 30">
            <a:extLst>
              <a:ext uri="{FF2B5EF4-FFF2-40B4-BE49-F238E27FC236}">
                <a16:creationId xmlns:a16="http://schemas.microsoft.com/office/drawing/2014/main" id="{C25B9858-9A46-804A-A9D4-D277155B47E8}"/>
              </a:ext>
            </a:extLst>
          </p:cNvPr>
          <p:cNvSpPr txBox="1"/>
          <p:nvPr/>
        </p:nvSpPr>
        <p:spPr>
          <a:xfrm>
            <a:off x="2933879" y="5090375"/>
            <a:ext cx="1289135" cy="338554"/>
          </a:xfrm>
          <a:prstGeom prst="rect">
            <a:avLst/>
          </a:prstGeom>
          <a:noFill/>
        </p:spPr>
        <p:txBody>
          <a:bodyPr wrap="none" rtlCol="0" anchor="b" anchorCtr="0">
            <a:spAutoFit/>
          </a:bodyPr>
          <a:lstStyle/>
          <a:p>
            <a:pPr algn="ctr"/>
            <a:r>
              <a:rPr lang="lv-LV" sz="1600" b="1" dirty="0">
                <a:solidFill>
                  <a:schemeClr val="bg1"/>
                </a:solidFill>
                <a:latin typeface="Poppins" pitchFamily="2" charset="77"/>
                <a:ea typeface="League Spartan" charset="0"/>
                <a:cs typeface="Poppins" pitchFamily="2" charset="77"/>
              </a:rPr>
              <a:t>Novērtējums</a:t>
            </a:r>
            <a:endParaRPr lang="en-US" sz="1600" b="1" dirty="0">
              <a:solidFill>
                <a:schemeClr val="bg1"/>
              </a:solidFill>
              <a:latin typeface="Poppins" pitchFamily="2" charset="77"/>
              <a:ea typeface="League Spartan" charset="0"/>
              <a:cs typeface="Poppins" pitchFamily="2" charset="77"/>
            </a:endParaRPr>
          </a:p>
        </p:txBody>
      </p:sp>
      <p:sp>
        <p:nvSpPr>
          <p:cNvPr id="32" name="TextBox 31">
            <a:extLst>
              <a:ext uri="{FF2B5EF4-FFF2-40B4-BE49-F238E27FC236}">
                <a16:creationId xmlns:a16="http://schemas.microsoft.com/office/drawing/2014/main" id="{DE2DC5E5-1D9C-8F42-8814-681055DBE25E}"/>
              </a:ext>
            </a:extLst>
          </p:cNvPr>
          <p:cNvSpPr txBox="1"/>
          <p:nvPr/>
        </p:nvSpPr>
        <p:spPr>
          <a:xfrm>
            <a:off x="3046894" y="4196733"/>
            <a:ext cx="1063113" cy="338554"/>
          </a:xfrm>
          <a:prstGeom prst="rect">
            <a:avLst/>
          </a:prstGeom>
          <a:noFill/>
        </p:spPr>
        <p:txBody>
          <a:bodyPr wrap="none" rtlCol="0" anchor="b" anchorCtr="0">
            <a:spAutoFit/>
          </a:bodyPr>
          <a:lstStyle/>
          <a:p>
            <a:pPr algn="ctr"/>
            <a:r>
              <a:rPr lang="lv-LV" sz="1600" b="1" dirty="0">
                <a:solidFill>
                  <a:schemeClr val="bg1"/>
                </a:solidFill>
                <a:latin typeface="Poppins" pitchFamily="2" charset="77"/>
                <a:ea typeface="League Spartan" charset="0"/>
                <a:cs typeface="Poppins" pitchFamily="2" charset="77"/>
              </a:rPr>
              <a:t>Prognozes</a:t>
            </a:r>
            <a:endParaRPr lang="en-US" sz="1600" b="1" dirty="0">
              <a:solidFill>
                <a:schemeClr val="bg1"/>
              </a:solidFill>
              <a:latin typeface="Poppins" pitchFamily="2" charset="77"/>
              <a:ea typeface="League Spartan" charset="0"/>
              <a:cs typeface="Poppins" pitchFamily="2" charset="77"/>
            </a:endParaRPr>
          </a:p>
        </p:txBody>
      </p:sp>
      <p:sp>
        <p:nvSpPr>
          <p:cNvPr id="33" name="TextBox 32">
            <a:extLst>
              <a:ext uri="{FF2B5EF4-FFF2-40B4-BE49-F238E27FC236}">
                <a16:creationId xmlns:a16="http://schemas.microsoft.com/office/drawing/2014/main" id="{B289A087-109B-974B-BC6B-30BAA83BA78D}"/>
              </a:ext>
            </a:extLst>
          </p:cNvPr>
          <p:cNvSpPr txBox="1"/>
          <p:nvPr/>
        </p:nvSpPr>
        <p:spPr>
          <a:xfrm>
            <a:off x="2991583" y="3312057"/>
            <a:ext cx="1173718" cy="338554"/>
          </a:xfrm>
          <a:prstGeom prst="rect">
            <a:avLst/>
          </a:prstGeom>
          <a:noFill/>
        </p:spPr>
        <p:txBody>
          <a:bodyPr wrap="none" rtlCol="0" anchor="b" anchorCtr="0">
            <a:spAutoFit/>
          </a:bodyPr>
          <a:lstStyle/>
          <a:p>
            <a:pPr algn="ctr"/>
            <a:r>
              <a:rPr lang="lv-LV" sz="1600" b="1" dirty="0" err="1">
                <a:solidFill>
                  <a:schemeClr val="bg1"/>
                </a:solidFill>
                <a:latin typeface="Poppins" pitchFamily="2" charset="77"/>
                <a:ea typeface="League Spartan" charset="0"/>
                <a:cs typeface="Poppins" pitchFamily="2" charset="77"/>
              </a:rPr>
              <a:t>Fokusgrupa</a:t>
            </a:r>
            <a:endParaRPr lang="en-US" sz="1600" b="1" dirty="0">
              <a:solidFill>
                <a:schemeClr val="bg1"/>
              </a:solidFill>
              <a:latin typeface="Poppins" pitchFamily="2" charset="77"/>
              <a:ea typeface="League Spartan" charset="0"/>
              <a:cs typeface="Poppins" pitchFamily="2" charset="77"/>
            </a:endParaRPr>
          </a:p>
        </p:txBody>
      </p:sp>
      <p:sp>
        <p:nvSpPr>
          <p:cNvPr id="34" name="Subtitle 2">
            <a:extLst>
              <a:ext uri="{FF2B5EF4-FFF2-40B4-BE49-F238E27FC236}">
                <a16:creationId xmlns:a16="http://schemas.microsoft.com/office/drawing/2014/main" id="{4FE42DE6-5996-2C45-86BF-AD8D68F5AA61}"/>
              </a:ext>
            </a:extLst>
          </p:cNvPr>
          <p:cNvSpPr txBox="1">
            <a:spLocks/>
          </p:cNvSpPr>
          <p:nvPr/>
        </p:nvSpPr>
        <p:spPr>
          <a:xfrm>
            <a:off x="5955128" y="4878049"/>
            <a:ext cx="4712412" cy="71577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750"/>
              </a:lnSpc>
            </a:pPr>
            <a:r>
              <a:rPr lang="en-US" sz="12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Veselīgas</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12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novecošanās</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12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determinanšu</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12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savstarpējās</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12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mijiedarbības</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lv-LV"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izvērtēšana</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un to </a:t>
            </a:r>
            <a:r>
              <a:rPr lang="en-US" sz="12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ietekmes</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12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prognožu</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12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modelēšana</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12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uz</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12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novecošanās</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12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proces</a:t>
            </a:r>
            <a:r>
              <a:rPr lang="lv-LV"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u</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a:t>
            </a:r>
            <a:r>
              <a:rPr lang="lv-LV"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Izmaiņas laikā. </a:t>
            </a:r>
            <a:endPar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5" name="Subtitle 2">
            <a:extLst>
              <a:ext uri="{FF2B5EF4-FFF2-40B4-BE49-F238E27FC236}">
                <a16:creationId xmlns:a16="http://schemas.microsoft.com/office/drawing/2014/main" id="{97A53267-C0FF-FE4E-A584-B436963CEE42}"/>
              </a:ext>
            </a:extLst>
          </p:cNvPr>
          <p:cNvSpPr txBox="1">
            <a:spLocks/>
          </p:cNvSpPr>
          <p:nvPr/>
        </p:nvSpPr>
        <p:spPr>
          <a:xfrm>
            <a:off x="5717463" y="4107598"/>
            <a:ext cx="4913458" cy="48494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750"/>
              </a:lnSpc>
            </a:pPr>
            <a:r>
              <a:rPr lang="lv-LV"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Modeļu izstrāde, balstoties uz </a:t>
            </a:r>
            <a:r>
              <a:rPr lang="lv-LV" sz="12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determinanšu</a:t>
            </a:r>
            <a:r>
              <a:rPr lang="lv-LV"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ietekmi uz veselīgas novecošanās procesu. </a:t>
            </a:r>
          </a:p>
        </p:txBody>
      </p:sp>
      <p:sp>
        <p:nvSpPr>
          <p:cNvPr id="36" name="Subtitle 2">
            <a:extLst>
              <a:ext uri="{FF2B5EF4-FFF2-40B4-BE49-F238E27FC236}">
                <a16:creationId xmlns:a16="http://schemas.microsoft.com/office/drawing/2014/main" id="{777F232E-6EBC-6347-A633-1568B89FA3C1}"/>
              </a:ext>
            </a:extLst>
          </p:cNvPr>
          <p:cNvSpPr txBox="1">
            <a:spLocks/>
          </p:cNvSpPr>
          <p:nvPr/>
        </p:nvSpPr>
        <p:spPr>
          <a:xfrm>
            <a:off x="5505255" y="3357885"/>
            <a:ext cx="5125666" cy="25410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lv-LV"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Aprēķināto modeļu salīdzinājums ar PVO izstrādāto teorētisko modeli.</a:t>
            </a:r>
            <a:endPar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7" name="Subtitle 2">
            <a:extLst>
              <a:ext uri="{FF2B5EF4-FFF2-40B4-BE49-F238E27FC236}">
                <a16:creationId xmlns:a16="http://schemas.microsoft.com/office/drawing/2014/main" id="{AF5D31B3-D06E-7043-B36E-B4DD341B62D0}"/>
              </a:ext>
            </a:extLst>
          </p:cNvPr>
          <p:cNvSpPr txBox="1">
            <a:spLocks/>
          </p:cNvSpPr>
          <p:nvPr/>
        </p:nvSpPr>
        <p:spPr>
          <a:xfrm>
            <a:off x="6221736" y="5893885"/>
            <a:ext cx="4712412" cy="48494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750"/>
              </a:lnSpc>
            </a:pPr>
            <a:r>
              <a:rPr lang="en-US" sz="12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Veselīgas</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12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novecošanās</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12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determinanšu</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12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izvērtējums</a:t>
            </a:r>
            <a:r>
              <a:rPr lang="lv-LV"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un </a:t>
            </a:r>
            <a:r>
              <a:rPr lang="en-US" sz="12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salīdzinājums</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12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ar</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PVO </a:t>
            </a:r>
            <a:r>
              <a:rPr lang="en-US" sz="12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veselīgas</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12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novecošanās</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12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konceptuālo</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en-US" sz="1200" dirty="0" err="1">
                <a:solidFill>
                  <a:schemeClr val="tx1"/>
                </a:solidFill>
                <a:latin typeface="Lato Light" panose="020F0502020204030203" pitchFamily="34" charset="0"/>
                <a:ea typeface="Lato Light" panose="020F0502020204030203" pitchFamily="34" charset="0"/>
                <a:cs typeface="Mukta ExtraLight" panose="020B0000000000000000" pitchFamily="34" charset="77"/>
              </a:rPr>
              <a:t>modeli</a:t>
            </a: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a:t>
            </a:r>
          </a:p>
        </p:txBody>
      </p:sp>
      <p:sp>
        <p:nvSpPr>
          <p:cNvPr id="38" name="Shape 107">
            <a:extLst>
              <a:ext uri="{FF2B5EF4-FFF2-40B4-BE49-F238E27FC236}">
                <a16:creationId xmlns:a16="http://schemas.microsoft.com/office/drawing/2014/main" id="{132AABB0-8B08-4106-B99D-74754F45F4AE}"/>
              </a:ext>
            </a:extLst>
          </p:cNvPr>
          <p:cNvSpPr txBox="1">
            <a:spLocks/>
          </p:cNvSpPr>
          <p:nvPr/>
        </p:nvSpPr>
        <p:spPr>
          <a:xfrm>
            <a:off x="1528586" y="675953"/>
            <a:ext cx="9372478" cy="821003"/>
          </a:xfrm>
          <a:prstGeom prst="rect">
            <a:avLst/>
          </a:prstGeom>
        </p:spPr>
        <p:txBody>
          <a:bodyPr/>
          <a:lstStyle>
            <a:lvl1pPr marL="0" marR="0" indent="0" algn="l" defTabSz="914400" rtl="0" latinLnBrk="0">
              <a:lnSpc>
                <a:spcPct val="90000"/>
              </a:lnSpc>
              <a:spcBef>
                <a:spcPts val="0"/>
              </a:spcBef>
              <a:spcAft>
                <a:spcPts val="0"/>
              </a:spcAft>
              <a:buClrTx/>
              <a:buSzTx/>
              <a:buFontTx/>
              <a:buNone/>
              <a:tabLst/>
              <a:defRPr sz="2800" b="1" i="0" u="none" strike="noStrike" cap="none" spc="0" baseline="0">
                <a:ln>
                  <a:noFill/>
                </a:ln>
                <a:solidFill>
                  <a:srgbClr val="8E001C"/>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2800" b="1" i="0" u="none" strike="noStrike" cap="none" spc="0" baseline="0">
                <a:ln>
                  <a:noFill/>
                </a:ln>
                <a:solidFill>
                  <a:srgbClr val="8E001C"/>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2800" b="1" i="0" u="none" strike="noStrike" cap="none" spc="0" baseline="0">
                <a:ln>
                  <a:noFill/>
                </a:ln>
                <a:solidFill>
                  <a:srgbClr val="8E001C"/>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2800" b="1" i="0" u="none" strike="noStrike" cap="none" spc="0" baseline="0">
                <a:ln>
                  <a:noFill/>
                </a:ln>
                <a:solidFill>
                  <a:srgbClr val="8E001C"/>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2800" b="1" i="0" u="none" strike="noStrike" cap="none" spc="0" baseline="0">
                <a:ln>
                  <a:noFill/>
                </a:ln>
                <a:solidFill>
                  <a:srgbClr val="8E001C"/>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2800" b="1" i="0" u="none" strike="noStrike" cap="none" spc="0" baseline="0">
                <a:ln>
                  <a:noFill/>
                </a:ln>
                <a:solidFill>
                  <a:srgbClr val="8E001C"/>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2800" b="1" i="0" u="none" strike="noStrike" cap="none" spc="0" baseline="0">
                <a:ln>
                  <a:noFill/>
                </a:ln>
                <a:solidFill>
                  <a:srgbClr val="8E001C"/>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2800" b="1" i="0" u="none" strike="noStrike" cap="none" spc="0" baseline="0">
                <a:ln>
                  <a:noFill/>
                </a:ln>
                <a:solidFill>
                  <a:srgbClr val="8E001C"/>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2800" b="1" i="0" u="none" strike="noStrike" cap="none" spc="0" baseline="0">
                <a:ln>
                  <a:noFill/>
                </a:ln>
                <a:solidFill>
                  <a:srgbClr val="8E001C"/>
                </a:solidFill>
                <a:uFillTx/>
                <a:latin typeface="Arial"/>
                <a:ea typeface="Arial"/>
                <a:cs typeface="Arial"/>
                <a:sym typeface="Arial"/>
              </a:defRPr>
            </a:lvl9pPr>
          </a:lstStyle>
          <a:p>
            <a:pPr hangingPunct="1"/>
            <a:r>
              <a:rPr lang="en-US" sz="1800">
                <a:latin typeface="+mj-lt"/>
              </a:rPr>
              <a:t>Exploration of the determinants of healthy ageing in a sample of older adults in Baltic States</a:t>
            </a:r>
            <a:endParaRPr lang="en-US" sz="1800" dirty="0">
              <a:latin typeface="+mj-lt"/>
            </a:endParaRPr>
          </a:p>
        </p:txBody>
      </p:sp>
      <p:sp>
        <p:nvSpPr>
          <p:cNvPr id="39" name="TextBox 38">
            <a:extLst>
              <a:ext uri="{FF2B5EF4-FFF2-40B4-BE49-F238E27FC236}">
                <a16:creationId xmlns:a16="http://schemas.microsoft.com/office/drawing/2014/main" id="{B82E48A4-6A5B-4443-AFFD-81D328E8324E}"/>
              </a:ext>
            </a:extLst>
          </p:cNvPr>
          <p:cNvSpPr txBox="1"/>
          <p:nvPr/>
        </p:nvSpPr>
        <p:spPr>
          <a:xfrm>
            <a:off x="3090970" y="2308114"/>
            <a:ext cx="974947" cy="338554"/>
          </a:xfrm>
          <a:prstGeom prst="rect">
            <a:avLst/>
          </a:prstGeom>
          <a:noFill/>
        </p:spPr>
        <p:txBody>
          <a:bodyPr wrap="none" rtlCol="0" anchor="b" anchorCtr="0">
            <a:spAutoFit/>
          </a:bodyPr>
          <a:lstStyle/>
          <a:p>
            <a:pPr algn="ctr"/>
            <a:r>
              <a:rPr lang="lv-LV" sz="1600" b="1" dirty="0">
                <a:solidFill>
                  <a:schemeClr val="bg1"/>
                </a:solidFill>
                <a:latin typeface="Poppins" pitchFamily="2" charset="77"/>
                <a:ea typeface="League Spartan" charset="0"/>
                <a:cs typeface="Poppins" pitchFamily="2" charset="77"/>
              </a:rPr>
              <a:t>Ieguvumi</a:t>
            </a:r>
            <a:endParaRPr lang="en-US" sz="1600" b="1" dirty="0">
              <a:solidFill>
                <a:schemeClr val="bg1"/>
              </a:solidFill>
              <a:latin typeface="Poppins" pitchFamily="2" charset="77"/>
              <a:ea typeface="League Spartan" charset="0"/>
              <a:cs typeface="Poppins" pitchFamily="2" charset="77"/>
            </a:endParaRPr>
          </a:p>
        </p:txBody>
      </p:sp>
      <p:sp>
        <p:nvSpPr>
          <p:cNvPr id="40" name="Subtitle 2">
            <a:extLst>
              <a:ext uri="{FF2B5EF4-FFF2-40B4-BE49-F238E27FC236}">
                <a16:creationId xmlns:a16="http://schemas.microsoft.com/office/drawing/2014/main" id="{AA9C56C4-E35E-4341-B658-DFE09144A6CF}"/>
              </a:ext>
            </a:extLst>
          </p:cNvPr>
          <p:cNvSpPr txBox="1">
            <a:spLocks/>
          </p:cNvSpPr>
          <p:nvPr/>
        </p:nvSpPr>
        <p:spPr>
          <a:xfrm>
            <a:off x="4626185" y="2433799"/>
            <a:ext cx="6274879" cy="25410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lv-LV" sz="12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UZ PIERĀDĪJUMIEM BALSTĪTS VESELĪGAS NOVECOŠANĀS RAKSTUROJUMS LATVIJĀ</a:t>
            </a:r>
            <a:endParaRPr lang="en-US" sz="12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pic>
        <p:nvPicPr>
          <p:cNvPr id="3076" name="Picture 4" descr="Hill Chart animation by Adam Stoddard for Basecamp on Dribbble">
            <a:extLst>
              <a:ext uri="{FF2B5EF4-FFF2-40B4-BE49-F238E27FC236}">
                <a16:creationId xmlns:a16="http://schemas.microsoft.com/office/drawing/2014/main" id="{92996FBA-51E3-4CE6-88A4-C6A67C229A7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53043" y="1407548"/>
            <a:ext cx="6986017" cy="5239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60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07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title"/>
          </p:nvPr>
        </p:nvSpPr>
        <p:spPr>
          <a:xfrm>
            <a:off x="323139" y="1550260"/>
            <a:ext cx="9997018" cy="3757479"/>
          </a:xfrm>
          <a:prstGeom prst="rect">
            <a:avLst/>
          </a:prstGeom>
        </p:spPr>
        <p:txBody>
          <a:bodyPr>
            <a:normAutofit/>
          </a:bodyPr>
          <a:lstStyle/>
          <a:p>
            <a:r>
              <a:rPr lang="lv-LV" sz="6000" dirty="0">
                <a:latin typeface="+mj-lt"/>
              </a:rPr>
              <a:t> </a:t>
            </a:r>
            <a:br>
              <a:rPr lang="lv-LV" sz="6000" dirty="0">
                <a:latin typeface="+mj-lt"/>
              </a:rPr>
            </a:br>
            <a:r>
              <a:rPr lang="lv-LV" sz="6000" dirty="0">
                <a:latin typeface="+mj-lt"/>
              </a:rPr>
              <a:t>TĒMU PIEDĀVĀJUMS</a:t>
            </a:r>
            <a:br>
              <a:rPr lang="lv-LV" sz="6000" dirty="0">
                <a:latin typeface="+mj-lt"/>
              </a:rPr>
            </a:br>
            <a:r>
              <a:rPr lang="lv-LV" sz="6000" dirty="0">
                <a:latin typeface="+mj-lt"/>
              </a:rPr>
              <a:t>STUDĒJOŠIEM</a:t>
            </a:r>
            <a:endParaRPr sz="6000" dirty="0">
              <a:latin typeface="+mj-lt"/>
            </a:endParaRPr>
          </a:p>
        </p:txBody>
      </p:sp>
    </p:spTree>
    <p:extLst>
      <p:ext uri="{BB962C8B-B14F-4D97-AF65-F5344CB8AC3E}">
        <p14:creationId xmlns:p14="http://schemas.microsoft.com/office/powerpoint/2010/main" val="57341419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27">
            <a:extLst>
              <a:ext uri="{FF2B5EF4-FFF2-40B4-BE49-F238E27FC236}">
                <a16:creationId xmlns:a16="http://schemas.microsoft.com/office/drawing/2014/main" id="{C78DBB32-A744-BE44-83CB-5AB83CC052B6}"/>
              </a:ext>
            </a:extLst>
          </p:cNvPr>
          <p:cNvSpPr>
            <a:spLocks/>
          </p:cNvSpPr>
          <p:nvPr/>
        </p:nvSpPr>
        <p:spPr bwMode="auto">
          <a:xfrm>
            <a:off x="-835" y="2647640"/>
            <a:ext cx="4438531" cy="1059830"/>
          </a:xfrm>
          <a:custGeom>
            <a:avLst/>
            <a:gdLst>
              <a:gd name="connsiteX0" fmla="*/ 0 w 4458263"/>
              <a:gd name="connsiteY0" fmla="*/ 0 h 1060106"/>
              <a:gd name="connsiteX1" fmla="*/ 1180805 w 4458263"/>
              <a:gd name="connsiteY1" fmla="*/ 0 h 1060106"/>
              <a:gd name="connsiteX2" fmla="*/ 1459259 w 4458263"/>
              <a:gd name="connsiteY2" fmla="*/ 0 h 1060106"/>
              <a:gd name="connsiteX3" fmla="*/ 1463559 w 4458263"/>
              <a:gd name="connsiteY3" fmla="*/ 0 h 1060106"/>
              <a:gd name="connsiteX4" fmla="*/ 1474797 w 4458263"/>
              <a:gd name="connsiteY4" fmla="*/ 0 h 1060106"/>
              <a:gd name="connsiteX5" fmla="*/ 1493657 w 4458263"/>
              <a:gd name="connsiteY5" fmla="*/ 0 h 1060106"/>
              <a:gd name="connsiteX6" fmla="*/ 1575351 w 4458263"/>
              <a:gd name="connsiteY6" fmla="*/ 0 h 1060106"/>
              <a:gd name="connsiteX7" fmla="*/ 1734440 w 4458263"/>
              <a:gd name="connsiteY7" fmla="*/ 0 h 1060106"/>
              <a:gd name="connsiteX8" fmla="*/ 1813936 w 4458263"/>
              <a:gd name="connsiteY8" fmla="*/ 0 h 1060106"/>
              <a:gd name="connsiteX9" fmla="*/ 1851069 w 4458263"/>
              <a:gd name="connsiteY9" fmla="*/ 0 h 1060106"/>
              <a:gd name="connsiteX10" fmla="*/ 1996722 w 4458263"/>
              <a:gd name="connsiteY10" fmla="*/ 0 h 1060106"/>
              <a:gd name="connsiteX11" fmla="*/ 2174622 w 4458263"/>
              <a:gd name="connsiteY11" fmla="*/ 0 h 1060106"/>
              <a:gd name="connsiteX12" fmla="*/ 2201446 w 4458263"/>
              <a:gd name="connsiteY12" fmla="*/ 0 h 1060106"/>
              <a:gd name="connsiteX13" fmla="*/ 2387994 w 4458263"/>
              <a:gd name="connsiteY13" fmla="*/ 0 h 1060106"/>
              <a:gd name="connsiteX14" fmla="*/ 3660705 w 4458263"/>
              <a:gd name="connsiteY14" fmla="*/ 0 h 1060106"/>
              <a:gd name="connsiteX15" fmla="*/ 4458263 w 4458263"/>
              <a:gd name="connsiteY15" fmla="*/ 1060106 h 1060106"/>
              <a:gd name="connsiteX16" fmla="*/ 3193058 w 4458263"/>
              <a:gd name="connsiteY16" fmla="*/ 1060106 h 1060106"/>
              <a:gd name="connsiteX17" fmla="*/ 2999004 w 4458263"/>
              <a:gd name="connsiteY17" fmla="*/ 1060106 h 1060106"/>
              <a:gd name="connsiteX18" fmla="*/ 2952145 w 4458263"/>
              <a:gd name="connsiteY18" fmla="*/ 1060106 h 1060106"/>
              <a:gd name="connsiteX19" fmla="*/ 2849667 w 4458263"/>
              <a:gd name="connsiteY19" fmla="*/ 1060106 h 1060106"/>
              <a:gd name="connsiteX20" fmla="*/ 2840854 w 4458263"/>
              <a:gd name="connsiteY20" fmla="*/ 1060106 h 1060106"/>
              <a:gd name="connsiteX21" fmla="*/ 2465246 w 4458263"/>
              <a:gd name="connsiteY21" fmla="*/ 1060106 h 1060106"/>
              <a:gd name="connsiteX22" fmla="*/ 2449165 w 4458263"/>
              <a:gd name="connsiteY22" fmla="*/ 1060106 h 1060106"/>
              <a:gd name="connsiteX23" fmla="*/ 2266825 w 4458263"/>
              <a:gd name="connsiteY23" fmla="*/ 1060106 h 1060106"/>
              <a:gd name="connsiteX24" fmla="*/ 2024474 w 4458263"/>
              <a:gd name="connsiteY24" fmla="*/ 1060106 h 1060106"/>
              <a:gd name="connsiteX25" fmla="*/ 1987160 w 4458263"/>
              <a:gd name="connsiteY25" fmla="*/ 1060106 h 1060106"/>
              <a:gd name="connsiteX26" fmla="*/ 1733799 w 4458263"/>
              <a:gd name="connsiteY26" fmla="*/ 1060106 h 1060106"/>
              <a:gd name="connsiteX27" fmla="*/ 1459259 w 4458263"/>
              <a:gd name="connsiteY27" fmla="*/ 1060106 h 1060106"/>
              <a:gd name="connsiteX28" fmla="*/ 1390407 w 4458263"/>
              <a:gd name="connsiteY28" fmla="*/ 1060106 h 1060106"/>
              <a:gd name="connsiteX29" fmla="*/ 0 w 4458263"/>
              <a:gd name="connsiteY29" fmla="*/ 1060106 h 1060106"/>
              <a:gd name="connsiteX30" fmla="*/ 0 w 4458263"/>
              <a:gd name="connsiteY30" fmla="*/ 0 h 106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58263" h="1060106">
                <a:moveTo>
                  <a:pt x="0" y="0"/>
                </a:moveTo>
                <a:cubicBezTo>
                  <a:pt x="0" y="0"/>
                  <a:pt x="0" y="0"/>
                  <a:pt x="1180805" y="0"/>
                </a:cubicBezTo>
                <a:lnTo>
                  <a:pt x="1459259" y="0"/>
                </a:lnTo>
                <a:lnTo>
                  <a:pt x="1463559" y="0"/>
                </a:lnTo>
                <a:lnTo>
                  <a:pt x="1474797" y="0"/>
                </a:lnTo>
                <a:lnTo>
                  <a:pt x="1493657" y="0"/>
                </a:lnTo>
                <a:lnTo>
                  <a:pt x="1575351" y="0"/>
                </a:lnTo>
                <a:lnTo>
                  <a:pt x="1734440" y="0"/>
                </a:lnTo>
                <a:lnTo>
                  <a:pt x="1813936" y="0"/>
                </a:lnTo>
                <a:lnTo>
                  <a:pt x="1851069" y="0"/>
                </a:lnTo>
                <a:lnTo>
                  <a:pt x="1996722" y="0"/>
                </a:lnTo>
                <a:lnTo>
                  <a:pt x="2174622" y="0"/>
                </a:lnTo>
                <a:lnTo>
                  <a:pt x="2201446" y="0"/>
                </a:lnTo>
                <a:lnTo>
                  <a:pt x="2387994" y="0"/>
                </a:lnTo>
                <a:cubicBezTo>
                  <a:pt x="2697573" y="0"/>
                  <a:pt x="3110344" y="0"/>
                  <a:pt x="3660705" y="0"/>
                </a:cubicBezTo>
                <a:cubicBezTo>
                  <a:pt x="3795964" y="140102"/>
                  <a:pt x="4127113" y="504368"/>
                  <a:pt x="4458263" y="1060106"/>
                </a:cubicBezTo>
                <a:cubicBezTo>
                  <a:pt x="4458263" y="1060106"/>
                  <a:pt x="4458263" y="1060106"/>
                  <a:pt x="3193058" y="1060106"/>
                </a:cubicBezTo>
                <a:lnTo>
                  <a:pt x="2999004" y="1060106"/>
                </a:lnTo>
                <a:cubicBezTo>
                  <a:pt x="2999004" y="1060106"/>
                  <a:pt x="2999004" y="1060106"/>
                  <a:pt x="2952145" y="1060106"/>
                </a:cubicBezTo>
                <a:lnTo>
                  <a:pt x="2849667" y="1060106"/>
                </a:lnTo>
                <a:lnTo>
                  <a:pt x="2840854" y="1060106"/>
                </a:lnTo>
                <a:cubicBezTo>
                  <a:pt x="2761778" y="1060106"/>
                  <a:pt x="2643165" y="1060106"/>
                  <a:pt x="2465246" y="1060106"/>
                </a:cubicBezTo>
                <a:lnTo>
                  <a:pt x="2449165" y="1060106"/>
                </a:lnTo>
                <a:lnTo>
                  <a:pt x="2266825" y="1060106"/>
                </a:lnTo>
                <a:cubicBezTo>
                  <a:pt x="2193608" y="1060106"/>
                  <a:pt x="2113068" y="1060106"/>
                  <a:pt x="2024474" y="1060106"/>
                </a:cubicBezTo>
                <a:lnTo>
                  <a:pt x="1987160" y="1060106"/>
                </a:lnTo>
                <a:lnTo>
                  <a:pt x="1733799" y="1060106"/>
                </a:lnTo>
                <a:lnTo>
                  <a:pt x="1459259" y="1060106"/>
                </a:lnTo>
                <a:lnTo>
                  <a:pt x="1390407" y="1060106"/>
                </a:lnTo>
                <a:cubicBezTo>
                  <a:pt x="1019193" y="1060106"/>
                  <a:pt x="562313" y="1060106"/>
                  <a:pt x="0" y="1060106"/>
                </a:cubicBezTo>
                <a:cubicBezTo>
                  <a:pt x="0" y="1060106"/>
                  <a:pt x="0" y="1060106"/>
                  <a:pt x="0" y="0"/>
                </a:cubicBezTo>
                <a:close/>
              </a:path>
            </a:pathLst>
          </a:custGeom>
          <a:solidFill>
            <a:schemeClr val="accent1"/>
          </a:solidFill>
          <a:ln w="9525">
            <a:noFill/>
            <a:round/>
            <a:headEnd/>
            <a:tailEnd/>
          </a:ln>
        </p:spPr>
        <p:txBody>
          <a:bodyPr vert="horz" wrap="square" lIns="91416" tIns="45708" rIns="91416" bIns="45708" numCol="1" anchor="t" anchorCtr="0" compatLnSpc="1">
            <a:prstTxWarp prst="textNoShape">
              <a:avLst/>
            </a:prstTxWarp>
            <a:noAutofit/>
          </a:bodyPr>
          <a:lstStyle/>
          <a:p>
            <a:endParaRPr lang="id-ID" sz="3599" dirty="0">
              <a:latin typeface="Montserrat Light" pitchFamily="2" charset="77"/>
            </a:endParaRPr>
          </a:p>
        </p:txBody>
      </p:sp>
      <p:sp>
        <p:nvSpPr>
          <p:cNvPr id="5" name="Freeform 33">
            <a:extLst>
              <a:ext uri="{FF2B5EF4-FFF2-40B4-BE49-F238E27FC236}">
                <a16:creationId xmlns:a16="http://schemas.microsoft.com/office/drawing/2014/main" id="{2D479834-8233-8D4A-AAB6-9A2FB88CEED7}"/>
              </a:ext>
            </a:extLst>
          </p:cNvPr>
          <p:cNvSpPr>
            <a:spLocks/>
          </p:cNvSpPr>
          <p:nvPr/>
        </p:nvSpPr>
        <p:spPr bwMode="auto">
          <a:xfrm>
            <a:off x="4721227" y="3690510"/>
            <a:ext cx="2722243" cy="1134950"/>
          </a:xfrm>
          <a:custGeom>
            <a:avLst/>
            <a:gdLst>
              <a:gd name="T0" fmla="*/ 287 w 584"/>
              <a:gd name="T1" fmla="*/ 243 h 243"/>
              <a:gd name="T2" fmla="*/ 498 w 584"/>
              <a:gd name="T3" fmla="*/ 208 h 243"/>
              <a:gd name="T4" fmla="*/ 584 w 584"/>
              <a:gd name="T5" fmla="*/ 0 h 243"/>
              <a:gd name="T6" fmla="*/ 291 w 584"/>
              <a:gd name="T7" fmla="*/ 33 h 243"/>
              <a:gd name="T8" fmla="*/ 0 w 584"/>
              <a:gd name="T9" fmla="*/ 0 h 243"/>
              <a:gd name="T10" fmla="*/ 84 w 584"/>
              <a:gd name="T11" fmla="*/ 211 h 243"/>
              <a:gd name="T12" fmla="*/ 287 w 584"/>
              <a:gd name="T13" fmla="*/ 243 h 243"/>
            </a:gdLst>
            <a:ahLst/>
            <a:cxnLst>
              <a:cxn ang="0">
                <a:pos x="T0" y="T1"/>
              </a:cxn>
              <a:cxn ang="0">
                <a:pos x="T2" y="T3"/>
              </a:cxn>
              <a:cxn ang="0">
                <a:pos x="T4" y="T5"/>
              </a:cxn>
              <a:cxn ang="0">
                <a:pos x="T6" y="T7"/>
              </a:cxn>
              <a:cxn ang="0">
                <a:pos x="T8" y="T9"/>
              </a:cxn>
              <a:cxn ang="0">
                <a:pos x="T10" y="T11"/>
              </a:cxn>
              <a:cxn ang="0">
                <a:pos x="T12" y="T13"/>
              </a:cxn>
            </a:cxnLst>
            <a:rect l="0" t="0" r="r" b="b"/>
            <a:pathLst>
              <a:path w="584" h="243">
                <a:moveTo>
                  <a:pt x="287" y="243"/>
                </a:moveTo>
                <a:cubicBezTo>
                  <a:pt x="379" y="243"/>
                  <a:pt x="458" y="229"/>
                  <a:pt x="498" y="208"/>
                </a:cubicBezTo>
                <a:cubicBezTo>
                  <a:pt x="519" y="141"/>
                  <a:pt x="547" y="71"/>
                  <a:pt x="584" y="0"/>
                </a:cubicBezTo>
                <a:cubicBezTo>
                  <a:pt x="526" y="19"/>
                  <a:pt x="417" y="33"/>
                  <a:pt x="291" y="33"/>
                </a:cubicBezTo>
                <a:cubicBezTo>
                  <a:pt x="167" y="33"/>
                  <a:pt x="59" y="20"/>
                  <a:pt x="0" y="0"/>
                </a:cubicBezTo>
                <a:cubicBezTo>
                  <a:pt x="29" y="60"/>
                  <a:pt x="59" y="130"/>
                  <a:pt x="84" y="211"/>
                </a:cubicBezTo>
                <a:cubicBezTo>
                  <a:pt x="125" y="231"/>
                  <a:pt x="201" y="243"/>
                  <a:pt x="287" y="243"/>
                </a:cubicBezTo>
              </a:path>
            </a:pathLst>
          </a:custGeom>
          <a:solidFill>
            <a:schemeClr val="accent2"/>
          </a:solidFill>
          <a:ln>
            <a:noFill/>
          </a:ln>
        </p:spPr>
        <p:txBody>
          <a:bodyPr vert="horz" wrap="square" lIns="91416" tIns="45708" rIns="91416" bIns="45708" numCol="1" anchor="t" anchorCtr="0" compatLnSpc="1">
            <a:prstTxWarp prst="textNoShape">
              <a:avLst/>
            </a:prstTxWarp>
          </a:bodyPr>
          <a:lstStyle/>
          <a:p>
            <a:endParaRPr lang="id-ID" sz="3599" dirty="0">
              <a:latin typeface="Montserrat Light" pitchFamily="2" charset="77"/>
            </a:endParaRPr>
          </a:p>
        </p:txBody>
      </p:sp>
      <p:sp>
        <p:nvSpPr>
          <p:cNvPr id="6" name="Freeform 34">
            <a:extLst>
              <a:ext uri="{FF2B5EF4-FFF2-40B4-BE49-F238E27FC236}">
                <a16:creationId xmlns:a16="http://schemas.microsoft.com/office/drawing/2014/main" id="{2027796A-3F5F-1949-A512-DE994168C138}"/>
              </a:ext>
            </a:extLst>
          </p:cNvPr>
          <p:cNvSpPr>
            <a:spLocks/>
          </p:cNvSpPr>
          <p:nvPr/>
        </p:nvSpPr>
        <p:spPr bwMode="auto">
          <a:xfrm>
            <a:off x="5112922" y="4654066"/>
            <a:ext cx="1930228" cy="1120251"/>
          </a:xfrm>
          <a:custGeom>
            <a:avLst/>
            <a:gdLst>
              <a:gd name="T0" fmla="*/ 203 w 414"/>
              <a:gd name="T1" fmla="*/ 35 h 240"/>
              <a:gd name="T2" fmla="*/ 0 w 414"/>
              <a:gd name="T3" fmla="*/ 3 h 240"/>
              <a:gd name="T4" fmla="*/ 46 w 414"/>
              <a:gd name="T5" fmla="*/ 204 h 240"/>
              <a:gd name="T6" fmla="*/ 49 w 414"/>
              <a:gd name="T7" fmla="*/ 215 h 240"/>
              <a:gd name="T8" fmla="*/ 205 w 414"/>
              <a:gd name="T9" fmla="*/ 240 h 240"/>
              <a:gd name="T10" fmla="*/ 354 w 414"/>
              <a:gd name="T11" fmla="*/ 217 h 240"/>
              <a:gd name="T12" fmla="*/ 362 w 414"/>
              <a:gd name="T13" fmla="*/ 214 h 240"/>
              <a:gd name="T14" fmla="*/ 376 w 414"/>
              <a:gd name="T15" fmla="*/ 139 h 240"/>
              <a:gd name="T16" fmla="*/ 414 w 414"/>
              <a:gd name="T17" fmla="*/ 0 h 240"/>
              <a:gd name="T18" fmla="*/ 203 w 414"/>
              <a:gd name="T19" fmla="*/ 35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4" h="240">
                <a:moveTo>
                  <a:pt x="203" y="35"/>
                </a:moveTo>
                <a:cubicBezTo>
                  <a:pt x="117" y="35"/>
                  <a:pt x="41" y="23"/>
                  <a:pt x="0" y="3"/>
                </a:cubicBezTo>
                <a:cubicBezTo>
                  <a:pt x="18" y="64"/>
                  <a:pt x="35" y="131"/>
                  <a:pt x="46" y="204"/>
                </a:cubicBezTo>
                <a:cubicBezTo>
                  <a:pt x="47" y="208"/>
                  <a:pt x="48" y="211"/>
                  <a:pt x="49" y="215"/>
                </a:cubicBezTo>
                <a:cubicBezTo>
                  <a:pt x="85" y="230"/>
                  <a:pt x="142" y="240"/>
                  <a:pt x="205" y="240"/>
                </a:cubicBezTo>
                <a:cubicBezTo>
                  <a:pt x="264" y="240"/>
                  <a:pt x="317" y="231"/>
                  <a:pt x="354" y="217"/>
                </a:cubicBezTo>
                <a:cubicBezTo>
                  <a:pt x="357" y="216"/>
                  <a:pt x="359" y="215"/>
                  <a:pt x="362" y="214"/>
                </a:cubicBezTo>
                <a:cubicBezTo>
                  <a:pt x="366" y="190"/>
                  <a:pt x="371" y="165"/>
                  <a:pt x="376" y="139"/>
                </a:cubicBezTo>
                <a:cubicBezTo>
                  <a:pt x="386" y="96"/>
                  <a:pt x="398" y="49"/>
                  <a:pt x="414" y="0"/>
                </a:cubicBezTo>
                <a:cubicBezTo>
                  <a:pt x="374" y="21"/>
                  <a:pt x="295" y="35"/>
                  <a:pt x="203" y="35"/>
                </a:cubicBezTo>
              </a:path>
            </a:pathLst>
          </a:custGeom>
          <a:solidFill>
            <a:schemeClr val="accent3"/>
          </a:solidFill>
          <a:ln w="9525">
            <a:noFill/>
            <a:round/>
            <a:headEnd/>
            <a:tailEnd/>
          </a:ln>
        </p:spPr>
        <p:txBody>
          <a:bodyPr vert="horz" wrap="square" lIns="91416" tIns="45708" rIns="91416" bIns="45708" numCol="1" anchor="t" anchorCtr="0" compatLnSpc="1">
            <a:prstTxWarp prst="textNoShape">
              <a:avLst/>
            </a:prstTxWarp>
          </a:bodyPr>
          <a:lstStyle/>
          <a:p>
            <a:endParaRPr lang="id-ID" sz="3599" dirty="0">
              <a:latin typeface="Montserrat Light" pitchFamily="2" charset="77"/>
            </a:endParaRPr>
          </a:p>
        </p:txBody>
      </p:sp>
      <p:grpSp>
        <p:nvGrpSpPr>
          <p:cNvPr id="7" name="Group 6">
            <a:extLst>
              <a:ext uri="{FF2B5EF4-FFF2-40B4-BE49-F238E27FC236}">
                <a16:creationId xmlns:a16="http://schemas.microsoft.com/office/drawing/2014/main" id="{939A5F23-041B-5646-A6F9-7F552754F641}"/>
              </a:ext>
            </a:extLst>
          </p:cNvPr>
          <p:cNvGrpSpPr/>
          <p:nvPr/>
        </p:nvGrpSpPr>
        <p:grpSpPr>
          <a:xfrm>
            <a:off x="3990904" y="2259767"/>
            <a:ext cx="4207126" cy="1585062"/>
            <a:chOff x="3990355" y="1893606"/>
            <a:chExt cx="4208222" cy="1585475"/>
          </a:xfrm>
        </p:grpSpPr>
        <p:sp>
          <p:nvSpPr>
            <p:cNvPr id="8" name="Freeform 31">
              <a:extLst>
                <a:ext uri="{FF2B5EF4-FFF2-40B4-BE49-F238E27FC236}">
                  <a16:creationId xmlns:a16="http://schemas.microsoft.com/office/drawing/2014/main" id="{C5317497-828D-1B46-9983-0609C1E64AFB}"/>
                </a:ext>
              </a:extLst>
            </p:cNvPr>
            <p:cNvSpPr>
              <a:spLocks/>
            </p:cNvSpPr>
            <p:nvPr/>
          </p:nvSpPr>
          <p:spPr bwMode="auto">
            <a:xfrm>
              <a:off x="3990355" y="1893606"/>
              <a:ext cx="4208222" cy="612542"/>
            </a:xfrm>
            <a:custGeom>
              <a:avLst/>
              <a:gdLst>
                <a:gd name="T0" fmla="*/ 452 w 903"/>
                <a:gd name="T1" fmla="*/ 0 h 131"/>
                <a:gd name="T2" fmla="*/ 0 w 903"/>
                <a:gd name="T3" fmla="*/ 65 h 131"/>
                <a:gd name="T4" fmla="*/ 11 w 903"/>
                <a:gd name="T5" fmla="*/ 80 h 131"/>
                <a:gd name="T6" fmla="*/ 452 w 903"/>
                <a:gd name="T7" fmla="*/ 131 h 131"/>
                <a:gd name="T8" fmla="*/ 686 w 903"/>
                <a:gd name="T9" fmla="*/ 121 h 131"/>
                <a:gd name="T10" fmla="*/ 686 w 903"/>
                <a:gd name="T11" fmla="*/ 121 h 131"/>
                <a:gd name="T12" fmla="*/ 753 w 903"/>
                <a:gd name="T13" fmla="*/ 114 h 131"/>
                <a:gd name="T14" fmla="*/ 753 w 903"/>
                <a:gd name="T15" fmla="*/ 114 h 131"/>
                <a:gd name="T16" fmla="*/ 760 w 903"/>
                <a:gd name="T17" fmla="*/ 113 h 131"/>
                <a:gd name="T18" fmla="*/ 761 w 903"/>
                <a:gd name="T19" fmla="*/ 113 h 131"/>
                <a:gd name="T20" fmla="*/ 768 w 903"/>
                <a:gd name="T21" fmla="*/ 112 h 131"/>
                <a:gd name="T22" fmla="*/ 768 w 903"/>
                <a:gd name="T23" fmla="*/ 112 h 131"/>
                <a:gd name="T24" fmla="*/ 775 w 903"/>
                <a:gd name="T25" fmla="*/ 111 h 131"/>
                <a:gd name="T26" fmla="*/ 776 w 903"/>
                <a:gd name="T27" fmla="*/ 111 h 131"/>
                <a:gd name="T28" fmla="*/ 783 w 903"/>
                <a:gd name="T29" fmla="*/ 110 h 131"/>
                <a:gd name="T30" fmla="*/ 783 w 903"/>
                <a:gd name="T31" fmla="*/ 110 h 131"/>
                <a:gd name="T32" fmla="*/ 893 w 903"/>
                <a:gd name="T33" fmla="*/ 80 h 131"/>
                <a:gd name="T34" fmla="*/ 903 w 903"/>
                <a:gd name="T35" fmla="*/ 65 h 131"/>
                <a:gd name="T36" fmla="*/ 452 w 903"/>
                <a:gd name="T3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3" h="131">
                  <a:moveTo>
                    <a:pt x="452" y="0"/>
                  </a:moveTo>
                  <a:cubicBezTo>
                    <a:pt x="203" y="0"/>
                    <a:pt x="0" y="29"/>
                    <a:pt x="0" y="65"/>
                  </a:cubicBezTo>
                  <a:cubicBezTo>
                    <a:pt x="0" y="70"/>
                    <a:pt x="4" y="75"/>
                    <a:pt x="11" y="80"/>
                  </a:cubicBezTo>
                  <a:cubicBezTo>
                    <a:pt x="56" y="109"/>
                    <a:pt x="236" y="131"/>
                    <a:pt x="452" y="131"/>
                  </a:cubicBezTo>
                  <a:cubicBezTo>
                    <a:pt x="538" y="131"/>
                    <a:pt x="618" y="127"/>
                    <a:pt x="686" y="121"/>
                  </a:cubicBezTo>
                  <a:cubicBezTo>
                    <a:pt x="686" y="121"/>
                    <a:pt x="686" y="121"/>
                    <a:pt x="686" y="121"/>
                  </a:cubicBezTo>
                  <a:cubicBezTo>
                    <a:pt x="710" y="119"/>
                    <a:pt x="732" y="117"/>
                    <a:pt x="753" y="114"/>
                  </a:cubicBezTo>
                  <a:cubicBezTo>
                    <a:pt x="753" y="114"/>
                    <a:pt x="753" y="114"/>
                    <a:pt x="753" y="114"/>
                  </a:cubicBezTo>
                  <a:cubicBezTo>
                    <a:pt x="756" y="114"/>
                    <a:pt x="758" y="114"/>
                    <a:pt x="760" y="113"/>
                  </a:cubicBezTo>
                  <a:cubicBezTo>
                    <a:pt x="761" y="113"/>
                    <a:pt x="761" y="113"/>
                    <a:pt x="761" y="113"/>
                  </a:cubicBezTo>
                  <a:cubicBezTo>
                    <a:pt x="763" y="113"/>
                    <a:pt x="766" y="113"/>
                    <a:pt x="768" y="112"/>
                  </a:cubicBezTo>
                  <a:cubicBezTo>
                    <a:pt x="768" y="112"/>
                    <a:pt x="768" y="112"/>
                    <a:pt x="768" y="112"/>
                  </a:cubicBezTo>
                  <a:cubicBezTo>
                    <a:pt x="771" y="112"/>
                    <a:pt x="773" y="111"/>
                    <a:pt x="775" y="111"/>
                  </a:cubicBezTo>
                  <a:cubicBezTo>
                    <a:pt x="776" y="111"/>
                    <a:pt x="776" y="111"/>
                    <a:pt x="776" y="111"/>
                  </a:cubicBezTo>
                  <a:cubicBezTo>
                    <a:pt x="778" y="111"/>
                    <a:pt x="780" y="110"/>
                    <a:pt x="783" y="110"/>
                  </a:cubicBezTo>
                  <a:cubicBezTo>
                    <a:pt x="783" y="110"/>
                    <a:pt x="783" y="110"/>
                    <a:pt x="783" y="110"/>
                  </a:cubicBezTo>
                  <a:cubicBezTo>
                    <a:pt x="836" y="102"/>
                    <a:pt x="875" y="91"/>
                    <a:pt x="893" y="80"/>
                  </a:cubicBezTo>
                  <a:cubicBezTo>
                    <a:pt x="900" y="75"/>
                    <a:pt x="903" y="70"/>
                    <a:pt x="903" y="65"/>
                  </a:cubicBezTo>
                  <a:cubicBezTo>
                    <a:pt x="903" y="29"/>
                    <a:pt x="701" y="0"/>
                    <a:pt x="452" y="0"/>
                  </a:cubicBezTo>
                </a:path>
              </a:pathLst>
            </a:custGeom>
            <a:solidFill>
              <a:schemeClr val="accent1">
                <a:lumMod val="75000"/>
              </a:schemeClr>
            </a:solidFill>
            <a:ln>
              <a:noFill/>
            </a:ln>
          </p:spPr>
          <p:txBody>
            <a:bodyPr vert="horz" wrap="square" lIns="91416" tIns="45708" rIns="91416" bIns="45708" numCol="1" anchor="t" anchorCtr="0" compatLnSpc="1">
              <a:prstTxWarp prst="textNoShape">
                <a:avLst/>
              </a:prstTxWarp>
            </a:bodyPr>
            <a:lstStyle/>
            <a:p>
              <a:endParaRPr lang="id-ID" sz="3599" dirty="0">
                <a:latin typeface="Montserrat Light" pitchFamily="2" charset="77"/>
              </a:endParaRPr>
            </a:p>
          </p:txBody>
        </p:sp>
        <p:sp>
          <p:nvSpPr>
            <p:cNvPr id="9" name="Oval 32">
              <a:extLst>
                <a:ext uri="{FF2B5EF4-FFF2-40B4-BE49-F238E27FC236}">
                  <a16:creationId xmlns:a16="http://schemas.microsoft.com/office/drawing/2014/main" id="{D5ACA616-3724-4549-83CD-55BDED2B4C50}"/>
                </a:ext>
              </a:extLst>
            </p:cNvPr>
            <p:cNvSpPr>
              <a:spLocks noChangeArrowheads="1"/>
            </p:cNvSpPr>
            <p:nvPr/>
          </p:nvSpPr>
          <p:spPr bwMode="auto">
            <a:xfrm>
              <a:off x="4633931" y="2053551"/>
              <a:ext cx="2857153" cy="341390"/>
            </a:xfrm>
            <a:prstGeom prst="ellipse">
              <a:avLst/>
            </a:prstGeom>
            <a:solidFill>
              <a:schemeClr val="accent1">
                <a:lumMod val="50000"/>
              </a:schemeClr>
            </a:solidFill>
            <a:ln>
              <a:noFill/>
            </a:ln>
          </p:spPr>
          <p:txBody>
            <a:bodyPr vert="horz" wrap="square" lIns="91416" tIns="45708" rIns="91416" bIns="45708" numCol="1" anchor="t" anchorCtr="0" compatLnSpc="1">
              <a:prstTxWarp prst="textNoShape">
                <a:avLst/>
              </a:prstTxWarp>
            </a:bodyPr>
            <a:lstStyle/>
            <a:p>
              <a:endParaRPr lang="id-ID" sz="3599" dirty="0">
                <a:latin typeface="Montserrat Light" pitchFamily="2" charset="77"/>
              </a:endParaRPr>
            </a:p>
          </p:txBody>
        </p:sp>
        <p:sp>
          <p:nvSpPr>
            <p:cNvPr id="10" name="Freeform 35">
              <a:extLst>
                <a:ext uri="{FF2B5EF4-FFF2-40B4-BE49-F238E27FC236}">
                  <a16:creationId xmlns:a16="http://schemas.microsoft.com/office/drawing/2014/main" id="{03F1CCBC-5344-794A-A7CD-EDED555D95C3}"/>
                </a:ext>
              </a:extLst>
            </p:cNvPr>
            <p:cNvSpPr>
              <a:spLocks/>
            </p:cNvSpPr>
            <p:nvPr/>
          </p:nvSpPr>
          <p:spPr bwMode="auto">
            <a:xfrm>
              <a:off x="4042625" y="2265431"/>
              <a:ext cx="4108687" cy="1213650"/>
            </a:xfrm>
            <a:custGeom>
              <a:avLst/>
              <a:gdLst>
                <a:gd name="T0" fmla="*/ 882 w 882"/>
                <a:gd name="T1" fmla="*/ 0 h 260"/>
                <a:gd name="T2" fmla="*/ 798 w 882"/>
                <a:gd name="T3" fmla="*/ 25 h 260"/>
                <a:gd name="T4" fmla="*/ 675 w 882"/>
                <a:gd name="T5" fmla="*/ 41 h 260"/>
                <a:gd name="T6" fmla="*/ 441 w 882"/>
                <a:gd name="T7" fmla="*/ 51 h 260"/>
                <a:gd name="T8" fmla="*/ 0 w 882"/>
                <a:gd name="T9" fmla="*/ 0 h 260"/>
                <a:gd name="T10" fmla="*/ 0 w 882"/>
                <a:gd name="T11" fmla="*/ 0 h 260"/>
                <a:gd name="T12" fmla="*/ 146 w 882"/>
                <a:gd name="T13" fmla="*/ 227 h 260"/>
                <a:gd name="T14" fmla="*/ 437 w 882"/>
                <a:gd name="T15" fmla="*/ 260 h 260"/>
                <a:gd name="T16" fmla="*/ 604 w 882"/>
                <a:gd name="T17" fmla="*/ 251 h 260"/>
                <a:gd name="T18" fmla="*/ 683 w 882"/>
                <a:gd name="T19" fmla="*/ 239 h 260"/>
                <a:gd name="T20" fmla="*/ 730 w 882"/>
                <a:gd name="T21" fmla="*/ 227 h 260"/>
                <a:gd name="T22" fmla="*/ 882 w 882"/>
                <a:gd name="T23" fmla="*/ 0 h 260"/>
                <a:gd name="T24" fmla="*/ 882 w 882"/>
                <a:gd name="T25"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2" h="260">
                  <a:moveTo>
                    <a:pt x="882" y="0"/>
                  </a:moveTo>
                  <a:cubicBezTo>
                    <a:pt x="867" y="9"/>
                    <a:pt x="838" y="18"/>
                    <a:pt x="798" y="25"/>
                  </a:cubicBezTo>
                  <a:cubicBezTo>
                    <a:pt x="765" y="32"/>
                    <a:pt x="723" y="37"/>
                    <a:pt x="675" y="41"/>
                  </a:cubicBezTo>
                  <a:cubicBezTo>
                    <a:pt x="607" y="47"/>
                    <a:pt x="527" y="51"/>
                    <a:pt x="441" y="51"/>
                  </a:cubicBezTo>
                  <a:cubicBezTo>
                    <a:pt x="225" y="51"/>
                    <a:pt x="45" y="29"/>
                    <a:pt x="0" y="0"/>
                  </a:cubicBezTo>
                  <a:cubicBezTo>
                    <a:pt x="0" y="0"/>
                    <a:pt x="0" y="0"/>
                    <a:pt x="0" y="0"/>
                  </a:cubicBezTo>
                  <a:cubicBezTo>
                    <a:pt x="0" y="0"/>
                    <a:pt x="73" y="78"/>
                    <a:pt x="146" y="227"/>
                  </a:cubicBezTo>
                  <a:cubicBezTo>
                    <a:pt x="205" y="247"/>
                    <a:pt x="313" y="260"/>
                    <a:pt x="437" y="260"/>
                  </a:cubicBezTo>
                  <a:cubicBezTo>
                    <a:pt x="498" y="260"/>
                    <a:pt x="555" y="257"/>
                    <a:pt x="604" y="251"/>
                  </a:cubicBezTo>
                  <a:cubicBezTo>
                    <a:pt x="634" y="248"/>
                    <a:pt x="660" y="244"/>
                    <a:pt x="683" y="239"/>
                  </a:cubicBezTo>
                  <a:cubicBezTo>
                    <a:pt x="701" y="235"/>
                    <a:pt x="717" y="231"/>
                    <a:pt x="730" y="227"/>
                  </a:cubicBezTo>
                  <a:cubicBezTo>
                    <a:pt x="770" y="150"/>
                    <a:pt x="819" y="73"/>
                    <a:pt x="882" y="0"/>
                  </a:cubicBezTo>
                  <a:cubicBezTo>
                    <a:pt x="882" y="0"/>
                    <a:pt x="882" y="0"/>
                    <a:pt x="882" y="0"/>
                  </a:cubicBezTo>
                </a:path>
              </a:pathLst>
            </a:custGeom>
            <a:solidFill>
              <a:schemeClr val="accent1"/>
            </a:solidFill>
            <a:ln>
              <a:noFill/>
            </a:ln>
          </p:spPr>
          <p:txBody>
            <a:bodyPr vert="horz" wrap="square" lIns="91416" tIns="45708" rIns="91416" bIns="45708" numCol="1" anchor="t" anchorCtr="0" compatLnSpc="1">
              <a:prstTxWarp prst="textNoShape">
                <a:avLst/>
              </a:prstTxWarp>
            </a:bodyPr>
            <a:lstStyle/>
            <a:p>
              <a:endParaRPr lang="id-ID" sz="3599" dirty="0">
                <a:latin typeface="Montserrat Light" pitchFamily="2" charset="77"/>
              </a:endParaRPr>
            </a:p>
          </p:txBody>
        </p:sp>
      </p:grpSp>
      <p:sp>
        <p:nvSpPr>
          <p:cNvPr id="11" name="Freeform 36">
            <a:extLst>
              <a:ext uri="{FF2B5EF4-FFF2-40B4-BE49-F238E27FC236}">
                <a16:creationId xmlns:a16="http://schemas.microsoft.com/office/drawing/2014/main" id="{0FCDE1DD-6203-8740-8E1E-A1006F27190B}"/>
              </a:ext>
            </a:extLst>
          </p:cNvPr>
          <p:cNvSpPr>
            <a:spLocks/>
          </p:cNvSpPr>
          <p:nvPr/>
        </p:nvSpPr>
        <p:spPr bwMode="auto">
          <a:xfrm>
            <a:off x="5340044" y="5650205"/>
            <a:ext cx="1463184" cy="1112087"/>
          </a:xfrm>
          <a:custGeom>
            <a:avLst/>
            <a:gdLst>
              <a:gd name="T0" fmla="*/ 314 w 314"/>
              <a:gd name="T1" fmla="*/ 0 h 238"/>
              <a:gd name="T2" fmla="*/ 306 w 314"/>
              <a:gd name="T3" fmla="*/ 3 h 238"/>
              <a:gd name="T4" fmla="*/ 293 w 314"/>
              <a:gd name="T5" fmla="*/ 8 h 238"/>
              <a:gd name="T6" fmla="*/ 248 w 314"/>
              <a:gd name="T7" fmla="*/ 18 h 238"/>
              <a:gd name="T8" fmla="*/ 157 w 314"/>
              <a:gd name="T9" fmla="*/ 26 h 238"/>
              <a:gd name="T10" fmla="*/ 1 w 314"/>
              <a:gd name="T11" fmla="*/ 1 h 238"/>
              <a:gd name="T12" fmla="*/ 0 w 314"/>
              <a:gd name="T13" fmla="*/ 0 h 238"/>
              <a:gd name="T14" fmla="*/ 16 w 314"/>
              <a:gd name="T15" fmla="*/ 153 h 238"/>
              <a:gd name="T16" fmla="*/ 18 w 314"/>
              <a:gd name="T17" fmla="*/ 208 h 238"/>
              <a:gd name="T18" fmla="*/ 31 w 314"/>
              <a:gd name="T19" fmla="*/ 221 h 238"/>
              <a:gd name="T20" fmla="*/ 47 w 314"/>
              <a:gd name="T21" fmla="*/ 227 h 238"/>
              <a:gd name="T22" fmla="*/ 157 w 314"/>
              <a:gd name="T23" fmla="*/ 238 h 238"/>
              <a:gd name="T24" fmla="*/ 235 w 314"/>
              <a:gd name="T25" fmla="*/ 233 h 238"/>
              <a:gd name="T26" fmla="*/ 258 w 314"/>
              <a:gd name="T27" fmla="*/ 229 h 238"/>
              <a:gd name="T28" fmla="*/ 273 w 314"/>
              <a:gd name="T29" fmla="*/ 225 h 238"/>
              <a:gd name="T30" fmla="*/ 279 w 314"/>
              <a:gd name="T31" fmla="*/ 223 h 238"/>
              <a:gd name="T32" fmla="*/ 296 w 314"/>
              <a:gd name="T33" fmla="*/ 208 h 238"/>
              <a:gd name="T34" fmla="*/ 298 w 314"/>
              <a:gd name="T35" fmla="*/ 142 h 238"/>
              <a:gd name="T36" fmla="*/ 314 w 314"/>
              <a:gd name="T3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4" h="238">
                <a:moveTo>
                  <a:pt x="314" y="0"/>
                </a:moveTo>
                <a:cubicBezTo>
                  <a:pt x="311" y="1"/>
                  <a:pt x="309" y="2"/>
                  <a:pt x="306" y="3"/>
                </a:cubicBezTo>
                <a:cubicBezTo>
                  <a:pt x="302" y="5"/>
                  <a:pt x="297" y="6"/>
                  <a:pt x="293" y="8"/>
                </a:cubicBezTo>
                <a:cubicBezTo>
                  <a:pt x="280" y="12"/>
                  <a:pt x="264" y="16"/>
                  <a:pt x="248" y="18"/>
                </a:cubicBezTo>
                <a:cubicBezTo>
                  <a:pt x="220" y="23"/>
                  <a:pt x="189" y="26"/>
                  <a:pt x="157" y="26"/>
                </a:cubicBezTo>
                <a:cubicBezTo>
                  <a:pt x="94" y="26"/>
                  <a:pt x="37" y="16"/>
                  <a:pt x="1" y="1"/>
                </a:cubicBezTo>
                <a:cubicBezTo>
                  <a:pt x="1" y="1"/>
                  <a:pt x="0" y="0"/>
                  <a:pt x="0" y="0"/>
                </a:cubicBezTo>
                <a:cubicBezTo>
                  <a:pt x="7" y="49"/>
                  <a:pt x="13" y="100"/>
                  <a:pt x="16" y="153"/>
                </a:cubicBezTo>
                <a:cubicBezTo>
                  <a:pt x="17" y="171"/>
                  <a:pt x="18" y="190"/>
                  <a:pt x="18" y="208"/>
                </a:cubicBezTo>
                <a:cubicBezTo>
                  <a:pt x="18" y="213"/>
                  <a:pt x="23" y="217"/>
                  <a:pt x="31" y="221"/>
                </a:cubicBezTo>
                <a:cubicBezTo>
                  <a:pt x="35" y="223"/>
                  <a:pt x="41" y="225"/>
                  <a:pt x="47" y="227"/>
                </a:cubicBezTo>
                <a:cubicBezTo>
                  <a:pt x="72" y="234"/>
                  <a:pt x="112" y="238"/>
                  <a:pt x="157" y="238"/>
                </a:cubicBezTo>
                <a:cubicBezTo>
                  <a:pt x="186" y="238"/>
                  <a:pt x="213" y="236"/>
                  <a:pt x="235" y="233"/>
                </a:cubicBezTo>
                <a:cubicBezTo>
                  <a:pt x="244" y="232"/>
                  <a:pt x="251" y="230"/>
                  <a:pt x="258" y="229"/>
                </a:cubicBezTo>
                <a:cubicBezTo>
                  <a:pt x="263" y="228"/>
                  <a:pt x="268" y="226"/>
                  <a:pt x="273" y="225"/>
                </a:cubicBezTo>
                <a:cubicBezTo>
                  <a:pt x="275" y="224"/>
                  <a:pt x="277" y="224"/>
                  <a:pt x="279" y="223"/>
                </a:cubicBezTo>
                <a:cubicBezTo>
                  <a:pt x="290" y="219"/>
                  <a:pt x="296" y="214"/>
                  <a:pt x="296" y="208"/>
                </a:cubicBezTo>
                <a:cubicBezTo>
                  <a:pt x="296" y="208"/>
                  <a:pt x="295" y="184"/>
                  <a:pt x="298" y="142"/>
                </a:cubicBezTo>
                <a:cubicBezTo>
                  <a:pt x="300" y="106"/>
                  <a:pt x="305" y="57"/>
                  <a:pt x="314" y="0"/>
                </a:cubicBezTo>
              </a:path>
            </a:pathLst>
          </a:custGeom>
          <a:solidFill>
            <a:schemeClr val="accent4"/>
          </a:solidFill>
          <a:ln w="9525">
            <a:noFill/>
            <a:round/>
            <a:headEnd/>
            <a:tailEnd/>
          </a:ln>
        </p:spPr>
        <p:txBody>
          <a:bodyPr vert="horz" wrap="square" lIns="91416" tIns="45708" rIns="91416" bIns="45708" numCol="1" anchor="t" anchorCtr="0" compatLnSpc="1">
            <a:prstTxWarp prst="textNoShape">
              <a:avLst/>
            </a:prstTxWarp>
          </a:bodyPr>
          <a:lstStyle/>
          <a:p>
            <a:endParaRPr lang="id-ID" sz="3599" dirty="0">
              <a:latin typeface="Montserrat Light" pitchFamily="2" charset="77"/>
            </a:endParaRPr>
          </a:p>
        </p:txBody>
      </p:sp>
      <p:grpSp>
        <p:nvGrpSpPr>
          <p:cNvPr id="12" name="Group 11">
            <a:extLst>
              <a:ext uri="{FF2B5EF4-FFF2-40B4-BE49-F238E27FC236}">
                <a16:creationId xmlns:a16="http://schemas.microsoft.com/office/drawing/2014/main" id="{1B221C85-122C-B74A-BFC8-61E61CA6C996}"/>
              </a:ext>
            </a:extLst>
          </p:cNvPr>
          <p:cNvGrpSpPr/>
          <p:nvPr/>
        </p:nvGrpSpPr>
        <p:grpSpPr>
          <a:xfrm>
            <a:off x="6432402" y="2746625"/>
            <a:ext cx="1329278" cy="4002530"/>
            <a:chOff x="6432489" y="2380591"/>
            <a:chExt cx="1329624" cy="4003572"/>
          </a:xfrm>
          <a:solidFill>
            <a:schemeClr val="bg2">
              <a:alpha val="20000"/>
            </a:schemeClr>
          </a:solidFill>
        </p:grpSpPr>
        <p:sp>
          <p:nvSpPr>
            <p:cNvPr id="13" name="Freeform 38">
              <a:extLst>
                <a:ext uri="{FF2B5EF4-FFF2-40B4-BE49-F238E27FC236}">
                  <a16:creationId xmlns:a16="http://schemas.microsoft.com/office/drawing/2014/main" id="{820460F3-CA67-D748-BF4E-473B24D17773}"/>
                </a:ext>
              </a:extLst>
            </p:cNvPr>
            <p:cNvSpPr>
              <a:spLocks/>
            </p:cNvSpPr>
            <p:nvPr/>
          </p:nvSpPr>
          <p:spPr bwMode="auto">
            <a:xfrm>
              <a:off x="6628502" y="3380259"/>
              <a:ext cx="596208" cy="1037238"/>
            </a:xfrm>
            <a:custGeom>
              <a:avLst/>
              <a:gdLst>
                <a:gd name="T0" fmla="*/ 128 w 128"/>
                <a:gd name="T1" fmla="*/ 0 h 222"/>
                <a:gd name="T2" fmla="*/ 49 w 128"/>
                <a:gd name="T3" fmla="*/ 12 h 222"/>
                <a:gd name="T4" fmla="*/ 0 w 128"/>
                <a:gd name="T5" fmla="*/ 222 h 222"/>
                <a:gd name="T6" fmla="*/ 59 w 128"/>
                <a:gd name="T7" fmla="*/ 208 h 222"/>
                <a:gd name="T8" fmla="*/ 128 w 128"/>
                <a:gd name="T9" fmla="*/ 0 h 222"/>
              </a:gdLst>
              <a:ahLst/>
              <a:cxnLst>
                <a:cxn ang="0">
                  <a:pos x="T0" y="T1"/>
                </a:cxn>
                <a:cxn ang="0">
                  <a:pos x="T2" y="T3"/>
                </a:cxn>
                <a:cxn ang="0">
                  <a:pos x="T4" y="T5"/>
                </a:cxn>
                <a:cxn ang="0">
                  <a:pos x="T6" y="T7"/>
                </a:cxn>
                <a:cxn ang="0">
                  <a:pos x="T8" y="T9"/>
                </a:cxn>
              </a:cxnLst>
              <a:rect l="0" t="0" r="r" b="b"/>
              <a:pathLst>
                <a:path w="128" h="222">
                  <a:moveTo>
                    <a:pt x="128" y="0"/>
                  </a:moveTo>
                  <a:cubicBezTo>
                    <a:pt x="105" y="5"/>
                    <a:pt x="79" y="9"/>
                    <a:pt x="49" y="12"/>
                  </a:cubicBezTo>
                  <a:cubicBezTo>
                    <a:pt x="32" y="72"/>
                    <a:pt x="15" y="142"/>
                    <a:pt x="0" y="222"/>
                  </a:cubicBezTo>
                  <a:cubicBezTo>
                    <a:pt x="22" y="218"/>
                    <a:pt x="42" y="214"/>
                    <a:pt x="59" y="208"/>
                  </a:cubicBezTo>
                  <a:cubicBezTo>
                    <a:pt x="76" y="140"/>
                    <a:pt x="99" y="70"/>
                    <a:pt x="128" y="0"/>
                  </a:cubicBezTo>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id-ID" sz="3599" dirty="0">
                <a:latin typeface="Montserrat Light" pitchFamily="2" charset="77"/>
              </a:endParaRPr>
            </a:p>
          </p:txBody>
        </p:sp>
        <p:sp>
          <p:nvSpPr>
            <p:cNvPr id="14" name="Freeform 39">
              <a:extLst>
                <a:ext uri="{FF2B5EF4-FFF2-40B4-BE49-F238E27FC236}">
                  <a16:creationId xmlns:a16="http://schemas.microsoft.com/office/drawing/2014/main" id="{A6B0EC7E-E1DC-F540-A2DC-5F8DA55B8820}"/>
                </a:ext>
              </a:extLst>
            </p:cNvPr>
            <p:cNvSpPr>
              <a:spLocks/>
            </p:cNvSpPr>
            <p:nvPr/>
          </p:nvSpPr>
          <p:spPr bwMode="auto">
            <a:xfrm>
              <a:off x="6492926" y="4352158"/>
              <a:ext cx="409995" cy="1027437"/>
            </a:xfrm>
            <a:custGeom>
              <a:avLst/>
              <a:gdLst>
                <a:gd name="T0" fmla="*/ 88 w 88"/>
                <a:gd name="T1" fmla="*/ 0 h 220"/>
                <a:gd name="T2" fmla="*/ 29 w 88"/>
                <a:gd name="T3" fmla="*/ 14 h 220"/>
                <a:gd name="T4" fmla="*/ 0 w 88"/>
                <a:gd name="T5" fmla="*/ 220 h 220"/>
                <a:gd name="T6" fmla="*/ 0 w 88"/>
                <a:gd name="T7" fmla="*/ 220 h 220"/>
                <a:gd name="T8" fmla="*/ 0 w 88"/>
                <a:gd name="T9" fmla="*/ 220 h 220"/>
                <a:gd name="T10" fmla="*/ 45 w 88"/>
                <a:gd name="T11" fmla="*/ 210 h 220"/>
                <a:gd name="T12" fmla="*/ 45 w 88"/>
                <a:gd name="T13" fmla="*/ 210 h 220"/>
                <a:gd name="T14" fmla="*/ 88 w 88"/>
                <a:gd name="T15" fmla="*/ 0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20">
                  <a:moveTo>
                    <a:pt x="88" y="0"/>
                  </a:moveTo>
                  <a:cubicBezTo>
                    <a:pt x="71" y="6"/>
                    <a:pt x="51" y="10"/>
                    <a:pt x="29" y="14"/>
                  </a:cubicBezTo>
                  <a:cubicBezTo>
                    <a:pt x="18" y="77"/>
                    <a:pt x="7" y="146"/>
                    <a:pt x="0" y="220"/>
                  </a:cubicBezTo>
                  <a:cubicBezTo>
                    <a:pt x="0" y="220"/>
                    <a:pt x="0" y="220"/>
                    <a:pt x="0" y="220"/>
                  </a:cubicBezTo>
                  <a:cubicBezTo>
                    <a:pt x="0" y="220"/>
                    <a:pt x="0" y="220"/>
                    <a:pt x="0" y="220"/>
                  </a:cubicBezTo>
                  <a:cubicBezTo>
                    <a:pt x="16" y="218"/>
                    <a:pt x="32" y="214"/>
                    <a:pt x="45" y="210"/>
                  </a:cubicBezTo>
                  <a:cubicBezTo>
                    <a:pt x="45" y="210"/>
                    <a:pt x="45" y="210"/>
                    <a:pt x="45" y="210"/>
                  </a:cubicBezTo>
                  <a:cubicBezTo>
                    <a:pt x="55" y="145"/>
                    <a:pt x="68" y="74"/>
                    <a:pt x="88" y="0"/>
                  </a:cubicBezTo>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id-ID" sz="3599" dirty="0">
                <a:latin typeface="Montserrat Light" pitchFamily="2" charset="77"/>
              </a:endParaRPr>
            </a:p>
          </p:txBody>
        </p:sp>
        <p:sp>
          <p:nvSpPr>
            <p:cNvPr id="15" name="Freeform 40">
              <a:extLst>
                <a:ext uri="{FF2B5EF4-FFF2-40B4-BE49-F238E27FC236}">
                  <a16:creationId xmlns:a16="http://schemas.microsoft.com/office/drawing/2014/main" id="{74198D30-5FDD-8040-9353-307FBA1806C7}"/>
                </a:ext>
              </a:extLst>
            </p:cNvPr>
            <p:cNvSpPr>
              <a:spLocks/>
            </p:cNvSpPr>
            <p:nvPr/>
          </p:nvSpPr>
          <p:spPr bwMode="auto">
            <a:xfrm>
              <a:off x="6857185" y="2380591"/>
              <a:ext cx="904928" cy="1055205"/>
            </a:xfrm>
            <a:custGeom>
              <a:avLst/>
              <a:gdLst>
                <a:gd name="T0" fmla="*/ 194 w 194"/>
                <a:gd name="T1" fmla="*/ 0 h 226"/>
                <a:gd name="T2" fmla="*/ 180 w 194"/>
                <a:gd name="T3" fmla="*/ 3 h 226"/>
                <a:gd name="T4" fmla="*/ 180 w 194"/>
                <a:gd name="T5" fmla="*/ 3 h 226"/>
                <a:gd name="T6" fmla="*/ 180 w 194"/>
                <a:gd name="T7" fmla="*/ 3 h 226"/>
                <a:gd name="T8" fmla="*/ 168 w 194"/>
                <a:gd name="T9" fmla="*/ 5 h 226"/>
                <a:gd name="T10" fmla="*/ 166 w 194"/>
                <a:gd name="T11" fmla="*/ 5 h 226"/>
                <a:gd name="T12" fmla="*/ 164 w 194"/>
                <a:gd name="T13" fmla="*/ 6 h 226"/>
                <a:gd name="T14" fmla="*/ 140 w 194"/>
                <a:gd name="T15" fmla="*/ 9 h 226"/>
                <a:gd name="T16" fmla="*/ 138 w 194"/>
                <a:gd name="T17" fmla="*/ 9 h 226"/>
                <a:gd name="T18" fmla="*/ 71 w 194"/>
                <a:gd name="T19" fmla="*/ 16 h 226"/>
                <a:gd name="T20" fmla="*/ 71 w 194"/>
                <a:gd name="T21" fmla="*/ 16 h 226"/>
                <a:gd name="T22" fmla="*/ 71 w 194"/>
                <a:gd name="T23" fmla="*/ 16 h 226"/>
                <a:gd name="T24" fmla="*/ 0 w 194"/>
                <a:gd name="T25" fmla="*/ 226 h 226"/>
                <a:gd name="T26" fmla="*/ 0 w 194"/>
                <a:gd name="T27" fmla="*/ 226 h 226"/>
                <a:gd name="T28" fmla="*/ 0 w 194"/>
                <a:gd name="T29" fmla="*/ 226 h 226"/>
                <a:gd name="T30" fmla="*/ 79 w 194"/>
                <a:gd name="T31" fmla="*/ 214 h 226"/>
                <a:gd name="T32" fmla="*/ 79 w 194"/>
                <a:gd name="T33" fmla="*/ 214 h 226"/>
                <a:gd name="T34" fmla="*/ 194 w 194"/>
                <a:gd name="T35"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26">
                  <a:moveTo>
                    <a:pt x="194" y="0"/>
                  </a:moveTo>
                  <a:cubicBezTo>
                    <a:pt x="190" y="1"/>
                    <a:pt x="185" y="2"/>
                    <a:pt x="180" y="3"/>
                  </a:cubicBezTo>
                  <a:cubicBezTo>
                    <a:pt x="180" y="3"/>
                    <a:pt x="180" y="3"/>
                    <a:pt x="180" y="3"/>
                  </a:cubicBezTo>
                  <a:cubicBezTo>
                    <a:pt x="180" y="3"/>
                    <a:pt x="180" y="3"/>
                    <a:pt x="180" y="3"/>
                  </a:cubicBezTo>
                  <a:cubicBezTo>
                    <a:pt x="176" y="4"/>
                    <a:pt x="172" y="4"/>
                    <a:pt x="168" y="5"/>
                  </a:cubicBezTo>
                  <a:cubicBezTo>
                    <a:pt x="167" y="5"/>
                    <a:pt x="167" y="5"/>
                    <a:pt x="166" y="5"/>
                  </a:cubicBezTo>
                  <a:cubicBezTo>
                    <a:pt x="165" y="5"/>
                    <a:pt x="165" y="5"/>
                    <a:pt x="164" y="6"/>
                  </a:cubicBezTo>
                  <a:cubicBezTo>
                    <a:pt x="156" y="7"/>
                    <a:pt x="148" y="8"/>
                    <a:pt x="140" y="9"/>
                  </a:cubicBezTo>
                  <a:cubicBezTo>
                    <a:pt x="139" y="9"/>
                    <a:pt x="139" y="9"/>
                    <a:pt x="138" y="9"/>
                  </a:cubicBezTo>
                  <a:cubicBezTo>
                    <a:pt x="118" y="12"/>
                    <a:pt x="95" y="14"/>
                    <a:pt x="71" y="16"/>
                  </a:cubicBezTo>
                  <a:cubicBezTo>
                    <a:pt x="71" y="16"/>
                    <a:pt x="71" y="16"/>
                    <a:pt x="71" y="16"/>
                  </a:cubicBezTo>
                  <a:cubicBezTo>
                    <a:pt x="71" y="16"/>
                    <a:pt x="71" y="16"/>
                    <a:pt x="71" y="16"/>
                  </a:cubicBezTo>
                  <a:cubicBezTo>
                    <a:pt x="71" y="16"/>
                    <a:pt x="37" y="93"/>
                    <a:pt x="0" y="226"/>
                  </a:cubicBezTo>
                  <a:cubicBezTo>
                    <a:pt x="0" y="226"/>
                    <a:pt x="0" y="226"/>
                    <a:pt x="0" y="226"/>
                  </a:cubicBezTo>
                  <a:cubicBezTo>
                    <a:pt x="0" y="226"/>
                    <a:pt x="0" y="226"/>
                    <a:pt x="0" y="226"/>
                  </a:cubicBezTo>
                  <a:cubicBezTo>
                    <a:pt x="30" y="223"/>
                    <a:pt x="56" y="219"/>
                    <a:pt x="79" y="214"/>
                  </a:cubicBezTo>
                  <a:cubicBezTo>
                    <a:pt x="79" y="214"/>
                    <a:pt x="79" y="214"/>
                    <a:pt x="79" y="214"/>
                  </a:cubicBezTo>
                  <a:cubicBezTo>
                    <a:pt x="110" y="140"/>
                    <a:pt x="148" y="68"/>
                    <a:pt x="194" y="0"/>
                  </a:cubicBezTo>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id-ID" sz="3599" dirty="0">
                <a:latin typeface="Montserrat Light" pitchFamily="2" charset="77"/>
              </a:endParaRPr>
            </a:p>
          </p:txBody>
        </p:sp>
        <p:sp>
          <p:nvSpPr>
            <p:cNvPr id="16" name="Freeform 41">
              <a:extLst>
                <a:ext uri="{FF2B5EF4-FFF2-40B4-BE49-F238E27FC236}">
                  <a16:creationId xmlns:a16="http://schemas.microsoft.com/office/drawing/2014/main" id="{1E80790B-FD46-724A-9655-9D1CA91814EB}"/>
                </a:ext>
              </a:extLst>
            </p:cNvPr>
            <p:cNvSpPr>
              <a:spLocks/>
            </p:cNvSpPr>
            <p:nvPr/>
          </p:nvSpPr>
          <p:spPr bwMode="auto">
            <a:xfrm>
              <a:off x="6432489" y="5332225"/>
              <a:ext cx="269519" cy="1051938"/>
            </a:xfrm>
            <a:custGeom>
              <a:avLst/>
              <a:gdLst>
                <a:gd name="T0" fmla="*/ 58 w 58"/>
                <a:gd name="T1" fmla="*/ 0 h 225"/>
                <a:gd name="T2" fmla="*/ 13 w 58"/>
                <a:gd name="T3" fmla="*/ 10 h 225"/>
                <a:gd name="T4" fmla="*/ 13 w 58"/>
                <a:gd name="T5" fmla="*/ 10 h 225"/>
                <a:gd name="T6" fmla="*/ 0 w 58"/>
                <a:gd name="T7" fmla="*/ 225 h 225"/>
                <a:gd name="T8" fmla="*/ 23 w 58"/>
                <a:gd name="T9" fmla="*/ 221 h 225"/>
                <a:gd name="T10" fmla="*/ 38 w 58"/>
                <a:gd name="T11" fmla="*/ 217 h 225"/>
                <a:gd name="T12" fmla="*/ 58 w 58"/>
                <a:gd name="T13" fmla="*/ 0 h 225"/>
              </a:gdLst>
              <a:ahLst/>
              <a:cxnLst>
                <a:cxn ang="0">
                  <a:pos x="T0" y="T1"/>
                </a:cxn>
                <a:cxn ang="0">
                  <a:pos x="T2" y="T3"/>
                </a:cxn>
                <a:cxn ang="0">
                  <a:pos x="T4" y="T5"/>
                </a:cxn>
                <a:cxn ang="0">
                  <a:pos x="T6" y="T7"/>
                </a:cxn>
                <a:cxn ang="0">
                  <a:pos x="T8" y="T9"/>
                </a:cxn>
                <a:cxn ang="0">
                  <a:pos x="T10" y="T11"/>
                </a:cxn>
                <a:cxn ang="0">
                  <a:pos x="T12" y="T13"/>
                </a:cxn>
              </a:cxnLst>
              <a:rect l="0" t="0" r="r" b="b"/>
              <a:pathLst>
                <a:path w="58" h="225">
                  <a:moveTo>
                    <a:pt x="58" y="0"/>
                  </a:moveTo>
                  <a:cubicBezTo>
                    <a:pt x="45" y="4"/>
                    <a:pt x="29" y="8"/>
                    <a:pt x="13" y="10"/>
                  </a:cubicBezTo>
                  <a:cubicBezTo>
                    <a:pt x="13" y="10"/>
                    <a:pt x="13" y="10"/>
                    <a:pt x="13" y="10"/>
                  </a:cubicBezTo>
                  <a:cubicBezTo>
                    <a:pt x="6" y="78"/>
                    <a:pt x="1" y="150"/>
                    <a:pt x="0" y="225"/>
                  </a:cubicBezTo>
                  <a:cubicBezTo>
                    <a:pt x="9" y="224"/>
                    <a:pt x="16" y="222"/>
                    <a:pt x="23" y="221"/>
                  </a:cubicBezTo>
                  <a:cubicBezTo>
                    <a:pt x="28" y="220"/>
                    <a:pt x="33" y="218"/>
                    <a:pt x="38" y="217"/>
                  </a:cubicBezTo>
                  <a:cubicBezTo>
                    <a:pt x="40" y="166"/>
                    <a:pt x="45" y="90"/>
                    <a:pt x="58" y="0"/>
                  </a:cubicBezTo>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id-ID" sz="3599" dirty="0">
                <a:latin typeface="Montserrat Light" pitchFamily="2" charset="77"/>
              </a:endParaRPr>
            </a:p>
          </p:txBody>
        </p:sp>
      </p:grpSp>
      <p:sp>
        <p:nvSpPr>
          <p:cNvPr id="21" name="Freeform 20">
            <a:extLst>
              <a:ext uri="{FF2B5EF4-FFF2-40B4-BE49-F238E27FC236}">
                <a16:creationId xmlns:a16="http://schemas.microsoft.com/office/drawing/2014/main" id="{BCF7A71E-7E3B-1C4A-8473-BA8287AF80F3}"/>
              </a:ext>
            </a:extLst>
          </p:cNvPr>
          <p:cNvSpPr>
            <a:spLocks/>
          </p:cNvSpPr>
          <p:nvPr/>
        </p:nvSpPr>
        <p:spPr bwMode="auto">
          <a:xfrm>
            <a:off x="1588" y="3695628"/>
            <a:ext cx="4916695" cy="962042"/>
          </a:xfrm>
          <a:custGeom>
            <a:avLst/>
            <a:gdLst>
              <a:gd name="connsiteX0" fmla="*/ 0 w 9833390"/>
              <a:gd name="connsiteY0" fmla="*/ 0 h 1924083"/>
              <a:gd name="connsiteX1" fmla="*/ 4270075 w 9833390"/>
              <a:gd name="connsiteY1" fmla="*/ 0 h 1924083"/>
              <a:gd name="connsiteX2" fmla="*/ 4270075 w 9833390"/>
              <a:gd name="connsiteY2" fmla="*/ 830 h 1924083"/>
              <a:gd name="connsiteX3" fmla="*/ 4340635 w 9833390"/>
              <a:gd name="connsiteY3" fmla="*/ 830 h 1924083"/>
              <a:gd name="connsiteX4" fmla="*/ 8872886 w 9833390"/>
              <a:gd name="connsiteY4" fmla="*/ 830 h 1924083"/>
              <a:gd name="connsiteX5" fmla="*/ 9833390 w 9833390"/>
              <a:gd name="connsiteY5" fmla="*/ 1924083 h 1924083"/>
              <a:gd name="connsiteX6" fmla="*/ 5172972 w 9833390"/>
              <a:gd name="connsiteY6" fmla="*/ 1924083 h 1924083"/>
              <a:gd name="connsiteX7" fmla="*/ 4270075 w 9833390"/>
              <a:gd name="connsiteY7" fmla="*/ 1924083 h 1924083"/>
              <a:gd name="connsiteX8" fmla="*/ 4101279 w 9833390"/>
              <a:gd name="connsiteY8" fmla="*/ 1924083 h 1924083"/>
              <a:gd name="connsiteX9" fmla="*/ 2876730 w 9833390"/>
              <a:gd name="connsiteY9" fmla="*/ 1924083 h 1924083"/>
              <a:gd name="connsiteX10" fmla="*/ 0 w 9833390"/>
              <a:gd name="connsiteY10" fmla="*/ 1924083 h 192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33390" h="1924083">
                <a:moveTo>
                  <a:pt x="0" y="0"/>
                </a:moveTo>
                <a:lnTo>
                  <a:pt x="4270075" y="0"/>
                </a:lnTo>
                <a:lnTo>
                  <a:pt x="4270075" y="830"/>
                </a:lnTo>
                <a:lnTo>
                  <a:pt x="4340635" y="830"/>
                </a:lnTo>
                <a:cubicBezTo>
                  <a:pt x="5218978" y="830"/>
                  <a:pt x="6624328" y="830"/>
                  <a:pt x="8872886" y="830"/>
                </a:cubicBezTo>
                <a:cubicBezTo>
                  <a:pt x="9208597" y="547728"/>
                  <a:pt x="9553631" y="1194888"/>
                  <a:pt x="9833390" y="1924083"/>
                </a:cubicBezTo>
                <a:cubicBezTo>
                  <a:pt x="9833390" y="1924083"/>
                  <a:pt x="9833390" y="1924083"/>
                  <a:pt x="5172972" y="1924083"/>
                </a:cubicBezTo>
                <a:lnTo>
                  <a:pt x="4270075" y="1924083"/>
                </a:lnTo>
                <a:lnTo>
                  <a:pt x="4101279" y="1924083"/>
                </a:lnTo>
                <a:cubicBezTo>
                  <a:pt x="3719139" y="1924083"/>
                  <a:pt x="3311521" y="1924083"/>
                  <a:pt x="2876730" y="1924083"/>
                </a:cubicBezTo>
                <a:lnTo>
                  <a:pt x="0" y="1924083"/>
                </a:lnTo>
                <a:close/>
              </a:path>
            </a:pathLst>
          </a:custGeom>
          <a:solidFill>
            <a:schemeClr val="accent2"/>
          </a:solidFill>
          <a:ln>
            <a:noFill/>
          </a:ln>
        </p:spPr>
        <p:txBody>
          <a:bodyPr vert="horz" wrap="square" lIns="91416" tIns="45708" rIns="91416" bIns="45708" numCol="1" anchor="t" anchorCtr="0" compatLnSpc="1">
            <a:prstTxWarp prst="textNoShape">
              <a:avLst/>
            </a:prstTxWarp>
            <a:noAutofit/>
          </a:bodyPr>
          <a:lstStyle/>
          <a:p>
            <a:endParaRPr lang="id-ID" sz="3599" dirty="0">
              <a:latin typeface="Montserrat Light" pitchFamily="2" charset="77"/>
            </a:endParaRPr>
          </a:p>
        </p:txBody>
      </p:sp>
      <p:sp>
        <p:nvSpPr>
          <p:cNvPr id="18" name="Freeform 17">
            <a:extLst>
              <a:ext uri="{FF2B5EF4-FFF2-40B4-BE49-F238E27FC236}">
                <a16:creationId xmlns:a16="http://schemas.microsoft.com/office/drawing/2014/main" id="{C9C277E2-184F-3041-8808-97E0CA2A07FB}"/>
              </a:ext>
            </a:extLst>
          </p:cNvPr>
          <p:cNvSpPr/>
          <p:nvPr/>
        </p:nvSpPr>
        <p:spPr>
          <a:xfrm>
            <a:off x="0" y="4660594"/>
            <a:ext cx="5199518" cy="989611"/>
          </a:xfrm>
          <a:custGeom>
            <a:avLst/>
            <a:gdLst>
              <a:gd name="connsiteX0" fmla="*/ 0 w 5200872"/>
              <a:gd name="connsiteY0" fmla="*/ 0 h 989869"/>
              <a:gd name="connsiteX1" fmla="*/ 2142907 w 5200872"/>
              <a:gd name="connsiteY1" fmla="*/ 0 h 989869"/>
              <a:gd name="connsiteX2" fmla="*/ 2142907 w 5200872"/>
              <a:gd name="connsiteY2" fmla="*/ 1 h 989869"/>
              <a:gd name="connsiteX3" fmla="*/ 4920957 w 5200872"/>
              <a:gd name="connsiteY3" fmla="*/ 1 h 989869"/>
              <a:gd name="connsiteX4" fmla="*/ 5200872 w 5200872"/>
              <a:gd name="connsiteY4" fmla="*/ 989869 h 989869"/>
              <a:gd name="connsiteX5" fmla="*/ 2681840 w 5200872"/>
              <a:gd name="connsiteY5" fmla="*/ 989869 h 989869"/>
              <a:gd name="connsiteX6" fmla="*/ 2142907 w 5200872"/>
              <a:gd name="connsiteY6" fmla="*/ 989869 h 989869"/>
              <a:gd name="connsiteX7" fmla="*/ 2102573 w 5200872"/>
              <a:gd name="connsiteY7" fmla="*/ 989869 h 989869"/>
              <a:gd name="connsiteX8" fmla="*/ 1440684 w 5200872"/>
              <a:gd name="connsiteY8" fmla="*/ 989869 h 989869"/>
              <a:gd name="connsiteX9" fmla="*/ 0 w 5200872"/>
              <a:gd name="connsiteY9" fmla="*/ 989869 h 98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0872" h="989869">
                <a:moveTo>
                  <a:pt x="0" y="0"/>
                </a:moveTo>
                <a:lnTo>
                  <a:pt x="2142907" y="0"/>
                </a:lnTo>
                <a:lnTo>
                  <a:pt x="2142907" y="1"/>
                </a:lnTo>
                <a:lnTo>
                  <a:pt x="4920957" y="1"/>
                </a:lnTo>
                <a:cubicBezTo>
                  <a:pt x="5037589" y="303498"/>
                  <a:pt x="5130893" y="635011"/>
                  <a:pt x="5200872" y="989869"/>
                </a:cubicBezTo>
                <a:cubicBezTo>
                  <a:pt x="5200872" y="989869"/>
                  <a:pt x="5200872" y="989869"/>
                  <a:pt x="2681840" y="989869"/>
                </a:cubicBezTo>
                <a:lnTo>
                  <a:pt x="2142907" y="989869"/>
                </a:lnTo>
                <a:lnTo>
                  <a:pt x="2102573" y="989869"/>
                </a:lnTo>
                <a:lnTo>
                  <a:pt x="1440684" y="989869"/>
                </a:lnTo>
                <a:lnTo>
                  <a:pt x="0" y="98986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599" dirty="0">
              <a:latin typeface="Montserrat Light" pitchFamily="2" charset="77"/>
            </a:endParaRPr>
          </a:p>
        </p:txBody>
      </p:sp>
      <p:sp>
        <p:nvSpPr>
          <p:cNvPr id="19" name="Freeform 18">
            <a:extLst>
              <a:ext uri="{FF2B5EF4-FFF2-40B4-BE49-F238E27FC236}">
                <a16:creationId xmlns:a16="http://schemas.microsoft.com/office/drawing/2014/main" id="{62F9BB82-20A3-C747-9D8C-3C2F85328523}"/>
              </a:ext>
            </a:extLst>
          </p:cNvPr>
          <p:cNvSpPr/>
          <p:nvPr/>
        </p:nvSpPr>
        <p:spPr>
          <a:xfrm>
            <a:off x="1588" y="5650205"/>
            <a:ext cx="5292602" cy="961850"/>
          </a:xfrm>
          <a:custGeom>
            <a:avLst/>
            <a:gdLst>
              <a:gd name="connsiteX0" fmla="*/ 0 w 5293980"/>
              <a:gd name="connsiteY0" fmla="*/ 0 h 962100"/>
              <a:gd name="connsiteX1" fmla="*/ 1440685 w 5293980"/>
              <a:gd name="connsiteY1" fmla="*/ 0 h 962100"/>
              <a:gd name="connsiteX2" fmla="*/ 1448029 w 5293980"/>
              <a:gd name="connsiteY2" fmla="*/ 0 h 962100"/>
              <a:gd name="connsiteX3" fmla="*/ 1499435 w 5293980"/>
              <a:gd name="connsiteY3" fmla="*/ 0 h 962100"/>
              <a:gd name="connsiteX4" fmla="*/ 1638966 w 5293980"/>
              <a:gd name="connsiteY4" fmla="*/ 0 h 962100"/>
              <a:gd name="connsiteX5" fmla="*/ 1755548 w 5293980"/>
              <a:gd name="connsiteY5" fmla="*/ 0 h 962100"/>
              <a:gd name="connsiteX6" fmla="*/ 1910685 w 5293980"/>
              <a:gd name="connsiteY6" fmla="*/ 0 h 962100"/>
              <a:gd name="connsiteX7" fmla="*/ 2109884 w 5293980"/>
              <a:gd name="connsiteY7" fmla="*/ 0 h 962100"/>
              <a:gd name="connsiteX8" fmla="*/ 2142907 w 5293980"/>
              <a:gd name="connsiteY8" fmla="*/ 0 h 962100"/>
              <a:gd name="connsiteX9" fmla="*/ 2358653 w 5293980"/>
              <a:gd name="connsiteY9" fmla="*/ 0 h 962100"/>
              <a:gd name="connsiteX10" fmla="*/ 5200680 w 5293980"/>
              <a:gd name="connsiteY10" fmla="*/ 0 h 962100"/>
              <a:gd name="connsiteX11" fmla="*/ 5293980 w 5293980"/>
              <a:gd name="connsiteY11" fmla="*/ 962100 h 962100"/>
              <a:gd name="connsiteX12" fmla="*/ 2712574 w 5293980"/>
              <a:gd name="connsiteY12" fmla="*/ 962100 h 962100"/>
              <a:gd name="connsiteX13" fmla="*/ 2142907 w 5293980"/>
              <a:gd name="connsiteY13" fmla="*/ 962100 h 962100"/>
              <a:gd name="connsiteX14" fmla="*/ 2118963 w 5293980"/>
              <a:gd name="connsiteY14" fmla="*/ 962100 h 962100"/>
              <a:gd name="connsiteX15" fmla="*/ 1440685 w 5293980"/>
              <a:gd name="connsiteY15" fmla="*/ 962100 h 962100"/>
              <a:gd name="connsiteX16" fmla="*/ 0 w 5293980"/>
              <a:gd name="connsiteY16" fmla="*/ 962100 h 9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93980" h="962100">
                <a:moveTo>
                  <a:pt x="0" y="0"/>
                </a:moveTo>
                <a:lnTo>
                  <a:pt x="1440685" y="0"/>
                </a:lnTo>
                <a:lnTo>
                  <a:pt x="1448029" y="0"/>
                </a:lnTo>
                <a:lnTo>
                  <a:pt x="1499435" y="0"/>
                </a:lnTo>
                <a:lnTo>
                  <a:pt x="1638966" y="0"/>
                </a:lnTo>
                <a:lnTo>
                  <a:pt x="1755548" y="0"/>
                </a:lnTo>
                <a:lnTo>
                  <a:pt x="1910685" y="0"/>
                </a:lnTo>
                <a:lnTo>
                  <a:pt x="2109884" y="0"/>
                </a:lnTo>
                <a:lnTo>
                  <a:pt x="2142907" y="0"/>
                </a:lnTo>
                <a:lnTo>
                  <a:pt x="2358653" y="0"/>
                </a:lnTo>
                <a:cubicBezTo>
                  <a:pt x="2909433" y="0"/>
                  <a:pt x="3790682" y="0"/>
                  <a:pt x="5200680" y="0"/>
                </a:cubicBezTo>
                <a:cubicBezTo>
                  <a:pt x="5256660" y="303575"/>
                  <a:pt x="5289315" y="621162"/>
                  <a:pt x="5293980" y="962100"/>
                </a:cubicBezTo>
                <a:cubicBezTo>
                  <a:pt x="5293980" y="962100"/>
                  <a:pt x="5293980" y="962100"/>
                  <a:pt x="2712574" y="962100"/>
                </a:cubicBezTo>
                <a:lnTo>
                  <a:pt x="2142907" y="962100"/>
                </a:lnTo>
                <a:lnTo>
                  <a:pt x="2118963" y="962100"/>
                </a:lnTo>
                <a:lnTo>
                  <a:pt x="1440685" y="962100"/>
                </a:lnTo>
                <a:lnTo>
                  <a:pt x="0" y="9621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599"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ontserrat Light" pitchFamily="2" charset="77"/>
            </a:endParaRPr>
          </a:p>
        </p:txBody>
      </p:sp>
      <p:sp>
        <p:nvSpPr>
          <p:cNvPr id="30" name="TextBox 29">
            <a:extLst>
              <a:ext uri="{FF2B5EF4-FFF2-40B4-BE49-F238E27FC236}">
                <a16:creationId xmlns:a16="http://schemas.microsoft.com/office/drawing/2014/main" id="{D9F91D2B-E934-454D-89FF-0A2C0B64D818}"/>
              </a:ext>
            </a:extLst>
          </p:cNvPr>
          <p:cNvSpPr txBox="1"/>
          <p:nvPr/>
        </p:nvSpPr>
        <p:spPr>
          <a:xfrm>
            <a:off x="82205" y="4890622"/>
            <a:ext cx="4655357" cy="338554"/>
          </a:xfrm>
          <a:prstGeom prst="rect">
            <a:avLst/>
          </a:prstGeom>
          <a:noFill/>
        </p:spPr>
        <p:txBody>
          <a:bodyPr wrap="square" rtlCol="0" anchor="ctr" anchorCtr="0">
            <a:spAutoFit/>
          </a:bodyPr>
          <a:lstStyle/>
          <a:p>
            <a:r>
              <a:rPr lang="lv-LV" sz="1600" b="1" dirty="0">
                <a:solidFill>
                  <a:schemeClr val="bg1"/>
                </a:solidFill>
                <a:latin typeface="Montserrat" pitchFamily="2" charset="77"/>
                <a:ea typeface="League Spartan" charset="0"/>
                <a:cs typeface="Poppins" pitchFamily="2" charset="77"/>
              </a:rPr>
              <a:t>DEMOGRĀFISKO RĀDĪTĀJU IETEKMES IZVĒRTĒJUMS</a:t>
            </a:r>
            <a:endParaRPr lang="en-US" sz="1600" b="1" dirty="0">
              <a:solidFill>
                <a:schemeClr val="bg1"/>
              </a:solidFill>
              <a:latin typeface="Montserrat" pitchFamily="2" charset="77"/>
              <a:ea typeface="League Spartan" charset="0"/>
              <a:cs typeface="Poppins" pitchFamily="2" charset="77"/>
            </a:endParaRPr>
          </a:p>
        </p:txBody>
      </p:sp>
      <p:sp>
        <p:nvSpPr>
          <p:cNvPr id="32" name="TextBox 31">
            <a:extLst>
              <a:ext uri="{FF2B5EF4-FFF2-40B4-BE49-F238E27FC236}">
                <a16:creationId xmlns:a16="http://schemas.microsoft.com/office/drawing/2014/main" id="{4B30E6BA-8441-8C49-B901-A98315D10890}"/>
              </a:ext>
            </a:extLst>
          </p:cNvPr>
          <p:cNvSpPr txBox="1"/>
          <p:nvPr/>
        </p:nvSpPr>
        <p:spPr>
          <a:xfrm>
            <a:off x="172656" y="5763134"/>
            <a:ext cx="1143262" cy="338554"/>
          </a:xfrm>
          <a:prstGeom prst="rect">
            <a:avLst/>
          </a:prstGeom>
          <a:noFill/>
        </p:spPr>
        <p:txBody>
          <a:bodyPr wrap="none" rtlCol="0" anchor="ctr" anchorCtr="0">
            <a:spAutoFit/>
          </a:bodyPr>
          <a:lstStyle/>
          <a:p>
            <a:r>
              <a:rPr lang="lv-LV" sz="1600" b="1" dirty="0">
                <a:solidFill>
                  <a:schemeClr val="bg1"/>
                </a:solidFill>
                <a:latin typeface="Montserrat" pitchFamily="2" charset="77"/>
                <a:ea typeface="League Spartan" charset="0"/>
                <a:cs typeface="Poppins" pitchFamily="2" charset="77"/>
              </a:rPr>
              <a:t>REZULTĀTS</a:t>
            </a:r>
            <a:endParaRPr lang="en-US" sz="1600" b="1" dirty="0">
              <a:solidFill>
                <a:schemeClr val="bg1"/>
              </a:solidFill>
              <a:latin typeface="Montserrat" pitchFamily="2" charset="77"/>
              <a:ea typeface="League Spartan" charset="0"/>
              <a:cs typeface="Poppins" pitchFamily="2" charset="77"/>
            </a:endParaRPr>
          </a:p>
        </p:txBody>
      </p:sp>
      <p:sp>
        <p:nvSpPr>
          <p:cNvPr id="33" name="Subtitle 2">
            <a:extLst>
              <a:ext uri="{FF2B5EF4-FFF2-40B4-BE49-F238E27FC236}">
                <a16:creationId xmlns:a16="http://schemas.microsoft.com/office/drawing/2014/main" id="{1BCDBEB8-23A8-FB48-BB70-DA702B78775F}"/>
              </a:ext>
            </a:extLst>
          </p:cNvPr>
          <p:cNvSpPr txBox="1">
            <a:spLocks/>
          </p:cNvSpPr>
          <p:nvPr/>
        </p:nvSpPr>
        <p:spPr>
          <a:xfrm>
            <a:off x="136433" y="6048684"/>
            <a:ext cx="3382852" cy="323584"/>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lv-LV" sz="1200" dirty="0">
                <a:solidFill>
                  <a:schemeClr val="bg1"/>
                </a:solidFill>
                <a:latin typeface="Montserrat Light" pitchFamily="2" charset="77"/>
                <a:ea typeface="Lato Light" panose="020F0502020204030203" pitchFamily="34" charset="0"/>
                <a:cs typeface="Mukta ExtraLight" panose="020B0000000000000000" pitchFamily="34" charset="77"/>
              </a:rPr>
              <a:t>Padziļināta izpratne</a:t>
            </a:r>
            <a:endParaRPr lang="en-US" sz="1200" dirty="0">
              <a:solidFill>
                <a:schemeClr val="bg1"/>
              </a:solidFill>
              <a:latin typeface="Montserrat Light" pitchFamily="2" charset="77"/>
              <a:ea typeface="Lato Light" panose="020F0502020204030203" pitchFamily="34" charset="0"/>
              <a:cs typeface="Mukta ExtraLight" panose="020B0000000000000000" pitchFamily="34" charset="77"/>
            </a:endParaRPr>
          </a:p>
        </p:txBody>
      </p:sp>
      <p:pic>
        <p:nvPicPr>
          <p:cNvPr id="37" name="Graphic 36" descr="Bar graph with upward trend">
            <a:extLst>
              <a:ext uri="{FF2B5EF4-FFF2-40B4-BE49-F238E27FC236}">
                <a16:creationId xmlns:a16="http://schemas.microsoft.com/office/drawing/2014/main" id="{F2AEBC7E-6167-4A8C-88C3-99ACB2AB19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19582" y="5798624"/>
            <a:ext cx="914400" cy="914400"/>
          </a:xfrm>
          <a:prstGeom prst="rect">
            <a:avLst/>
          </a:prstGeom>
        </p:spPr>
      </p:pic>
      <p:pic>
        <p:nvPicPr>
          <p:cNvPr id="39" name="Graphic 38" descr="Research">
            <a:extLst>
              <a:ext uri="{FF2B5EF4-FFF2-40B4-BE49-F238E27FC236}">
                <a16:creationId xmlns:a16="http://schemas.microsoft.com/office/drawing/2014/main" id="{50068F76-89A5-4B80-B5BC-02EC2DB9C7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7375" y="4821623"/>
            <a:ext cx="914400" cy="914400"/>
          </a:xfrm>
          <a:prstGeom prst="rect">
            <a:avLst/>
          </a:prstGeom>
        </p:spPr>
      </p:pic>
      <p:sp>
        <p:nvSpPr>
          <p:cNvPr id="36" name="Oval 6">
            <a:extLst>
              <a:ext uri="{FF2B5EF4-FFF2-40B4-BE49-F238E27FC236}">
                <a16:creationId xmlns:a16="http://schemas.microsoft.com/office/drawing/2014/main" id="{2B80F98A-7511-4C19-B17A-ED62EBC6FAAD}"/>
              </a:ext>
            </a:extLst>
          </p:cNvPr>
          <p:cNvSpPr>
            <a:spLocks/>
          </p:cNvSpPr>
          <p:nvPr/>
        </p:nvSpPr>
        <p:spPr bwMode="auto">
          <a:xfrm>
            <a:off x="4639325" y="1979819"/>
            <a:ext cx="626398" cy="586514"/>
          </a:xfrm>
          <a:prstGeom prst="ellipse">
            <a:avLst/>
          </a:prstGeom>
          <a:solidFill>
            <a:schemeClr val="accent2"/>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4" tIns="25394" rIns="25394" bIns="25394" anchor="ctr"/>
          <a:lstStyle/>
          <a:p>
            <a:pPr>
              <a:defRPr/>
            </a:pPr>
            <a:endParaRPr lang="en-US" altLang="en-US" sz="1600" dirty="0">
              <a:solidFill>
                <a:srgbClr val="FFFFFF"/>
              </a:solidFill>
              <a:latin typeface="Montserrat Light" pitchFamily="2" charset="77"/>
              <a:ea typeface="Helvetica Light" charset="0"/>
              <a:cs typeface="Helvetica Light" charset="0"/>
              <a:sym typeface="Helvetica Light" charset="0"/>
            </a:endParaRPr>
          </a:p>
        </p:txBody>
      </p:sp>
      <p:sp>
        <p:nvSpPr>
          <p:cNvPr id="41" name="Oval 24">
            <a:extLst>
              <a:ext uri="{FF2B5EF4-FFF2-40B4-BE49-F238E27FC236}">
                <a16:creationId xmlns:a16="http://schemas.microsoft.com/office/drawing/2014/main" id="{AA7B45A3-ED30-4159-B5DF-BFAECC22F4FB}"/>
              </a:ext>
            </a:extLst>
          </p:cNvPr>
          <p:cNvSpPr>
            <a:spLocks/>
          </p:cNvSpPr>
          <p:nvPr/>
        </p:nvSpPr>
        <p:spPr bwMode="auto">
          <a:xfrm>
            <a:off x="5820207" y="2232335"/>
            <a:ext cx="472394" cy="468479"/>
          </a:xfrm>
          <a:prstGeom prst="ellipse">
            <a:avLst/>
          </a:prstGeom>
          <a:solidFill>
            <a:srgbClr val="C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4" tIns="25394" rIns="25394" bIns="25394" anchor="ctr"/>
          <a:lstStyle/>
          <a:p>
            <a:pPr>
              <a:defRPr/>
            </a:pPr>
            <a:endParaRPr lang="en-US" altLang="en-US" sz="1600" dirty="0">
              <a:solidFill>
                <a:srgbClr val="FFFFFF"/>
              </a:solidFill>
              <a:latin typeface="Montserrat Light" pitchFamily="2" charset="77"/>
              <a:ea typeface="Helvetica Light" charset="0"/>
              <a:cs typeface="Helvetica Light" charset="0"/>
              <a:sym typeface="Helvetica Light" charset="0"/>
            </a:endParaRPr>
          </a:p>
        </p:txBody>
      </p:sp>
      <p:sp>
        <p:nvSpPr>
          <p:cNvPr id="42" name="Oval 3">
            <a:extLst>
              <a:ext uri="{FF2B5EF4-FFF2-40B4-BE49-F238E27FC236}">
                <a16:creationId xmlns:a16="http://schemas.microsoft.com/office/drawing/2014/main" id="{DE904A6A-BB5F-44F6-BAB9-6424703090A4}"/>
              </a:ext>
            </a:extLst>
          </p:cNvPr>
          <p:cNvSpPr>
            <a:spLocks/>
          </p:cNvSpPr>
          <p:nvPr/>
        </p:nvSpPr>
        <p:spPr bwMode="auto">
          <a:xfrm rot="19629551">
            <a:off x="3831538" y="1689422"/>
            <a:ext cx="636474" cy="629663"/>
          </a:xfrm>
          <a:prstGeom prst="ellipse">
            <a:avLst/>
          </a:prstGeom>
          <a:solidFill>
            <a:srgbClr val="C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4" tIns="25394" rIns="25394" bIns="25394" anchor="ctr"/>
          <a:lstStyle/>
          <a:p>
            <a:pPr>
              <a:defRPr/>
            </a:pPr>
            <a:endParaRPr lang="en-US" altLang="en-US" sz="1600" dirty="0">
              <a:solidFill>
                <a:srgbClr val="FFFFFF"/>
              </a:solidFill>
              <a:latin typeface="Montserrat Light" pitchFamily="2" charset="77"/>
              <a:ea typeface="Helvetica Light" charset="0"/>
              <a:cs typeface="Helvetica Light" charset="0"/>
              <a:sym typeface="Helvetica Light" charset="0"/>
            </a:endParaRPr>
          </a:p>
        </p:txBody>
      </p:sp>
      <p:sp>
        <p:nvSpPr>
          <p:cNvPr id="43" name="Oval 3">
            <a:extLst>
              <a:ext uri="{FF2B5EF4-FFF2-40B4-BE49-F238E27FC236}">
                <a16:creationId xmlns:a16="http://schemas.microsoft.com/office/drawing/2014/main" id="{BB04D84A-83D8-41FD-9791-7F9DD9C9C768}"/>
              </a:ext>
            </a:extLst>
          </p:cNvPr>
          <p:cNvSpPr>
            <a:spLocks/>
          </p:cNvSpPr>
          <p:nvPr/>
        </p:nvSpPr>
        <p:spPr bwMode="auto">
          <a:xfrm>
            <a:off x="6566405" y="1735550"/>
            <a:ext cx="992424" cy="982168"/>
          </a:xfrm>
          <a:prstGeom prst="ellipse">
            <a:avLst/>
          </a:prstGeom>
          <a:solidFill>
            <a:srgbClr val="C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4" tIns="25394" rIns="25394" bIns="25394" anchor="ctr"/>
          <a:lstStyle/>
          <a:p>
            <a:pPr>
              <a:defRPr/>
            </a:pPr>
            <a:endParaRPr lang="en-US" altLang="en-US" sz="1600" dirty="0">
              <a:solidFill>
                <a:srgbClr val="FFFFFF"/>
              </a:solidFill>
              <a:latin typeface="Montserrat Light" pitchFamily="2" charset="77"/>
              <a:ea typeface="Helvetica Light" charset="0"/>
              <a:cs typeface="Helvetica Light" charset="0"/>
              <a:sym typeface="Helvetica Light" charset="0"/>
            </a:endParaRPr>
          </a:p>
        </p:txBody>
      </p:sp>
      <p:sp>
        <p:nvSpPr>
          <p:cNvPr id="44" name="Oval 6">
            <a:extLst>
              <a:ext uri="{FF2B5EF4-FFF2-40B4-BE49-F238E27FC236}">
                <a16:creationId xmlns:a16="http://schemas.microsoft.com/office/drawing/2014/main" id="{7029CFC6-7935-4BF8-8649-1F2DDF97321E}"/>
              </a:ext>
            </a:extLst>
          </p:cNvPr>
          <p:cNvSpPr>
            <a:spLocks/>
          </p:cNvSpPr>
          <p:nvPr/>
        </p:nvSpPr>
        <p:spPr bwMode="auto">
          <a:xfrm>
            <a:off x="6103358" y="1671994"/>
            <a:ext cx="480333" cy="475031"/>
          </a:xfrm>
          <a:prstGeom prst="ellipse">
            <a:avLst/>
          </a:prstGeom>
          <a:solidFill>
            <a:schemeClr val="accent2"/>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4" tIns="25394" rIns="25394" bIns="25394" anchor="ctr"/>
          <a:lstStyle/>
          <a:p>
            <a:pPr>
              <a:defRPr/>
            </a:pPr>
            <a:endParaRPr lang="en-US" altLang="en-US" sz="1600" dirty="0">
              <a:solidFill>
                <a:srgbClr val="FFFFFF"/>
              </a:solidFill>
              <a:latin typeface="Montserrat Light" pitchFamily="2" charset="77"/>
              <a:ea typeface="Helvetica Light" charset="0"/>
              <a:cs typeface="Helvetica Light" charset="0"/>
              <a:sym typeface="Helvetica Light" charset="0"/>
            </a:endParaRPr>
          </a:p>
        </p:txBody>
      </p:sp>
      <p:sp>
        <p:nvSpPr>
          <p:cNvPr id="45" name="Oval 3">
            <a:extLst>
              <a:ext uri="{FF2B5EF4-FFF2-40B4-BE49-F238E27FC236}">
                <a16:creationId xmlns:a16="http://schemas.microsoft.com/office/drawing/2014/main" id="{947C4B19-743B-4B07-A126-3533252E2D5E}"/>
              </a:ext>
            </a:extLst>
          </p:cNvPr>
          <p:cNvSpPr>
            <a:spLocks/>
          </p:cNvSpPr>
          <p:nvPr/>
        </p:nvSpPr>
        <p:spPr bwMode="auto">
          <a:xfrm>
            <a:off x="5386845" y="1545012"/>
            <a:ext cx="516060" cy="510414"/>
          </a:xfrm>
          <a:prstGeom prst="ellipse">
            <a:avLst/>
          </a:prstGeom>
          <a:solidFill>
            <a:srgbClr val="C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4" tIns="25394" rIns="25394" bIns="25394" anchor="ctr"/>
          <a:lstStyle/>
          <a:p>
            <a:pPr>
              <a:defRPr/>
            </a:pPr>
            <a:endParaRPr lang="en-US" altLang="en-US" sz="1600" dirty="0">
              <a:solidFill>
                <a:srgbClr val="FFFFFF"/>
              </a:solidFill>
              <a:latin typeface="Montserrat Light" pitchFamily="2" charset="77"/>
              <a:ea typeface="Helvetica Light" charset="0"/>
              <a:cs typeface="Helvetica Light" charset="0"/>
              <a:sym typeface="Helvetica Light" charset="0"/>
            </a:endParaRPr>
          </a:p>
        </p:txBody>
      </p:sp>
      <p:sp>
        <p:nvSpPr>
          <p:cNvPr id="46" name="Oval 24">
            <a:extLst>
              <a:ext uri="{FF2B5EF4-FFF2-40B4-BE49-F238E27FC236}">
                <a16:creationId xmlns:a16="http://schemas.microsoft.com/office/drawing/2014/main" id="{B0807A52-6459-4971-B396-433CCA882791}"/>
              </a:ext>
            </a:extLst>
          </p:cNvPr>
          <p:cNvSpPr>
            <a:spLocks/>
          </p:cNvSpPr>
          <p:nvPr/>
        </p:nvSpPr>
        <p:spPr bwMode="auto">
          <a:xfrm rot="1281252">
            <a:off x="7755332" y="1913512"/>
            <a:ext cx="514737" cy="511069"/>
          </a:xfrm>
          <a:prstGeom prst="ellipse">
            <a:avLst/>
          </a:prstGeom>
          <a:solidFill>
            <a:srgbClr val="C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4" tIns="25394" rIns="25394" bIns="25394" anchor="ctr"/>
          <a:lstStyle/>
          <a:p>
            <a:pPr>
              <a:defRPr/>
            </a:pPr>
            <a:endParaRPr lang="en-US" altLang="en-US" sz="1600" dirty="0">
              <a:solidFill>
                <a:srgbClr val="FFFFFF"/>
              </a:solidFill>
              <a:latin typeface="Montserrat Light" pitchFamily="2" charset="77"/>
              <a:ea typeface="Helvetica Light" charset="0"/>
              <a:cs typeface="Helvetica Light" charset="0"/>
              <a:sym typeface="Helvetica Light" charset="0"/>
            </a:endParaRPr>
          </a:p>
        </p:txBody>
      </p:sp>
      <p:sp>
        <p:nvSpPr>
          <p:cNvPr id="47" name="Oval 15">
            <a:extLst>
              <a:ext uri="{FF2B5EF4-FFF2-40B4-BE49-F238E27FC236}">
                <a16:creationId xmlns:a16="http://schemas.microsoft.com/office/drawing/2014/main" id="{44B7E279-FCF8-45AD-81A8-FFBA15350A51}"/>
              </a:ext>
            </a:extLst>
          </p:cNvPr>
          <p:cNvSpPr>
            <a:spLocks/>
          </p:cNvSpPr>
          <p:nvPr/>
        </p:nvSpPr>
        <p:spPr bwMode="auto">
          <a:xfrm>
            <a:off x="7407878" y="1373561"/>
            <a:ext cx="424758" cy="421304"/>
          </a:xfrm>
          <a:prstGeom prst="ellipse">
            <a:avLst/>
          </a:pr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4" tIns="25394" rIns="25394" bIns="25394" anchor="ctr"/>
          <a:lstStyle/>
          <a:p>
            <a:pPr>
              <a:defRPr/>
            </a:pPr>
            <a:endParaRPr lang="en-US" altLang="en-US" sz="1600" dirty="0">
              <a:solidFill>
                <a:srgbClr val="FFFFFF"/>
              </a:solidFill>
              <a:latin typeface="Montserrat Light" pitchFamily="2" charset="77"/>
              <a:ea typeface="Helvetica Light" charset="0"/>
              <a:cs typeface="Helvetica Light" charset="0"/>
              <a:sym typeface="Helvetica Light" charset="0"/>
            </a:endParaRPr>
          </a:p>
        </p:txBody>
      </p:sp>
      <p:sp>
        <p:nvSpPr>
          <p:cNvPr id="48" name="TextBox 47">
            <a:extLst>
              <a:ext uri="{FF2B5EF4-FFF2-40B4-BE49-F238E27FC236}">
                <a16:creationId xmlns:a16="http://schemas.microsoft.com/office/drawing/2014/main" id="{8F0F4C1E-4725-49F1-A5FA-D3879D3A2371}"/>
              </a:ext>
            </a:extLst>
          </p:cNvPr>
          <p:cNvSpPr txBox="1"/>
          <p:nvPr/>
        </p:nvSpPr>
        <p:spPr>
          <a:xfrm>
            <a:off x="195867" y="273619"/>
            <a:ext cx="11804835" cy="830997"/>
          </a:xfrm>
          <a:prstGeom prst="rect">
            <a:avLst/>
          </a:prstGeom>
          <a:noFill/>
        </p:spPr>
        <p:txBody>
          <a:bodyPr wrap="none" rtlCol="0">
            <a:spAutoFit/>
          </a:bodyPr>
          <a:lstStyle/>
          <a:p>
            <a:pPr algn="ctr"/>
            <a:r>
              <a:rPr lang="lv-LV" sz="2400" b="1" dirty="0">
                <a:latin typeface="Montserrat" pitchFamily="2" charset="77"/>
              </a:rPr>
              <a:t>DEMOGRĀFISKO RĀDĪTĀJU RAKSTUROJUMS UN TO IETEKME UZ VESELĪGU NOVECOŠANOS </a:t>
            </a:r>
          </a:p>
          <a:p>
            <a:pPr algn="ctr"/>
            <a:r>
              <a:rPr lang="lv-LV" sz="2400" b="1" dirty="0">
                <a:latin typeface="Montserrat" pitchFamily="2" charset="77"/>
              </a:rPr>
              <a:t>VECĀKA GADAGĀJUMA CILVĒKIEM LATVIJĀ</a:t>
            </a:r>
            <a:endParaRPr lang="en-US" sz="3000" b="1" dirty="0">
              <a:latin typeface="Montserrat" pitchFamily="2" charset="77"/>
            </a:endParaRPr>
          </a:p>
        </p:txBody>
      </p:sp>
      <p:sp>
        <p:nvSpPr>
          <p:cNvPr id="49" name="TextBox 48">
            <a:extLst>
              <a:ext uri="{FF2B5EF4-FFF2-40B4-BE49-F238E27FC236}">
                <a16:creationId xmlns:a16="http://schemas.microsoft.com/office/drawing/2014/main" id="{143B8E02-F2E8-4AD5-B4F4-042D60FD4F65}"/>
              </a:ext>
            </a:extLst>
          </p:cNvPr>
          <p:cNvSpPr txBox="1"/>
          <p:nvPr/>
        </p:nvSpPr>
        <p:spPr>
          <a:xfrm>
            <a:off x="2509163" y="1080547"/>
            <a:ext cx="7853432" cy="307777"/>
          </a:xfrm>
          <a:prstGeom prst="rect">
            <a:avLst/>
          </a:prstGeom>
          <a:noFill/>
        </p:spPr>
        <p:txBody>
          <a:bodyPr wrap="none" rtlCol="0">
            <a:spAutoFit/>
          </a:bodyPr>
          <a:lstStyle/>
          <a:p>
            <a:pPr hangingPunct="1"/>
            <a:r>
              <a:rPr lang="lv-LV" sz="1400" dirty="0"/>
              <a:t>PERSONAL CHARACTERISTICS AND IT’S INFLUENCE ON HEALTHY AGEING AMONG THE ELDERLY IN LATVIA</a:t>
            </a:r>
          </a:p>
        </p:txBody>
      </p:sp>
      <p:sp>
        <p:nvSpPr>
          <p:cNvPr id="52" name="TextBox 51">
            <a:extLst>
              <a:ext uri="{FF2B5EF4-FFF2-40B4-BE49-F238E27FC236}">
                <a16:creationId xmlns:a16="http://schemas.microsoft.com/office/drawing/2014/main" id="{7005F9D6-68DC-4EE0-BBB1-FAC5FA2C3C8C}"/>
              </a:ext>
            </a:extLst>
          </p:cNvPr>
          <p:cNvSpPr txBox="1"/>
          <p:nvPr/>
        </p:nvSpPr>
        <p:spPr>
          <a:xfrm>
            <a:off x="82848" y="2713632"/>
            <a:ext cx="2436886" cy="338554"/>
          </a:xfrm>
          <a:prstGeom prst="rect">
            <a:avLst/>
          </a:prstGeom>
          <a:noFill/>
        </p:spPr>
        <p:txBody>
          <a:bodyPr wrap="none" rtlCol="0" anchor="ctr" anchorCtr="0">
            <a:spAutoFit/>
          </a:bodyPr>
          <a:lstStyle/>
          <a:p>
            <a:r>
              <a:rPr lang="lv-LV" sz="1600" b="1" dirty="0">
                <a:solidFill>
                  <a:schemeClr val="bg1"/>
                </a:solidFill>
                <a:latin typeface="Montserrat" pitchFamily="2" charset="77"/>
                <a:ea typeface="League Spartan" charset="0"/>
                <a:cs typeface="Poppins" pitchFamily="2" charset="77"/>
              </a:rPr>
              <a:t>DEMOGRĀFISKIE RĀDĪTĀJI</a:t>
            </a:r>
            <a:endParaRPr lang="en-US" sz="1600" b="1" dirty="0">
              <a:solidFill>
                <a:schemeClr val="bg1"/>
              </a:solidFill>
              <a:latin typeface="Montserrat" pitchFamily="2" charset="77"/>
              <a:ea typeface="League Spartan" charset="0"/>
              <a:cs typeface="Poppins" pitchFamily="2" charset="77"/>
            </a:endParaRPr>
          </a:p>
        </p:txBody>
      </p:sp>
      <p:sp>
        <p:nvSpPr>
          <p:cNvPr id="53" name="Subtitle 2">
            <a:extLst>
              <a:ext uri="{FF2B5EF4-FFF2-40B4-BE49-F238E27FC236}">
                <a16:creationId xmlns:a16="http://schemas.microsoft.com/office/drawing/2014/main" id="{3C495F4D-10E5-414C-BAE0-0B58AC9B2241}"/>
              </a:ext>
            </a:extLst>
          </p:cNvPr>
          <p:cNvSpPr txBox="1">
            <a:spLocks/>
          </p:cNvSpPr>
          <p:nvPr/>
        </p:nvSpPr>
        <p:spPr>
          <a:xfrm>
            <a:off x="62528" y="2984250"/>
            <a:ext cx="3382852" cy="554417"/>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lv-LV" sz="1200" dirty="0">
                <a:solidFill>
                  <a:schemeClr val="bg1"/>
                </a:solidFill>
                <a:latin typeface="Montserrat Light" pitchFamily="2" charset="77"/>
                <a:ea typeface="Lato Light" panose="020F0502020204030203" pitchFamily="34" charset="0"/>
                <a:cs typeface="Mukta ExtraLight" panose="020B0000000000000000" pitchFamily="34" charset="77"/>
              </a:rPr>
              <a:t>Vecums, dzimums, tautība, dzīvesvietas raksturojums, izglītība, nodarbošanās, ienākumi</a:t>
            </a:r>
            <a:endParaRPr lang="en-US" sz="1200" dirty="0">
              <a:solidFill>
                <a:schemeClr val="bg1"/>
              </a:solidFill>
              <a:latin typeface="Montserrat Light" pitchFamily="2" charset="77"/>
              <a:ea typeface="Lato Light" panose="020F0502020204030203" pitchFamily="34" charset="0"/>
              <a:cs typeface="Mukta ExtraLight" panose="020B0000000000000000" pitchFamily="34" charset="77"/>
            </a:endParaRPr>
          </a:p>
        </p:txBody>
      </p:sp>
      <p:sp>
        <p:nvSpPr>
          <p:cNvPr id="54" name="TextBox 53">
            <a:extLst>
              <a:ext uri="{FF2B5EF4-FFF2-40B4-BE49-F238E27FC236}">
                <a16:creationId xmlns:a16="http://schemas.microsoft.com/office/drawing/2014/main" id="{CE9D9199-2289-4A96-A28A-2324BC891297}"/>
              </a:ext>
            </a:extLst>
          </p:cNvPr>
          <p:cNvSpPr txBox="1"/>
          <p:nvPr/>
        </p:nvSpPr>
        <p:spPr>
          <a:xfrm>
            <a:off x="50101" y="3749792"/>
            <a:ext cx="3935693" cy="338554"/>
          </a:xfrm>
          <a:prstGeom prst="rect">
            <a:avLst/>
          </a:prstGeom>
          <a:noFill/>
        </p:spPr>
        <p:txBody>
          <a:bodyPr wrap="none" rtlCol="0" anchor="ctr" anchorCtr="0">
            <a:spAutoFit/>
          </a:bodyPr>
          <a:lstStyle/>
          <a:p>
            <a:r>
              <a:rPr lang="lv-LV" sz="1600" b="1" dirty="0">
                <a:solidFill>
                  <a:schemeClr val="bg1"/>
                </a:solidFill>
                <a:latin typeface="Montserrat" pitchFamily="2" charset="77"/>
                <a:ea typeface="League Spartan" charset="0"/>
                <a:cs typeface="Poppins" pitchFamily="2" charset="77"/>
              </a:rPr>
              <a:t>VESELĪGAS NOVECOŠANĀS RAKSTUROJUMS</a:t>
            </a:r>
            <a:endParaRPr lang="en-US" sz="1600" b="1" dirty="0">
              <a:solidFill>
                <a:schemeClr val="bg1"/>
              </a:solidFill>
              <a:latin typeface="Montserrat" pitchFamily="2" charset="77"/>
              <a:ea typeface="League Spartan" charset="0"/>
              <a:cs typeface="Poppins" pitchFamily="2" charset="77"/>
            </a:endParaRPr>
          </a:p>
        </p:txBody>
      </p:sp>
      <p:sp>
        <p:nvSpPr>
          <p:cNvPr id="55" name="Subtitle 2">
            <a:extLst>
              <a:ext uri="{FF2B5EF4-FFF2-40B4-BE49-F238E27FC236}">
                <a16:creationId xmlns:a16="http://schemas.microsoft.com/office/drawing/2014/main" id="{6B65FAEF-A87D-4DE2-942A-1B48F7190B38}"/>
              </a:ext>
            </a:extLst>
          </p:cNvPr>
          <p:cNvSpPr txBox="1">
            <a:spLocks/>
          </p:cNvSpPr>
          <p:nvPr/>
        </p:nvSpPr>
        <p:spPr>
          <a:xfrm>
            <a:off x="61503" y="4029802"/>
            <a:ext cx="4059832" cy="822182"/>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lv-LV" sz="1200" dirty="0">
                <a:solidFill>
                  <a:schemeClr val="bg1"/>
                </a:solidFill>
                <a:latin typeface="Montserrat Light" pitchFamily="2" charset="77"/>
                <a:ea typeface="Lato Light" panose="020F0502020204030203" pitchFamily="34" charset="0"/>
                <a:cs typeface="Mukta ExtraLight" panose="020B0000000000000000" pitchFamily="34" charset="77"/>
              </a:rPr>
              <a:t>Veselības pašnovērtējums, dzīves kvalitātes pašnovērtējums, funkcionālās spējas</a:t>
            </a:r>
            <a:endParaRPr lang="en-US" sz="1200" dirty="0">
              <a:solidFill>
                <a:schemeClr val="bg1"/>
              </a:solidFill>
              <a:latin typeface="Montserrat Light" pitchFamily="2" charset="77"/>
              <a:ea typeface="Lato Light" panose="020F0502020204030203" pitchFamily="34" charset="0"/>
              <a:cs typeface="Mukta ExtraLight" panose="020B0000000000000000" pitchFamily="34" charset="77"/>
            </a:endParaRPr>
          </a:p>
          <a:p>
            <a:pPr algn="l">
              <a:lnSpc>
                <a:spcPts val="1750"/>
              </a:lnSpc>
            </a:pPr>
            <a:endParaRPr lang="en-US" sz="1200" dirty="0">
              <a:solidFill>
                <a:schemeClr val="bg1"/>
              </a:solidFill>
              <a:latin typeface="Montserrat Light" pitchFamily="2" charset="77"/>
              <a:ea typeface="Lato Light" panose="020F0502020204030203" pitchFamily="34" charset="0"/>
              <a:cs typeface="Mukta ExtraLight" panose="020B0000000000000000" pitchFamily="34" charset="77"/>
            </a:endParaRPr>
          </a:p>
        </p:txBody>
      </p:sp>
      <p:pic>
        <p:nvPicPr>
          <p:cNvPr id="56" name="Graphic 55" descr="Venn diagram">
            <a:extLst>
              <a:ext uri="{FF2B5EF4-FFF2-40B4-BE49-F238E27FC236}">
                <a16:creationId xmlns:a16="http://schemas.microsoft.com/office/drawing/2014/main" id="{EC00743F-D446-43C9-82E3-33D00A9FA68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64202" y="2900574"/>
            <a:ext cx="914400" cy="914400"/>
          </a:xfrm>
          <a:prstGeom prst="rect">
            <a:avLst/>
          </a:prstGeom>
        </p:spPr>
      </p:pic>
      <p:pic>
        <p:nvPicPr>
          <p:cNvPr id="20" name="Picture 19">
            <a:extLst>
              <a:ext uri="{FF2B5EF4-FFF2-40B4-BE49-F238E27FC236}">
                <a16:creationId xmlns:a16="http://schemas.microsoft.com/office/drawing/2014/main" id="{E91AA08F-2DFC-478C-9FE2-2AE137A05171}"/>
              </a:ext>
            </a:extLst>
          </p:cNvPr>
          <p:cNvPicPr>
            <a:picLocks noChangeAspect="1"/>
          </p:cNvPicPr>
          <p:nvPr/>
        </p:nvPicPr>
        <p:blipFill>
          <a:blip r:embed="rId8" cstate="print">
            <a:lum bright="70000" contrast="-70000"/>
            <a:extLst>
              <a:ext uri="{BEBA8EAE-BF5A-486C-A8C5-ECC9F3942E4B}">
                <a14:imgProps xmlns:a14="http://schemas.microsoft.com/office/drawing/2010/main">
                  <a14:imgLayer r:embed="rId9">
                    <a14:imgEffect>
                      <a14:artisticPaintStrokes/>
                    </a14:imgEffect>
                  </a14:imgLayer>
                </a14:imgProps>
              </a:ext>
              <a:ext uri="{28A0092B-C50C-407E-A947-70E740481C1C}">
                <a14:useLocalDpi xmlns:a14="http://schemas.microsoft.com/office/drawing/2010/main" val="0"/>
              </a:ext>
            </a:extLst>
          </a:blip>
          <a:stretch>
            <a:fillRect/>
          </a:stretch>
        </p:blipFill>
        <p:spPr>
          <a:xfrm>
            <a:off x="5611733" y="3795976"/>
            <a:ext cx="1046564" cy="1046564"/>
          </a:xfrm>
          <a:prstGeom prst="rect">
            <a:avLst/>
          </a:prstGeom>
        </p:spPr>
      </p:pic>
      <p:sp>
        <p:nvSpPr>
          <p:cNvPr id="58" name="Subtitle 2">
            <a:extLst>
              <a:ext uri="{FF2B5EF4-FFF2-40B4-BE49-F238E27FC236}">
                <a16:creationId xmlns:a16="http://schemas.microsoft.com/office/drawing/2014/main" id="{FC27E9B1-759B-4226-BFCB-EB1BBC093530}"/>
              </a:ext>
            </a:extLst>
          </p:cNvPr>
          <p:cNvSpPr txBox="1">
            <a:spLocks/>
          </p:cNvSpPr>
          <p:nvPr/>
        </p:nvSpPr>
        <p:spPr>
          <a:xfrm>
            <a:off x="7904469" y="3952994"/>
            <a:ext cx="3942343" cy="2450898"/>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just">
              <a:lnSpc>
                <a:spcPts val="1750"/>
              </a:lnSpc>
              <a:buFont typeface="Arial" panose="020B0604020202020204" pitchFamily="34" charset="0"/>
              <a:buChar char="•"/>
            </a:pPr>
            <a:r>
              <a:rPr lang="lv-LV" sz="1400" dirty="0">
                <a:solidFill>
                  <a:schemeClr val="tx1"/>
                </a:solidFill>
                <a:latin typeface="Montserrat Light" pitchFamily="2" charset="77"/>
                <a:ea typeface="Open Sans Light" panose="020B0306030504020204" pitchFamily="34" charset="0"/>
                <a:cs typeface="Open Sans Light" panose="020B0306030504020204" pitchFamily="34" charset="0"/>
              </a:rPr>
              <a:t>Veselīga novecošanās ir atkarīga no katra indivīda </a:t>
            </a:r>
            <a:r>
              <a:rPr lang="lv-LV" sz="1400" b="1" dirty="0">
                <a:solidFill>
                  <a:schemeClr val="tx1"/>
                </a:solidFill>
                <a:latin typeface="Montserrat Light" pitchFamily="2" charset="77"/>
                <a:ea typeface="Open Sans Light" panose="020B0306030504020204" pitchFamily="34" charset="0"/>
                <a:cs typeface="Open Sans Light" panose="020B0306030504020204" pitchFamily="34" charset="0"/>
              </a:rPr>
              <a:t>iekšējās kapacitātes</a:t>
            </a:r>
            <a:r>
              <a:rPr lang="lv-LV" sz="1400" dirty="0">
                <a:solidFill>
                  <a:schemeClr val="tx1"/>
                </a:solidFill>
                <a:latin typeface="Montserrat Light" pitchFamily="2" charset="77"/>
                <a:ea typeface="Open Sans Light" panose="020B0306030504020204" pitchFamily="34" charset="0"/>
                <a:cs typeface="Open Sans Light" panose="020B0306030504020204" pitchFamily="34" charset="0"/>
              </a:rPr>
              <a:t>, </a:t>
            </a:r>
            <a:r>
              <a:rPr lang="lv-LV" sz="1400" b="1" dirty="0">
                <a:solidFill>
                  <a:schemeClr val="tx1"/>
                </a:solidFill>
                <a:latin typeface="Montserrat Light" pitchFamily="2" charset="77"/>
                <a:ea typeface="Open Sans Light" panose="020B0306030504020204" pitchFamily="34" charset="0"/>
                <a:cs typeface="Open Sans Light" panose="020B0306030504020204" pitchFamily="34" charset="0"/>
              </a:rPr>
              <a:t>vides</a:t>
            </a:r>
            <a:r>
              <a:rPr lang="lv-LV" sz="1400" dirty="0">
                <a:solidFill>
                  <a:schemeClr val="tx1"/>
                </a:solidFill>
                <a:latin typeface="Montserrat Light" pitchFamily="2" charset="77"/>
                <a:ea typeface="Open Sans Light" panose="020B0306030504020204" pitchFamily="34" charset="0"/>
                <a:cs typeface="Open Sans Light" panose="020B0306030504020204" pitchFamily="34" charset="0"/>
              </a:rPr>
              <a:t> un to savstarpējas mijiedarbības - katram indivīdam tā ir atšķirīga. </a:t>
            </a:r>
          </a:p>
          <a:p>
            <a:pPr marL="171450" indent="-171450" algn="just">
              <a:lnSpc>
                <a:spcPts val="1750"/>
              </a:lnSpc>
              <a:buFont typeface="Arial" panose="020B0604020202020204" pitchFamily="34" charset="0"/>
              <a:buChar char="•"/>
            </a:pPr>
            <a:r>
              <a:rPr lang="lv-LV" sz="1400" dirty="0">
                <a:solidFill>
                  <a:schemeClr val="tx1"/>
                </a:solidFill>
                <a:latin typeface="Montserrat Light" pitchFamily="2" charset="77"/>
                <a:ea typeface="Open Sans Light" panose="020B0306030504020204" pitchFamily="34" charset="0"/>
                <a:cs typeface="Open Sans Light" panose="020B0306030504020204" pitchFamily="34" charset="0"/>
              </a:rPr>
              <a:t>Pēc PVO ziņojuma, iekšējā kapacitāte ir iecerēta kā daudzdimensionāls cilvēka funkcionālā stāvokļa rādītājs, kas ir nosakāms visu mūžu. Tā tiek definēta kā visu indivīda fizisko un garīgo spēju summa, kas kļūst par funkcionālās kapacitātes bāzi. </a:t>
            </a:r>
          </a:p>
        </p:txBody>
      </p:sp>
      <p:sp>
        <p:nvSpPr>
          <p:cNvPr id="59" name="TextBox 58">
            <a:extLst>
              <a:ext uri="{FF2B5EF4-FFF2-40B4-BE49-F238E27FC236}">
                <a16:creationId xmlns:a16="http://schemas.microsoft.com/office/drawing/2014/main" id="{2F6A8DBA-19C3-4D6B-801D-34A3C5A20B31}"/>
              </a:ext>
            </a:extLst>
          </p:cNvPr>
          <p:cNvSpPr txBox="1"/>
          <p:nvPr/>
        </p:nvSpPr>
        <p:spPr>
          <a:xfrm>
            <a:off x="7914356" y="3627504"/>
            <a:ext cx="1556836" cy="369332"/>
          </a:xfrm>
          <a:prstGeom prst="rect">
            <a:avLst/>
          </a:prstGeom>
          <a:noFill/>
        </p:spPr>
        <p:txBody>
          <a:bodyPr wrap="none" rtlCol="0" anchor="ctr" anchorCtr="0">
            <a:spAutoFit/>
          </a:bodyPr>
          <a:lstStyle/>
          <a:p>
            <a:r>
              <a:rPr lang="lv-LV" b="1" dirty="0">
                <a:solidFill>
                  <a:schemeClr val="tx1"/>
                </a:solidFill>
                <a:latin typeface="Montserrat" pitchFamily="2" charset="77"/>
                <a:ea typeface="League Spartan" charset="0"/>
                <a:cs typeface="Poppins" pitchFamily="2" charset="77"/>
              </a:rPr>
              <a:t>AKTUALITĀTE:</a:t>
            </a:r>
            <a:endParaRPr lang="en-US" b="1" dirty="0">
              <a:solidFill>
                <a:schemeClr val="tx1"/>
              </a:solidFill>
              <a:latin typeface="Montserrat" pitchFamily="2" charset="77"/>
              <a:ea typeface="League Spartan" charset="0"/>
              <a:cs typeface="Poppins" pitchFamily="2" charset="77"/>
            </a:endParaRPr>
          </a:p>
        </p:txBody>
      </p:sp>
    </p:spTree>
    <p:extLst>
      <p:ext uri="{BB962C8B-B14F-4D97-AF65-F5344CB8AC3E}">
        <p14:creationId xmlns:p14="http://schemas.microsoft.com/office/powerpoint/2010/main" val="228113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P spid="18" grpId="0" animBg="1"/>
      <p:bldP spid="19" grpId="0" animBg="1"/>
      <p:bldP spid="30" grpId="0"/>
      <p:bldP spid="32" grpId="0"/>
      <p:bldP spid="33" grpId="0"/>
      <p:bldP spid="36" grpId="0" animBg="1"/>
      <p:bldP spid="41" grpId="0" animBg="1"/>
      <p:bldP spid="42" grpId="0" animBg="1"/>
      <p:bldP spid="43" grpId="0" animBg="1"/>
      <p:bldP spid="44" grpId="0" animBg="1"/>
      <p:bldP spid="45" grpId="0" animBg="1"/>
      <p:bldP spid="46" grpId="0" animBg="1"/>
      <p:bldP spid="47" grpId="0" animBg="1"/>
      <p:bldP spid="52" grpId="0"/>
      <p:bldP spid="53" grpId="0"/>
      <p:bldP spid="54" grpId="0"/>
      <p:bldP spid="55"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0999FE-6B09-0C42-9F94-0266A989A59F}"/>
              </a:ext>
            </a:extLst>
          </p:cNvPr>
          <p:cNvSpPr txBox="1"/>
          <p:nvPr/>
        </p:nvSpPr>
        <p:spPr>
          <a:xfrm>
            <a:off x="912950" y="182179"/>
            <a:ext cx="10330072" cy="830997"/>
          </a:xfrm>
          <a:prstGeom prst="rect">
            <a:avLst/>
          </a:prstGeom>
          <a:noFill/>
        </p:spPr>
        <p:txBody>
          <a:bodyPr wrap="none" rtlCol="0">
            <a:spAutoFit/>
          </a:bodyPr>
          <a:lstStyle/>
          <a:p>
            <a:pPr algn="ctr"/>
            <a:r>
              <a:rPr lang="lv-LV" sz="2400" b="1" dirty="0">
                <a:latin typeface="Montserrat" pitchFamily="2" charset="77"/>
              </a:rPr>
              <a:t>VESELĪBAS STĀVOKĻA UN IEKŠĒJĀS KAPACITĀTES MIJIEDARBĪBAS IZVĒRTĒJUMS</a:t>
            </a:r>
          </a:p>
          <a:p>
            <a:pPr algn="ctr"/>
            <a:r>
              <a:rPr lang="lv-LV" sz="2400" b="1" dirty="0">
                <a:latin typeface="Montserrat" pitchFamily="2" charset="77"/>
              </a:rPr>
              <a:t> VECĀKA GADAGĀJUMA IEDZĪVOTĀJIEM</a:t>
            </a:r>
            <a:endParaRPr lang="en-US" sz="3000" b="1" dirty="0">
              <a:latin typeface="Montserrat" pitchFamily="2" charset="77"/>
            </a:endParaRPr>
          </a:p>
        </p:txBody>
      </p:sp>
      <p:sp>
        <p:nvSpPr>
          <p:cNvPr id="3" name="TextBox 2">
            <a:extLst>
              <a:ext uri="{FF2B5EF4-FFF2-40B4-BE49-F238E27FC236}">
                <a16:creationId xmlns:a16="http://schemas.microsoft.com/office/drawing/2014/main" id="{5C53A067-B91D-3443-BFF8-6AD1C8E5830E}"/>
              </a:ext>
            </a:extLst>
          </p:cNvPr>
          <p:cNvSpPr txBox="1"/>
          <p:nvPr/>
        </p:nvSpPr>
        <p:spPr>
          <a:xfrm>
            <a:off x="2647889" y="1014196"/>
            <a:ext cx="7295587" cy="307777"/>
          </a:xfrm>
          <a:prstGeom prst="rect">
            <a:avLst/>
          </a:prstGeom>
          <a:noFill/>
        </p:spPr>
        <p:txBody>
          <a:bodyPr wrap="none" rtlCol="0">
            <a:spAutoFit/>
          </a:bodyPr>
          <a:lstStyle/>
          <a:p>
            <a:pPr hangingPunct="1"/>
            <a:r>
              <a:rPr lang="en-US" sz="1400" dirty="0"/>
              <a:t>ASSOCIATION BETWEEN MULTI-MORBIDITY AND INTRINSIC CAPACITY DOMAIN IN OLDER ADULTS</a:t>
            </a:r>
          </a:p>
        </p:txBody>
      </p:sp>
      <p:sp>
        <p:nvSpPr>
          <p:cNvPr id="4" name="Freeform: Shape 27">
            <a:extLst>
              <a:ext uri="{FF2B5EF4-FFF2-40B4-BE49-F238E27FC236}">
                <a16:creationId xmlns:a16="http://schemas.microsoft.com/office/drawing/2014/main" id="{C78DBB32-A744-BE44-83CB-5AB83CC052B6}"/>
              </a:ext>
            </a:extLst>
          </p:cNvPr>
          <p:cNvSpPr>
            <a:spLocks/>
          </p:cNvSpPr>
          <p:nvPr/>
        </p:nvSpPr>
        <p:spPr bwMode="auto">
          <a:xfrm>
            <a:off x="-835" y="2647640"/>
            <a:ext cx="4438531" cy="1059830"/>
          </a:xfrm>
          <a:custGeom>
            <a:avLst/>
            <a:gdLst>
              <a:gd name="connsiteX0" fmla="*/ 0 w 4458263"/>
              <a:gd name="connsiteY0" fmla="*/ 0 h 1060106"/>
              <a:gd name="connsiteX1" fmla="*/ 1180805 w 4458263"/>
              <a:gd name="connsiteY1" fmla="*/ 0 h 1060106"/>
              <a:gd name="connsiteX2" fmla="*/ 1459259 w 4458263"/>
              <a:gd name="connsiteY2" fmla="*/ 0 h 1060106"/>
              <a:gd name="connsiteX3" fmla="*/ 1463559 w 4458263"/>
              <a:gd name="connsiteY3" fmla="*/ 0 h 1060106"/>
              <a:gd name="connsiteX4" fmla="*/ 1474797 w 4458263"/>
              <a:gd name="connsiteY4" fmla="*/ 0 h 1060106"/>
              <a:gd name="connsiteX5" fmla="*/ 1493657 w 4458263"/>
              <a:gd name="connsiteY5" fmla="*/ 0 h 1060106"/>
              <a:gd name="connsiteX6" fmla="*/ 1575351 w 4458263"/>
              <a:gd name="connsiteY6" fmla="*/ 0 h 1060106"/>
              <a:gd name="connsiteX7" fmla="*/ 1734440 w 4458263"/>
              <a:gd name="connsiteY7" fmla="*/ 0 h 1060106"/>
              <a:gd name="connsiteX8" fmla="*/ 1813936 w 4458263"/>
              <a:gd name="connsiteY8" fmla="*/ 0 h 1060106"/>
              <a:gd name="connsiteX9" fmla="*/ 1851069 w 4458263"/>
              <a:gd name="connsiteY9" fmla="*/ 0 h 1060106"/>
              <a:gd name="connsiteX10" fmla="*/ 1996722 w 4458263"/>
              <a:gd name="connsiteY10" fmla="*/ 0 h 1060106"/>
              <a:gd name="connsiteX11" fmla="*/ 2174622 w 4458263"/>
              <a:gd name="connsiteY11" fmla="*/ 0 h 1060106"/>
              <a:gd name="connsiteX12" fmla="*/ 2201446 w 4458263"/>
              <a:gd name="connsiteY12" fmla="*/ 0 h 1060106"/>
              <a:gd name="connsiteX13" fmla="*/ 2387994 w 4458263"/>
              <a:gd name="connsiteY13" fmla="*/ 0 h 1060106"/>
              <a:gd name="connsiteX14" fmla="*/ 3660705 w 4458263"/>
              <a:gd name="connsiteY14" fmla="*/ 0 h 1060106"/>
              <a:gd name="connsiteX15" fmla="*/ 4458263 w 4458263"/>
              <a:gd name="connsiteY15" fmla="*/ 1060106 h 1060106"/>
              <a:gd name="connsiteX16" fmla="*/ 3193058 w 4458263"/>
              <a:gd name="connsiteY16" fmla="*/ 1060106 h 1060106"/>
              <a:gd name="connsiteX17" fmla="*/ 2999004 w 4458263"/>
              <a:gd name="connsiteY17" fmla="*/ 1060106 h 1060106"/>
              <a:gd name="connsiteX18" fmla="*/ 2952145 w 4458263"/>
              <a:gd name="connsiteY18" fmla="*/ 1060106 h 1060106"/>
              <a:gd name="connsiteX19" fmla="*/ 2849667 w 4458263"/>
              <a:gd name="connsiteY19" fmla="*/ 1060106 h 1060106"/>
              <a:gd name="connsiteX20" fmla="*/ 2840854 w 4458263"/>
              <a:gd name="connsiteY20" fmla="*/ 1060106 h 1060106"/>
              <a:gd name="connsiteX21" fmla="*/ 2465246 w 4458263"/>
              <a:gd name="connsiteY21" fmla="*/ 1060106 h 1060106"/>
              <a:gd name="connsiteX22" fmla="*/ 2449165 w 4458263"/>
              <a:gd name="connsiteY22" fmla="*/ 1060106 h 1060106"/>
              <a:gd name="connsiteX23" fmla="*/ 2266825 w 4458263"/>
              <a:gd name="connsiteY23" fmla="*/ 1060106 h 1060106"/>
              <a:gd name="connsiteX24" fmla="*/ 2024474 w 4458263"/>
              <a:gd name="connsiteY24" fmla="*/ 1060106 h 1060106"/>
              <a:gd name="connsiteX25" fmla="*/ 1987160 w 4458263"/>
              <a:gd name="connsiteY25" fmla="*/ 1060106 h 1060106"/>
              <a:gd name="connsiteX26" fmla="*/ 1733799 w 4458263"/>
              <a:gd name="connsiteY26" fmla="*/ 1060106 h 1060106"/>
              <a:gd name="connsiteX27" fmla="*/ 1459259 w 4458263"/>
              <a:gd name="connsiteY27" fmla="*/ 1060106 h 1060106"/>
              <a:gd name="connsiteX28" fmla="*/ 1390407 w 4458263"/>
              <a:gd name="connsiteY28" fmla="*/ 1060106 h 1060106"/>
              <a:gd name="connsiteX29" fmla="*/ 0 w 4458263"/>
              <a:gd name="connsiteY29" fmla="*/ 1060106 h 1060106"/>
              <a:gd name="connsiteX30" fmla="*/ 0 w 4458263"/>
              <a:gd name="connsiteY30" fmla="*/ 0 h 106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58263" h="1060106">
                <a:moveTo>
                  <a:pt x="0" y="0"/>
                </a:moveTo>
                <a:cubicBezTo>
                  <a:pt x="0" y="0"/>
                  <a:pt x="0" y="0"/>
                  <a:pt x="1180805" y="0"/>
                </a:cubicBezTo>
                <a:lnTo>
                  <a:pt x="1459259" y="0"/>
                </a:lnTo>
                <a:lnTo>
                  <a:pt x="1463559" y="0"/>
                </a:lnTo>
                <a:lnTo>
                  <a:pt x="1474797" y="0"/>
                </a:lnTo>
                <a:lnTo>
                  <a:pt x="1493657" y="0"/>
                </a:lnTo>
                <a:lnTo>
                  <a:pt x="1575351" y="0"/>
                </a:lnTo>
                <a:lnTo>
                  <a:pt x="1734440" y="0"/>
                </a:lnTo>
                <a:lnTo>
                  <a:pt x="1813936" y="0"/>
                </a:lnTo>
                <a:lnTo>
                  <a:pt x="1851069" y="0"/>
                </a:lnTo>
                <a:lnTo>
                  <a:pt x="1996722" y="0"/>
                </a:lnTo>
                <a:lnTo>
                  <a:pt x="2174622" y="0"/>
                </a:lnTo>
                <a:lnTo>
                  <a:pt x="2201446" y="0"/>
                </a:lnTo>
                <a:lnTo>
                  <a:pt x="2387994" y="0"/>
                </a:lnTo>
                <a:cubicBezTo>
                  <a:pt x="2697573" y="0"/>
                  <a:pt x="3110344" y="0"/>
                  <a:pt x="3660705" y="0"/>
                </a:cubicBezTo>
                <a:cubicBezTo>
                  <a:pt x="3795964" y="140102"/>
                  <a:pt x="4127113" y="504368"/>
                  <a:pt x="4458263" y="1060106"/>
                </a:cubicBezTo>
                <a:cubicBezTo>
                  <a:pt x="4458263" y="1060106"/>
                  <a:pt x="4458263" y="1060106"/>
                  <a:pt x="3193058" y="1060106"/>
                </a:cubicBezTo>
                <a:lnTo>
                  <a:pt x="2999004" y="1060106"/>
                </a:lnTo>
                <a:cubicBezTo>
                  <a:pt x="2999004" y="1060106"/>
                  <a:pt x="2999004" y="1060106"/>
                  <a:pt x="2952145" y="1060106"/>
                </a:cubicBezTo>
                <a:lnTo>
                  <a:pt x="2849667" y="1060106"/>
                </a:lnTo>
                <a:lnTo>
                  <a:pt x="2840854" y="1060106"/>
                </a:lnTo>
                <a:cubicBezTo>
                  <a:pt x="2761778" y="1060106"/>
                  <a:pt x="2643165" y="1060106"/>
                  <a:pt x="2465246" y="1060106"/>
                </a:cubicBezTo>
                <a:lnTo>
                  <a:pt x="2449165" y="1060106"/>
                </a:lnTo>
                <a:lnTo>
                  <a:pt x="2266825" y="1060106"/>
                </a:lnTo>
                <a:cubicBezTo>
                  <a:pt x="2193608" y="1060106"/>
                  <a:pt x="2113068" y="1060106"/>
                  <a:pt x="2024474" y="1060106"/>
                </a:cubicBezTo>
                <a:lnTo>
                  <a:pt x="1987160" y="1060106"/>
                </a:lnTo>
                <a:lnTo>
                  <a:pt x="1733799" y="1060106"/>
                </a:lnTo>
                <a:lnTo>
                  <a:pt x="1459259" y="1060106"/>
                </a:lnTo>
                <a:lnTo>
                  <a:pt x="1390407" y="1060106"/>
                </a:lnTo>
                <a:cubicBezTo>
                  <a:pt x="1019193" y="1060106"/>
                  <a:pt x="562313" y="1060106"/>
                  <a:pt x="0" y="1060106"/>
                </a:cubicBezTo>
                <a:cubicBezTo>
                  <a:pt x="0" y="1060106"/>
                  <a:pt x="0" y="1060106"/>
                  <a:pt x="0" y="0"/>
                </a:cubicBezTo>
                <a:close/>
              </a:path>
            </a:pathLst>
          </a:custGeom>
          <a:solidFill>
            <a:schemeClr val="accent1"/>
          </a:solidFill>
          <a:ln w="9525">
            <a:noFill/>
            <a:round/>
            <a:headEnd/>
            <a:tailEnd/>
          </a:ln>
        </p:spPr>
        <p:txBody>
          <a:bodyPr vert="horz" wrap="square" lIns="91416" tIns="45708" rIns="91416" bIns="45708" numCol="1" anchor="t" anchorCtr="0" compatLnSpc="1">
            <a:prstTxWarp prst="textNoShape">
              <a:avLst/>
            </a:prstTxWarp>
            <a:noAutofit/>
          </a:bodyPr>
          <a:lstStyle/>
          <a:p>
            <a:endParaRPr lang="id-ID" sz="3599" dirty="0">
              <a:latin typeface="Montserrat Light" pitchFamily="2" charset="77"/>
            </a:endParaRPr>
          </a:p>
        </p:txBody>
      </p:sp>
      <p:sp>
        <p:nvSpPr>
          <p:cNvPr id="5" name="Freeform 33">
            <a:extLst>
              <a:ext uri="{FF2B5EF4-FFF2-40B4-BE49-F238E27FC236}">
                <a16:creationId xmlns:a16="http://schemas.microsoft.com/office/drawing/2014/main" id="{2D479834-8233-8D4A-AAB6-9A2FB88CEED7}"/>
              </a:ext>
            </a:extLst>
          </p:cNvPr>
          <p:cNvSpPr>
            <a:spLocks/>
          </p:cNvSpPr>
          <p:nvPr/>
        </p:nvSpPr>
        <p:spPr bwMode="auto">
          <a:xfrm>
            <a:off x="4721227" y="3690510"/>
            <a:ext cx="2722243" cy="1134950"/>
          </a:xfrm>
          <a:custGeom>
            <a:avLst/>
            <a:gdLst>
              <a:gd name="T0" fmla="*/ 287 w 584"/>
              <a:gd name="T1" fmla="*/ 243 h 243"/>
              <a:gd name="T2" fmla="*/ 498 w 584"/>
              <a:gd name="T3" fmla="*/ 208 h 243"/>
              <a:gd name="T4" fmla="*/ 584 w 584"/>
              <a:gd name="T5" fmla="*/ 0 h 243"/>
              <a:gd name="T6" fmla="*/ 291 w 584"/>
              <a:gd name="T7" fmla="*/ 33 h 243"/>
              <a:gd name="T8" fmla="*/ 0 w 584"/>
              <a:gd name="T9" fmla="*/ 0 h 243"/>
              <a:gd name="T10" fmla="*/ 84 w 584"/>
              <a:gd name="T11" fmla="*/ 211 h 243"/>
              <a:gd name="T12" fmla="*/ 287 w 584"/>
              <a:gd name="T13" fmla="*/ 243 h 243"/>
            </a:gdLst>
            <a:ahLst/>
            <a:cxnLst>
              <a:cxn ang="0">
                <a:pos x="T0" y="T1"/>
              </a:cxn>
              <a:cxn ang="0">
                <a:pos x="T2" y="T3"/>
              </a:cxn>
              <a:cxn ang="0">
                <a:pos x="T4" y="T5"/>
              </a:cxn>
              <a:cxn ang="0">
                <a:pos x="T6" y="T7"/>
              </a:cxn>
              <a:cxn ang="0">
                <a:pos x="T8" y="T9"/>
              </a:cxn>
              <a:cxn ang="0">
                <a:pos x="T10" y="T11"/>
              </a:cxn>
              <a:cxn ang="0">
                <a:pos x="T12" y="T13"/>
              </a:cxn>
            </a:cxnLst>
            <a:rect l="0" t="0" r="r" b="b"/>
            <a:pathLst>
              <a:path w="584" h="243">
                <a:moveTo>
                  <a:pt x="287" y="243"/>
                </a:moveTo>
                <a:cubicBezTo>
                  <a:pt x="379" y="243"/>
                  <a:pt x="458" y="229"/>
                  <a:pt x="498" y="208"/>
                </a:cubicBezTo>
                <a:cubicBezTo>
                  <a:pt x="519" y="141"/>
                  <a:pt x="547" y="71"/>
                  <a:pt x="584" y="0"/>
                </a:cubicBezTo>
                <a:cubicBezTo>
                  <a:pt x="526" y="19"/>
                  <a:pt x="417" y="33"/>
                  <a:pt x="291" y="33"/>
                </a:cubicBezTo>
                <a:cubicBezTo>
                  <a:pt x="167" y="33"/>
                  <a:pt x="59" y="20"/>
                  <a:pt x="0" y="0"/>
                </a:cubicBezTo>
                <a:cubicBezTo>
                  <a:pt x="29" y="60"/>
                  <a:pt x="59" y="130"/>
                  <a:pt x="84" y="211"/>
                </a:cubicBezTo>
                <a:cubicBezTo>
                  <a:pt x="125" y="231"/>
                  <a:pt x="201" y="243"/>
                  <a:pt x="287" y="243"/>
                </a:cubicBezTo>
              </a:path>
            </a:pathLst>
          </a:custGeom>
          <a:solidFill>
            <a:schemeClr val="accent2"/>
          </a:solidFill>
          <a:ln>
            <a:noFill/>
          </a:ln>
        </p:spPr>
        <p:txBody>
          <a:bodyPr vert="horz" wrap="square" lIns="91416" tIns="45708" rIns="91416" bIns="45708" numCol="1" anchor="t" anchorCtr="0" compatLnSpc="1">
            <a:prstTxWarp prst="textNoShape">
              <a:avLst/>
            </a:prstTxWarp>
          </a:bodyPr>
          <a:lstStyle/>
          <a:p>
            <a:endParaRPr lang="id-ID" sz="3599" dirty="0">
              <a:latin typeface="Montserrat Light" pitchFamily="2" charset="77"/>
            </a:endParaRPr>
          </a:p>
        </p:txBody>
      </p:sp>
      <p:sp>
        <p:nvSpPr>
          <p:cNvPr id="6" name="Freeform 34">
            <a:extLst>
              <a:ext uri="{FF2B5EF4-FFF2-40B4-BE49-F238E27FC236}">
                <a16:creationId xmlns:a16="http://schemas.microsoft.com/office/drawing/2014/main" id="{2027796A-3F5F-1949-A512-DE994168C138}"/>
              </a:ext>
            </a:extLst>
          </p:cNvPr>
          <p:cNvSpPr>
            <a:spLocks/>
          </p:cNvSpPr>
          <p:nvPr/>
        </p:nvSpPr>
        <p:spPr bwMode="auto">
          <a:xfrm>
            <a:off x="5112922" y="4654066"/>
            <a:ext cx="1930228" cy="1120251"/>
          </a:xfrm>
          <a:custGeom>
            <a:avLst/>
            <a:gdLst>
              <a:gd name="T0" fmla="*/ 203 w 414"/>
              <a:gd name="T1" fmla="*/ 35 h 240"/>
              <a:gd name="T2" fmla="*/ 0 w 414"/>
              <a:gd name="T3" fmla="*/ 3 h 240"/>
              <a:gd name="T4" fmla="*/ 46 w 414"/>
              <a:gd name="T5" fmla="*/ 204 h 240"/>
              <a:gd name="T6" fmla="*/ 49 w 414"/>
              <a:gd name="T7" fmla="*/ 215 h 240"/>
              <a:gd name="T8" fmla="*/ 205 w 414"/>
              <a:gd name="T9" fmla="*/ 240 h 240"/>
              <a:gd name="T10" fmla="*/ 354 w 414"/>
              <a:gd name="T11" fmla="*/ 217 h 240"/>
              <a:gd name="T12" fmla="*/ 362 w 414"/>
              <a:gd name="T13" fmla="*/ 214 h 240"/>
              <a:gd name="T14" fmla="*/ 376 w 414"/>
              <a:gd name="T15" fmla="*/ 139 h 240"/>
              <a:gd name="T16" fmla="*/ 414 w 414"/>
              <a:gd name="T17" fmla="*/ 0 h 240"/>
              <a:gd name="T18" fmla="*/ 203 w 414"/>
              <a:gd name="T19" fmla="*/ 35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4" h="240">
                <a:moveTo>
                  <a:pt x="203" y="35"/>
                </a:moveTo>
                <a:cubicBezTo>
                  <a:pt x="117" y="35"/>
                  <a:pt x="41" y="23"/>
                  <a:pt x="0" y="3"/>
                </a:cubicBezTo>
                <a:cubicBezTo>
                  <a:pt x="18" y="64"/>
                  <a:pt x="35" y="131"/>
                  <a:pt x="46" y="204"/>
                </a:cubicBezTo>
                <a:cubicBezTo>
                  <a:pt x="47" y="208"/>
                  <a:pt x="48" y="211"/>
                  <a:pt x="49" y="215"/>
                </a:cubicBezTo>
                <a:cubicBezTo>
                  <a:pt x="85" y="230"/>
                  <a:pt x="142" y="240"/>
                  <a:pt x="205" y="240"/>
                </a:cubicBezTo>
                <a:cubicBezTo>
                  <a:pt x="264" y="240"/>
                  <a:pt x="317" y="231"/>
                  <a:pt x="354" y="217"/>
                </a:cubicBezTo>
                <a:cubicBezTo>
                  <a:pt x="357" y="216"/>
                  <a:pt x="359" y="215"/>
                  <a:pt x="362" y="214"/>
                </a:cubicBezTo>
                <a:cubicBezTo>
                  <a:pt x="366" y="190"/>
                  <a:pt x="371" y="165"/>
                  <a:pt x="376" y="139"/>
                </a:cubicBezTo>
                <a:cubicBezTo>
                  <a:pt x="386" y="96"/>
                  <a:pt x="398" y="49"/>
                  <a:pt x="414" y="0"/>
                </a:cubicBezTo>
                <a:cubicBezTo>
                  <a:pt x="374" y="21"/>
                  <a:pt x="295" y="35"/>
                  <a:pt x="203" y="35"/>
                </a:cubicBezTo>
              </a:path>
            </a:pathLst>
          </a:custGeom>
          <a:solidFill>
            <a:schemeClr val="accent3"/>
          </a:solidFill>
          <a:ln w="9525">
            <a:noFill/>
            <a:round/>
            <a:headEnd/>
            <a:tailEnd/>
          </a:ln>
        </p:spPr>
        <p:txBody>
          <a:bodyPr vert="horz" wrap="square" lIns="91416" tIns="45708" rIns="91416" bIns="45708" numCol="1" anchor="t" anchorCtr="0" compatLnSpc="1">
            <a:prstTxWarp prst="textNoShape">
              <a:avLst/>
            </a:prstTxWarp>
          </a:bodyPr>
          <a:lstStyle/>
          <a:p>
            <a:endParaRPr lang="id-ID" sz="3599" dirty="0">
              <a:latin typeface="Montserrat Light" pitchFamily="2" charset="77"/>
            </a:endParaRPr>
          </a:p>
        </p:txBody>
      </p:sp>
      <p:grpSp>
        <p:nvGrpSpPr>
          <p:cNvPr id="7" name="Group 6">
            <a:extLst>
              <a:ext uri="{FF2B5EF4-FFF2-40B4-BE49-F238E27FC236}">
                <a16:creationId xmlns:a16="http://schemas.microsoft.com/office/drawing/2014/main" id="{939A5F23-041B-5646-A6F9-7F552754F641}"/>
              </a:ext>
            </a:extLst>
          </p:cNvPr>
          <p:cNvGrpSpPr/>
          <p:nvPr/>
        </p:nvGrpSpPr>
        <p:grpSpPr>
          <a:xfrm>
            <a:off x="3990904" y="2259767"/>
            <a:ext cx="4207126" cy="1585062"/>
            <a:chOff x="3990355" y="1893606"/>
            <a:chExt cx="4208222" cy="1585475"/>
          </a:xfrm>
        </p:grpSpPr>
        <p:sp>
          <p:nvSpPr>
            <p:cNvPr id="8" name="Freeform 31">
              <a:extLst>
                <a:ext uri="{FF2B5EF4-FFF2-40B4-BE49-F238E27FC236}">
                  <a16:creationId xmlns:a16="http://schemas.microsoft.com/office/drawing/2014/main" id="{C5317497-828D-1B46-9983-0609C1E64AFB}"/>
                </a:ext>
              </a:extLst>
            </p:cNvPr>
            <p:cNvSpPr>
              <a:spLocks/>
            </p:cNvSpPr>
            <p:nvPr/>
          </p:nvSpPr>
          <p:spPr bwMode="auto">
            <a:xfrm>
              <a:off x="3990355" y="1893606"/>
              <a:ext cx="4208222" cy="612542"/>
            </a:xfrm>
            <a:custGeom>
              <a:avLst/>
              <a:gdLst>
                <a:gd name="T0" fmla="*/ 452 w 903"/>
                <a:gd name="T1" fmla="*/ 0 h 131"/>
                <a:gd name="T2" fmla="*/ 0 w 903"/>
                <a:gd name="T3" fmla="*/ 65 h 131"/>
                <a:gd name="T4" fmla="*/ 11 w 903"/>
                <a:gd name="T5" fmla="*/ 80 h 131"/>
                <a:gd name="T6" fmla="*/ 452 w 903"/>
                <a:gd name="T7" fmla="*/ 131 h 131"/>
                <a:gd name="T8" fmla="*/ 686 w 903"/>
                <a:gd name="T9" fmla="*/ 121 h 131"/>
                <a:gd name="T10" fmla="*/ 686 w 903"/>
                <a:gd name="T11" fmla="*/ 121 h 131"/>
                <a:gd name="T12" fmla="*/ 753 w 903"/>
                <a:gd name="T13" fmla="*/ 114 h 131"/>
                <a:gd name="T14" fmla="*/ 753 w 903"/>
                <a:gd name="T15" fmla="*/ 114 h 131"/>
                <a:gd name="T16" fmla="*/ 760 w 903"/>
                <a:gd name="T17" fmla="*/ 113 h 131"/>
                <a:gd name="T18" fmla="*/ 761 w 903"/>
                <a:gd name="T19" fmla="*/ 113 h 131"/>
                <a:gd name="T20" fmla="*/ 768 w 903"/>
                <a:gd name="T21" fmla="*/ 112 h 131"/>
                <a:gd name="T22" fmla="*/ 768 w 903"/>
                <a:gd name="T23" fmla="*/ 112 h 131"/>
                <a:gd name="T24" fmla="*/ 775 w 903"/>
                <a:gd name="T25" fmla="*/ 111 h 131"/>
                <a:gd name="T26" fmla="*/ 776 w 903"/>
                <a:gd name="T27" fmla="*/ 111 h 131"/>
                <a:gd name="T28" fmla="*/ 783 w 903"/>
                <a:gd name="T29" fmla="*/ 110 h 131"/>
                <a:gd name="T30" fmla="*/ 783 w 903"/>
                <a:gd name="T31" fmla="*/ 110 h 131"/>
                <a:gd name="T32" fmla="*/ 893 w 903"/>
                <a:gd name="T33" fmla="*/ 80 h 131"/>
                <a:gd name="T34" fmla="*/ 903 w 903"/>
                <a:gd name="T35" fmla="*/ 65 h 131"/>
                <a:gd name="T36" fmla="*/ 452 w 903"/>
                <a:gd name="T3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3" h="131">
                  <a:moveTo>
                    <a:pt x="452" y="0"/>
                  </a:moveTo>
                  <a:cubicBezTo>
                    <a:pt x="203" y="0"/>
                    <a:pt x="0" y="29"/>
                    <a:pt x="0" y="65"/>
                  </a:cubicBezTo>
                  <a:cubicBezTo>
                    <a:pt x="0" y="70"/>
                    <a:pt x="4" y="75"/>
                    <a:pt x="11" y="80"/>
                  </a:cubicBezTo>
                  <a:cubicBezTo>
                    <a:pt x="56" y="109"/>
                    <a:pt x="236" y="131"/>
                    <a:pt x="452" y="131"/>
                  </a:cubicBezTo>
                  <a:cubicBezTo>
                    <a:pt x="538" y="131"/>
                    <a:pt x="618" y="127"/>
                    <a:pt x="686" y="121"/>
                  </a:cubicBezTo>
                  <a:cubicBezTo>
                    <a:pt x="686" y="121"/>
                    <a:pt x="686" y="121"/>
                    <a:pt x="686" y="121"/>
                  </a:cubicBezTo>
                  <a:cubicBezTo>
                    <a:pt x="710" y="119"/>
                    <a:pt x="732" y="117"/>
                    <a:pt x="753" y="114"/>
                  </a:cubicBezTo>
                  <a:cubicBezTo>
                    <a:pt x="753" y="114"/>
                    <a:pt x="753" y="114"/>
                    <a:pt x="753" y="114"/>
                  </a:cubicBezTo>
                  <a:cubicBezTo>
                    <a:pt x="756" y="114"/>
                    <a:pt x="758" y="114"/>
                    <a:pt x="760" y="113"/>
                  </a:cubicBezTo>
                  <a:cubicBezTo>
                    <a:pt x="761" y="113"/>
                    <a:pt x="761" y="113"/>
                    <a:pt x="761" y="113"/>
                  </a:cubicBezTo>
                  <a:cubicBezTo>
                    <a:pt x="763" y="113"/>
                    <a:pt x="766" y="113"/>
                    <a:pt x="768" y="112"/>
                  </a:cubicBezTo>
                  <a:cubicBezTo>
                    <a:pt x="768" y="112"/>
                    <a:pt x="768" y="112"/>
                    <a:pt x="768" y="112"/>
                  </a:cubicBezTo>
                  <a:cubicBezTo>
                    <a:pt x="771" y="112"/>
                    <a:pt x="773" y="111"/>
                    <a:pt x="775" y="111"/>
                  </a:cubicBezTo>
                  <a:cubicBezTo>
                    <a:pt x="776" y="111"/>
                    <a:pt x="776" y="111"/>
                    <a:pt x="776" y="111"/>
                  </a:cubicBezTo>
                  <a:cubicBezTo>
                    <a:pt x="778" y="111"/>
                    <a:pt x="780" y="110"/>
                    <a:pt x="783" y="110"/>
                  </a:cubicBezTo>
                  <a:cubicBezTo>
                    <a:pt x="783" y="110"/>
                    <a:pt x="783" y="110"/>
                    <a:pt x="783" y="110"/>
                  </a:cubicBezTo>
                  <a:cubicBezTo>
                    <a:pt x="836" y="102"/>
                    <a:pt x="875" y="91"/>
                    <a:pt x="893" y="80"/>
                  </a:cubicBezTo>
                  <a:cubicBezTo>
                    <a:pt x="900" y="75"/>
                    <a:pt x="903" y="70"/>
                    <a:pt x="903" y="65"/>
                  </a:cubicBezTo>
                  <a:cubicBezTo>
                    <a:pt x="903" y="29"/>
                    <a:pt x="701" y="0"/>
                    <a:pt x="452" y="0"/>
                  </a:cubicBezTo>
                </a:path>
              </a:pathLst>
            </a:custGeom>
            <a:solidFill>
              <a:schemeClr val="accent1">
                <a:lumMod val="75000"/>
              </a:schemeClr>
            </a:solidFill>
            <a:ln>
              <a:noFill/>
            </a:ln>
          </p:spPr>
          <p:txBody>
            <a:bodyPr vert="horz" wrap="square" lIns="91416" tIns="45708" rIns="91416" bIns="45708" numCol="1" anchor="t" anchorCtr="0" compatLnSpc="1">
              <a:prstTxWarp prst="textNoShape">
                <a:avLst/>
              </a:prstTxWarp>
            </a:bodyPr>
            <a:lstStyle/>
            <a:p>
              <a:endParaRPr lang="id-ID" sz="3599" dirty="0">
                <a:latin typeface="Montserrat Light" pitchFamily="2" charset="77"/>
              </a:endParaRPr>
            </a:p>
          </p:txBody>
        </p:sp>
        <p:sp>
          <p:nvSpPr>
            <p:cNvPr id="9" name="Oval 32">
              <a:extLst>
                <a:ext uri="{FF2B5EF4-FFF2-40B4-BE49-F238E27FC236}">
                  <a16:creationId xmlns:a16="http://schemas.microsoft.com/office/drawing/2014/main" id="{D5ACA616-3724-4549-83CD-55BDED2B4C50}"/>
                </a:ext>
              </a:extLst>
            </p:cNvPr>
            <p:cNvSpPr>
              <a:spLocks noChangeArrowheads="1"/>
            </p:cNvSpPr>
            <p:nvPr/>
          </p:nvSpPr>
          <p:spPr bwMode="auto">
            <a:xfrm>
              <a:off x="4633931" y="2053551"/>
              <a:ext cx="2857153" cy="341390"/>
            </a:xfrm>
            <a:prstGeom prst="ellipse">
              <a:avLst/>
            </a:prstGeom>
            <a:solidFill>
              <a:schemeClr val="accent1">
                <a:lumMod val="50000"/>
              </a:schemeClr>
            </a:solidFill>
            <a:ln>
              <a:noFill/>
            </a:ln>
          </p:spPr>
          <p:txBody>
            <a:bodyPr vert="horz" wrap="square" lIns="91416" tIns="45708" rIns="91416" bIns="45708" numCol="1" anchor="t" anchorCtr="0" compatLnSpc="1">
              <a:prstTxWarp prst="textNoShape">
                <a:avLst/>
              </a:prstTxWarp>
            </a:bodyPr>
            <a:lstStyle/>
            <a:p>
              <a:endParaRPr lang="id-ID" sz="3599" dirty="0">
                <a:latin typeface="Montserrat Light" pitchFamily="2" charset="77"/>
              </a:endParaRPr>
            </a:p>
          </p:txBody>
        </p:sp>
        <p:sp>
          <p:nvSpPr>
            <p:cNvPr id="10" name="Freeform 35">
              <a:extLst>
                <a:ext uri="{FF2B5EF4-FFF2-40B4-BE49-F238E27FC236}">
                  <a16:creationId xmlns:a16="http://schemas.microsoft.com/office/drawing/2014/main" id="{03F1CCBC-5344-794A-A7CD-EDED555D95C3}"/>
                </a:ext>
              </a:extLst>
            </p:cNvPr>
            <p:cNvSpPr>
              <a:spLocks/>
            </p:cNvSpPr>
            <p:nvPr/>
          </p:nvSpPr>
          <p:spPr bwMode="auto">
            <a:xfrm>
              <a:off x="4042625" y="2265431"/>
              <a:ext cx="4108687" cy="1213650"/>
            </a:xfrm>
            <a:custGeom>
              <a:avLst/>
              <a:gdLst>
                <a:gd name="T0" fmla="*/ 882 w 882"/>
                <a:gd name="T1" fmla="*/ 0 h 260"/>
                <a:gd name="T2" fmla="*/ 798 w 882"/>
                <a:gd name="T3" fmla="*/ 25 h 260"/>
                <a:gd name="T4" fmla="*/ 675 w 882"/>
                <a:gd name="T5" fmla="*/ 41 h 260"/>
                <a:gd name="T6" fmla="*/ 441 w 882"/>
                <a:gd name="T7" fmla="*/ 51 h 260"/>
                <a:gd name="T8" fmla="*/ 0 w 882"/>
                <a:gd name="T9" fmla="*/ 0 h 260"/>
                <a:gd name="T10" fmla="*/ 0 w 882"/>
                <a:gd name="T11" fmla="*/ 0 h 260"/>
                <a:gd name="T12" fmla="*/ 146 w 882"/>
                <a:gd name="T13" fmla="*/ 227 h 260"/>
                <a:gd name="T14" fmla="*/ 437 w 882"/>
                <a:gd name="T15" fmla="*/ 260 h 260"/>
                <a:gd name="T16" fmla="*/ 604 w 882"/>
                <a:gd name="T17" fmla="*/ 251 h 260"/>
                <a:gd name="T18" fmla="*/ 683 w 882"/>
                <a:gd name="T19" fmla="*/ 239 h 260"/>
                <a:gd name="T20" fmla="*/ 730 w 882"/>
                <a:gd name="T21" fmla="*/ 227 h 260"/>
                <a:gd name="T22" fmla="*/ 882 w 882"/>
                <a:gd name="T23" fmla="*/ 0 h 260"/>
                <a:gd name="T24" fmla="*/ 882 w 882"/>
                <a:gd name="T25"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2" h="260">
                  <a:moveTo>
                    <a:pt x="882" y="0"/>
                  </a:moveTo>
                  <a:cubicBezTo>
                    <a:pt x="867" y="9"/>
                    <a:pt x="838" y="18"/>
                    <a:pt x="798" y="25"/>
                  </a:cubicBezTo>
                  <a:cubicBezTo>
                    <a:pt x="765" y="32"/>
                    <a:pt x="723" y="37"/>
                    <a:pt x="675" y="41"/>
                  </a:cubicBezTo>
                  <a:cubicBezTo>
                    <a:pt x="607" y="47"/>
                    <a:pt x="527" y="51"/>
                    <a:pt x="441" y="51"/>
                  </a:cubicBezTo>
                  <a:cubicBezTo>
                    <a:pt x="225" y="51"/>
                    <a:pt x="45" y="29"/>
                    <a:pt x="0" y="0"/>
                  </a:cubicBezTo>
                  <a:cubicBezTo>
                    <a:pt x="0" y="0"/>
                    <a:pt x="0" y="0"/>
                    <a:pt x="0" y="0"/>
                  </a:cubicBezTo>
                  <a:cubicBezTo>
                    <a:pt x="0" y="0"/>
                    <a:pt x="73" y="78"/>
                    <a:pt x="146" y="227"/>
                  </a:cubicBezTo>
                  <a:cubicBezTo>
                    <a:pt x="205" y="247"/>
                    <a:pt x="313" y="260"/>
                    <a:pt x="437" y="260"/>
                  </a:cubicBezTo>
                  <a:cubicBezTo>
                    <a:pt x="498" y="260"/>
                    <a:pt x="555" y="257"/>
                    <a:pt x="604" y="251"/>
                  </a:cubicBezTo>
                  <a:cubicBezTo>
                    <a:pt x="634" y="248"/>
                    <a:pt x="660" y="244"/>
                    <a:pt x="683" y="239"/>
                  </a:cubicBezTo>
                  <a:cubicBezTo>
                    <a:pt x="701" y="235"/>
                    <a:pt x="717" y="231"/>
                    <a:pt x="730" y="227"/>
                  </a:cubicBezTo>
                  <a:cubicBezTo>
                    <a:pt x="770" y="150"/>
                    <a:pt x="819" y="73"/>
                    <a:pt x="882" y="0"/>
                  </a:cubicBezTo>
                  <a:cubicBezTo>
                    <a:pt x="882" y="0"/>
                    <a:pt x="882" y="0"/>
                    <a:pt x="882" y="0"/>
                  </a:cubicBezTo>
                </a:path>
              </a:pathLst>
            </a:custGeom>
            <a:solidFill>
              <a:schemeClr val="accent1"/>
            </a:solidFill>
            <a:ln>
              <a:noFill/>
            </a:ln>
          </p:spPr>
          <p:txBody>
            <a:bodyPr vert="horz" wrap="square" lIns="91416" tIns="45708" rIns="91416" bIns="45708" numCol="1" anchor="t" anchorCtr="0" compatLnSpc="1">
              <a:prstTxWarp prst="textNoShape">
                <a:avLst/>
              </a:prstTxWarp>
            </a:bodyPr>
            <a:lstStyle/>
            <a:p>
              <a:endParaRPr lang="id-ID" sz="3599" dirty="0">
                <a:latin typeface="Montserrat Light" pitchFamily="2" charset="77"/>
              </a:endParaRPr>
            </a:p>
          </p:txBody>
        </p:sp>
      </p:grpSp>
      <p:sp>
        <p:nvSpPr>
          <p:cNvPr id="11" name="Freeform 36">
            <a:extLst>
              <a:ext uri="{FF2B5EF4-FFF2-40B4-BE49-F238E27FC236}">
                <a16:creationId xmlns:a16="http://schemas.microsoft.com/office/drawing/2014/main" id="{0FCDE1DD-6203-8740-8E1E-A1006F27190B}"/>
              </a:ext>
            </a:extLst>
          </p:cNvPr>
          <p:cNvSpPr>
            <a:spLocks/>
          </p:cNvSpPr>
          <p:nvPr/>
        </p:nvSpPr>
        <p:spPr bwMode="auto">
          <a:xfrm>
            <a:off x="5340044" y="5650205"/>
            <a:ext cx="1463184" cy="1112087"/>
          </a:xfrm>
          <a:custGeom>
            <a:avLst/>
            <a:gdLst>
              <a:gd name="T0" fmla="*/ 314 w 314"/>
              <a:gd name="T1" fmla="*/ 0 h 238"/>
              <a:gd name="T2" fmla="*/ 306 w 314"/>
              <a:gd name="T3" fmla="*/ 3 h 238"/>
              <a:gd name="T4" fmla="*/ 293 w 314"/>
              <a:gd name="T5" fmla="*/ 8 h 238"/>
              <a:gd name="T6" fmla="*/ 248 w 314"/>
              <a:gd name="T7" fmla="*/ 18 h 238"/>
              <a:gd name="T8" fmla="*/ 157 w 314"/>
              <a:gd name="T9" fmla="*/ 26 h 238"/>
              <a:gd name="T10" fmla="*/ 1 w 314"/>
              <a:gd name="T11" fmla="*/ 1 h 238"/>
              <a:gd name="T12" fmla="*/ 0 w 314"/>
              <a:gd name="T13" fmla="*/ 0 h 238"/>
              <a:gd name="T14" fmla="*/ 16 w 314"/>
              <a:gd name="T15" fmla="*/ 153 h 238"/>
              <a:gd name="T16" fmla="*/ 18 w 314"/>
              <a:gd name="T17" fmla="*/ 208 h 238"/>
              <a:gd name="T18" fmla="*/ 31 w 314"/>
              <a:gd name="T19" fmla="*/ 221 h 238"/>
              <a:gd name="T20" fmla="*/ 47 w 314"/>
              <a:gd name="T21" fmla="*/ 227 h 238"/>
              <a:gd name="T22" fmla="*/ 157 w 314"/>
              <a:gd name="T23" fmla="*/ 238 h 238"/>
              <a:gd name="T24" fmla="*/ 235 w 314"/>
              <a:gd name="T25" fmla="*/ 233 h 238"/>
              <a:gd name="T26" fmla="*/ 258 w 314"/>
              <a:gd name="T27" fmla="*/ 229 h 238"/>
              <a:gd name="T28" fmla="*/ 273 w 314"/>
              <a:gd name="T29" fmla="*/ 225 h 238"/>
              <a:gd name="T30" fmla="*/ 279 w 314"/>
              <a:gd name="T31" fmla="*/ 223 h 238"/>
              <a:gd name="T32" fmla="*/ 296 w 314"/>
              <a:gd name="T33" fmla="*/ 208 h 238"/>
              <a:gd name="T34" fmla="*/ 298 w 314"/>
              <a:gd name="T35" fmla="*/ 142 h 238"/>
              <a:gd name="T36" fmla="*/ 314 w 314"/>
              <a:gd name="T3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4" h="238">
                <a:moveTo>
                  <a:pt x="314" y="0"/>
                </a:moveTo>
                <a:cubicBezTo>
                  <a:pt x="311" y="1"/>
                  <a:pt x="309" y="2"/>
                  <a:pt x="306" y="3"/>
                </a:cubicBezTo>
                <a:cubicBezTo>
                  <a:pt x="302" y="5"/>
                  <a:pt x="297" y="6"/>
                  <a:pt x="293" y="8"/>
                </a:cubicBezTo>
                <a:cubicBezTo>
                  <a:pt x="280" y="12"/>
                  <a:pt x="264" y="16"/>
                  <a:pt x="248" y="18"/>
                </a:cubicBezTo>
                <a:cubicBezTo>
                  <a:pt x="220" y="23"/>
                  <a:pt x="189" y="26"/>
                  <a:pt x="157" y="26"/>
                </a:cubicBezTo>
                <a:cubicBezTo>
                  <a:pt x="94" y="26"/>
                  <a:pt x="37" y="16"/>
                  <a:pt x="1" y="1"/>
                </a:cubicBezTo>
                <a:cubicBezTo>
                  <a:pt x="1" y="1"/>
                  <a:pt x="0" y="0"/>
                  <a:pt x="0" y="0"/>
                </a:cubicBezTo>
                <a:cubicBezTo>
                  <a:pt x="7" y="49"/>
                  <a:pt x="13" y="100"/>
                  <a:pt x="16" y="153"/>
                </a:cubicBezTo>
                <a:cubicBezTo>
                  <a:pt x="17" y="171"/>
                  <a:pt x="18" y="190"/>
                  <a:pt x="18" y="208"/>
                </a:cubicBezTo>
                <a:cubicBezTo>
                  <a:pt x="18" y="213"/>
                  <a:pt x="23" y="217"/>
                  <a:pt x="31" y="221"/>
                </a:cubicBezTo>
                <a:cubicBezTo>
                  <a:pt x="35" y="223"/>
                  <a:pt x="41" y="225"/>
                  <a:pt x="47" y="227"/>
                </a:cubicBezTo>
                <a:cubicBezTo>
                  <a:pt x="72" y="234"/>
                  <a:pt x="112" y="238"/>
                  <a:pt x="157" y="238"/>
                </a:cubicBezTo>
                <a:cubicBezTo>
                  <a:pt x="186" y="238"/>
                  <a:pt x="213" y="236"/>
                  <a:pt x="235" y="233"/>
                </a:cubicBezTo>
                <a:cubicBezTo>
                  <a:pt x="244" y="232"/>
                  <a:pt x="251" y="230"/>
                  <a:pt x="258" y="229"/>
                </a:cubicBezTo>
                <a:cubicBezTo>
                  <a:pt x="263" y="228"/>
                  <a:pt x="268" y="226"/>
                  <a:pt x="273" y="225"/>
                </a:cubicBezTo>
                <a:cubicBezTo>
                  <a:pt x="275" y="224"/>
                  <a:pt x="277" y="224"/>
                  <a:pt x="279" y="223"/>
                </a:cubicBezTo>
                <a:cubicBezTo>
                  <a:pt x="290" y="219"/>
                  <a:pt x="296" y="214"/>
                  <a:pt x="296" y="208"/>
                </a:cubicBezTo>
                <a:cubicBezTo>
                  <a:pt x="296" y="208"/>
                  <a:pt x="295" y="184"/>
                  <a:pt x="298" y="142"/>
                </a:cubicBezTo>
                <a:cubicBezTo>
                  <a:pt x="300" y="106"/>
                  <a:pt x="305" y="57"/>
                  <a:pt x="314" y="0"/>
                </a:cubicBezTo>
              </a:path>
            </a:pathLst>
          </a:custGeom>
          <a:solidFill>
            <a:schemeClr val="accent4"/>
          </a:solidFill>
          <a:ln w="9525">
            <a:noFill/>
            <a:round/>
            <a:headEnd/>
            <a:tailEnd/>
          </a:ln>
        </p:spPr>
        <p:txBody>
          <a:bodyPr vert="horz" wrap="square" lIns="91416" tIns="45708" rIns="91416" bIns="45708" numCol="1" anchor="t" anchorCtr="0" compatLnSpc="1">
            <a:prstTxWarp prst="textNoShape">
              <a:avLst/>
            </a:prstTxWarp>
          </a:bodyPr>
          <a:lstStyle/>
          <a:p>
            <a:endParaRPr lang="id-ID" sz="3599" dirty="0">
              <a:latin typeface="Montserrat Light" pitchFamily="2" charset="77"/>
            </a:endParaRPr>
          </a:p>
        </p:txBody>
      </p:sp>
      <p:grpSp>
        <p:nvGrpSpPr>
          <p:cNvPr id="12" name="Group 11">
            <a:extLst>
              <a:ext uri="{FF2B5EF4-FFF2-40B4-BE49-F238E27FC236}">
                <a16:creationId xmlns:a16="http://schemas.microsoft.com/office/drawing/2014/main" id="{1B221C85-122C-B74A-BFC8-61E61CA6C996}"/>
              </a:ext>
            </a:extLst>
          </p:cNvPr>
          <p:cNvGrpSpPr/>
          <p:nvPr/>
        </p:nvGrpSpPr>
        <p:grpSpPr>
          <a:xfrm>
            <a:off x="6432402" y="2746625"/>
            <a:ext cx="1329278" cy="4002530"/>
            <a:chOff x="6432489" y="2380591"/>
            <a:chExt cx="1329624" cy="4003572"/>
          </a:xfrm>
          <a:solidFill>
            <a:schemeClr val="bg2">
              <a:alpha val="20000"/>
            </a:schemeClr>
          </a:solidFill>
        </p:grpSpPr>
        <p:sp>
          <p:nvSpPr>
            <p:cNvPr id="13" name="Freeform 38">
              <a:extLst>
                <a:ext uri="{FF2B5EF4-FFF2-40B4-BE49-F238E27FC236}">
                  <a16:creationId xmlns:a16="http://schemas.microsoft.com/office/drawing/2014/main" id="{820460F3-CA67-D748-BF4E-473B24D17773}"/>
                </a:ext>
              </a:extLst>
            </p:cNvPr>
            <p:cNvSpPr>
              <a:spLocks/>
            </p:cNvSpPr>
            <p:nvPr/>
          </p:nvSpPr>
          <p:spPr bwMode="auto">
            <a:xfrm>
              <a:off x="6628502" y="3380259"/>
              <a:ext cx="596208" cy="1037238"/>
            </a:xfrm>
            <a:custGeom>
              <a:avLst/>
              <a:gdLst>
                <a:gd name="T0" fmla="*/ 128 w 128"/>
                <a:gd name="T1" fmla="*/ 0 h 222"/>
                <a:gd name="T2" fmla="*/ 49 w 128"/>
                <a:gd name="T3" fmla="*/ 12 h 222"/>
                <a:gd name="T4" fmla="*/ 0 w 128"/>
                <a:gd name="T5" fmla="*/ 222 h 222"/>
                <a:gd name="T6" fmla="*/ 59 w 128"/>
                <a:gd name="T7" fmla="*/ 208 h 222"/>
                <a:gd name="T8" fmla="*/ 128 w 128"/>
                <a:gd name="T9" fmla="*/ 0 h 222"/>
              </a:gdLst>
              <a:ahLst/>
              <a:cxnLst>
                <a:cxn ang="0">
                  <a:pos x="T0" y="T1"/>
                </a:cxn>
                <a:cxn ang="0">
                  <a:pos x="T2" y="T3"/>
                </a:cxn>
                <a:cxn ang="0">
                  <a:pos x="T4" y="T5"/>
                </a:cxn>
                <a:cxn ang="0">
                  <a:pos x="T6" y="T7"/>
                </a:cxn>
                <a:cxn ang="0">
                  <a:pos x="T8" y="T9"/>
                </a:cxn>
              </a:cxnLst>
              <a:rect l="0" t="0" r="r" b="b"/>
              <a:pathLst>
                <a:path w="128" h="222">
                  <a:moveTo>
                    <a:pt x="128" y="0"/>
                  </a:moveTo>
                  <a:cubicBezTo>
                    <a:pt x="105" y="5"/>
                    <a:pt x="79" y="9"/>
                    <a:pt x="49" y="12"/>
                  </a:cubicBezTo>
                  <a:cubicBezTo>
                    <a:pt x="32" y="72"/>
                    <a:pt x="15" y="142"/>
                    <a:pt x="0" y="222"/>
                  </a:cubicBezTo>
                  <a:cubicBezTo>
                    <a:pt x="22" y="218"/>
                    <a:pt x="42" y="214"/>
                    <a:pt x="59" y="208"/>
                  </a:cubicBezTo>
                  <a:cubicBezTo>
                    <a:pt x="76" y="140"/>
                    <a:pt x="99" y="70"/>
                    <a:pt x="128" y="0"/>
                  </a:cubicBezTo>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id-ID" sz="3599" dirty="0">
                <a:latin typeface="Montserrat Light" pitchFamily="2" charset="77"/>
              </a:endParaRPr>
            </a:p>
          </p:txBody>
        </p:sp>
        <p:sp>
          <p:nvSpPr>
            <p:cNvPr id="14" name="Freeform 39">
              <a:extLst>
                <a:ext uri="{FF2B5EF4-FFF2-40B4-BE49-F238E27FC236}">
                  <a16:creationId xmlns:a16="http://schemas.microsoft.com/office/drawing/2014/main" id="{A6B0EC7E-E1DC-F540-A2DC-5F8DA55B8820}"/>
                </a:ext>
              </a:extLst>
            </p:cNvPr>
            <p:cNvSpPr>
              <a:spLocks/>
            </p:cNvSpPr>
            <p:nvPr/>
          </p:nvSpPr>
          <p:spPr bwMode="auto">
            <a:xfrm>
              <a:off x="6492926" y="4352158"/>
              <a:ext cx="409995" cy="1027437"/>
            </a:xfrm>
            <a:custGeom>
              <a:avLst/>
              <a:gdLst>
                <a:gd name="T0" fmla="*/ 88 w 88"/>
                <a:gd name="T1" fmla="*/ 0 h 220"/>
                <a:gd name="T2" fmla="*/ 29 w 88"/>
                <a:gd name="T3" fmla="*/ 14 h 220"/>
                <a:gd name="T4" fmla="*/ 0 w 88"/>
                <a:gd name="T5" fmla="*/ 220 h 220"/>
                <a:gd name="T6" fmla="*/ 0 w 88"/>
                <a:gd name="T7" fmla="*/ 220 h 220"/>
                <a:gd name="T8" fmla="*/ 0 w 88"/>
                <a:gd name="T9" fmla="*/ 220 h 220"/>
                <a:gd name="T10" fmla="*/ 45 w 88"/>
                <a:gd name="T11" fmla="*/ 210 h 220"/>
                <a:gd name="T12" fmla="*/ 45 w 88"/>
                <a:gd name="T13" fmla="*/ 210 h 220"/>
                <a:gd name="T14" fmla="*/ 88 w 88"/>
                <a:gd name="T15" fmla="*/ 0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20">
                  <a:moveTo>
                    <a:pt x="88" y="0"/>
                  </a:moveTo>
                  <a:cubicBezTo>
                    <a:pt x="71" y="6"/>
                    <a:pt x="51" y="10"/>
                    <a:pt x="29" y="14"/>
                  </a:cubicBezTo>
                  <a:cubicBezTo>
                    <a:pt x="18" y="77"/>
                    <a:pt x="7" y="146"/>
                    <a:pt x="0" y="220"/>
                  </a:cubicBezTo>
                  <a:cubicBezTo>
                    <a:pt x="0" y="220"/>
                    <a:pt x="0" y="220"/>
                    <a:pt x="0" y="220"/>
                  </a:cubicBezTo>
                  <a:cubicBezTo>
                    <a:pt x="0" y="220"/>
                    <a:pt x="0" y="220"/>
                    <a:pt x="0" y="220"/>
                  </a:cubicBezTo>
                  <a:cubicBezTo>
                    <a:pt x="16" y="218"/>
                    <a:pt x="32" y="214"/>
                    <a:pt x="45" y="210"/>
                  </a:cubicBezTo>
                  <a:cubicBezTo>
                    <a:pt x="45" y="210"/>
                    <a:pt x="45" y="210"/>
                    <a:pt x="45" y="210"/>
                  </a:cubicBezTo>
                  <a:cubicBezTo>
                    <a:pt x="55" y="145"/>
                    <a:pt x="68" y="74"/>
                    <a:pt x="88" y="0"/>
                  </a:cubicBezTo>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id-ID" sz="3599" dirty="0">
                <a:latin typeface="Montserrat Light" pitchFamily="2" charset="77"/>
              </a:endParaRPr>
            </a:p>
          </p:txBody>
        </p:sp>
        <p:sp>
          <p:nvSpPr>
            <p:cNvPr id="15" name="Freeform 40">
              <a:extLst>
                <a:ext uri="{FF2B5EF4-FFF2-40B4-BE49-F238E27FC236}">
                  <a16:creationId xmlns:a16="http://schemas.microsoft.com/office/drawing/2014/main" id="{74198D30-5FDD-8040-9353-307FBA1806C7}"/>
                </a:ext>
              </a:extLst>
            </p:cNvPr>
            <p:cNvSpPr>
              <a:spLocks/>
            </p:cNvSpPr>
            <p:nvPr/>
          </p:nvSpPr>
          <p:spPr bwMode="auto">
            <a:xfrm>
              <a:off x="6857185" y="2380591"/>
              <a:ext cx="904928" cy="1055205"/>
            </a:xfrm>
            <a:custGeom>
              <a:avLst/>
              <a:gdLst>
                <a:gd name="T0" fmla="*/ 194 w 194"/>
                <a:gd name="T1" fmla="*/ 0 h 226"/>
                <a:gd name="T2" fmla="*/ 180 w 194"/>
                <a:gd name="T3" fmla="*/ 3 h 226"/>
                <a:gd name="T4" fmla="*/ 180 w 194"/>
                <a:gd name="T5" fmla="*/ 3 h 226"/>
                <a:gd name="T6" fmla="*/ 180 w 194"/>
                <a:gd name="T7" fmla="*/ 3 h 226"/>
                <a:gd name="T8" fmla="*/ 168 w 194"/>
                <a:gd name="T9" fmla="*/ 5 h 226"/>
                <a:gd name="T10" fmla="*/ 166 w 194"/>
                <a:gd name="T11" fmla="*/ 5 h 226"/>
                <a:gd name="T12" fmla="*/ 164 w 194"/>
                <a:gd name="T13" fmla="*/ 6 h 226"/>
                <a:gd name="T14" fmla="*/ 140 w 194"/>
                <a:gd name="T15" fmla="*/ 9 h 226"/>
                <a:gd name="T16" fmla="*/ 138 w 194"/>
                <a:gd name="T17" fmla="*/ 9 h 226"/>
                <a:gd name="T18" fmla="*/ 71 w 194"/>
                <a:gd name="T19" fmla="*/ 16 h 226"/>
                <a:gd name="T20" fmla="*/ 71 w 194"/>
                <a:gd name="T21" fmla="*/ 16 h 226"/>
                <a:gd name="T22" fmla="*/ 71 w 194"/>
                <a:gd name="T23" fmla="*/ 16 h 226"/>
                <a:gd name="T24" fmla="*/ 0 w 194"/>
                <a:gd name="T25" fmla="*/ 226 h 226"/>
                <a:gd name="T26" fmla="*/ 0 w 194"/>
                <a:gd name="T27" fmla="*/ 226 h 226"/>
                <a:gd name="T28" fmla="*/ 0 w 194"/>
                <a:gd name="T29" fmla="*/ 226 h 226"/>
                <a:gd name="T30" fmla="*/ 79 w 194"/>
                <a:gd name="T31" fmla="*/ 214 h 226"/>
                <a:gd name="T32" fmla="*/ 79 w 194"/>
                <a:gd name="T33" fmla="*/ 214 h 226"/>
                <a:gd name="T34" fmla="*/ 194 w 194"/>
                <a:gd name="T35"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26">
                  <a:moveTo>
                    <a:pt x="194" y="0"/>
                  </a:moveTo>
                  <a:cubicBezTo>
                    <a:pt x="190" y="1"/>
                    <a:pt x="185" y="2"/>
                    <a:pt x="180" y="3"/>
                  </a:cubicBezTo>
                  <a:cubicBezTo>
                    <a:pt x="180" y="3"/>
                    <a:pt x="180" y="3"/>
                    <a:pt x="180" y="3"/>
                  </a:cubicBezTo>
                  <a:cubicBezTo>
                    <a:pt x="180" y="3"/>
                    <a:pt x="180" y="3"/>
                    <a:pt x="180" y="3"/>
                  </a:cubicBezTo>
                  <a:cubicBezTo>
                    <a:pt x="176" y="4"/>
                    <a:pt x="172" y="4"/>
                    <a:pt x="168" y="5"/>
                  </a:cubicBezTo>
                  <a:cubicBezTo>
                    <a:pt x="167" y="5"/>
                    <a:pt x="167" y="5"/>
                    <a:pt x="166" y="5"/>
                  </a:cubicBezTo>
                  <a:cubicBezTo>
                    <a:pt x="165" y="5"/>
                    <a:pt x="165" y="5"/>
                    <a:pt x="164" y="6"/>
                  </a:cubicBezTo>
                  <a:cubicBezTo>
                    <a:pt x="156" y="7"/>
                    <a:pt x="148" y="8"/>
                    <a:pt x="140" y="9"/>
                  </a:cubicBezTo>
                  <a:cubicBezTo>
                    <a:pt x="139" y="9"/>
                    <a:pt x="139" y="9"/>
                    <a:pt x="138" y="9"/>
                  </a:cubicBezTo>
                  <a:cubicBezTo>
                    <a:pt x="118" y="12"/>
                    <a:pt x="95" y="14"/>
                    <a:pt x="71" y="16"/>
                  </a:cubicBezTo>
                  <a:cubicBezTo>
                    <a:pt x="71" y="16"/>
                    <a:pt x="71" y="16"/>
                    <a:pt x="71" y="16"/>
                  </a:cubicBezTo>
                  <a:cubicBezTo>
                    <a:pt x="71" y="16"/>
                    <a:pt x="71" y="16"/>
                    <a:pt x="71" y="16"/>
                  </a:cubicBezTo>
                  <a:cubicBezTo>
                    <a:pt x="71" y="16"/>
                    <a:pt x="37" y="93"/>
                    <a:pt x="0" y="226"/>
                  </a:cubicBezTo>
                  <a:cubicBezTo>
                    <a:pt x="0" y="226"/>
                    <a:pt x="0" y="226"/>
                    <a:pt x="0" y="226"/>
                  </a:cubicBezTo>
                  <a:cubicBezTo>
                    <a:pt x="0" y="226"/>
                    <a:pt x="0" y="226"/>
                    <a:pt x="0" y="226"/>
                  </a:cubicBezTo>
                  <a:cubicBezTo>
                    <a:pt x="30" y="223"/>
                    <a:pt x="56" y="219"/>
                    <a:pt x="79" y="214"/>
                  </a:cubicBezTo>
                  <a:cubicBezTo>
                    <a:pt x="79" y="214"/>
                    <a:pt x="79" y="214"/>
                    <a:pt x="79" y="214"/>
                  </a:cubicBezTo>
                  <a:cubicBezTo>
                    <a:pt x="110" y="140"/>
                    <a:pt x="148" y="68"/>
                    <a:pt x="194" y="0"/>
                  </a:cubicBezTo>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id-ID" sz="3599" dirty="0">
                <a:latin typeface="Montserrat Light" pitchFamily="2" charset="77"/>
              </a:endParaRPr>
            </a:p>
          </p:txBody>
        </p:sp>
        <p:sp>
          <p:nvSpPr>
            <p:cNvPr id="16" name="Freeform 41">
              <a:extLst>
                <a:ext uri="{FF2B5EF4-FFF2-40B4-BE49-F238E27FC236}">
                  <a16:creationId xmlns:a16="http://schemas.microsoft.com/office/drawing/2014/main" id="{1E80790B-FD46-724A-9655-9D1CA91814EB}"/>
                </a:ext>
              </a:extLst>
            </p:cNvPr>
            <p:cNvSpPr>
              <a:spLocks/>
            </p:cNvSpPr>
            <p:nvPr/>
          </p:nvSpPr>
          <p:spPr bwMode="auto">
            <a:xfrm>
              <a:off x="6432489" y="5332225"/>
              <a:ext cx="269519" cy="1051938"/>
            </a:xfrm>
            <a:custGeom>
              <a:avLst/>
              <a:gdLst>
                <a:gd name="T0" fmla="*/ 58 w 58"/>
                <a:gd name="T1" fmla="*/ 0 h 225"/>
                <a:gd name="T2" fmla="*/ 13 w 58"/>
                <a:gd name="T3" fmla="*/ 10 h 225"/>
                <a:gd name="T4" fmla="*/ 13 w 58"/>
                <a:gd name="T5" fmla="*/ 10 h 225"/>
                <a:gd name="T6" fmla="*/ 0 w 58"/>
                <a:gd name="T7" fmla="*/ 225 h 225"/>
                <a:gd name="T8" fmla="*/ 23 w 58"/>
                <a:gd name="T9" fmla="*/ 221 h 225"/>
                <a:gd name="T10" fmla="*/ 38 w 58"/>
                <a:gd name="T11" fmla="*/ 217 h 225"/>
                <a:gd name="T12" fmla="*/ 58 w 58"/>
                <a:gd name="T13" fmla="*/ 0 h 225"/>
              </a:gdLst>
              <a:ahLst/>
              <a:cxnLst>
                <a:cxn ang="0">
                  <a:pos x="T0" y="T1"/>
                </a:cxn>
                <a:cxn ang="0">
                  <a:pos x="T2" y="T3"/>
                </a:cxn>
                <a:cxn ang="0">
                  <a:pos x="T4" y="T5"/>
                </a:cxn>
                <a:cxn ang="0">
                  <a:pos x="T6" y="T7"/>
                </a:cxn>
                <a:cxn ang="0">
                  <a:pos x="T8" y="T9"/>
                </a:cxn>
                <a:cxn ang="0">
                  <a:pos x="T10" y="T11"/>
                </a:cxn>
                <a:cxn ang="0">
                  <a:pos x="T12" y="T13"/>
                </a:cxn>
              </a:cxnLst>
              <a:rect l="0" t="0" r="r" b="b"/>
              <a:pathLst>
                <a:path w="58" h="225">
                  <a:moveTo>
                    <a:pt x="58" y="0"/>
                  </a:moveTo>
                  <a:cubicBezTo>
                    <a:pt x="45" y="4"/>
                    <a:pt x="29" y="8"/>
                    <a:pt x="13" y="10"/>
                  </a:cubicBezTo>
                  <a:cubicBezTo>
                    <a:pt x="13" y="10"/>
                    <a:pt x="13" y="10"/>
                    <a:pt x="13" y="10"/>
                  </a:cubicBezTo>
                  <a:cubicBezTo>
                    <a:pt x="6" y="78"/>
                    <a:pt x="1" y="150"/>
                    <a:pt x="0" y="225"/>
                  </a:cubicBezTo>
                  <a:cubicBezTo>
                    <a:pt x="9" y="224"/>
                    <a:pt x="16" y="222"/>
                    <a:pt x="23" y="221"/>
                  </a:cubicBezTo>
                  <a:cubicBezTo>
                    <a:pt x="28" y="220"/>
                    <a:pt x="33" y="218"/>
                    <a:pt x="38" y="217"/>
                  </a:cubicBezTo>
                  <a:cubicBezTo>
                    <a:pt x="40" y="166"/>
                    <a:pt x="45" y="90"/>
                    <a:pt x="58" y="0"/>
                  </a:cubicBezTo>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id-ID" sz="3599" dirty="0">
                <a:latin typeface="Montserrat Light" pitchFamily="2" charset="77"/>
              </a:endParaRPr>
            </a:p>
          </p:txBody>
        </p:sp>
      </p:grpSp>
      <p:sp>
        <p:nvSpPr>
          <p:cNvPr id="21" name="Freeform 20">
            <a:extLst>
              <a:ext uri="{FF2B5EF4-FFF2-40B4-BE49-F238E27FC236}">
                <a16:creationId xmlns:a16="http://schemas.microsoft.com/office/drawing/2014/main" id="{BCF7A71E-7E3B-1C4A-8473-BA8287AF80F3}"/>
              </a:ext>
            </a:extLst>
          </p:cNvPr>
          <p:cNvSpPr>
            <a:spLocks/>
          </p:cNvSpPr>
          <p:nvPr/>
        </p:nvSpPr>
        <p:spPr bwMode="auto">
          <a:xfrm>
            <a:off x="1588" y="3695628"/>
            <a:ext cx="4916695" cy="962042"/>
          </a:xfrm>
          <a:custGeom>
            <a:avLst/>
            <a:gdLst>
              <a:gd name="connsiteX0" fmla="*/ 0 w 9833390"/>
              <a:gd name="connsiteY0" fmla="*/ 0 h 1924083"/>
              <a:gd name="connsiteX1" fmla="*/ 4270075 w 9833390"/>
              <a:gd name="connsiteY1" fmla="*/ 0 h 1924083"/>
              <a:gd name="connsiteX2" fmla="*/ 4270075 w 9833390"/>
              <a:gd name="connsiteY2" fmla="*/ 830 h 1924083"/>
              <a:gd name="connsiteX3" fmla="*/ 4340635 w 9833390"/>
              <a:gd name="connsiteY3" fmla="*/ 830 h 1924083"/>
              <a:gd name="connsiteX4" fmla="*/ 8872886 w 9833390"/>
              <a:gd name="connsiteY4" fmla="*/ 830 h 1924083"/>
              <a:gd name="connsiteX5" fmla="*/ 9833390 w 9833390"/>
              <a:gd name="connsiteY5" fmla="*/ 1924083 h 1924083"/>
              <a:gd name="connsiteX6" fmla="*/ 5172972 w 9833390"/>
              <a:gd name="connsiteY6" fmla="*/ 1924083 h 1924083"/>
              <a:gd name="connsiteX7" fmla="*/ 4270075 w 9833390"/>
              <a:gd name="connsiteY7" fmla="*/ 1924083 h 1924083"/>
              <a:gd name="connsiteX8" fmla="*/ 4101279 w 9833390"/>
              <a:gd name="connsiteY8" fmla="*/ 1924083 h 1924083"/>
              <a:gd name="connsiteX9" fmla="*/ 2876730 w 9833390"/>
              <a:gd name="connsiteY9" fmla="*/ 1924083 h 1924083"/>
              <a:gd name="connsiteX10" fmla="*/ 0 w 9833390"/>
              <a:gd name="connsiteY10" fmla="*/ 1924083 h 192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33390" h="1924083">
                <a:moveTo>
                  <a:pt x="0" y="0"/>
                </a:moveTo>
                <a:lnTo>
                  <a:pt x="4270075" y="0"/>
                </a:lnTo>
                <a:lnTo>
                  <a:pt x="4270075" y="830"/>
                </a:lnTo>
                <a:lnTo>
                  <a:pt x="4340635" y="830"/>
                </a:lnTo>
                <a:cubicBezTo>
                  <a:pt x="5218978" y="830"/>
                  <a:pt x="6624328" y="830"/>
                  <a:pt x="8872886" y="830"/>
                </a:cubicBezTo>
                <a:cubicBezTo>
                  <a:pt x="9208597" y="547728"/>
                  <a:pt x="9553631" y="1194888"/>
                  <a:pt x="9833390" y="1924083"/>
                </a:cubicBezTo>
                <a:cubicBezTo>
                  <a:pt x="9833390" y="1924083"/>
                  <a:pt x="9833390" y="1924083"/>
                  <a:pt x="5172972" y="1924083"/>
                </a:cubicBezTo>
                <a:lnTo>
                  <a:pt x="4270075" y="1924083"/>
                </a:lnTo>
                <a:lnTo>
                  <a:pt x="4101279" y="1924083"/>
                </a:lnTo>
                <a:cubicBezTo>
                  <a:pt x="3719139" y="1924083"/>
                  <a:pt x="3311521" y="1924083"/>
                  <a:pt x="2876730" y="1924083"/>
                </a:cubicBezTo>
                <a:lnTo>
                  <a:pt x="0" y="1924083"/>
                </a:lnTo>
                <a:close/>
              </a:path>
            </a:pathLst>
          </a:custGeom>
          <a:solidFill>
            <a:schemeClr val="accent2"/>
          </a:solidFill>
          <a:ln>
            <a:noFill/>
          </a:ln>
        </p:spPr>
        <p:txBody>
          <a:bodyPr vert="horz" wrap="square" lIns="91416" tIns="45708" rIns="91416" bIns="45708" numCol="1" anchor="t" anchorCtr="0" compatLnSpc="1">
            <a:prstTxWarp prst="textNoShape">
              <a:avLst/>
            </a:prstTxWarp>
            <a:noAutofit/>
          </a:bodyPr>
          <a:lstStyle/>
          <a:p>
            <a:endParaRPr lang="id-ID" sz="3599" dirty="0">
              <a:latin typeface="Montserrat Light" pitchFamily="2" charset="77"/>
            </a:endParaRPr>
          </a:p>
        </p:txBody>
      </p:sp>
      <p:sp>
        <p:nvSpPr>
          <p:cNvPr id="18" name="Freeform 17">
            <a:extLst>
              <a:ext uri="{FF2B5EF4-FFF2-40B4-BE49-F238E27FC236}">
                <a16:creationId xmlns:a16="http://schemas.microsoft.com/office/drawing/2014/main" id="{C9C277E2-184F-3041-8808-97E0CA2A07FB}"/>
              </a:ext>
            </a:extLst>
          </p:cNvPr>
          <p:cNvSpPr/>
          <p:nvPr/>
        </p:nvSpPr>
        <p:spPr>
          <a:xfrm>
            <a:off x="0" y="4660594"/>
            <a:ext cx="5199518" cy="989611"/>
          </a:xfrm>
          <a:custGeom>
            <a:avLst/>
            <a:gdLst>
              <a:gd name="connsiteX0" fmla="*/ 0 w 5200872"/>
              <a:gd name="connsiteY0" fmla="*/ 0 h 989869"/>
              <a:gd name="connsiteX1" fmla="*/ 2142907 w 5200872"/>
              <a:gd name="connsiteY1" fmla="*/ 0 h 989869"/>
              <a:gd name="connsiteX2" fmla="*/ 2142907 w 5200872"/>
              <a:gd name="connsiteY2" fmla="*/ 1 h 989869"/>
              <a:gd name="connsiteX3" fmla="*/ 4920957 w 5200872"/>
              <a:gd name="connsiteY3" fmla="*/ 1 h 989869"/>
              <a:gd name="connsiteX4" fmla="*/ 5200872 w 5200872"/>
              <a:gd name="connsiteY4" fmla="*/ 989869 h 989869"/>
              <a:gd name="connsiteX5" fmla="*/ 2681840 w 5200872"/>
              <a:gd name="connsiteY5" fmla="*/ 989869 h 989869"/>
              <a:gd name="connsiteX6" fmla="*/ 2142907 w 5200872"/>
              <a:gd name="connsiteY6" fmla="*/ 989869 h 989869"/>
              <a:gd name="connsiteX7" fmla="*/ 2102573 w 5200872"/>
              <a:gd name="connsiteY7" fmla="*/ 989869 h 989869"/>
              <a:gd name="connsiteX8" fmla="*/ 1440684 w 5200872"/>
              <a:gd name="connsiteY8" fmla="*/ 989869 h 989869"/>
              <a:gd name="connsiteX9" fmla="*/ 0 w 5200872"/>
              <a:gd name="connsiteY9" fmla="*/ 989869 h 98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0872" h="989869">
                <a:moveTo>
                  <a:pt x="0" y="0"/>
                </a:moveTo>
                <a:lnTo>
                  <a:pt x="2142907" y="0"/>
                </a:lnTo>
                <a:lnTo>
                  <a:pt x="2142907" y="1"/>
                </a:lnTo>
                <a:lnTo>
                  <a:pt x="4920957" y="1"/>
                </a:lnTo>
                <a:cubicBezTo>
                  <a:pt x="5037589" y="303498"/>
                  <a:pt x="5130893" y="635011"/>
                  <a:pt x="5200872" y="989869"/>
                </a:cubicBezTo>
                <a:cubicBezTo>
                  <a:pt x="5200872" y="989869"/>
                  <a:pt x="5200872" y="989869"/>
                  <a:pt x="2681840" y="989869"/>
                </a:cubicBezTo>
                <a:lnTo>
                  <a:pt x="2142907" y="989869"/>
                </a:lnTo>
                <a:lnTo>
                  <a:pt x="2102573" y="989869"/>
                </a:lnTo>
                <a:lnTo>
                  <a:pt x="1440684" y="989869"/>
                </a:lnTo>
                <a:lnTo>
                  <a:pt x="0" y="98986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599" dirty="0">
              <a:latin typeface="Montserrat Light" pitchFamily="2" charset="77"/>
            </a:endParaRPr>
          </a:p>
        </p:txBody>
      </p:sp>
      <p:sp>
        <p:nvSpPr>
          <p:cNvPr id="19" name="Freeform 18">
            <a:extLst>
              <a:ext uri="{FF2B5EF4-FFF2-40B4-BE49-F238E27FC236}">
                <a16:creationId xmlns:a16="http://schemas.microsoft.com/office/drawing/2014/main" id="{62F9BB82-20A3-C747-9D8C-3C2F85328523}"/>
              </a:ext>
            </a:extLst>
          </p:cNvPr>
          <p:cNvSpPr/>
          <p:nvPr/>
        </p:nvSpPr>
        <p:spPr>
          <a:xfrm>
            <a:off x="1588" y="5650205"/>
            <a:ext cx="5292602" cy="961850"/>
          </a:xfrm>
          <a:custGeom>
            <a:avLst/>
            <a:gdLst>
              <a:gd name="connsiteX0" fmla="*/ 0 w 5293980"/>
              <a:gd name="connsiteY0" fmla="*/ 0 h 962100"/>
              <a:gd name="connsiteX1" fmla="*/ 1440685 w 5293980"/>
              <a:gd name="connsiteY1" fmla="*/ 0 h 962100"/>
              <a:gd name="connsiteX2" fmla="*/ 1448029 w 5293980"/>
              <a:gd name="connsiteY2" fmla="*/ 0 h 962100"/>
              <a:gd name="connsiteX3" fmla="*/ 1499435 w 5293980"/>
              <a:gd name="connsiteY3" fmla="*/ 0 h 962100"/>
              <a:gd name="connsiteX4" fmla="*/ 1638966 w 5293980"/>
              <a:gd name="connsiteY4" fmla="*/ 0 h 962100"/>
              <a:gd name="connsiteX5" fmla="*/ 1755548 w 5293980"/>
              <a:gd name="connsiteY5" fmla="*/ 0 h 962100"/>
              <a:gd name="connsiteX6" fmla="*/ 1910685 w 5293980"/>
              <a:gd name="connsiteY6" fmla="*/ 0 h 962100"/>
              <a:gd name="connsiteX7" fmla="*/ 2109884 w 5293980"/>
              <a:gd name="connsiteY7" fmla="*/ 0 h 962100"/>
              <a:gd name="connsiteX8" fmla="*/ 2142907 w 5293980"/>
              <a:gd name="connsiteY8" fmla="*/ 0 h 962100"/>
              <a:gd name="connsiteX9" fmla="*/ 2358653 w 5293980"/>
              <a:gd name="connsiteY9" fmla="*/ 0 h 962100"/>
              <a:gd name="connsiteX10" fmla="*/ 5200680 w 5293980"/>
              <a:gd name="connsiteY10" fmla="*/ 0 h 962100"/>
              <a:gd name="connsiteX11" fmla="*/ 5293980 w 5293980"/>
              <a:gd name="connsiteY11" fmla="*/ 962100 h 962100"/>
              <a:gd name="connsiteX12" fmla="*/ 2712574 w 5293980"/>
              <a:gd name="connsiteY12" fmla="*/ 962100 h 962100"/>
              <a:gd name="connsiteX13" fmla="*/ 2142907 w 5293980"/>
              <a:gd name="connsiteY13" fmla="*/ 962100 h 962100"/>
              <a:gd name="connsiteX14" fmla="*/ 2118963 w 5293980"/>
              <a:gd name="connsiteY14" fmla="*/ 962100 h 962100"/>
              <a:gd name="connsiteX15" fmla="*/ 1440685 w 5293980"/>
              <a:gd name="connsiteY15" fmla="*/ 962100 h 962100"/>
              <a:gd name="connsiteX16" fmla="*/ 0 w 5293980"/>
              <a:gd name="connsiteY16" fmla="*/ 962100 h 9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93980" h="962100">
                <a:moveTo>
                  <a:pt x="0" y="0"/>
                </a:moveTo>
                <a:lnTo>
                  <a:pt x="1440685" y="0"/>
                </a:lnTo>
                <a:lnTo>
                  <a:pt x="1448029" y="0"/>
                </a:lnTo>
                <a:lnTo>
                  <a:pt x="1499435" y="0"/>
                </a:lnTo>
                <a:lnTo>
                  <a:pt x="1638966" y="0"/>
                </a:lnTo>
                <a:lnTo>
                  <a:pt x="1755548" y="0"/>
                </a:lnTo>
                <a:lnTo>
                  <a:pt x="1910685" y="0"/>
                </a:lnTo>
                <a:lnTo>
                  <a:pt x="2109884" y="0"/>
                </a:lnTo>
                <a:lnTo>
                  <a:pt x="2142907" y="0"/>
                </a:lnTo>
                <a:lnTo>
                  <a:pt x="2358653" y="0"/>
                </a:lnTo>
                <a:cubicBezTo>
                  <a:pt x="2909433" y="0"/>
                  <a:pt x="3790682" y="0"/>
                  <a:pt x="5200680" y="0"/>
                </a:cubicBezTo>
                <a:cubicBezTo>
                  <a:pt x="5256660" y="303575"/>
                  <a:pt x="5289315" y="621162"/>
                  <a:pt x="5293980" y="962100"/>
                </a:cubicBezTo>
                <a:cubicBezTo>
                  <a:pt x="5293980" y="962100"/>
                  <a:pt x="5293980" y="962100"/>
                  <a:pt x="2712574" y="962100"/>
                </a:cubicBezTo>
                <a:lnTo>
                  <a:pt x="2142907" y="962100"/>
                </a:lnTo>
                <a:lnTo>
                  <a:pt x="2118963" y="962100"/>
                </a:lnTo>
                <a:lnTo>
                  <a:pt x="1440685" y="962100"/>
                </a:lnTo>
                <a:lnTo>
                  <a:pt x="0" y="9621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599"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ontserrat Light" pitchFamily="2" charset="77"/>
            </a:endParaRPr>
          </a:p>
        </p:txBody>
      </p:sp>
      <p:sp>
        <p:nvSpPr>
          <p:cNvPr id="26" name="TextBox 25">
            <a:extLst>
              <a:ext uri="{FF2B5EF4-FFF2-40B4-BE49-F238E27FC236}">
                <a16:creationId xmlns:a16="http://schemas.microsoft.com/office/drawing/2014/main" id="{C2E18C87-A2D3-1148-B588-05048A4D06B8}"/>
              </a:ext>
            </a:extLst>
          </p:cNvPr>
          <p:cNvSpPr txBox="1"/>
          <p:nvPr/>
        </p:nvSpPr>
        <p:spPr>
          <a:xfrm>
            <a:off x="133977" y="2740516"/>
            <a:ext cx="3504486" cy="338554"/>
          </a:xfrm>
          <a:prstGeom prst="rect">
            <a:avLst/>
          </a:prstGeom>
          <a:noFill/>
        </p:spPr>
        <p:txBody>
          <a:bodyPr wrap="none" rtlCol="0" anchor="ctr" anchorCtr="0">
            <a:spAutoFit/>
          </a:bodyPr>
          <a:lstStyle/>
          <a:p>
            <a:r>
              <a:rPr lang="lv-LV" sz="1600" b="1" dirty="0">
                <a:solidFill>
                  <a:schemeClr val="bg1"/>
                </a:solidFill>
                <a:latin typeface="Montserrat" pitchFamily="2" charset="77"/>
                <a:ea typeface="League Spartan" charset="0"/>
                <a:cs typeface="Poppins" pitchFamily="2" charset="77"/>
              </a:rPr>
              <a:t>VESELĪBAS STĀVOKĻA RAKSTUROJUMS</a:t>
            </a:r>
            <a:endParaRPr lang="en-US" sz="1600" b="1" dirty="0">
              <a:solidFill>
                <a:schemeClr val="bg1"/>
              </a:solidFill>
              <a:latin typeface="Montserrat" pitchFamily="2" charset="77"/>
              <a:ea typeface="League Spartan" charset="0"/>
              <a:cs typeface="Poppins" pitchFamily="2" charset="77"/>
            </a:endParaRPr>
          </a:p>
        </p:txBody>
      </p:sp>
      <p:sp>
        <p:nvSpPr>
          <p:cNvPr id="27" name="Subtitle 2">
            <a:extLst>
              <a:ext uri="{FF2B5EF4-FFF2-40B4-BE49-F238E27FC236}">
                <a16:creationId xmlns:a16="http://schemas.microsoft.com/office/drawing/2014/main" id="{A6A1E7B7-9F1B-5349-8893-BDE6A5153ECA}"/>
              </a:ext>
            </a:extLst>
          </p:cNvPr>
          <p:cNvSpPr txBox="1">
            <a:spLocks/>
          </p:cNvSpPr>
          <p:nvPr/>
        </p:nvSpPr>
        <p:spPr>
          <a:xfrm>
            <a:off x="114300" y="3003986"/>
            <a:ext cx="4107617" cy="554417"/>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lv-LV" sz="1200" dirty="0">
                <a:solidFill>
                  <a:schemeClr val="bg1"/>
                </a:solidFill>
                <a:latin typeface="Montserrat Light" pitchFamily="2" charset="77"/>
                <a:ea typeface="Lato Light" panose="020F0502020204030203" pitchFamily="34" charset="0"/>
                <a:cs typeface="Mukta ExtraLight" panose="020B0000000000000000" pitchFamily="34" charset="77"/>
              </a:rPr>
              <a:t>Demogrāfiskie rādītāji, blakus slimības, veselības pašnovērtējums, funkcionālās spējas, medikamentu lietošana</a:t>
            </a:r>
            <a:endParaRPr lang="en-US" sz="1200" dirty="0">
              <a:solidFill>
                <a:schemeClr val="bg1"/>
              </a:solidFill>
              <a:latin typeface="Montserrat Light" pitchFamily="2" charset="77"/>
              <a:ea typeface="Lato Light" panose="020F0502020204030203" pitchFamily="34" charset="0"/>
              <a:cs typeface="Mukta ExtraLight" panose="020B0000000000000000" pitchFamily="34" charset="77"/>
            </a:endParaRPr>
          </a:p>
        </p:txBody>
      </p:sp>
      <p:sp>
        <p:nvSpPr>
          <p:cNvPr id="28" name="TextBox 27">
            <a:extLst>
              <a:ext uri="{FF2B5EF4-FFF2-40B4-BE49-F238E27FC236}">
                <a16:creationId xmlns:a16="http://schemas.microsoft.com/office/drawing/2014/main" id="{2078381A-EBDC-5848-8601-BE515401EB2F}"/>
              </a:ext>
            </a:extLst>
          </p:cNvPr>
          <p:cNvSpPr txBox="1"/>
          <p:nvPr/>
        </p:nvSpPr>
        <p:spPr>
          <a:xfrm>
            <a:off x="144081" y="3773101"/>
            <a:ext cx="3560590" cy="338554"/>
          </a:xfrm>
          <a:prstGeom prst="rect">
            <a:avLst/>
          </a:prstGeom>
          <a:noFill/>
        </p:spPr>
        <p:txBody>
          <a:bodyPr wrap="none" rtlCol="0" anchor="ctr" anchorCtr="0">
            <a:spAutoFit/>
          </a:bodyPr>
          <a:lstStyle/>
          <a:p>
            <a:r>
              <a:rPr lang="lv-LV" sz="1600" b="1" dirty="0">
                <a:solidFill>
                  <a:schemeClr val="bg1"/>
                </a:solidFill>
                <a:latin typeface="Montserrat" pitchFamily="2" charset="77"/>
                <a:ea typeface="League Spartan" charset="0"/>
                <a:cs typeface="Poppins" pitchFamily="2" charset="77"/>
              </a:rPr>
              <a:t>IEKŠĒJĀ UN FUNKCIONĀLĀ KAPACITĀTE</a:t>
            </a:r>
            <a:endParaRPr lang="en-US" sz="1600" b="1" dirty="0">
              <a:solidFill>
                <a:schemeClr val="bg1"/>
              </a:solidFill>
              <a:latin typeface="Montserrat" pitchFamily="2" charset="77"/>
              <a:ea typeface="League Spartan" charset="0"/>
              <a:cs typeface="Poppins" pitchFamily="2" charset="77"/>
            </a:endParaRPr>
          </a:p>
        </p:txBody>
      </p:sp>
      <p:sp>
        <p:nvSpPr>
          <p:cNvPr id="30" name="TextBox 29">
            <a:extLst>
              <a:ext uri="{FF2B5EF4-FFF2-40B4-BE49-F238E27FC236}">
                <a16:creationId xmlns:a16="http://schemas.microsoft.com/office/drawing/2014/main" id="{D9F91D2B-E934-454D-89FF-0A2C0B64D818}"/>
              </a:ext>
            </a:extLst>
          </p:cNvPr>
          <p:cNvSpPr txBox="1"/>
          <p:nvPr/>
        </p:nvSpPr>
        <p:spPr>
          <a:xfrm>
            <a:off x="139355" y="4777970"/>
            <a:ext cx="4438531" cy="523220"/>
          </a:xfrm>
          <a:prstGeom prst="rect">
            <a:avLst/>
          </a:prstGeom>
          <a:noFill/>
        </p:spPr>
        <p:txBody>
          <a:bodyPr wrap="square" rtlCol="0" anchor="ctr" anchorCtr="0">
            <a:spAutoFit/>
          </a:bodyPr>
          <a:lstStyle/>
          <a:p>
            <a:r>
              <a:rPr lang="lv-LV" sz="1400" b="1" dirty="0">
                <a:solidFill>
                  <a:schemeClr val="bg1"/>
                </a:solidFill>
                <a:latin typeface="Montserrat" pitchFamily="2" charset="77"/>
                <a:ea typeface="League Spartan" charset="0"/>
                <a:cs typeface="Poppins" pitchFamily="2" charset="77"/>
              </a:rPr>
              <a:t>VESELĪBAS STĀVOKĻA  UN FUNKCIONĀLĀS KAPACITĀTES SAVSTARPĒJS IZVĒRTĒJUMS</a:t>
            </a:r>
            <a:endParaRPr lang="en-US" sz="1400" b="1" dirty="0">
              <a:solidFill>
                <a:schemeClr val="bg1"/>
              </a:solidFill>
              <a:latin typeface="Montserrat" pitchFamily="2" charset="77"/>
              <a:ea typeface="League Spartan" charset="0"/>
              <a:cs typeface="Poppins" pitchFamily="2" charset="77"/>
            </a:endParaRPr>
          </a:p>
        </p:txBody>
      </p:sp>
      <p:sp>
        <p:nvSpPr>
          <p:cNvPr id="32" name="TextBox 31">
            <a:extLst>
              <a:ext uri="{FF2B5EF4-FFF2-40B4-BE49-F238E27FC236}">
                <a16:creationId xmlns:a16="http://schemas.microsoft.com/office/drawing/2014/main" id="{4B30E6BA-8441-8C49-B901-A98315D10890}"/>
              </a:ext>
            </a:extLst>
          </p:cNvPr>
          <p:cNvSpPr txBox="1"/>
          <p:nvPr/>
        </p:nvSpPr>
        <p:spPr>
          <a:xfrm>
            <a:off x="172656" y="5671694"/>
            <a:ext cx="1143262" cy="338554"/>
          </a:xfrm>
          <a:prstGeom prst="rect">
            <a:avLst/>
          </a:prstGeom>
          <a:noFill/>
        </p:spPr>
        <p:txBody>
          <a:bodyPr wrap="none" rtlCol="0" anchor="ctr" anchorCtr="0">
            <a:spAutoFit/>
          </a:bodyPr>
          <a:lstStyle/>
          <a:p>
            <a:r>
              <a:rPr lang="lv-LV" sz="1600" b="1" dirty="0">
                <a:solidFill>
                  <a:schemeClr val="bg1"/>
                </a:solidFill>
                <a:latin typeface="Montserrat" pitchFamily="2" charset="77"/>
                <a:ea typeface="League Spartan" charset="0"/>
                <a:cs typeface="Poppins" pitchFamily="2" charset="77"/>
              </a:rPr>
              <a:t>REZULTĀTS</a:t>
            </a:r>
            <a:endParaRPr lang="en-US" sz="1600" b="1" dirty="0">
              <a:solidFill>
                <a:schemeClr val="bg1"/>
              </a:solidFill>
              <a:latin typeface="Montserrat" pitchFamily="2" charset="77"/>
              <a:ea typeface="League Spartan" charset="0"/>
              <a:cs typeface="Poppins" pitchFamily="2" charset="77"/>
            </a:endParaRPr>
          </a:p>
        </p:txBody>
      </p:sp>
      <p:sp>
        <p:nvSpPr>
          <p:cNvPr id="33" name="Subtitle 2">
            <a:extLst>
              <a:ext uri="{FF2B5EF4-FFF2-40B4-BE49-F238E27FC236}">
                <a16:creationId xmlns:a16="http://schemas.microsoft.com/office/drawing/2014/main" id="{1BCDBEB8-23A8-FB48-BB70-DA702B78775F}"/>
              </a:ext>
            </a:extLst>
          </p:cNvPr>
          <p:cNvSpPr txBox="1">
            <a:spLocks/>
          </p:cNvSpPr>
          <p:nvPr/>
        </p:nvSpPr>
        <p:spPr>
          <a:xfrm>
            <a:off x="136433" y="5957244"/>
            <a:ext cx="3382852" cy="323584"/>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lv-LV" sz="1200" dirty="0">
                <a:solidFill>
                  <a:schemeClr val="bg1"/>
                </a:solidFill>
                <a:latin typeface="Montserrat Light" pitchFamily="2" charset="77"/>
                <a:ea typeface="Lato Light" panose="020F0502020204030203" pitchFamily="34" charset="0"/>
                <a:cs typeface="Mukta ExtraLight" panose="020B0000000000000000" pitchFamily="34" charset="77"/>
              </a:rPr>
              <a:t>Padziļināta izpratne</a:t>
            </a:r>
            <a:endParaRPr lang="en-US" sz="1200" dirty="0">
              <a:solidFill>
                <a:schemeClr val="bg1"/>
              </a:solidFill>
              <a:latin typeface="Montserrat Light" pitchFamily="2" charset="77"/>
              <a:ea typeface="Lato Light" panose="020F0502020204030203" pitchFamily="34" charset="0"/>
              <a:cs typeface="Mukta ExtraLight" panose="020B0000000000000000" pitchFamily="34" charset="77"/>
            </a:endParaRPr>
          </a:p>
        </p:txBody>
      </p:sp>
      <p:pic>
        <p:nvPicPr>
          <p:cNvPr id="37" name="Graphic 36" descr="Bar graph with upward trend">
            <a:extLst>
              <a:ext uri="{FF2B5EF4-FFF2-40B4-BE49-F238E27FC236}">
                <a16:creationId xmlns:a16="http://schemas.microsoft.com/office/drawing/2014/main" id="{F2AEBC7E-6167-4A8C-88C3-99ACB2AB19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19582" y="5798624"/>
            <a:ext cx="914400" cy="914400"/>
          </a:xfrm>
          <a:prstGeom prst="rect">
            <a:avLst/>
          </a:prstGeom>
        </p:spPr>
      </p:pic>
      <p:pic>
        <p:nvPicPr>
          <p:cNvPr id="39" name="Graphic 38" descr="Research">
            <a:extLst>
              <a:ext uri="{FF2B5EF4-FFF2-40B4-BE49-F238E27FC236}">
                <a16:creationId xmlns:a16="http://schemas.microsoft.com/office/drawing/2014/main" id="{50068F76-89A5-4B80-B5BC-02EC2DB9C7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7375" y="4821623"/>
            <a:ext cx="914400" cy="914400"/>
          </a:xfrm>
          <a:prstGeom prst="rect">
            <a:avLst/>
          </a:prstGeom>
        </p:spPr>
      </p:pic>
      <p:pic>
        <p:nvPicPr>
          <p:cNvPr id="22" name="Graphic 21" descr="Universal Access">
            <a:extLst>
              <a:ext uri="{FF2B5EF4-FFF2-40B4-BE49-F238E27FC236}">
                <a16:creationId xmlns:a16="http://schemas.microsoft.com/office/drawing/2014/main" id="{BCB2AD70-DF2F-4235-82B9-E6095F4F5D8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38263" y="3844056"/>
            <a:ext cx="914400" cy="914400"/>
          </a:xfrm>
          <a:prstGeom prst="rect">
            <a:avLst/>
          </a:prstGeom>
        </p:spPr>
      </p:pic>
      <p:pic>
        <p:nvPicPr>
          <p:cNvPr id="24" name="Graphic 23" descr="Heart with pulse">
            <a:extLst>
              <a:ext uri="{FF2B5EF4-FFF2-40B4-BE49-F238E27FC236}">
                <a16:creationId xmlns:a16="http://schemas.microsoft.com/office/drawing/2014/main" id="{E372B87E-8D18-4DE6-B640-6D548D5C4FC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52005" y="2905349"/>
            <a:ext cx="914400" cy="914400"/>
          </a:xfrm>
          <a:prstGeom prst="rect">
            <a:avLst/>
          </a:prstGeom>
        </p:spPr>
      </p:pic>
      <p:sp>
        <p:nvSpPr>
          <p:cNvPr id="35" name="Subtitle 2">
            <a:extLst>
              <a:ext uri="{FF2B5EF4-FFF2-40B4-BE49-F238E27FC236}">
                <a16:creationId xmlns:a16="http://schemas.microsoft.com/office/drawing/2014/main" id="{75211FE7-612B-44AF-82B7-C03E3E1CACC1}"/>
              </a:ext>
            </a:extLst>
          </p:cNvPr>
          <p:cNvSpPr txBox="1">
            <a:spLocks/>
          </p:cNvSpPr>
          <p:nvPr/>
        </p:nvSpPr>
        <p:spPr>
          <a:xfrm>
            <a:off x="175753" y="4044316"/>
            <a:ext cx="4107617" cy="554417"/>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lv-LV" sz="1200" dirty="0">
                <a:solidFill>
                  <a:schemeClr val="bg1"/>
                </a:solidFill>
                <a:latin typeface="Montserrat Light" pitchFamily="2" charset="77"/>
                <a:ea typeface="Lato Light" panose="020F0502020204030203" pitchFamily="34" charset="0"/>
                <a:cs typeface="Mukta ExtraLight" panose="020B0000000000000000" pitchFamily="34" charset="77"/>
              </a:rPr>
              <a:t>Veselības stāvoklis, vitalitāte, pārvietošanās spēja, maņas, psiholoģiskās, kognitīvās funkcijas </a:t>
            </a:r>
            <a:endParaRPr lang="en-US" sz="1200" dirty="0">
              <a:solidFill>
                <a:schemeClr val="bg1"/>
              </a:solidFill>
              <a:latin typeface="Montserrat Light" pitchFamily="2" charset="77"/>
              <a:ea typeface="Lato Light" panose="020F0502020204030203" pitchFamily="34" charset="0"/>
              <a:cs typeface="Mukta ExtraLight" panose="020B0000000000000000" pitchFamily="34" charset="77"/>
            </a:endParaRPr>
          </a:p>
        </p:txBody>
      </p:sp>
      <p:sp>
        <p:nvSpPr>
          <p:cNvPr id="36" name="Oval 6">
            <a:extLst>
              <a:ext uri="{FF2B5EF4-FFF2-40B4-BE49-F238E27FC236}">
                <a16:creationId xmlns:a16="http://schemas.microsoft.com/office/drawing/2014/main" id="{2B80F98A-7511-4C19-B17A-ED62EBC6FAAD}"/>
              </a:ext>
            </a:extLst>
          </p:cNvPr>
          <p:cNvSpPr>
            <a:spLocks/>
          </p:cNvSpPr>
          <p:nvPr/>
        </p:nvSpPr>
        <p:spPr bwMode="auto">
          <a:xfrm>
            <a:off x="4639324" y="1979819"/>
            <a:ext cx="639847" cy="651676"/>
          </a:xfrm>
          <a:prstGeom prst="ellipse">
            <a:avLst/>
          </a:prstGeom>
          <a:solidFill>
            <a:schemeClr val="accent2"/>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4" tIns="25394" rIns="25394" bIns="25394" anchor="ctr"/>
          <a:lstStyle/>
          <a:p>
            <a:pPr>
              <a:defRPr/>
            </a:pPr>
            <a:endParaRPr lang="en-US" altLang="en-US" sz="1600" dirty="0">
              <a:solidFill>
                <a:srgbClr val="FFFFFF"/>
              </a:solidFill>
              <a:latin typeface="Montserrat Light" pitchFamily="2" charset="77"/>
              <a:ea typeface="Helvetica Light" charset="0"/>
              <a:cs typeface="Helvetica Light" charset="0"/>
              <a:sym typeface="Helvetica Light" charset="0"/>
            </a:endParaRPr>
          </a:p>
        </p:txBody>
      </p:sp>
      <p:sp>
        <p:nvSpPr>
          <p:cNvPr id="41" name="Oval 24">
            <a:extLst>
              <a:ext uri="{FF2B5EF4-FFF2-40B4-BE49-F238E27FC236}">
                <a16:creationId xmlns:a16="http://schemas.microsoft.com/office/drawing/2014/main" id="{AA7B45A3-ED30-4159-B5DF-BFAECC22F4FB}"/>
              </a:ext>
            </a:extLst>
          </p:cNvPr>
          <p:cNvSpPr>
            <a:spLocks/>
          </p:cNvSpPr>
          <p:nvPr/>
        </p:nvSpPr>
        <p:spPr bwMode="auto">
          <a:xfrm>
            <a:off x="5820207" y="2232335"/>
            <a:ext cx="472394" cy="468479"/>
          </a:xfrm>
          <a:prstGeom prst="ellipse">
            <a:avLst/>
          </a:prstGeom>
          <a:solidFill>
            <a:srgbClr val="C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4" tIns="25394" rIns="25394" bIns="25394" anchor="ctr"/>
          <a:lstStyle/>
          <a:p>
            <a:pPr>
              <a:defRPr/>
            </a:pPr>
            <a:endParaRPr lang="en-US" altLang="en-US" sz="1600" dirty="0">
              <a:solidFill>
                <a:srgbClr val="FFFFFF"/>
              </a:solidFill>
              <a:latin typeface="Montserrat Light" pitchFamily="2" charset="77"/>
              <a:ea typeface="Helvetica Light" charset="0"/>
              <a:cs typeface="Helvetica Light" charset="0"/>
              <a:sym typeface="Helvetica Light" charset="0"/>
            </a:endParaRPr>
          </a:p>
        </p:txBody>
      </p:sp>
      <p:sp>
        <p:nvSpPr>
          <p:cNvPr id="42" name="Oval 3">
            <a:extLst>
              <a:ext uri="{FF2B5EF4-FFF2-40B4-BE49-F238E27FC236}">
                <a16:creationId xmlns:a16="http://schemas.microsoft.com/office/drawing/2014/main" id="{DE904A6A-BB5F-44F6-BAB9-6424703090A4}"/>
              </a:ext>
            </a:extLst>
          </p:cNvPr>
          <p:cNvSpPr>
            <a:spLocks/>
          </p:cNvSpPr>
          <p:nvPr/>
        </p:nvSpPr>
        <p:spPr bwMode="auto">
          <a:xfrm rot="19629551">
            <a:off x="3831538" y="1689422"/>
            <a:ext cx="636474" cy="629663"/>
          </a:xfrm>
          <a:prstGeom prst="ellipse">
            <a:avLst/>
          </a:prstGeom>
          <a:solidFill>
            <a:srgbClr val="C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4" tIns="25394" rIns="25394" bIns="25394" anchor="ctr"/>
          <a:lstStyle/>
          <a:p>
            <a:pPr>
              <a:defRPr/>
            </a:pPr>
            <a:endParaRPr lang="en-US" altLang="en-US" sz="1600" dirty="0">
              <a:solidFill>
                <a:srgbClr val="FFFFFF"/>
              </a:solidFill>
              <a:latin typeface="Montserrat Light" pitchFamily="2" charset="77"/>
              <a:ea typeface="Helvetica Light" charset="0"/>
              <a:cs typeface="Helvetica Light" charset="0"/>
              <a:sym typeface="Helvetica Light" charset="0"/>
            </a:endParaRPr>
          </a:p>
        </p:txBody>
      </p:sp>
      <p:sp>
        <p:nvSpPr>
          <p:cNvPr id="43" name="Oval 3">
            <a:extLst>
              <a:ext uri="{FF2B5EF4-FFF2-40B4-BE49-F238E27FC236}">
                <a16:creationId xmlns:a16="http://schemas.microsoft.com/office/drawing/2014/main" id="{BB04D84A-83D8-41FD-9791-7F9DD9C9C768}"/>
              </a:ext>
            </a:extLst>
          </p:cNvPr>
          <p:cNvSpPr>
            <a:spLocks/>
          </p:cNvSpPr>
          <p:nvPr/>
        </p:nvSpPr>
        <p:spPr bwMode="auto">
          <a:xfrm>
            <a:off x="6566405" y="1735550"/>
            <a:ext cx="992424" cy="982168"/>
          </a:xfrm>
          <a:prstGeom prst="ellipse">
            <a:avLst/>
          </a:prstGeom>
          <a:solidFill>
            <a:srgbClr val="C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4" tIns="25394" rIns="25394" bIns="25394" anchor="ctr"/>
          <a:lstStyle/>
          <a:p>
            <a:pPr>
              <a:defRPr/>
            </a:pPr>
            <a:endParaRPr lang="en-US" altLang="en-US" sz="1600" dirty="0">
              <a:solidFill>
                <a:srgbClr val="FFFFFF"/>
              </a:solidFill>
              <a:latin typeface="Montserrat Light" pitchFamily="2" charset="77"/>
              <a:ea typeface="Helvetica Light" charset="0"/>
              <a:cs typeface="Helvetica Light" charset="0"/>
              <a:sym typeface="Helvetica Light" charset="0"/>
            </a:endParaRPr>
          </a:p>
        </p:txBody>
      </p:sp>
      <p:sp>
        <p:nvSpPr>
          <p:cNvPr id="44" name="Oval 6">
            <a:extLst>
              <a:ext uri="{FF2B5EF4-FFF2-40B4-BE49-F238E27FC236}">
                <a16:creationId xmlns:a16="http://schemas.microsoft.com/office/drawing/2014/main" id="{7029CFC6-7935-4BF8-8649-1F2DDF97321E}"/>
              </a:ext>
            </a:extLst>
          </p:cNvPr>
          <p:cNvSpPr>
            <a:spLocks/>
          </p:cNvSpPr>
          <p:nvPr/>
        </p:nvSpPr>
        <p:spPr bwMode="auto">
          <a:xfrm>
            <a:off x="6103358" y="1671994"/>
            <a:ext cx="480333" cy="475031"/>
          </a:xfrm>
          <a:prstGeom prst="ellipse">
            <a:avLst/>
          </a:prstGeom>
          <a:solidFill>
            <a:schemeClr val="accent2"/>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4" tIns="25394" rIns="25394" bIns="25394" anchor="ctr"/>
          <a:lstStyle/>
          <a:p>
            <a:pPr>
              <a:defRPr/>
            </a:pPr>
            <a:endParaRPr lang="en-US" altLang="en-US" sz="1600" dirty="0">
              <a:solidFill>
                <a:srgbClr val="FFFFFF"/>
              </a:solidFill>
              <a:latin typeface="Montserrat Light" pitchFamily="2" charset="77"/>
              <a:ea typeface="Helvetica Light" charset="0"/>
              <a:cs typeface="Helvetica Light" charset="0"/>
              <a:sym typeface="Helvetica Light" charset="0"/>
            </a:endParaRPr>
          </a:p>
        </p:txBody>
      </p:sp>
      <p:sp>
        <p:nvSpPr>
          <p:cNvPr id="45" name="Oval 3">
            <a:extLst>
              <a:ext uri="{FF2B5EF4-FFF2-40B4-BE49-F238E27FC236}">
                <a16:creationId xmlns:a16="http://schemas.microsoft.com/office/drawing/2014/main" id="{947C4B19-743B-4B07-A126-3533252E2D5E}"/>
              </a:ext>
            </a:extLst>
          </p:cNvPr>
          <p:cNvSpPr>
            <a:spLocks/>
          </p:cNvSpPr>
          <p:nvPr/>
        </p:nvSpPr>
        <p:spPr bwMode="auto">
          <a:xfrm>
            <a:off x="5386845" y="1545012"/>
            <a:ext cx="516060" cy="510414"/>
          </a:xfrm>
          <a:prstGeom prst="ellipse">
            <a:avLst/>
          </a:prstGeom>
          <a:solidFill>
            <a:srgbClr val="C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4" tIns="25394" rIns="25394" bIns="25394" anchor="ctr"/>
          <a:lstStyle/>
          <a:p>
            <a:pPr>
              <a:defRPr/>
            </a:pPr>
            <a:endParaRPr lang="en-US" altLang="en-US" sz="1600" dirty="0">
              <a:solidFill>
                <a:srgbClr val="FFFFFF"/>
              </a:solidFill>
              <a:latin typeface="Montserrat Light" pitchFamily="2" charset="77"/>
              <a:ea typeface="Helvetica Light" charset="0"/>
              <a:cs typeface="Helvetica Light" charset="0"/>
              <a:sym typeface="Helvetica Light" charset="0"/>
            </a:endParaRPr>
          </a:p>
        </p:txBody>
      </p:sp>
      <p:sp>
        <p:nvSpPr>
          <p:cNvPr id="46" name="Oval 24">
            <a:extLst>
              <a:ext uri="{FF2B5EF4-FFF2-40B4-BE49-F238E27FC236}">
                <a16:creationId xmlns:a16="http://schemas.microsoft.com/office/drawing/2014/main" id="{B0807A52-6459-4971-B396-433CCA882791}"/>
              </a:ext>
            </a:extLst>
          </p:cNvPr>
          <p:cNvSpPr>
            <a:spLocks/>
          </p:cNvSpPr>
          <p:nvPr/>
        </p:nvSpPr>
        <p:spPr bwMode="auto">
          <a:xfrm rot="1281252">
            <a:off x="7755332" y="1913512"/>
            <a:ext cx="514737" cy="511069"/>
          </a:xfrm>
          <a:prstGeom prst="ellipse">
            <a:avLst/>
          </a:prstGeom>
          <a:solidFill>
            <a:srgbClr val="C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4" tIns="25394" rIns="25394" bIns="25394" anchor="ctr"/>
          <a:lstStyle/>
          <a:p>
            <a:pPr>
              <a:defRPr/>
            </a:pPr>
            <a:endParaRPr lang="en-US" altLang="en-US" sz="1600" dirty="0">
              <a:solidFill>
                <a:srgbClr val="FFFFFF"/>
              </a:solidFill>
              <a:latin typeface="Montserrat Light" pitchFamily="2" charset="77"/>
              <a:ea typeface="Helvetica Light" charset="0"/>
              <a:cs typeface="Helvetica Light" charset="0"/>
              <a:sym typeface="Helvetica Light" charset="0"/>
            </a:endParaRPr>
          </a:p>
        </p:txBody>
      </p:sp>
      <p:sp>
        <p:nvSpPr>
          <p:cNvPr id="47" name="Oval 15">
            <a:extLst>
              <a:ext uri="{FF2B5EF4-FFF2-40B4-BE49-F238E27FC236}">
                <a16:creationId xmlns:a16="http://schemas.microsoft.com/office/drawing/2014/main" id="{44B7E279-FCF8-45AD-81A8-FFBA15350A51}"/>
              </a:ext>
            </a:extLst>
          </p:cNvPr>
          <p:cNvSpPr>
            <a:spLocks/>
          </p:cNvSpPr>
          <p:nvPr/>
        </p:nvSpPr>
        <p:spPr bwMode="auto">
          <a:xfrm>
            <a:off x="7407878" y="1373561"/>
            <a:ext cx="424758" cy="421304"/>
          </a:xfrm>
          <a:prstGeom prst="ellipse">
            <a:avLst/>
          </a:pr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4" tIns="25394" rIns="25394" bIns="25394" anchor="ctr"/>
          <a:lstStyle/>
          <a:p>
            <a:pPr>
              <a:defRPr/>
            </a:pPr>
            <a:endParaRPr lang="en-US" altLang="en-US" sz="1600" dirty="0">
              <a:solidFill>
                <a:srgbClr val="FFFFFF"/>
              </a:solidFill>
              <a:latin typeface="Montserrat Light" pitchFamily="2" charset="77"/>
              <a:ea typeface="Helvetica Light" charset="0"/>
              <a:cs typeface="Helvetica Light" charset="0"/>
              <a:sym typeface="Helvetica Light" charset="0"/>
            </a:endParaRPr>
          </a:p>
        </p:txBody>
      </p:sp>
      <p:sp>
        <p:nvSpPr>
          <p:cNvPr id="48" name="Subtitle 2">
            <a:extLst>
              <a:ext uri="{FF2B5EF4-FFF2-40B4-BE49-F238E27FC236}">
                <a16:creationId xmlns:a16="http://schemas.microsoft.com/office/drawing/2014/main" id="{1CDDFFCE-2269-4B40-BD56-DBEB1F7D7BED}"/>
              </a:ext>
            </a:extLst>
          </p:cNvPr>
          <p:cNvSpPr txBox="1">
            <a:spLocks/>
          </p:cNvSpPr>
          <p:nvPr/>
        </p:nvSpPr>
        <p:spPr>
          <a:xfrm>
            <a:off x="7904469" y="3952994"/>
            <a:ext cx="3942343" cy="2306243"/>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just">
              <a:lnSpc>
                <a:spcPts val="1750"/>
              </a:lnSpc>
              <a:buFont typeface="Arial" panose="020B0604020202020204" pitchFamily="34" charset="0"/>
              <a:buChar char="•"/>
            </a:pPr>
            <a:r>
              <a:rPr lang="lv-LV" sz="1400" dirty="0">
                <a:solidFill>
                  <a:schemeClr val="tx1"/>
                </a:solidFill>
                <a:latin typeface="Montserrat Light" pitchFamily="2" charset="77"/>
                <a:ea typeface="Open Sans Light" panose="020B0306030504020204" pitchFamily="34" charset="0"/>
                <a:cs typeface="Open Sans Light" panose="020B0306030504020204" pitchFamily="34" charset="0"/>
              </a:rPr>
              <a:t>Pētījumi pierāda, ka daudzas veselības problēmas vecāka gadagājuma indivīdiem var tikt saistītas ar notikumiem bērnībā.</a:t>
            </a:r>
          </a:p>
          <a:p>
            <a:pPr marL="171450" indent="-171450" algn="just">
              <a:lnSpc>
                <a:spcPts val="1750"/>
              </a:lnSpc>
              <a:buFont typeface="Arial" panose="020B0604020202020204" pitchFamily="34" charset="0"/>
              <a:buChar char="•"/>
            </a:pPr>
            <a:r>
              <a:rPr lang="lv-LV" sz="1400" dirty="0">
                <a:solidFill>
                  <a:schemeClr val="tx1"/>
                </a:solidFill>
                <a:latin typeface="Montserrat Light" pitchFamily="2" charset="77"/>
                <a:ea typeface="Open Sans Light" panose="020B0306030504020204" pitchFamily="34" charset="0"/>
                <a:cs typeface="Open Sans Light" panose="020B0306030504020204" pitchFamily="34" charset="0"/>
              </a:rPr>
              <a:t>Vairāku blakus slimību esamība pazemina dzīves kvalitāti, kā arī iekšējo un funkcionālo kapacitāti.  </a:t>
            </a:r>
          </a:p>
          <a:p>
            <a:pPr marL="171450" indent="-171450" algn="just">
              <a:lnSpc>
                <a:spcPts val="1750"/>
              </a:lnSpc>
              <a:buFont typeface="Arial" panose="020B0604020202020204" pitchFamily="34" charset="0"/>
              <a:buChar char="•"/>
            </a:pPr>
            <a:r>
              <a:rPr lang="lv-LV" sz="1400" dirty="0">
                <a:solidFill>
                  <a:schemeClr val="tx1"/>
                </a:solidFill>
                <a:latin typeface="Montserrat Light" pitchFamily="2" charset="77"/>
                <a:ea typeface="Open Sans Light" panose="020B0306030504020204" pitchFamily="34" charset="0"/>
                <a:cs typeface="Open Sans Light" panose="020B0306030504020204" pitchFamily="34" charset="0"/>
              </a:rPr>
              <a:t>Indivīdiem ar multiplām hroniskām slimībām palielinās depresijas, hospitalizācijas un pat nāves risks. </a:t>
            </a:r>
          </a:p>
          <a:p>
            <a:pPr marL="171450" indent="-171450" algn="just">
              <a:lnSpc>
                <a:spcPts val="1750"/>
              </a:lnSpc>
              <a:buFont typeface="Arial" panose="020B0604020202020204" pitchFamily="34" charset="0"/>
              <a:buChar char="•"/>
            </a:pPr>
            <a:endParaRPr lang="lv-LV" sz="1400" dirty="0">
              <a:solidFill>
                <a:schemeClr val="tx1"/>
              </a:solidFill>
              <a:latin typeface="Montserrat Light" pitchFamily="2" charset="77"/>
              <a:ea typeface="Open Sans Light" panose="020B0306030504020204" pitchFamily="34" charset="0"/>
              <a:cs typeface="Open Sans Light" panose="020B0306030504020204" pitchFamily="34" charset="0"/>
            </a:endParaRPr>
          </a:p>
        </p:txBody>
      </p:sp>
      <p:sp>
        <p:nvSpPr>
          <p:cNvPr id="49" name="TextBox 48">
            <a:extLst>
              <a:ext uri="{FF2B5EF4-FFF2-40B4-BE49-F238E27FC236}">
                <a16:creationId xmlns:a16="http://schemas.microsoft.com/office/drawing/2014/main" id="{3E54CA02-DFA1-49DF-A363-D51D6171FA9D}"/>
              </a:ext>
            </a:extLst>
          </p:cNvPr>
          <p:cNvSpPr txBox="1"/>
          <p:nvPr/>
        </p:nvSpPr>
        <p:spPr>
          <a:xfrm>
            <a:off x="7914356" y="3627504"/>
            <a:ext cx="1556836" cy="369332"/>
          </a:xfrm>
          <a:prstGeom prst="rect">
            <a:avLst/>
          </a:prstGeom>
          <a:noFill/>
        </p:spPr>
        <p:txBody>
          <a:bodyPr wrap="none" rtlCol="0" anchor="ctr" anchorCtr="0">
            <a:spAutoFit/>
          </a:bodyPr>
          <a:lstStyle/>
          <a:p>
            <a:r>
              <a:rPr lang="lv-LV" b="1" dirty="0">
                <a:solidFill>
                  <a:schemeClr val="tx1"/>
                </a:solidFill>
                <a:latin typeface="Montserrat" pitchFamily="2" charset="77"/>
                <a:ea typeface="League Spartan" charset="0"/>
                <a:cs typeface="Poppins" pitchFamily="2" charset="77"/>
              </a:rPr>
              <a:t>AKTUALITĀTE:</a:t>
            </a:r>
            <a:endParaRPr lang="en-US" b="1" dirty="0">
              <a:solidFill>
                <a:schemeClr val="tx1"/>
              </a:solidFill>
              <a:latin typeface="Montserrat" pitchFamily="2" charset="77"/>
              <a:ea typeface="League Spartan" charset="0"/>
              <a:cs typeface="Poppins" pitchFamily="2" charset="77"/>
            </a:endParaRPr>
          </a:p>
        </p:txBody>
      </p:sp>
    </p:spTree>
    <p:extLst>
      <p:ext uri="{BB962C8B-B14F-4D97-AF65-F5344CB8AC3E}">
        <p14:creationId xmlns:p14="http://schemas.microsoft.com/office/powerpoint/2010/main" val="125739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P spid="18" grpId="0" animBg="1"/>
      <p:bldP spid="19" grpId="0" animBg="1"/>
      <p:bldP spid="26" grpId="0"/>
      <p:bldP spid="27" grpId="0"/>
      <p:bldP spid="28" grpId="0"/>
      <p:bldP spid="30" grpId="0"/>
      <p:bldP spid="32" grpId="0"/>
      <p:bldP spid="33" grpId="0"/>
      <p:bldP spid="35" grpId="0"/>
      <p:bldP spid="36" grpId="0" animBg="1"/>
      <p:bldP spid="41" grpId="0" animBg="1"/>
      <p:bldP spid="42" grpId="0" animBg="1"/>
      <p:bldP spid="43" grpId="0" animBg="1"/>
      <p:bldP spid="44" grpId="0" animBg="1"/>
      <p:bldP spid="45" grpId="0" animBg="1"/>
      <p:bldP spid="46" grpId="0" animBg="1"/>
      <p:bldP spid="47" grpId="0" animBg="1"/>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0999FE-6B09-0C42-9F94-0266A989A59F}"/>
              </a:ext>
            </a:extLst>
          </p:cNvPr>
          <p:cNvSpPr txBox="1"/>
          <p:nvPr/>
        </p:nvSpPr>
        <p:spPr>
          <a:xfrm>
            <a:off x="1738034" y="273619"/>
            <a:ext cx="8720657" cy="461665"/>
          </a:xfrm>
          <a:prstGeom prst="rect">
            <a:avLst/>
          </a:prstGeom>
          <a:noFill/>
        </p:spPr>
        <p:txBody>
          <a:bodyPr wrap="none" rtlCol="0">
            <a:spAutoFit/>
          </a:bodyPr>
          <a:lstStyle/>
          <a:p>
            <a:pPr algn="ctr"/>
            <a:r>
              <a:rPr lang="lv-LV" sz="2400" b="1" dirty="0">
                <a:latin typeface="Montserrat" pitchFamily="2" charset="77"/>
              </a:rPr>
              <a:t>SOCIĀLAIS ATBALSTS UN TĀ IETEKME UZ VESELĪGU NOVECOŠANOS</a:t>
            </a:r>
          </a:p>
        </p:txBody>
      </p:sp>
      <p:sp>
        <p:nvSpPr>
          <p:cNvPr id="3" name="TextBox 2">
            <a:extLst>
              <a:ext uri="{FF2B5EF4-FFF2-40B4-BE49-F238E27FC236}">
                <a16:creationId xmlns:a16="http://schemas.microsoft.com/office/drawing/2014/main" id="{5C53A067-B91D-3443-BFF8-6AD1C8E5830E}"/>
              </a:ext>
            </a:extLst>
          </p:cNvPr>
          <p:cNvSpPr txBox="1"/>
          <p:nvPr/>
        </p:nvSpPr>
        <p:spPr>
          <a:xfrm>
            <a:off x="3801185" y="842953"/>
            <a:ext cx="4607352" cy="307777"/>
          </a:xfrm>
          <a:prstGeom prst="rect">
            <a:avLst/>
          </a:prstGeom>
          <a:noFill/>
        </p:spPr>
        <p:txBody>
          <a:bodyPr wrap="none" rtlCol="0">
            <a:spAutoFit/>
          </a:bodyPr>
          <a:lstStyle/>
          <a:p>
            <a:pPr hangingPunct="1"/>
            <a:r>
              <a:rPr lang="en-US" sz="1400" dirty="0"/>
              <a:t>SOCIAL SUPPORT AND IT’S INFLUENCE ON HEALTHY AGEING </a:t>
            </a:r>
          </a:p>
        </p:txBody>
      </p:sp>
      <p:sp>
        <p:nvSpPr>
          <p:cNvPr id="4" name="Freeform: Shape 27">
            <a:extLst>
              <a:ext uri="{FF2B5EF4-FFF2-40B4-BE49-F238E27FC236}">
                <a16:creationId xmlns:a16="http://schemas.microsoft.com/office/drawing/2014/main" id="{C78DBB32-A744-BE44-83CB-5AB83CC052B6}"/>
              </a:ext>
            </a:extLst>
          </p:cNvPr>
          <p:cNvSpPr>
            <a:spLocks/>
          </p:cNvSpPr>
          <p:nvPr/>
        </p:nvSpPr>
        <p:spPr bwMode="auto">
          <a:xfrm>
            <a:off x="1070" y="2627320"/>
            <a:ext cx="4438531" cy="1059830"/>
          </a:xfrm>
          <a:custGeom>
            <a:avLst/>
            <a:gdLst>
              <a:gd name="connsiteX0" fmla="*/ 0 w 4458263"/>
              <a:gd name="connsiteY0" fmla="*/ 0 h 1060106"/>
              <a:gd name="connsiteX1" fmla="*/ 1180805 w 4458263"/>
              <a:gd name="connsiteY1" fmla="*/ 0 h 1060106"/>
              <a:gd name="connsiteX2" fmla="*/ 1459259 w 4458263"/>
              <a:gd name="connsiteY2" fmla="*/ 0 h 1060106"/>
              <a:gd name="connsiteX3" fmla="*/ 1463559 w 4458263"/>
              <a:gd name="connsiteY3" fmla="*/ 0 h 1060106"/>
              <a:gd name="connsiteX4" fmla="*/ 1474797 w 4458263"/>
              <a:gd name="connsiteY4" fmla="*/ 0 h 1060106"/>
              <a:gd name="connsiteX5" fmla="*/ 1493657 w 4458263"/>
              <a:gd name="connsiteY5" fmla="*/ 0 h 1060106"/>
              <a:gd name="connsiteX6" fmla="*/ 1575351 w 4458263"/>
              <a:gd name="connsiteY6" fmla="*/ 0 h 1060106"/>
              <a:gd name="connsiteX7" fmla="*/ 1734440 w 4458263"/>
              <a:gd name="connsiteY7" fmla="*/ 0 h 1060106"/>
              <a:gd name="connsiteX8" fmla="*/ 1813936 w 4458263"/>
              <a:gd name="connsiteY8" fmla="*/ 0 h 1060106"/>
              <a:gd name="connsiteX9" fmla="*/ 1851069 w 4458263"/>
              <a:gd name="connsiteY9" fmla="*/ 0 h 1060106"/>
              <a:gd name="connsiteX10" fmla="*/ 1996722 w 4458263"/>
              <a:gd name="connsiteY10" fmla="*/ 0 h 1060106"/>
              <a:gd name="connsiteX11" fmla="*/ 2174622 w 4458263"/>
              <a:gd name="connsiteY11" fmla="*/ 0 h 1060106"/>
              <a:gd name="connsiteX12" fmla="*/ 2201446 w 4458263"/>
              <a:gd name="connsiteY12" fmla="*/ 0 h 1060106"/>
              <a:gd name="connsiteX13" fmla="*/ 2387994 w 4458263"/>
              <a:gd name="connsiteY13" fmla="*/ 0 h 1060106"/>
              <a:gd name="connsiteX14" fmla="*/ 3660705 w 4458263"/>
              <a:gd name="connsiteY14" fmla="*/ 0 h 1060106"/>
              <a:gd name="connsiteX15" fmla="*/ 4458263 w 4458263"/>
              <a:gd name="connsiteY15" fmla="*/ 1060106 h 1060106"/>
              <a:gd name="connsiteX16" fmla="*/ 3193058 w 4458263"/>
              <a:gd name="connsiteY16" fmla="*/ 1060106 h 1060106"/>
              <a:gd name="connsiteX17" fmla="*/ 2999004 w 4458263"/>
              <a:gd name="connsiteY17" fmla="*/ 1060106 h 1060106"/>
              <a:gd name="connsiteX18" fmla="*/ 2952145 w 4458263"/>
              <a:gd name="connsiteY18" fmla="*/ 1060106 h 1060106"/>
              <a:gd name="connsiteX19" fmla="*/ 2849667 w 4458263"/>
              <a:gd name="connsiteY19" fmla="*/ 1060106 h 1060106"/>
              <a:gd name="connsiteX20" fmla="*/ 2840854 w 4458263"/>
              <a:gd name="connsiteY20" fmla="*/ 1060106 h 1060106"/>
              <a:gd name="connsiteX21" fmla="*/ 2465246 w 4458263"/>
              <a:gd name="connsiteY21" fmla="*/ 1060106 h 1060106"/>
              <a:gd name="connsiteX22" fmla="*/ 2449165 w 4458263"/>
              <a:gd name="connsiteY22" fmla="*/ 1060106 h 1060106"/>
              <a:gd name="connsiteX23" fmla="*/ 2266825 w 4458263"/>
              <a:gd name="connsiteY23" fmla="*/ 1060106 h 1060106"/>
              <a:gd name="connsiteX24" fmla="*/ 2024474 w 4458263"/>
              <a:gd name="connsiteY24" fmla="*/ 1060106 h 1060106"/>
              <a:gd name="connsiteX25" fmla="*/ 1987160 w 4458263"/>
              <a:gd name="connsiteY25" fmla="*/ 1060106 h 1060106"/>
              <a:gd name="connsiteX26" fmla="*/ 1733799 w 4458263"/>
              <a:gd name="connsiteY26" fmla="*/ 1060106 h 1060106"/>
              <a:gd name="connsiteX27" fmla="*/ 1459259 w 4458263"/>
              <a:gd name="connsiteY27" fmla="*/ 1060106 h 1060106"/>
              <a:gd name="connsiteX28" fmla="*/ 1390407 w 4458263"/>
              <a:gd name="connsiteY28" fmla="*/ 1060106 h 1060106"/>
              <a:gd name="connsiteX29" fmla="*/ 0 w 4458263"/>
              <a:gd name="connsiteY29" fmla="*/ 1060106 h 1060106"/>
              <a:gd name="connsiteX30" fmla="*/ 0 w 4458263"/>
              <a:gd name="connsiteY30" fmla="*/ 0 h 106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58263" h="1060106">
                <a:moveTo>
                  <a:pt x="0" y="0"/>
                </a:moveTo>
                <a:cubicBezTo>
                  <a:pt x="0" y="0"/>
                  <a:pt x="0" y="0"/>
                  <a:pt x="1180805" y="0"/>
                </a:cubicBezTo>
                <a:lnTo>
                  <a:pt x="1459259" y="0"/>
                </a:lnTo>
                <a:lnTo>
                  <a:pt x="1463559" y="0"/>
                </a:lnTo>
                <a:lnTo>
                  <a:pt x="1474797" y="0"/>
                </a:lnTo>
                <a:lnTo>
                  <a:pt x="1493657" y="0"/>
                </a:lnTo>
                <a:lnTo>
                  <a:pt x="1575351" y="0"/>
                </a:lnTo>
                <a:lnTo>
                  <a:pt x="1734440" y="0"/>
                </a:lnTo>
                <a:lnTo>
                  <a:pt x="1813936" y="0"/>
                </a:lnTo>
                <a:lnTo>
                  <a:pt x="1851069" y="0"/>
                </a:lnTo>
                <a:lnTo>
                  <a:pt x="1996722" y="0"/>
                </a:lnTo>
                <a:lnTo>
                  <a:pt x="2174622" y="0"/>
                </a:lnTo>
                <a:lnTo>
                  <a:pt x="2201446" y="0"/>
                </a:lnTo>
                <a:lnTo>
                  <a:pt x="2387994" y="0"/>
                </a:lnTo>
                <a:cubicBezTo>
                  <a:pt x="2697573" y="0"/>
                  <a:pt x="3110344" y="0"/>
                  <a:pt x="3660705" y="0"/>
                </a:cubicBezTo>
                <a:cubicBezTo>
                  <a:pt x="3795964" y="140102"/>
                  <a:pt x="4127113" y="504368"/>
                  <a:pt x="4458263" y="1060106"/>
                </a:cubicBezTo>
                <a:cubicBezTo>
                  <a:pt x="4458263" y="1060106"/>
                  <a:pt x="4458263" y="1060106"/>
                  <a:pt x="3193058" y="1060106"/>
                </a:cubicBezTo>
                <a:lnTo>
                  <a:pt x="2999004" y="1060106"/>
                </a:lnTo>
                <a:cubicBezTo>
                  <a:pt x="2999004" y="1060106"/>
                  <a:pt x="2999004" y="1060106"/>
                  <a:pt x="2952145" y="1060106"/>
                </a:cubicBezTo>
                <a:lnTo>
                  <a:pt x="2849667" y="1060106"/>
                </a:lnTo>
                <a:lnTo>
                  <a:pt x="2840854" y="1060106"/>
                </a:lnTo>
                <a:cubicBezTo>
                  <a:pt x="2761778" y="1060106"/>
                  <a:pt x="2643165" y="1060106"/>
                  <a:pt x="2465246" y="1060106"/>
                </a:cubicBezTo>
                <a:lnTo>
                  <a:pt x="2449165" y="1060106"/>
                </a:lnTo>
                <a:lnTo>
                  <a:pt x="2266825" y="1060106"/>
                </a:lnTo>
                <a:cubicBezTo>
                  <a:pt x="2193608" y="1060106"/>
                  <a:pt x="2113068" y="1060106"/>
                  <a:pt x="2024474" y="1060106"/>
                </a:cubicBezTo>
                <a:lnTo>
                  <a:pt x="1987160" y="1060106"/>
                </a:lnTo>
                <a:lnTo>
                  <a:pt x="1733799" y="1060106"/>
                </a:lnTo>
                <a:lnTo>
                  <a:pt x="1459259" y="1060106"/>
                </a:lnTo>
                <a:lnTo>
                  <a:pt x="1390407" y="1060106"/>
                </a:lnTo>
                <a:cubicBezTo>
                  <a:pt x="1019193" y="1060106"/>
                  <a:pt x="562313" y="1060106"/>
                  <a:pt x="0" y="1060106"/>
                </a:cubicBezTo>
                <a:cubicBezTo>
                  <a:pt x="0" y="1060106"/>
                  <a:pt x="0" y="1060106"/>
                  <a:pt x="0" y="0"/>
                </a:cubicBezTo>
                <a:close/>
              </a:path>
            </a:pathLst>
          </a:custGeom>
          <a:solidFill>
            <a:schemeClr val="accent1"/>
          </a:solidFill>
          <a:ln w="9525">
            <a:noFill/>
            <a:round/>
            <a:headEnd/>
            <a:tailEnd/>
          </a:ln>
        </p:spPr>
        <p:txBody>
          <a:bodyPr vert="horz" wrap="square" lIns="91416" tIns="45708" rIns="91416" bIns="45708" numCol="1" anchor="t" anchorCtr="0" compatLnSpc="1">
            <a:prstTxWarp prst="textNoShape">
              <a:avLst/>
            </a:prstTxWarp>
            <a:noAutofit/>
          </a:bodyPr>
          <a:lstStyle/>
          <a:p>
            <a:endParaRPr lang="id-ID" sz="3599" dirty="0">
              <a:latin typeface="Montserrat Light" pitchFamily="2" charset="77"/>
            </a:endParaRPr>
          </a:p>
        </p:txBody>
      </p:sp>
      <p:sp>
        <p:nvSpPr>
          <p:cNvPr id="5" name="Freeform 33">
            <a:extLst>
              <a:ext uri="{FF2B5EF4-FFF2-40B4-BE49-F238E27FC236}">
                <a16:creationId xmlns:a16="http://schemas.microsoft.com/office/drawing/2014/main" id="{2D479834-8233-8D4A-AAB6-9A2FB88CEED7}"/>
              </a:ext>
            </a:extLst>
          </p:cNvPr>
          <p:cNvSpPr>
            <a:spLocks/>
          </p:cNvSpPr>
          <p:nvPr/>
        </p:nvSpPr>
        <p:spPr bwMode="auto">
          <a:xfrm>
            <a:off x="4721227" y="3670190"/>
            <a:ext cx="2722243" cy="1134950"/>
          </a:xfrm>
          <a:custGeom>
            <a:avLst/>
            <a:gdLst>
              <a:gd name="T0" fmla="*/ 287 w 584"/>
              <a:gd name="T1" fmla="*/ 243 h 243"/>
              <a:gd name="T2" fmla="*/ 498 w 584"/>
              <a:gd name="T3" fmla="*/ 208 h 243"/>
              <a:gd name="T4" fmla="*/ 584 w 584"/>
              <a:gd name="T5" fmla="*/ 0 h 243"/>
              <a:gd name="T6" fmla="*/ 291 w 584"/>
              <a:gd name="T7" fmla="*/ 33 h 243"/>
              <a:gd name="T8" fmla="*/ 0 w 584"/>
              <a:gd name="T9" fmla="*/ 0 h 243"/>
              <a:gd name="T10" fmla="*/ 84 w 584"/>
              <a:gd name="T11" fmla="*/ 211 h 243"/>
              <a:gd name="T12" fmla="*/ 287 w 584"/>
              <a:gd name="T13" fmla="*/ 243 h 243"/>
            </a:gdLst>
            <a:ahLst/>
            <a:cxnLst>
              <a:cxn ang="0">
                <a:pos x="T0" y="T1"/>
              </a:cxn>
              <a:cxn ang="0">
                <a:pos x="T2" y="T3"/>
              </a:cxn>
              <a:cxn ang="0">
                <a:pos x="T4" y="T5"/>
              </a:cxn>
              <a:cxn ang="0">
                <a:pos x="T6" y="T7"/>
              </a:cxn>
              <a:cxn ang="0">
                <a:pos x="T8" y="T9"/>
              </a:cxn>
              <a:cxn ang="0">
                <a:pos x="T10" y="T11"/>
              </a:cxn>
              <a:cxn ang="0">
                <a:pos x="T12" y="T13"/>
              </a:cxn>
            </a:cxnLst>
            <a:rect l="0" t="0" r="r" b="b"/>
            <a:pathLst>
              <a:path w="584" h="243">
                <a:moveTo>
                  <a:pt x="287" y="243"/>
                </a:moveTo>
                <a:cubicBezTo>
                  <a:pt x="379" y="243"/>
                  <a:pt x="458" y="229"/>
                  <a:pt x="498" y="208"/>
                </a:cubicBezTo>
                <a:cubicBezTo>
                  <a:pt x="519" y="141"/>
                  <a:pt x="547" y="71"/>
                  <a:pt x="584" y="0"/>
                </a:cubicBezTo>
                <a:cubicBezTo>
                  <a:pt x="526" y="19"/>
                  <a:pt x="417" y="33"/>
                  <a:pt x="291" y="33"/>
                </a:cubicBezTo>
                <a:cubicBezTo>
                  <a:pt x="167" y="33"/>
                  <a:pt x="59" y="20"/>
                  <a:pt x="0" y="0"/>
                </a:cubicBezTo>
                <a:cubicBezTo>
                  <a:pt x="29" y="60"/>
                  <a:pt x="59" y="130"/>
                  <a:pt x="84" y="211"/>
                </a:cubicBezTo>
                <a:cubicBezTo>
                  <a:pt x="125" y="231"/>
                  <a:pt x="201" y="243"/>
                  <a:pt x="287" y="243"/>
                </a:cubicBezTo>
              </a:path>
            </a:pathLst>
          </a:custGeom>
          <a:solidFill>
            <a:schemeClr val="accent2"/>
          </a:solidFill>
          <a:ln>
            <a:noFill/>
          </a:ln>
        </p:spPr>
        <p:txBody>
          <a:bodyPr vert="horz" wrap="square" lIns="91416" tIns="45708" rIns="91416" bIns="45708" numCol="1" anchor="t" anchorCtr="0" compatLnSpc="1">
            <a:prstTxWarp prst="textNoShape">
              <a:avLst/>
            </a:prstTxWarp>
          </a:bodyPr>
          <a:lstStyle/>
          <a:p>
            <a:endParaRPr lang="id-ID" sz="3599" dirty="0">
              <a:latin typeface="Montserrat Light" pitchFamily="2" charset="77"/>
            </a:endParaRPr>
          </a:p>
        </p:txBody>
      </p:sp>
      <p:sp>
        <p:nvSpPr>
          <p:cNvPr id="6" name="Freeform 34">
            <a:extLst>
              <a:ext uri="{FF2B5EF4-FFF2-40B4-BE49-F238E27FC236}">
                <a16:creationId xmlns:a16="http://schemas.microsoft.com/office/drawing/2014/main" id="{2027796A-3F5F-1949-A512-DE994168C138}"/>
              </a:ext>
            </a:extLst>
          </p:cNvPr>
          <p:cNvSpPr>
            <a:spLocks/>
          </p:cNvSpPr>
          <p:nvPr/>
        </p:nvSpPr>
        <p:spPr bwMode="auto">
          <a:xfrm>
            <a:off x="5112922" y="4633746"/>
            <a:ext cx="1930228" cy="1120251"/>
          </a:xfrm>
          <a:custGeom>
            <a:avLst/>
            <a:gdLst>
              <a:gd name="T0" fmla="*/ 203 w 414"/>
              <a:gd name="T1" fmla="*/ 35 h 240"/>
              <a:gd name="T2" fmla="*/ 0 w 414"/>
              <a:gd name="T3" fmla="*/ 3 h 240"/>
              <a:gd name="T4" fmla="*/ 46 w 414"/>
              <a:gd name="T5" fmla="*/ 204 h 240"/>
              <a:gd name="T6" fmla="*/ 49 w 414"/>
              <a:gd name="T7" fmla="*/ 215 h 240"/>
              <a:gd name="T8" fmla="*/ 205 w 414"/>
              <a:gd name="T9" fmla="*/ 240 h 240"/>
              <a:gd name="T10" fmla="*/ 354 w 414"/>
              <a:gd name="T11" fmla="*/ 217 h 240"/>
              <a:gd name="T12" fmla="*/ 362 w 414"/>
              <a:gd name="T13" fmla="*/ 214 h 240"/>
              <a:gd name="T14" fmla="*/ 376 w 414"/>
              <a:gd name="T15" fmla="*/ 139 h 240"/>
              <a:gd name="T16" fmla="*/ 414 w 414"/>
              <a:gd name="T17" fmla="*/ 0 h 240"/>
              <a:gd name="T18" fmla="*/ 203 w 414"/>
              <a:gd name="T19" fmla="*/ 35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4" h="240">
                <a:moveTo>
                  <a:pt x="203" y="35"/>
                </a:moveTo>
                <a:cubicBezTo>
                  <a:pt x="117" y="35"/>
                  <a:pt x="41" y="23"/>
                  <a:pt x="0" y="3"/>
                </a:cubicBezTo>
                <a:cubicBezTo>
                  <a:pt x="18" y="64"/>
                  <a:pt x="35" y="131"/>
                  <a:pt x="46" y="204"/>
                </a:cubicBezTo>
                <a:cubicBezTo>
                  <a:pt x="47" y="208"/>
                  <a:pt x="48" y="211"/>
                  <a:pt x="49" y="215"/>
                </a:cubicBezTo>
                <a:cubicBezTo>
                  <a:pt x="85" y="230"/>
                  <a:pt x="142" y="240"/>
                  <a:pt x="205" y="240"/>
                </a:cubicBezTo>
                <a:cubicBezTo>
                  <a:pt x="264" y="240"/>
                  <a:pt x="317" y="231"/>
                  <a:pt x="354" y="217"/>
                </a:cubicBezTo>
                <a:cubicBezTo>
                  <a:pt x="357" y="216"/>
                  <a:pt x="359" y="215"/>
                  <a:pt x="362" y="214"/>
                </a:cubicBezTo>
                <a:cubicBezTo>
                  <a:pt x="366" y="190"/>
                  <a:pt x="371" y="165"/>
                  <a:pt x="376" y="139"/>
                </a:cubicBezTo>
                <a:cubicBezTo>
                  <a:pt x="386" y="96"/>
                  <a:pt x="398" y="49"/>
                  <a:pt x="414" y="0"/>
                </a:cubicBezTo>
                <a:cubicBezTo>
                  <a:pt x="374" y="21"/>
                  <a:pt x="295" y="35"/>
                  <a:pt x="203" y="35"/>
                </a:cubicBezTo>
              </a:path>
            </a:pathLst>
          </a:custGeom>
          <a:solidFill>
            <a:schemeClr val="accent3"/>
          </a:solidFill>
          <a:ln w="9525">
            <a:noFill/>
            <a:round/>
            <a:headEnd/>
            <a:tailEnd/>
          </a:ln>
        </p:spPr>
        <p:txBody>
          <a:bodyPr vert="horz" wrap="square" lIns="91416" tIns="45708" rIns="91416" bIns="45708" numCol="1" anchor="t" anchorCtr="0" compatLnSpc="1">
            <a:prstTxWarp prst="textNoShape">
              <a:avLst/>
            </a:prstTxWarp>
          </a:bodyPr>
          <a:lstStyle/>
          <a:p>
            <a:endParaRPr lang="id-ID" sz="3599" dirty="0">
              <a:latin typeface="Montserrat Light" pitchFamily="2" charset="77"/>
            </a:endParaRPr>
          </a:p>
        </p:txBody>
      </p:sp>
      <p:grpSp>
        <p:nvGrpSpPr>
          <p:cNvPr id="7" name="Group 6">
            <a:extLst>
              <a:ext uri="{FF2B5EF4-FFF2-40B4-BE49-F238E27FC236}">
                <a16:creationId xmlns:a16="http://schemas.microsoft.com/office/drawing/2014/main" id="{939A5F23-041B-5646-A6F9-7F552754F641}"/>
              </a:ext>
            </a:extLst>
          </p:cNvPr>
          <p:cNvGrpSpPr/>
          <p:nvPr/>
        </p:nvGrpSpPr>
        <p:grpSpPr>
          <a:xfrm>
            <a:off x="3990904" y="2239447"/>
            <a:ext cx="4207126" cy="1585062"/>
            <a:chOff x="3990355" y="1893606"/>
            <a:chExt cx="4208222" cy="1585475"/>
          </a:xfrm>
        </p:grpSpPr>
        <p:sp>
          <p:nvSpPr>
            <p:cNvPr id="8" name="Freeform 31">
              <a:extLst>
                <a:ext uri="{FF2B5EF4-FFF2-40B4-BE49-F238E27FC236}">
                  <a16:creationId xmlns:a16="http://schemas.microsoft.com/office/drawing/2014/main" id="{C5317497-828D-1B46-9983-0609C1E64AFB}"/>
                </a:ext>
              </a:extLst>
            </p:cNvPr>
            <p:cNvSpPr>
              <a:spLocks/>
            </p:cNvSpPr>
            <p:nvPr/>
          </p:nvSpPr>
          <p:spPr bwMode="auto">
            <a:xfrm>
              <a:off x="3990355" y="1893606"/>
              <a:ext cx="4208222" cy="612542"/>
            </a:xfrm>
            <a:custGeom>
              <a:avLst/>
              <a:gdLst>
                <a:gd name="T0" fmla="*/ 452 w 903"/>
                <a:gd name="T1" fmla="*/ 0 h 131"/>
                <a:gd name="T2" fmla="*/ 0 w 903"/>
                <a:gd name="T3" fmla="*/ 65 h 131"/>
                <a:gd name="T4" fmla="*/ 11 w 903"/>
                <a:gd name="T5" fmla="*/ 80 h 131"/>
                <a:gd name="T6" fmla="*/ 452 w 903"/>
                <a:gd name="T7" fmla="*/ 131 h 131"/>
                <a:gd name="T8" fmla="*/ 686 w 903"/>
                <a:gd name="T9" fmla="*/ 121 h 131"/>
                <a:gd name="T10" fmla="*/ 686 w 903"/>
                <a:gd name="T11" fmla="*/ 121 h 131"/>
                <a:gd name="T12" fmla="*/ 753 w 903"/>
                <a:gd name="T13" fmla="*/ 114 h 131"/>
                <a:gd name="T14" fmla="*/ 753 w 903"/>
                <a:gd name="T15" fmla="*/ 114 h 131"/>
                <a:gd name="T16" fmla="*/ 760 w 903"/>
                <a:gd name="T17" fmla="*/ 113 h 131"/>
                <a:gd name="T18" fmla="*/ 761 w 903"/>
                <a:gd name="T19" fmla="*/ 113 h 131"/>
                <a:gd name="T20" fmla="*/ 768 w 903"/>
                <a:gd name="T21" fmla="*/ 112 h 131"/>
                <a:gd name="T22" fmla="*/ 768 w 903"/>
                <a:gd name="T23" fmla="*/ 112 h 131"/>
                <a:gd name="T24" fmla="*/ 775 w 903"/>
                <a:gd name="T25" fmla="*/ 111 h 131"/>
                <a:gd name="T26" fmla="*/ 776 w 903"/>
                <a:gd name="T27" fmla="*/ 111 h 131"/>
                <a:gd name="T28" fmla="*/ 783 w 903"/>
                <a:gd name="T29" fmla="*/ 110 h 131"/>
                <a:gd name="T30" fmla="*/ 783 w 903"/>
                <a:gd name="T31" fmla="*/ 110 h 131"/>
                <a:gd name="T32" fmla="*/ 893 w 903"/>
                <a:gd name="T33" fmla="*/ 80 h 131"/>
                <a:gd name="T34" fmla="*/ 903 w 903"/>
                <a:gd name="T35" fmla="*/ 65 h 131"/>
                <a:gd name="T36" fmla="*/ 452 w 903"/>
                <a:gd name="T3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3" h="131">
                  <a:moveTo>
                    <a:pt x="452" y="0"/>
                  </a:moveTo>
                  <a:cubicBezTo>
                    <a:pt x="203" y="0"/>
                    <a:pt x="0" y="29"/>
                    <a:pt x="0" y="65"/>
                  </a:cubicBezTo>
                  <a:cubicBezTo>
                    <a:pt x="0" y="70"/>
                    <a:pt x="4" y="75"/>
                    <a:pt x="11" y="80"/>
                  </a:cubicBezTo>
                  <a:cubicBezTo>
                    <a:pt x="56" y="109"/>
                    <a:pt x="236" y="131"/>
                    <a:pt x="452" y="131"/>
                  </a:cubicBezTo>
                  <a:cubicBezTo>
                    <a:pt x="538" y="131"/>
                    <a:pt x="618" y="127"/>
                    <a:pt x="686" y="121"/>
                  </a:cubicBezTo>
                  <a:cubicBezTo>
                    <a:pt x="686" y="121"/>
                    <a:pt x="686" y="121"/>
                    <a:pt x="686" y="121"/>
                  </a:cubicBezTo>
                  <a:cubicBezTo>
                    <a:pt x="710" y="119"/>
                    <a:pt x="732" y="117"/>
                    <a:pt x="753" y="114"/>
                  </a:cubicBezTo>
                  <a:cubicBezTo>
                    <a:pt x="753" y="114"/>
                    <a:pt x="753" y="114"/>
                    <a:pt x="753" y="114"/>
                  </a:cubicBezTo>
                  <a:cubicBezTo>
                    <a:pt x="756" y="114"/>
                    <a:pt x="758" y="114"/>
                    <a:pt x="760" y="113"/>
                  </a:cubicBezTo>
                  <a:cubicBezTo>
                    <a:pt x="761" y="113"/>
                    <a:pt x="761" y="113"/>
                    <a:pt x="761" y="113"/>
                  </a:cubicBezTo>
                  <a:cubicBezTo>
                    <a:pt x="763" y="113"/>
                    <a:pt x="766" y="113"/>
                    <a:pt x="768" y="112"/>
                  </a:cubicBezTo>
                  <a:cubicBezTo>
                    <a:pt x="768" y="112"/>
                    <a:pt x="768" y="112"/>
                    <a:pt x="768" y="112"/>
                  </a:cubicBezTo>
                  <a:cubicBezTo>
                    <a:pt x="771" y="112"/>
                    <a:pt x="773" y="111"/>
                    <a:pt x="775" y="111"/>
                  </a:cubicBezTo>
                  <a:cubicBezTo>
                    <a:pt x="776" y="111"/>
                    <a:pt x="776" y="111"/>
                    <a:pt x="776" y="111"/>
                  </a:cubicBezTo>
                  <a:cubicBezTo>
                    <a:pt x="778" y="111"/>
                    <a:pt x="780" y="110"/>
                    <a:pt x="783" y="110"/>
                  </a:cubicBezTo>
                  <a:cubicBezTo>
                    <a:pt x="783" y="110"/>
                    <a:pt x="783" y="110"/>
                    <a:pt x="783" y="110"/>
                  </a:cubicBezTo>
                  <a:cubicBezTo>
                    <a:pt x="836" y="102"/>
                    <a:pt x="875" y="91"/>
                    <a:pt x="893" y="80"/>
                  </a:cubicBezTo>
                  <a:cubicBezTo>
                    <a:pt x="900" y="75"/>
                    <a:pt x="903" y="70"/>
                    <a:pt x="903" y="65"/>
                  </a:cubicBezTo>
                  <a:cubicBezTo>
                    <a:pt x="903" y="29"/>
                    <a:pt x="701" y="0"/>
                    <a:pt x="452" y="0"/>
                  </a:cubicBezTo>
                </a:path>
              </a:pathLst>
            </a:custGeom>
            <a:solidFill>
              <a:schemeClr val="accent1">
                <a:lumMod val="75000"/>
              </a:schemeClr>
            </a:solidFill>
            <a:ln>
              <a:noFill/>
            </a:ln>
          </p:spPr>
          <p:txBody>
            <a:bodyPr vert="horz" wrap="square" lIns="91416" tIns="45708" rIns="91416" bIns="45708" numCol="1" anchor="t" anchorCtr="0" compatLnSpc="1">
              <a:prstTxWarp prst="textNoShape">
                <a:avLst/>
              </a:prstTxWarp>
            </a:bodyPr>
            <a:lstStyle/>
            <a:p>
              <a:endParaRPr lang="id-ID" sz="3599" dirty="0">
                <a:latin typeface="Montserrat Light" pitchFamily="2" charset="77"/>
              </a:endParaRPr>
            </a:p>
          </p:txBody>
        </p:sp>
        <p:sp>
          <p:nvSpPr>
            <p:cNvPr id="9" name="Oval 32">
              <a:extLst>
                <a:ext uri="{FF2B5EF4-FFF2-40B4-BE49-F238E27FC236}">
                  <a16:creationId xmlns:a16="http://schemas.microsoft.com/office/drawing/2014/main" id="{D5ACA616-3724-4549-83CD-55BDED2B4C50}"/>
                </a:ext>
              </a:extLst>
            </p:cNvPr>
            <p:cNvSpPr>
              <a:spLocks noChangeArrowheads="1"/>
            </p:cNvSpPr>
            <p:nvPr/>
          </p:nvSpPr>
          <p:spPr bwMode="auto">
            <a:xfrm>
              <a:off x="4633931" y="2053551"/>
              <a:ext cx="2857153" cy="341390"/>
            </a:xfrm>
            <a:prstGeom prst="ellipse">
              <a:avLst/>
            </a:prstGeom>
            <a:solidFill>
              <a:schemeClr val="accent1">
                <a:lumMod val="50000"/>
              </a:schemeClr>
            </a:solidFill>
            <a:ln>
              <a:noFill/>
            </a:ln>
          </p:spPr>
          <p:txBody>
            <a:bodyPr vert="horz" wrap="square" lIns="91416" tIns="45708" rIns="91416" bIns="45708" numCol="1" anchor="t" anchorCtr="0" compatLnSpc="1">
              <a:prstTxWarp prst="textNoShape">
                <a:avLst/>
              </a:prstTxWarp>
            </a:bodyPr>
            <a:lstStyle/>
            <a:p>
              <a:endParaRPr lang="id-ID" sz="3599" dirty="0">
                <a:latin typeface="Montserrat Light" pitchFamily="2" charset="77"/>
              </a:endParaRPr>
            </a:p>
          </p:txBody>
        </p:sp>
        <p:sp>
          <p:nvSpPr>
            <p:cNvPr id="10" name="Freeform 35">
              <a:extLst>
                <a:ext uri="{FF2B5EF4-FFF2-40B4-BE49-F238E27FC236}">
                  <a16:creationId xmlns:a16="http://schemas.microsoft.com/office/drawing/2014/main" id="{03F1CCBC-5344-794A-A7CD-EDED555D95C3}"/>
                </a:ext>
              </a:extLst>
            </p:cNvPr>
            <p:cNvSpPr>
              <a:spLocks/>
            </p:cNvSpPr>
            <p:nvPr/>
          </p:nvSpPr>
          <p:spPr bwMode="auto">
            <a:xfrm>
              <a:off x="4042625" y="2265431"/>
              <a:ext cx="4108687" cy="1213650"/>
            </a:xfrm>
            <a:custGeom>
              <a:avLst/>
              <a:gdLst>
                <a:gd name="T0" fmla="*/ 882 w 882"/>
                <a:gd name="T1" fmla="*/ 0 h 260"/>
                <a:gd name="T2" fmla="*/ 798 w 882"/>
                <a:gd name="T3" fmla="*/ 25 h 260"/>
                <a:gd name="T4" fmla="*/ 675 w 882"/>
                <a:gd name="T5" fmla="*/ 41 h 260"/>
                <a:gd name="T6" fmla="*/ 441 w 882"/>
                <a:gd name="T7" fmla="*/ 51 h 260"/>
                <a:gd name="T8" fmla="*/ 0 w 882"/>
                <a:gd name="T9" fmla="*/ 0 h 260"/>
                <a:gd name="T10" fmla="*/ 0 w 882"/>
                <a:gd name="T11" fmla="*/ 0 h 260"/>
                <a:gd name="T12" fmla="*/ 146 w 882"/>
                <a:gd name="T13" fmla="*/ 227 h 260"/>
                <a:gd name="T14" fmla="*/ 437 w 882"/>
                <a:gd name="T15" fmla="*/ 260 h 260"/>
                <a:gd name="T16" fmla="*/ 604 w 882"/>
                <a:gd name="T17" fmla="*/ 251 h 260"/>
                <a:gd name="T18" fmla="*/ 683 w 882"/>
                <a:gd name="T19" fmla="*/ 239 h 260"/>
                <a:gd name="T20" fmla="*/ 730 w 882"/>
                <a:gd name="T21" fmla="*/ 227 h 260"/>
                <a:gd name="T22" fmla="*/ 882 w 882"/>
                <a:gd name="T23" fmla="*/ 0 h 260"/>
                <a:gd name="T24" fmla="*/ 882 w 882"/>
                <a:gd name="T25"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2" h="260">
                  <a:moveTo>
                    <a:pt x="882" y="0"/>
                  </a:moveTo>
                  <a:cubicBezTo>
                    <a:pt x="867" y="9"/>
                    <a:pt x="838" y="18"/>
                    <a:pt x="798" y="25"/>
                  </a:cubicBezTo>
                  <a:cubicBezTo>
                    <a:pt x="765" y="32"/>
                    <a:pt x="723" y="37"/>
                    <a:pt x="675" y="41"/>
                  </a:cubicBezTo>
                  <a:cubicBezTo>
                    <a:pt x="607" y="47"/>
                    <a:pt x="527" y="51"/>
                    <a:pt x="441" y="51"/>
                  </a:cubicBezTo>
                  <a:cubicBezTo>
                    <a:pt x="225" y="51"/>
                    <a:pt x="45" y="29"/>
                    <a:pt x="0" y="0"/>
                  </a:cubicBezTo>
                  <a:cubicBezTo>
                    <a:pt x="0" y="0"/>
                    <a:pt x="0" y="0"/>
                    <a:pt x="0" y="0"/>
                  </a:cubicBezTo>
                  <a:cubicBezTo>
                    <a:pt x="0" y="0"/>
                    <a:pt x="73" y="78"/>
                    <a:pt x="146" y="227"/>
                  </a:cubicBezTo>
                  <a:cubicBezTo>
                    <a:pt x="205" y="247"/>
                    <a:pt x="313" y="260"/>
                    <a:pt x="437" y="260"/>
                  </a:cubicBezTo>
                  <a:cubicBezTo>
                    <a:pt x="498" y="260"/>
                    <a:pt x="555" y="257"/>
                    <a:pt x="604" y="251"/>
                  </a:cubicBezTo>
                  <a:cubicBezTo>
                    <a:pt x="634" y="248"/>
                    <a:pt x="660" y="244"/>
                    <a:pt x="683" y="239"/>
                  </a:cubicBezTo>
                  <a:cubicBezTo>
                    <a:pt x="701" y="235"/>
                    <a:pt x="717" y="231"/>
                    <a:pt x="730" y="227"/>
                  </a:cubicBezTo>
                  <a:cubicBezTo>
                    <a:pt x="770" y="150"/>
                    <a:pt x="819" y="73"/>
                    <a:pt x="882" y="0"/>
                  </a:cubicBezTo>
                  <a:cubicBezTo>
                    <a:pt x="882" y="0"/>
                    <a:pt x="882" y="0"/>
                    <a:pt x="882" y="0"/>
                  </a:cubicBezTo>
                </a:path>
              </a:pathLst>
            </a:custGeom>
            <a:solidFill>
              <a:schemeClr val="accent1"/>
            </a:solidFill>
            <a:ln>
              <a:noFill/>
            </a:ln>
          </p:spPr>
          <p:txBody>
            <a:bodyPr vert="horz" wrap="square" lIns="91416" tIns="45708" rIns="91416" bIns="45708" numCol="1" anchor="t" anchorCtr="0" compatLnSpc="1">
              <a:prstTxWarp prst="textNoShape">
                <a:avLst/>
              </a:prstTxWarp>
            </a:bodyPr>
            <a:lstStyle/>
            <a:p>
              <a:endParaRPr lang="id-ID" sz="3599" dirty="0">
                <a:latin typeface="Montserrat Light" pitchFamily="2" charset="77"/>
              </a:endParaRPr>
            </a:p>
          </p:txBody>
        </p:sp>
      </p:grpSp>
      <p:sp>
        <p:nvSpPr>
          <p:cNvPr id="11" name="Freeform 36">
            <a:extLst>
              <a:ext uri="{FF2B5EF4-FFF2-40B4-BE49-F238E27FC236}">
                <a16:creationId xmlns:a16="http://schemas.microsoft.com/office/drawing/2014/main" id="{0FCDE1DD-6203-8740-8E1E-A1006F27190B}"/>
              </a:ext>
            </a:extLst>
          </p:cNvPr>
          <p:cNvSpPr>
            <a:spLocks/>
          </p:cNvSpPr>
          <p:nvPr/>
        </p:nvSpPr>
        <p:spPr bwMode="auto">
          <a:xfrm>
            <a:off x="5340044" y="5629885"/>
            <a:ext cx="1463184" cy="1112087"/>
          </a:xfrm>
          <a:custGeom>
            <a:avLst/>
            <a:gdLst>
              <a:gd name="T0" fmla="*/ 314 w 314"/>
              <a:gd name="T1" fmla="*/ 0 h 238"/>
              <a:gd name="T2" fmla="*/ 306 w 314"/>
              <a:gd name="T3" fmla="*/ 3 h 238"/>
              <a:gd name="T4" fmla="*/ 293 w 314"/>
              <a:gd name="T5" fmla="*/ 8 h 238"/>
              <a:gd name="T6" fmla="*/ 248 w 314"/>
              <a:gd name="T7" fmla="*/ 18 h 238"/>
              <a:gd name="T8" fmla="*/ 157 w 314"/>
              <a:gd name="T9" fmla="*/ 26 h 238"/>
              <a:gd name="T10" fmla="*/ 1 w 314"/>
              <a:gd name="T11" fmla="*/ 1 h 238"/>
              <a:gd name="T12" fmla="*/ 0 w 314"/>
              <a:gd name="T13" fmla="*/ 0 h 238"/>
              <a:gd name="T14" fmla="*/ 16 w 314"/>
              <a:gd name="T15" fmla="*/ 153 h 238"/>
              <a:gd name="T16" fmla="*/ 18 w 314"/>
              <a:gd name="T17" fmla="*/ 208 h 238"/>
              <a:gd name="T18" fmla="*/ 31 w 314"/>
              <a:gd name="T19" fmla="*/ 221 h 238"/>
              <a:gd name="T20" fmla="*/ 47 w 314"/>
              <a:gd name="T21" fmla="*/ 227 h 238"/>
              <a:gd name="T22" fmla="*/ 157 w 314"/>
              <a:gd name="T23" fmla="*/ 238 h 238"/>
              <a:gd name="T24" fmla="*/ 235 w 314"/>
              <a:gd name="T25" fmla="*/ 233 h 238"/>
              <a:gd name="T26" fmla="*/ 258 w 314"/>
              <a:gd name="T27" fmla="*/ 229 h 238"/>
              <a:gd name="T28" fmla="*/ 273 w 314"/>
              <a:gd name="T29" fmla="*/ 225 h 238"/>
              <a:gd name="T30" fmla="*/ 279 w 314"/>
              <a:gd name="T31" fmla="*/ 223 h 238"/>
              <a:gd name="T32" fmla="*/ 296 w 314"/>
              <a:gd name="T33" fmla="*/ 208 h 238"/>
              <a:gd name="T34" fmla="*/ 298 w 314"/>
              <a:gd name="T35" fmla="*/ 142 h 238"/>
              <a:gd name="T36" fmla="*/ 314 w 314"/>
              <a:gd name="T3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4" h="238">
                <a:moveTo>
                  <a:pt x="314" y="0"/>
                </a:moveTo>
                <a:cubicBezTo>
                  <a:pt x="311" y="1"/>
                  <a:pt x="309" y="2"/>
                  <a:pt x="306" y="3"/>
                </a:cubicBezTo>
                <a:cubicBezTo>
                  <a:pt x="302" y="5"/>
                  <a:pt x="297" y="6"/>
                  <a:pt x="293" y="8"/>
                </a:cubicBezTo>
                <a:cubicBezTo>
                  <a:pt x="280" y="12"/>
                  <a:pt x="264" y="16"/>
                  <a:pt x="248" y="18"/>
                </a:cubicBezTo>
                <a:cubicBezTo>
                  <a:pt x="220" y="23"/>
                  <a:pt x="189" y="26"/>
                  <a:pt x="157" y="26"/>
                </a:cubicBezTo>
                <a:cubicBezTo>
                  <a:pt x="94" y="26"/>
                  <a:pt x="37" y="16"/>
                  <a:pt x="1" y="1"/>
                </a:cubicBezTo>
                <a:cubicBezTo>
                  <a:pt x="1" y="1"/>
                  <a:pt x="0" y="0"/>
                  <a:pt x="0" y="0"/>
                </a:cubicBezTo>
                <a:cubicBezTo>
                  <a:pt x="7" y="49"/>
                  <a:pt x="13" y="100"/>
                  <a:pt x="16" y="153"/>
                </a:cubicBezTo>
                <a:cubicBezTo>
                  <a:pt x="17" y="171"/>
                  <a:pt x="18" y="190"/>
                  <a:pt x="18" y="208"/>
                </a:cubicBezTo>
                <a:cubicBezTo>
                  <a:pt x="18" y="213"/>
                  <a:pt x="23" y="217"/>
                  <a:pt x="31" y="221"/>
                </a:cubicBezTo>
                <a:cubicBezTo>
                  <a:pt x="35" y="223"/>
                  <a:pt x="41" y="225"/>
                  <a:pt x="47" y="227"/>
                </a:cubicBezTo>
                <a:cubicBezTo>
                  <a:pt x="72" y="234"/>
                  <a:pt x="112" y="238"/>
                  <a:pt x="157" y="238"/>
                </a:cubicBezTo>
                <a:cubicBezTo>
                  <a:pt x="186" y="238"/>
                  <a:pt x="213" y="236"/>
                  <a:pt x="235" y="233"/>
                </a:cubicBezTo>
                <a:cubicBezTo>
                  <a:pt x="244" y="232"/>
                  <a:pt x="251" y="230"/>
                  <a:pt x="258" y="229"/>
                </a:cubicBezTo>
                <a:cubicBezTo>
                  <a:pt x="263" y="228"/>
                  <a:pt x="268" y="226"/>
                  <a:pt x="273" y="225"/>
                </a:cubicBezTo>
                <a:cubicBezTo>
                  <a:pt x="275" y="224"/>
                  <a:pt x="277" y="224"/>
                  <a:pt x="279" y="223"/>
                </a:cubicBezTo>
                <a:cubicBezTo>
                  <a:pt x="290" y="219"/>
                  <a:pt x="296" y="214"/>
                  <a:pt x="296" y="208"/>
                </a:cubicBezTo>
                <a:cubicBezTo>
                  <a:pt x="296" y="208"/>
                  <a:pt x="295" y="184"/>
                  <a:pt x="298" y="142"/>
                </a:cubicBezTo>
                <a:cubicBezTo>
                  <a:pt x="300" y="106"/>
                  <a:pt x="305" y="57"/>
                  <a:pt x="314" y="0"/>
                </a:cubicBezTo>
              </a:path>
            </a:pathLst>
          </a:custGeom>
          <a:solidFill>
            <a:schemeClr val="accent4"/>
          </a:solidFill>
          <a:ln w="9525">
            <a:noFill/>
            <a:round/>
            <a:headEnd/>
            <a:tailEnd/>
          </a:ln>
        </p:spPr>
        <p:txBody>
          <a:bodyPr vert="horz" wrap="square" lIns="91416" tIns="45708" rIns="91416" bIns="45708" numCol="1" anchor="t" anchorCtr="0" compatLnSpc="1">
            <a:prstTxWarp prst="textNoShape">
              <a:avLst/>
            </a:prstTxWarp>
          </a:bodyPr>
          <a:lstStyle/>
          <a:p>
            <a:endParaRPr lang="id-ID" sz="3599" dirty="0">
              <a:latin typeface="Montserrat Light" pitchFamily="2" charset="77"/>
            </a:endParaRPr>
          </a:p>
        </p:txBody>
      </p:sp>
      <p:grpSp>
        <p:nvGrpSpPr>
          <p:cNvPr id="12" name="Group 11">
            <a:extLst>
              <a:ext uri="{FF2B5EF4-FFF2-40B4-BE49-F238E27FC236}">
                <a16:creationId xmlns:a16="http://schemas.microsoft.com/office/drawing/2014/main" id="{1B221C85-122C-B74A-BFC8-61E61CA6C996}"/>
              </a:ext>
            </a:extLst>
          </p:cNvPr>
          <p:cNvGrpSpPr/>
          <p:nvPr/>
        </p:nvGrpSpPr>
        <p:grpSpPr>
          <a:xfrm>
            <a:off x="6432402" y="2726305"/>
            <a:ext cx="1329278" cy="4002530"/>
            <a:chOff x="6432489" y="2380591"/>
            <a:chExt cx="1329624" cy="4003572"/>
          </a:xfrm>
          <a:solidFill>
            <a:schemeClr val="bg2">
              <a:alpha val="20000"/>
            </a:schemeClr>
          </a:solidFill>
        </p:grpSpPr>
        <p:sp>
          <p:nvSpPr>
            <p:cNvPr id="13" name="Freeform 38">
              <a:extLst>
                <a:ext uri="{FF2B5EF4-FFF2-40B4-BE49-F238E27FC236}">
                  <a16:creationId xmlns:a16="http://schemas.microsoft.com/office/drawing/2014/main" id="{820460F3-CA67-D748-BF4E-473B24D17773}"/>
                </a:ext>
              </a:extLst>
            </p:cNvPr>
            <p:cNvSpPr>
              <a:spLocks/>
            </p:cNvSpPr>
            <p:nvPr/>
          </p:nvSpPr>
          <p:spPr bwMode="auto">
            <a:xfrm>
              <a:off x="6628502" y="3380259"/>
              <a:ext cx="596208" cy="1037238"/>
            </a:xfrm>
            <a:custGeom>
              <a:avLst/>
              <a:gdLst>
                <a:gd name="T0" fmla="*/ 128 w 128"/>
                <a:gd name="T1" fmla="*/ 0 h 222"/>
                <a:gd name="T2" fmla="*/ 49 w 128"/>
                <a:gd name="T3" fmla="*/ 12 h 222"/>
                <a:gd name="T4" fmla="*/ 0 w 128"/>
                <a:gd name="T5" fmla="*/ 222 h 222"/>
                <a:gd name="T6" fmla="*/ 59 w 128"/>
                <a:gd name="T7" fmla="*/ 208 h 222"/>
                <a:gd name="T8" fmla="*/ 128 w 128"/>
                <a:gd name="T9" fmla="*/ 0 h 222"/>
              </a:gdLst>
              <a:ahLst/>
              <a:cxnLst>
                <a:cxn ang="0">
                  <a:pos x="T0" y="T1"/>
                </a:cxn>
                <a:cxn ang="0">
                  <a:pos x="T2" y="T3"/>
                </a:cxn>
                <a:cxn ang="0">
                  <a:pos x="T4" y="T5"/>
                </a:cxn>
                <a:cxn ang="0">
                  <a:pos x="T6" y="T7"/>
                </a:cxn>
                <a:cxn ang="0">
                  <a:pos x="T8" y="T9"/>
                </a:cxn>
              </a:cxnLst>
              <a:rect l="0" t="0" r="r" b="b"/>
              <a:pathLst>
                <a:path w="128" h="222">
                  <a:moveTo>
                    <a:pt x="128" y="0"/>
                  </a:moveTo>
                  <a:cubicBezTo>
                    <a:pt x="105" y="5"/>
                    <a:pt x="79" y="9"/>
                    <a:pt x="49" y="12"/>
                  </a:cubicBezTo>
                  <a:cubicBezTo>
                    <a:pt x="32" y="72"/>
                    <a:pt x="15" y="142"/>
                    <a:pt x="0" y="222"/>
                  </a:cubicBezTo>
                  <a:cubicBezTo>
                    <a:pt x="22" y="218"/>
                    <a:pt x="42" y="214"/>
                    <a:pt x="59" y="208"/>
                  </a:cubicBezTo>
                  <a:cubicBezTo>
                    <a:pt x="76" y="140"/>
                    <a:pt x="99" y="70"/>
                    <a:pt x="128" y="0"/>
                  </a:cubicBezTo>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id-ID" sz="3599" dirty="0">
                <a:latin typeface="Montserrat Light" pitchFamily="2" charset="77"/>
              </a:endParaRPr>
            </a:p>
          </p:txBody>
        </p:sp>
        <p:sp>
          <p:nvSpPr>
            <p:cNvPr id="14" name="Freeform 39">
              <a:extLst>
                <a:ext uri="{FF2B5EF4-FFF2-40B4-BE49-F238E27FC236}">
                  <a16:creationId xmlns:a16="http://schemas.microsoft.com/office/drawing/2014/main" id="{A6B0EC7E-E1DC-F540-A2DC-5F8DA55B8820}"/>
                </a:ext>
              </a:extLst>
            </p:cNvPr>
            <p:cNvSpPr>
              <a:spLocks/>
            </p:cNvSpPr>
            <p:nvPr/>
          </p:nvSpPr>
          <p:spPr bwMode="auto">
            <a:xfrm>
              <a:off x="6492926" y="4352158"/>
              <a:ext cx="409995" cy="1027437"/>
            </a:xfrm>
            <a:custGeom>
              <a:avLst/>
              <a:gdLst>
                <a:gd name="T0" fmla="*/ 88 w 88"/>
                <a:gd name="T1" fmla="*/ 0 h 220"/>
                <a:gd name="T2" fmla="*/ 29 w 88"/>
                <a:gd name="T3" fmla="*/ 14 h 220"/>
                <a:gd name="T4" fmla="*/ 0 w 88"/>
                <a:gd name="T5" fmla="*/ 220 h 220"/>
                <a:gd name="T6" fmla="*/ 0 w 88"/>
                <a:gd name="T7" fmla="*/ 220 h 220"/>
                <a:gd name="T8" fmla="*/ 0 w 88"/>
                <a:gd name="T9" fmla="*/ 220 h 220"/>
                <a:gd name="T10" fmla="*/ 45 w 88"/>
                <a:gd name="T11" fmla="*/ 210 h 220"/>
                <a:gd name="T12" fmla="*/ 45 w 88"/>
                <a:gd name="T13" fmla="*/ 210 h 220"/>
                <a:gd name="T14" fmla="*/ 88 w 88"/>
                <a:gd name="T15" fmla="*/ 0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20">
                  <a:moveTo>
                    <a:pt x="88" y="0"/>
                  </a:moveTo>
                  <a:cubicBezTo>
                    <a:pt x="71" y="6"/>
                    <a:pt x="51" y="10"/>
                    <a:pt x="29" y="14"/>
                  </a:cubicBezTo>
                  <a:cubicBezTo>
                    <a:pt x="18" y="77"/>
                    <a:pt x="7" y="146"/>
                    <a:pt x="0" y="220"/>
                  </a:cubicBezTo>
                  <a:cubicBezTo>
                    <a:pt x="0" y="220"/>
                    <a:pt x="0" y="220"/>
                    <a:pt x="0" y="220"/>
                  </a:cubicBezTo>
                  <a:cubicBezTo>
                    <a:pt x="0" y="220"/>
                    <a:pt x="0" y="220"/>
                    <a:pt x="0" y="220"/>
                  </a:cubicBezTo>
                  <a:cubicBezTo>
                    <a:pt x="16" y="218"/>
                    <a:pt x="32" y="214"/>
                    <a:pt x="45" y="210"/>
                  </a:cubicBezTo>
                  <a:cubicBezTo>
                    <a:pt x="45" y="210"/>
                    <a:pt x="45" y="210"/>
                    <a:pt x="45" y="210"/>
                  </a:cubicBezTo>
                  <a:cubicBezTo>
                    <a:pt x="55" y="145"/>
                    <a:pt x="68" y="74"/>
                    <a:pt x="88" y="0"/>
                  </a:cubicBezTo>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id-ID" sz="3599" dirty="0">
                <a:latin typeface="Montserrat Light" pitchFamily="2" charset="77"/>
              </a:endParaRPr>
            </a:p>
          </p:txBody>
        </p:sp>
        <p:sp>
          <p:nvSpPr>
            <p:cNvPr id="15" name="Freeform 40">
              <a:extLst>
                <a:ext uri="{FF2B5EF4-FFF2-40B4-BE49-F238E27FC236}">
                  <a16:creationId xmlns:a16="http://schemas.microsoft.com/office/drawing/2014/main" id="{74198D30-5FDD-8040-9353-307FBA1806C7}"/>
                </a:ext>
              </a:extLst>
            </p:cNvPr>
            <p:cNvSpPr>
              <a:spLocks/>
            </p:cNvSpPr>
            <p:nvPr/>
          </p:nvSpPr>
          <p:spPr bwMode="auto">
            <a:xfrm>
              <a:off x="6857185" y="2380591"/>
              <a:ext cx="904928" cy="1055205"/>
            </a:xfrm>
            <a:custGeom>
              <a:avLst/>
              <a:gdLst>
                <a:gd name="T0" fmla="*/ 194 w 194"/>
                <a:gd name="T1" fmla="*/ 0 h 226"/>
                <a:gd name="T2" fmla="*/ 180 w 194"/>
                <a:gd name="T3" fmla="*/ 3 h 226"/>
                <a:gd name="T4" fmla="*/ 180 w 194"/>
                <a:gd name="T5" fmla="*/ 3 h 226"/>
                <a:gd name="T6" fmla="*/ 180 w 194"/>
                <a:gd name="T7" fmla="*/ 3 h 226"/>
                <a:gd name="T8" fmla="*/ 168 w 194"/>
                <a:gd name="T9" fmla="*/ 5 h 226"/>
                <a:gd name="T10" fmla="*/ 166 w 194"/>
                <a:gd name="T11" fmla="*/ 5 h 226"/>
                <a:gd name="T12" fmla="*/ 164 w 194"/>
                <a:gd name="T13" fmla="*/ 6 h 226"/>
                <a:gd name="T14" fmla="*/ 140 w 194"/>
                <a:gd name="T15" fmla="*/ 9 h 226"/>
                <a:gd name="T16" fmla="*/ 138 w 194"/>
                <a:gd name="T17" fmla="*/ 9 h 226"/>
                <a:gd name="T18" fmla="*/ 71 w 194"/>
                <a:gd name="T19" fmla="*/ 16 h 226"/>
                <a:gd name="T20" fmla="*/ 71 w 194"/>
                <a:gd name="T21" fmla="*/ 16 h 226"/>
                <a:gd name="T22" fmla="*/ 71 w 194"/>
                <a:gd name="T23" fmla="*/ 16 h 226"/>
                <a:gd name="T24" fmla="*/ 0 w 194"/>
                <a:gd name="T25" fmla="*/ 226 h 226"/>
                <a:gd name="T26" fmla="*/ 0 w 194"/>
                <a:gd name="T27" fmla="*/ 226 h 226"/>
                <a:gd name="T28" fmla="*/ 0 w 194"/>
                <a:gd name="T29" fmla="*/ 226 h 226"/>
                <a:gd name="T30" fmla="*/ 79 w 194"/>
                <a:gd name="T31" fmla="*/ 214 h 226"/>
                <a:gd name="T32" fmla="*/ 79 w 194"/>
                <a:gd name="T33" fmla="*/ 214 h 226"/>
                <a:gd name="T34" fmla="*/ 194 w 194"/>
                <a:gd name="T35"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26">
                  <a:moveTo>
                    <a:pt x="194" y="0"/>
                  </a:moveTo>
                  <a:cubicBezTo>
                    <a:pt x="190" y="1"/>
                    <a:pt x="185" y="2"/>
                    <a:pt x="180" y="3"/>
                  </a:cubicBezTo>
                  <a:cubicBezTo>
                    <a:pt x="180" y="3"/>
                    <a:pt x="180" y="3"/>
                    <a:pt x="180" y="3"/>
                  </a:cubicBezTo>
                  <a:cubicBezTo>
                    <a:pt x="180" y="3"/>
                    <a:pt x="180" y="3"/>
                    <a:pt x="180" y="3"/>
                  </a:cubicBezTo>
                  <a:cubicBezTo>
                    <a:pt x="176" y="4"/>
                    <a:pt x="172" y="4"/>
                    <a:pt x="168" y="5"/>
                  </a:cubicBezTo>
                  <a:cubicBezTo>
                    <a:pt x="167" y="5"/>
                    <a:pt x="167" y="5"/>
                    <a:pt x="166" y="5"/>
                  </a:cubicBezTo>
                  <a:cubicBezTo>
                    <a:pt x="165" y="5"/>
                    <a:pt x="165" y="5"/>
                    <a:pt x="164" y="6"/>
                  </a:cubicBezTo>
                  <a:cubicBezTo>
                    <a:pt x="156" y="7"/>
                    <a:pt x="148" y="8"/>
                    <a:pt x="140" y="9"/>
                  </a:cubicBezTo>
                  <a:cubicBezTo>
                    <a:pt x="139" y="9"/>
                    <a:pt x="139" y="9"/>
                    <a:pt x="138" y="9"/>
                  </a:cubicBezTo>
                  <a:cubicBezTo>
                    <a:pt x="118" y="12"/>
                    <a:pt x="95" y="14"/>
                    <a:pt x="71" y="16"/>
                  </a:cubicBezTo>
                  <a:cubicBezTo>
                    <a:pt x="71" y="16"/>
                    <a:pt x="71" y="16"/>
                    <a:pt x="71" y="16"/>
                  </a:cubicBezTo>
                  <a:cubicBezTo>
                    <a:pt x="71" y="16"/>
                    <a:pt x="71" y="16"/>
                    <a:pt x="71" y="16"/>
                  </a:cubicBezTo>
                  <a:cubicBezTo>
                    <a:pt x="71" y="16"/>
                    <a:pt x="37" y="93"/>
                    <a:pt x="0" y="226"/>
                  </a:cubicBezTo>
                  <a:cubicBezTo>
                    <a:pt x="0" y="226"/>
                    <a:pt x="0" y="226"/>
                    <a:pt x="0" y="226"/>
                  </a:cubicBezTo>
                  <a:cubicBezTo>
                    <a:pt x="0" y="226"/>
                    <a:pt x="0" y="226"/>
                    <a:pt x="0" y="226"/>
                  </a:cubicBezTo>
                  <a:cubicBezTo>
                    <a:pt x="30" y="223"/>
                    <a:pt x="56" y="219"/>
                    <a:pt x="79" y="214"/>
                  </a:cubicBezTo>
                  <a:cubicBezTo>
                    <a:pt x="79" y="214"/>
                    <a:pt x="79" y="214"/>
                    <a:pt x="79" y="214"/>
                  </a:cubicBezTo>
                  <a:cubicBezTo>
                    <a:pt x="110" y="140"/>
                    <a:pt x="148" y="68"/>
                    <a:pt x="194" y="0"/>
                  </a:cubicBezTo>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id-ID" sz="3599" dirty="0">
                <a:latin typeface="Montserrat Light" pitchFamily="2" charset="77"/>
              </a:endParaRPr>
            </a:p>
          </p:txBody>
        </p:sp>
        <p:sp>
          <p:nvSpPr>
            <p:cNvPr id="16" name="Freeform 41">
              <a:extLst>
                <a:ext uri="{FF2B5EF4-FFF2-40B4-BE49-F238E27FC236}">
                  <a16:creationId xmlns:a16="http://schemas.microsoft.com/office/drawing/2014/main" id="{1E80790B-FD46-724A-9655-9D1CA91814EB}"/>
                </a:ext>
              </a:extLst>
            </p:cNvPr>
            <p:cNvSpPr>
              <a:spLocks/>
            </p:cNvSpPr>
            <p:nvPr/>
          </p:nvSpPr>
          <p:spPr bwMode="auto">
            <a:xfrm>
              <a:off x="6432489" y="5332225"/>
              <a:ext cx="269519" cy="1051938"/>
            </a:xfrm>
            <a:custGeom>
              <a:avLst/>
              <a:gdLst>
                <a:gd name="T0" fmla="*/ 58 w 58"/>
                <a:gd name="T1" fmla="*/ 0 h 225"/>
                <a:gd name="T2" fmla="*/ 13 w 58"/>
                <a:gd name="T3" fmla="*/ 10 h 225"/>
                <a:gd name="T4" fmla="*/ 13 w 58"/>
                <a:gd name="T5" fmla="*/ 10 h 225"/>
                <a:gd name="T6" fmla="*/ 0 w 58"/>
                <a:gd name="T7" fmla="*/ 225 h 225"/>
                <a:gd name="T8" fmla="*/ 23 w 58"/>
                <a:gd name="T9" fmla="*/ 221 h 225"/>
                <a:gd name="T10" fmla="*/ 38 w 58"/>
                <a:gd name="T11" fmla="*/ 217 h 225"/>
                <a:gd name="T12" fmla="*/ 58 w 58"/>
                <a:gd name="T13" fmla="*/ 0 h 225"/>
              </a:gdLst>
              <a:ahLst/>
              <a:cxnLst>
                <a:cxn ang="0">
                  <a:pos x="T0" y="T1"/>
                </a:cxn>
                <a:cxn ang="0">
                  <a:pos x="T2" y="T3"/>
                </a:cxn>
                <a:cxn ang="0">
                  <a:pos x="T4" y="T5"/>
                </a:cxn>
                <a:cxn ang="0">
                  <a:pos x="T6" y="T7"/>
                </a:cxn>
                <a:cxn ang="0">
                  <a:pos x="T8" y="T9"/>
                </a:cxn>
                <a:cxn ang="0">
                  <a:pos x="T10" y="T11"/>
                </a:cxn>
                <a:cxn ang="0">
                  <a:pos x="T12" y="T13"/>
                </a:cxn>
              </a:cxnLst>
              <a:rect l="0" t="0" r="r" b="b"/>
              <a:pathLst>
                <a:path w="58" h="225">
                  <a:moveTo>
                    <a:pt x="58" y="0"/>
                  </a:moveTo>
                  <a:cubicBezTo>
                    <a:pt x="45" y="4"/>
                    <a:pt x="29" y="8"/>
                    <a:pt x="13" y="10"/>
                  </a:cubicBezTo>
                  <a:cubicBezTo>
                    <a:pt x="13" y="10"/>
                    <a:pt x="13" y="10"/>
                    <a:pt x="13" y="10"/>
                  </a:cubicBezTo>
                  <a:cubicBezTo>
                    <a:pt x="6" y="78"/>
                    <a:pt x="1" y="150"/>
                    <a:pt x="0" y="225"/>
                  </a:cubicBezTo>
                  <a:cubicBezTo>
                    <a:pt x="9" y="224"/>
                    <a:pt x="16" y="222"/>
                    <a:pt x="23" y="221"/>
                  </a:cubicBezTo>
                  <a:cubicBezTo>
                    <a:pt x="28" y="220"/>
                    <a:pt x="33" y="218"/>
                    <a:pt x="38" y="217"/>
                  </a:cubicBezTo>
                  <a:cubicBezTo>
                    <a:pt x="40" y="166"/>
                    <a:pt x="45" y="90"/>
                    <a:pt x="58" y="0"/>
                  </a:cubicBezTo>
                </a:path>
              </a:pathLst>
            </a:custGeom>
            <a:grpFill/>
            <a:ln w="9525">
              <a:noFill/>
              <a:round/>
              <a:headEnd/>
              <a:tailEnd/>
            </a:ln>
          </p:spPr>
          <p:txBody>
            <a:bodyPr vert="horz" wrap="square" lIns="91416" tIns="45708" rIns="91416" bIns="45708" numCol="1" anchor="t" anchorCtr="0" compatLnSpc="1">
              <a:prstTxWarp prst="textNoShape">
                <a:avLst/>
              </a:prstTxWarp>
            </a:bodyPr>
            <a:lstStyle/>
            <a:p>
              <a:endParaRPr lang="id-ID" sz="3599" dirty="0">
                <a:latin typeface="Montserrat Light" pitchFamily="2" charset="77"/>
              </a:endParaRPr>
            </a:p>
          </p:txBody>
        </p:sp>
      </p:grpSp>
      <p:sp>
        <p:nvSpPr>
          <p:cNvPr id="21" name="Freeform 20">
            <a:extLst>
              <a:ext uri="{FF2B5EF4-FFF2-40B4-BE49-F238E27FC236}">
                <a16:creationId xmlns:a16="http://schemas.microsoft.com/office/drawing/2014/main" id="{BCF7A71E-7E3B-1C4A-8473-BA8287AF80F3}"/>
              </a:ext>
            </a:extLst>
          </p:cNvPr>
          <p:cNvSpPr>
            <a:spLocks/>
          </p:cNvSpPr>
          <p:nvPr/>
        </p:nvSpPr>
        <p:spPr bwMode="auto">
          <a:xfrm>
            <a:off x="1588" y="3675308"/>
            <a:ext cx="4916695" cy="962042"/>
          </a:xfrm>
          <a:custGeom>
            <a:avLst/>
            <a:gdLst>
              <a:gd name="connsiteX0" fmla="*/ 0 w 9833390"/>
              <a:gd name="connsiteY0" fmla="*/ 0 h 1924083"/>
              <a:gd name="connsiteX1" fmla="*/ 4270075 w 9833390"/>
              <a:gd name="connsiteY1" fmla="*/ 0 h 1924083"/>
              <a:gd name="connsiteX2" fmla="*/ 4270075 w 9833390"/>
              <a:gd name="connsiteY2" fmla="*/ 830 h 1924083"/>
              <a:gd name="connsiteX3" fmla="*/ 4340635 w 9833390"/>
              <a:gd name="connsiteY3" fmla="*/ 830 h 1924083"/>
              <a:gd name="connsiteX4" fmla="*/ 8872886 w 9833390"/>
              <a:gd name="connsiteY4" fmla="*/ 830 h 1924083"/>
              <a:gd name="connsiteX5" fmla="*/ 9833390 w 9833390"/>
              <a:gd name="connsiteY5" fmla="*/ 1924083 h 1924083"/>
              <a:gd name="connsiteX6" fmla="*/ 5172972 w 9833390"/>
              <a:gd name="connsiteY6" fmla="*/ 1924083 h 1924083"/>
              <a:gd name="connsiteX7" fmla="*/ 4270075 w 9833390"/>
              <a:gd name="connsiteY7" fmla="*/ 1924083 h 1924083"/>
              <a:gd name="connsiteX8" fmla="*/ 4101279 w 9833390"/>
              <a:gd name="connsiteY8" fmla="*/ 1924083 h 1924083"/>
              <a:gd name="connsiteX9" fmla="*/ 2876730 w 9833390"/>
              <a:gd name="connsiteY9" fmla="*/ 1924083 h 1924083"/>
              <a:gd name="connsiteX10" fmla="*/ 0 w 9833390"/>
              <a:gd name="connsiteY10" fmla="*/ 1924083 h 192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33390" h="1924083">
                <a:moveTo>
                  <a:pt x="0" y="0"/>
                </a:moveTo>
                <a:lnTo>
                  <a:pt x="4270075" y="0"/>
                </a:lnTo>
                <a:lnTo>
                  <a:pt x="4270075" y="830"/>
                </a:lnTo>
                <a:lnTo>
                  <a:pt x="4340635" y="830"/>
                </a:lnTo>
                <a:cubicBezTo>
                  <a:pt x="5218978" y="830"/>
                  <a:pt x="6624328" y="830"/>
                  <a:pt x="8872886" y="830"/>
                </a:cubicBezTo>
                <a:cubicBezTo>
                  <a:pt x="9208597" y="547728"/>
                  <a:pt x="9553631" y="1194888"/>
                  <a:pt x="9833390" y="1924083"/>
                </a:cubicBezTo>
                <a:cubicBezTo>
                  <a:pt x="9833390" y="1924083"/>
                  <a:pt x="9833390" y="1924083"/>
                  <a:pt x="5172972" y="1924083"/>
                </a:cubicBezTo>
                <a:lnTo>
                  <a:pt x="4270075" y="1924083"/>
                </a:lnTo>
                <a:lnTo>
                  <a:pt x="4101279" y="1924083"/>
                </a:lnTo>
                <a:cubicBezTo>
                  <a:pt x="3719139" y="1924083"/>
                  <a:pt x="3311521" y="1924083"/>
                  <a:pt x="2876730" y="1924083"/>
                </a:cubicBezTo>
                <a:lnTo>
                  <a:pt x="0" y="1924083"/>
                </a:lnTo>
                <a:close/>
              </a:path>
            </a:pathLst>
          </a:custGeom>
          <a:solidFill>
            <a:schemeClr val="accent2"/>
          </a:solidFill>
          <a:ln>
            <a:noFill/>
          </a:ln>
        </p:spPr>
        <p:txBody>
          <a:bodyPr vert="horz" wrap="square" lIns="91416" tIns="45708" rIns="91416" bIns="45708" numCol="1" anchor="t" anchorCtr="0" compatLnSpc="1">
            <a:prstTxWarp prst="textNoShape">
              <a:avLst/>
            </a:prstTxWarp>
            <a:noAutofit/>
          </a:bodyPr>
          <a:lstStyle/>
          <a:p>
            <a:endParaRPr lang="id-ID" sz="3599" dirty="0">
              <a:latin typeface="Montserrat Light" pitchFamily="2" charset="77"/>
            </a:endParaRPr>
          </a:p>
        </p:txBody>
      </p:sp>
      <p:sp>
        <p:nvSpPr>
          <p:cNvPr id="18" name="Freeform 17">
            <a:extLst>
              <a:ext uri="{FF2B5EF4-FFF2-40B4-BE49-F238E27FC236}">
                <a16:creationId xmlns:a16="http://schemas.microsoft.com/office/drawing/2014/main" id="{C9C277E2-184F-3041-8808-97E0CA2A07FB}"/>
              </a:ext>
            </a:extLst>
          </p:cNvPr>
          <p:cNvSpPr/>
          <p:nvPr/>
        </p:nvSpPr>
        <p:spPr>
          <a:xfrm>
            <a:off x="0" y="4640274"/>
            <a:ext cx="5199518" cy="989611"/>
          </a:xfrm>
          <a:custGeom>
            <a:avLst/>
            <a:gdLst>
              <a:gd name="connsiteX0" fmla="*/ 0 w 5200872"/>
              <a:gd name="connsiteY0" fmla="*/ 0 h 989869"/>
              <a:gd name="connsiteX1" fmla="*/ 2142907 w 5200872"/>
              <a:gd name="connsiteY1" fmla="*/ 0 h 989869"/>
              <a:gd name="connsiteX2" fmla="*/ 2142907 w 5200872"/>
              <a:gd name="connsiteY2" fmla="*/ 1 h 989869"/>
              <a:gd name="connsiteX3" fmla="*/ 4920957 w 5200872"/>
              <a:gd name="connsiteY3" fmla="*/ 1 h 989869"/>
              <a:gd name="connsiteX4" fmla="*/ 5200872 w 5200872"/>
              <a:gd name="connsiteY4" fmla="*/ 989869 h 989869"/>
              <a:gd name="connsiteX5" fmla="*/ 2681840 w 5200872"/>
              <a:gd name="connsiteY5" fmla="*/ 989869 h 989869"/>
              <a:gd name="connsiteX6" fmla="*/ 2142907 w 5200872"/>
              <a:gd name="connsiteY6" fmla="*/ 989869 h 989869"/>
              <a:gd name="connsiteX7" fmla="*/ 2102573 w 5200872"/>
              <a:gd name="connsiteY7" fmla="*/ 989869 h 989869"/>
              <a:gd name="connsiteX8" fmla="*/ 1440684 w 5200872"/>
              <a:gd name="connsiteY8" fmla="*/ 989869 h 989869"/>
              <a:gd name="connsiteX9" fmla="*/ 0 w 5200872"/>
              <a:gd name="connsiteY9" fmla="*/ 989869 h 98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0872" h="989869">
                <a:moveTo>
                  <a:pt x="0" y="0"/>
                </a:moveTo>
                <a:lnTo>
                  <a:pt x="2142907" y="0"/>
                </a:lnTo>
                <a:lnTo>
                  <a:pt x="2142907" y="1"/>
                </a:lnTo>
                <a:lnTo>
                  <a:pt x="4920957" y="1"/>
                </a:lnTo>
                <a:cubicBezTo>
                  <a:pt x="5037589" y="303498"/>
                  <a:pt x="5130893" y="635011"/>
                  <a:pt x="5200872" y="989869"/>
                </a:cubicBezTo>
                <a:cubicBezTo>
                  <a:pt x="5200872" y="989869"/>
                  <a:pt x="5200872" y="989869"/>
                  <a:pt x="2681840" y="989869"/>
                </a:cubicBezTo>
                <a:lnTo>
                  <a:pt x="2142907" y="989869"/>
                </a:lnTo>
                <a:lnTo>
                  <a:pt x="2102573" y="989869"/>
                </a:lnTo>
                <a:lnTo>
                  <a:pt x="1440684" y="989869"/>
                </a:lnTo>
                <a:lnTo>
                  <a:pt x="0" y="98986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599" dirty="0">
              <a:latin typeface="Montserrat Light" pitchFamily="2" charset="77"/>
            </a:endParaRPr>
          </a:p>
        </p:txBody>
      </p:sp>
      <p:sp>
        <p:nvSpPr>
          <p:cNvPr id="19" name="Freeform 18">
            <a:extLst>
              <a:ext uri="{FF2B5EF4-FFF2-40B4-BE49-F238E27FC236}">
                <a16:creationId xmlns:a16="http://schemas.microsoft.com/office/drawing/2014/main" id="{62F9BB82-20A3-C747-9D8C-3C2F85328523}"/>
              </a:ext>
            </a:extLst>
          </p:cNvPr>
          <p:cNvSpPr/>
          <p:nvPr/>
        </p:nvSpPr>
        <p:spPr>
          <a:xfrm>
            <a:off x="1588" y="5629885"/>
            <a:ext cx="5292602" cy="961850"/>
          </a:xfrm>
          <a:custGeom>
            <a:avLst/>
            <a:gdLst>
              <a:gd name="connsiteX0" fmla="*/ 0 w 5293980"/>
              <a:gd name="connsiteY0" fmla="*/ 0 h 962100"/>
              <a:gd name="connsiteX1" fmla="*/ 1440685 w 5293980"/>
              <a:gd name="connsiteY1" fmla="*/ 0 h 962100"/>
              <a:gd name="connsiteX2" fmla="*/ 1448029 w 5293980"/>
              <a:gd name="connsiteY2" fmla="*/ 0 h 962100"/>
              <a:gd name="connsiteX3" fmla="*/ 1499435 w 5293980"/>
              <a:gd name="connsiteY3" fmla="*/ 0 h 962100"/>
              <a:gd name="connsiteX4" fmla="*/ 1638966 w 5293980"/>
              <a:gd name="connsiteY4" fmla="*/ 0 h 962100"/>
              <a:gd name="connsiteX5" fmla="*/ 1755548 w 5293980"/>
              <a:gd name="connsiteY5" fmla="*/ 0 h 962100"/>
              <a:gd name="connsiteX6" fmla="*/ 1910685 w 5293980"/>
              <a:gd name="connsiteY6" fmla="*/ 0 h 962100"/>
              <a:gd name="connsiteX7" fmla="*/ 2109884 w 5293980"/>
              <a:gd name="connsiteY7" fmla="*/ 0 h 962100"/>
              <a:gd name="connsiteX8" fmla="*/ 2142907 w 5293980"/>
              <a:gd name="connsiteY8" fmla="*/ 0 h 962100"/>
              <a:gd name="connsiteX9" fmla="*/ 2358653 w 5293980"/>
              <a:gd name="connsiteY9" fmla="*/ 0 h 962100"/>
              <a:gd name="connsiteX10" fmla="*/ 5200680 w 5293980"/>
              <a:gd name="connsiteY10" fmla="*/ 0 h 962100"/>
              <a:gd name="connsiteX11" fmla="*/ 5293980 w 5293980"/>
              <a:gd name="connsiteY11" fmla="*/ 962100 h 962100"/>
              <a:gd name="connsiteX12" fmla="*/ 2712574 w 5293980"/>
              <a:gd name="connsiteY12" fmla="*/ 962100 h 962100"/>
              <a:gd name="connsiteX13" fmla="*/ 2142907 w 5293980"/>
              <a:gd name="connsiteY13" fmla="*/ 962100 h 962100"/>
              <a:gd name="connsiteX14" fmla="*/ 2118963 w 5293980"/>
              <a:gd name="connsiteY14" fmla="*/ 962100 h 962100"/>
              <a:gd name="connsiteX15" fmla="*/ 1440685 w 5293980"/>
              <a:gd name="connsiteY15" fmla="*/ 962100 h 962100"/>
              <a:gd name="connsiteX16" fmla="*/ 0 w 5293980"/>
              <a:gd name="connsiteY16" fmla="*/ 962100 h 9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93980" h="962100">
                <a:moveTo>
                  <a:pt x="0" y="0"/>
                </a:moveTo>
                <a:lnTo>
                  <a:pt x="1440685" y="0"/>
                </a:lnTo>
                <a:lnTo>
                  <a:pt x="1448029" y="0"/>
                </a:lnTo>
                <a:lnTo>
                  <a:pt x="1499435" y="0"/>
                </a:lnTo>
                <a:lnTo>
                  <a:pt x="1638966" y="0"/>
                </a:lnTo>
                <a:lnTo>
                  <a:pt x="1755548" y="0"/>
                </a:lnTo>
                <a:lnTo>
                  <a:pt x="1910685" y="0"/>
                </a:lnTo>
                <a:lnTo>
                  <a:pt x="2109884" y="0"/>
                </a:lnTo>
                <a:lnTo>
                  <a:pt x="2142907" y="0"/>
                </a:lnTo>
                <a:lnTo>
                  <a:pt x="2358653" y="0"/>
                </a:lnTo>
                <a:cubicBezTo>
                  <a:pt x="2909433" y="0"/>
                  <a:pt x="3790682" y="0"/>
                  <a:pt x="5200680" y="0"/>
                </a:cubicBezTo>
                <a:cubicBezTo>
                  <a:pt x="5256660" y="303575"/>
                  <a:pt x="5289315" y="621162"/>
                  <a:pt x="5293980" y="962100"/>
                </a:cubicBezTo>
                <a:cubicBezTo>
                  <a:pt x="5293980" y="962100"/>
                  <a:pt x="5293980" y="962100"/>
                  <a:pt x="2712574" y="962100"/>
                </a:cubicBezTo>
                <a:lnTo>
                  <a:pt x="2142907" y="962100"/>
                </a:lnTo>
                <a:lnTo>
                  <a:pt x="2118963" y="962100"/>
                </a:lnTo>
                <a:lnTo>
                  <a:pt x="1440685" y="962100"/>
                </a:lnTo>
                <a:lnTo>
                  <a:pt x="0" y="9621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599"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ontserrat Light" pitchFamily="2" charset="77"/>
            </a:endParaRPr>
          </a:p>
        </p:txBody>
      </p:sp>
      <p:sp>
        <p:nvSpPr>
          <p:cNvPr id="26" name="TextBox 25">
            <a:extLst>
              <a:ext uri="{FF2B5EF4-FFF2-40B4-BE49-F238E27FC236}">
                <a16:creationId xmlns:a16="http://schemas.microsoft.com/office/drawing/2014/main" id="{C2E18C87-A2D3-1148-B588-05048A4D06B8}"/>
              </a:ext>
            </a:extLst>
          </p:cNvPr>
          <p:cNvSpPr txBox="1"/>
          <p:nvPr/>
        </p:nvSpPr>
        <p:spPr>
          <a:xfrm>
            <a:off x="68524" y="2754947"/>
            <a:ext cx="1970411" cy="338554"/>
          </a:xfrm>
          <a:prstGeom prst="rect">
            <a:avLst/>
          </a:prstGeom>
          <a:noFill/>
        </p:spPr>
        <p:txBody>
          <a:bodyPr wrap="none" rtlCol="0" anchor="ctr" anchorCtr="0">
            <a:spAutoFit/>
          </a:bodyPr>
          <a:lstStyle/>
          <a:p>
            <a:r>
              <a:rPr lang="lv-LV" sz="1600" b="1" dirty="0">
                <a:solidFill>
                  <a:schemeClr val="bg1"/>
                </a:solidFill>
                <a:latin typeface="Montserrat" pitchFamily="2" charset="77"/>
                <a:ea typeface="League Spartan" charset="0"/>
                <a:cs typeface="Poppins" pitchFamily="2" charset="77"/>
              </a:rPr>
              <a:t>SOCIĀLAIS ATBALSTS</a:t>
            </a:r>
            <a:endParaRPr lang="en-US" sz="1600" b="1" dirty="0">
              <a:solidFill>
                <a:schemeClr val="bg1"/>
              </a:solidFill>
              <a:latin typeface="Montserrat" pitchFamily="2" charset="77"/>
              <a:ea typeface="League Spartan" charset="0"/>
              <a:cs typeface="Poppins" pitchFamily="2" charset="77"/>
            </a:endParaRPr>
          </a:p>
        </p:txBody>
      </p:sp>
      <p:sp>
        <p:nvSpPr>
          <p:cNvPr id="27" name="Subtitle 2">
            <a:extLst>
              <a:ext uri="{FF2B5EF4-FFF2-40B4-BE49-F238E27FC236}">
                <a16:creationId xmlns:a16="http://schemas.microsoft.com/office/drawing/2014/main" id="{A6A1E7B7-9F1B-5349-8893-BDE6A5153ECA}"/>
              </a:ext>
            </a:extLst>
          </p:cNvPr>
          <p:cNvSpPr txBox="1">
            <a:spLocks/>
          </p:cNvSpPr>
          <p:nvPr/>
        </p:nvSpPr>
        <p:spPr>
          <a:xfrm>
            <a:off x="5441" y="3026698"/>
            <a:ext cx="4164253" cy="554417"/>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lv-LV" sz="1200" dirty="0">
                <a:solidFill>
                  <a:schemeClr val="bg1"/>
                </a:solidFill>
                <a:latin typeface="Montserrat Light" pitchFamily="2" charset="77"/>
                <a:ea typeface="Lato Light" panose="020F0502020204030203" pitchFamily="34" charset="0"/>
                <a:cs typeface="Mukta ExtraLight" panose="020B0000000000000000" pitchFamily="34" charset="77"/>
              </a:rPr>
              <a:t>Demogrāfiskie rādītāji, saņemtais atbalsts, atbalsta saņemšanas biežums, sociālās aktivitātes, atbalsta nodrošināšana citiem</a:t>
            </a:r>
          </a:p>
        </p:txBody>
      </p:sp>
      <p:sp>
        <p:nvSpPr>
          <p:cNvPr id="30" name="TextBox 29">
            <a:extLst>
              <a:ext uri="{FF2B5EF4-FFF2-40B4-BE49-F238E27FC236}">
                <a16:creationId xmlns:a16="http://schemas.microsoft.com/office/drawing/2014/main" id="{D9F91D2B-E934-454D-89FF-0A2C0B64D818}"/>
              </a:ext>
            </a:extLst>
          </p:cNvPr>
          <p:cNvSpPr txBox="1"/>
          <p:nvPr/>
        </p:nvSpPr>
        <p:spPr>
          <a:xfrm>
            <a:off x="63155" y="4830526"/>
            <a:ext cx="4438531" cy="523220"/>
          </a:xfrm>
          <a:prstGeom prst="rect">
            <a:avLst/>
          </a:prstGeom>
          <a:noFill/>
        </p:spPr>
        <p:txBody>
          <a:bodyPr wrap="square" rtlCol="0" anchor="ctr" anchorCtr="0">
            <a:spAutoFit/>
          </a:bodyPr>
          <a:lstStyle/>
          <a:p>
            <a:r>
              <a:rPr lang="lv-LV" sz="1400" b="1" dirty="0">
                <a:solidFill>
                  <a:schemeClr val="bg1"/>
                </a:solidFill>
                <a:latin typeface="Montserrat" pitchFamily="2" charset="77"/>
                <a:ea typeface="League Spartan" charset="0"/>
                <a:cs typeface="Poppins" pitchFamily="2" charset="77"/>
              </a:rPr>
              <a:t>SOCIĀLĀ ATBALSTA UN VESELĪGAS NOVECOŠANĀS SAVSTARPĒJS IZVĒRTĒJUMS</a:t>
            </a:r>
            <a:endParaRPr lang="en-US" sz="1400" b="1" dirty="0">
              <a:solidFill>
                <a:schemeClr val="bg1"/>
              </a:solidFill>
              <a:latin typeface="Montserrat" pitchFamily="2" charset="77"/>
              <a:ea typeface="League Spartan" charset="0"/>
              <a:cs typeface="Poppins" pitchFamily="2" charset="77"/>
            </a:endParaRPr>
          </a:p>
        </p:txBody>
      </p:sp>
      <p:sp>
        <p:nvSpPr>
          <p:cNvPr id="32" name="TextBox 31">
            <a:extLst>
              <a:ext uri="{FF2B5EF4-FFF2-40B4-BE49-F238E27FC236}">
                <a16:creationId xmlns:a16="http://schemas.microsoft.com/office/drawing/2014/main" id="{4B30E6BA-8441-8C49-B901-A98315D10890}"/>
              </a:ext>
            </a:extLst>
          </p:cNvPr>
          <p:cNvSpPr txBox="1"/>
          <p:nvPr/>
        </p:nvSpPr>
        <p:spPr>
          <a:xfrm>
            <a:off x="125031" y="5651374"/>
            <a:ext cx="1143262" cy="338554"/>
          </a:xfrm>
          <a:prstGeom prst="rect">
            <a:avLst/>
          </a:prstGeom>
          <a:noFill/>
        </p:spPr>
        <p:txBody>
          <a:bodyPr wrap="none" rtlCol="0" anchor="ctr" anchorCtr="0">
            <a:spAutoFit/>
          </a:bodyPr>
          <a:lstStyle/>
          <a:p>
            <a:r>
              <a:rPr lang="lv-LV" sz="1600" b="1" dirty="0">
                <a:solidFill>
                  <a:schemeClr val="bg1"/>
                </a:solidFill>
                <a:latin typeface="Montserrat" pitchFamily="2" charset="77"/>
                <a:ea typeface="League Spartan" charset="0"/>
                <a:cs typeface="Poppins" pitchFamily="2" charset="77"/>
              </a:rPr>
              <a:t>REZULTĀTS</a:t>
            </a:r>
            <a:endParaRPr lang="en-US" sz="1600" b="1" dirty="0">
              <a:solidFill>
                <a:schemeClr val="bg1"/>
              </a:solidFill>
              <a:latin typeface="Montserrat" pitchFamily="2" charset="77"/>
              <a:ea typeface="League Spartan" charset="0"/>
              <a:cs typeface="Poppins" pitchFamily="2" charset="77"/>
            </a:endParaRPr>
          </a:p>
        </p:txBody>
      </p:sp>
      <p:sp>
        <p:nvSpPr>
          <p:cNvPr id="33" name="Subtitle 2">
            <a:extLst>
              <a:ext uri="{FF2B5EF4-FFF2-40B4-BE49-F238E27FC236}">
                <a16:creationId xmlns:a16="http://schemas.microsoft.com/office/drawing/2014/main" id="{1BCDBEB8-23A8-FB48-BB70-DA702B78775F}"/>
              </a:ext>
            </a:extLst>
          </p:cNvPr>
          <p:cNvSpPr txBox="1">
            <a:spLocks/>
          </p:cNvSpPr>
          <p:nvPr/>
        </p:nvSpPr>
        <p:spPr>
          <a:xfrm>
            <a:off x="88808" y="5936924"/>
            <a:ext cx="3382852" cy="323584"/>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lv-LV" sz="1200" dirty="0">
                <a:solidFill>
                  <a:schemeClr val="bg1"/>
                </a:solidFill>
                <a:latin typeface="Montserrat Light" pitchFamily="2" charset="77"/>
                <a:ea typeface="Lato Light" panose="020F0502020204030203" pitchFamily="34" charset="0"/>
                <a:cs typeface="Mukta ExtraLight" panose="020B0000000000000000" pitchFamily="34" charset="77"/>
              </a:rPr>
              <a:t>Padziļināta izpratne.</a:t>
            </a:r>
            <a:endParaRPr lang="en-US" sz="1200" dirty="0">
              <a:solidFill>
                <a:schemeClr val="bg1"/>
              </a:solidFill>
              <a:latin typeface="Montserrat Light" pitchFamily="2" charset="77"/>
              <a:ea typeface="Lato Light" panose="020F0502020204030203" pitchFamily="34" charset="0"/>
              <a:cs typeface="Mukta ExtraLight" panose="020B0000000000000000" pitchFamily="34" charset="77"/>
            </a:endParaRPr>
          </a:p>
        </p:txBody>
      </p:sp>
      <p:pic>
        <p:nvPicPr>
          <p:cNvPr id="37" name="Graphic 36" descr="Bar graph with upward trend">
            <a:extLst>
              <a:ext uri="{FF2B5EF4-FFF2-40B4-BE49-F238E27FC236}">
                <a16:creationId xmlns:a16="http://schemas.microsoft.com/office/drawing/2014/main" id="{F2AEBC7E-6167-4A8C-88C3-99ACB2AB19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19582" y="5778304"/>
            <a:ext cx="914400" cy="914400"/>
          </a:xfrm>
          <a:prstGeom prst="rect">
            <a:avLst/>
          </a:prstGeom>
        </p:spPr>
      </p:pic>
      <p:pic>
        <p:nvPicPr>
          <p:cNvPr id="39" name="Graphic 38" descr="Research">
            <a:extLst>
              <a:ext uri="{FF2B5EF4-FFF2-40B4-BE49-F238E27FC236}">
                <a16:creationId xmlns:a16="http://schemas.microsoft.com/office/drawing/2014/main" id="{50068F76-89A5-4B80-B5BC-02EC2DB9C7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04050" y="4801303"/>
            <a:ext cx="914400" cy="914400"/>
          </a:xfrm>
          <a:prstGeom prst="rect">
            <a:avLst/>
          </a:prstGeom>
        </p:spPr>
      </p:pic>
      <p:sp>
        <p:nvSpPr>
          <p:cNvPr id="36" name="TextBox 35">
            <a:extLst>
              <a:ext uri="{FF2B5EF4-FFF2-40B4-BE49-F238E27FC236}">
                <a16:creationId xmlns:a16="http://schemas.microsoft.com/office/drawing/2014/main" id="{26F65C18-EE7C-4672-B3CD-35E7C2E9C8A4}"/>
              </a:ext>
            </a:extLst>
          </p:cNvPr>
          <p:cNvSpPr txBox="1"/>
          <p:nvPr/>
        </p:nvSpPr>
        <p:spPr>
          <a:xfrm>
            <a:off x="0" y="3700143"/>
            <a:ext cx="3935693" cy="338554"/>
          </a:xfrm>
          <a:prstGeom prst="rect">
            <a:avLst/>
          </a:prstGeom>
          <a:noFill/>
        </p:spPr>
        <p:txBody>
          <a:bodyPr wrap="none" rtlCol="0" anchor="ctr" anchorCtr="0">
            <a:spAutoFit/>
          </a:bodyPr>
          <a:lstStyle/>
          <a:p>
            <a:r>
              <a:rPr lang="lv-LV" sz="1600" b="1" dirty="0">
                <a:solidFill>
                  <a:schemeClr val="bg1"/>
                </a:solidFill>
                <a:latin typeface="Montserrat" pitchFamily="2" charset="77"/>
                <a:ea typeface="League Spartan" charset="0"/>
                <a:cs typeface="Poppins" pitchFamily="2" charset="77"/>
              </a:rPr>
              <a:t>VESELĪGAS NOVECOŠANĀS RAKSTUROJUMS</a:t>
            </a:r>
            <a:endParaRPr lang="en-US" sz="1600" b="1" dirty="0">
              <a:solidFill>
                <a:schemeClr val="bg1"/>
              </a:solidFill>
              <a:latin typeface="Montserrat" pitchFamily="2" charset="77"/>
              <a:ea typeface="League Spartan" charset="0"/>
              <a:cs typeface="Poppins" pitchFamily="2" charset="77"/>
            </a:endParaRPr>
          </a:p>
        </p:txBody>
      </p:sp>
      <p:sp>
        <p:nvSpPr>
          <p:cNvPr id="40" name="Subtitle 2">
            <a:extLst>
              <a:ext uri="{FF2B5EF4-FFF2-40B4-BE49-F238E27FC236}">
                <a16:creationId xmlns:a16="http://schemas.microsoft.com/office/drawing/2014/main" id="{2F526748-57DD-41B3-9C23-83A4D48404D2}"/>
              </a:ext>
            </a:extLst>
          </p:cNvPr>
          <p:cNvSpPr txBox="1">
            <a:spLocks/>
          </p:cNvSpPr>
          <p:nvPr/>
        </p:nvSpPr>
        <p:spPr>
          <a:xfrm>
            <a:off x="33427" y="3989635"/>
            <a:ext cx="4022474" cy="822182"/>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lv-LV" sz="1200" dirty="0">
                <a:solidFill>
                  <a:schemeClr val="bg1"/>
                </a:solidFill>
                <a:latin typeface="Montserrat Light" pitchFamily="2" charset="77"/>
                <a:ea typeface="Lato Light" panose="020F0502020204030203" pitchFamily="34" charset="0"/>
                <a:cs typeface="Mukta ExtraLight" panose="020B0000000000000000" pitchFamily="34" charset="77"/>
              </a:rPr>
              <a:t>Veselības pašnovērtējums, dzīves kvalitātes pašnovērtējums, funkcionālās spējas</a:t>
            </a:r>
            <a:endParaRPr lang="en-US" sz="1200" dirty="0">
              <a:solidFill>
                <a:schemeClr val="bg1"/>
              </a:solidFill>
              <a:latin typeface="Montserrat Light" pitchFamily="2" charset="77"/>
              <a:ea typeface="Lato Light" panose="020F0502020204030203" pitchFamily="34" charset="0"/>
              <a:cs typeface="Mukta ExtraLight" panose="020B0000000000000000" pitchFamily="34" charset="77"/>
            </a:endParaRPr>
          </a:p>
          <a:p>
            <a:pPr algn="l">
              <a:lnSpc>
                <a:spcPts val="1750"/>
              </a:lnSpc>
            </a:pPr>
            <a:endParaRPr lang="en-US" sz="1200" dirty="0">
              <a:solidFill>
                <a:schemeClr val="bg1"/>
              </a:solidFill>
              <a:latin typeface="Montserrat Light" pitchFamily="2" charset="77"/>
              <a:ea typeface="Lato Light" panose="020F0502020204030203" pitchFamily="34" charset="0"/>
              <a:cs typeface="Mukta ExtraLight" panose="020B0000000000000000" pitchFamily="34" charset="77"/>
            </a:endParaRPr>
          </a:p>
        </p:txBody>
      </p:sp>
      <p:pic>
        <p:nvPicPr>
          <p:cNvPr id="41" name="Graphic 40" descr="Cheers">
            <a:extLst>
              <a:ext uri="{FF2B5EF4-FFF2-40B4-BE49-F238E27FC236}">
                <a16:creationId xmlns:a16="http://schemas.microsoft.com/office/drawing/2014/main" id="{E311BFC1-D234-4EAB-88FF-E51397E32A7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27202" y="2881829"/>
            <a:ext cx="914400" cy="914400"/>
          </a:xfrm>
          <a:prstGeom prst="rect">
            <a:avLst/>
          </a:prstGeom>
        </p:spPr>
      </p:pic>
      <p:pic>
        <p:nvPicPr>
          <p:cNvPr id="22" name="Graphic 21" descr="Smiling face with no fill">
            <a:extLst>
              <a:ext uri="{FF2B5EF4-FFF2-40B4-BE49-F238E27FC236}">
                <a16:creationId xmlns:a16="http://schemas.microsoft.com/office/drawing/2014/main" id="{916FCDFA-3541-4A08-8E3A-82C8B8CE41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53173" y="3958162"/>
            <a:ext cx="698444" cy="698444"/>
          </a:xfrm>
          <a:prstGeom prst="rect">
            <a:avLst/>
          </a:prstGeom>
        </p:spPr>
      </p:pic>
      <p:pic>
        <p:nvPicPr>
          <p:cNvPr id="24" name="Graphic 23" descr="Confused face with no fill">
            <a:extLst>
              <a:ext uri="{FF2B5EF4-FFF2-40B4-BE49-F238E27FC236}">
                <a16:creationId xmlns:a16="http://schemas.microsoft.com/office/drawing/2014/main" id="{1D047294-1F79-4117-8AA3-CEDD26108CB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063066" y="3958162"/>
            <a:ext cx="698444" cy="698444"/>
          </a:xfrm>
          <a:prstGeom prst="rect">
            <a:avLst/>
          </a:prstGeom>
        </p:spPr>
      </p:pic>
      <p:sp>
        <p:nvSpPr>
          <p:cNvPr id="42" name="Subtitle 2">
            <a:extLst>
              <a:ext uri="{FF2B5EF4-FFF2-40B4-BE49-F238E27FC236}">
                <a16:creationId xmlns:a16="http://schemas.microsoft.com/office/drawing/2014/main" id="{B62C5C47-0F8E-403E-AFFC-FCFFBF7799FA}"/>
              </a:ext>
            </a:extLst>
          </p:cNvPr>
          <p:cNvSpPr txBox="1">
            <a:spLocks/>
          </p:cNvSpPr>
          <p:nvPr/>
        </p:nvSpPr>
        <p:spPr>
          <a:xfrm>
            <a:off x="7904469" y="3952994"/>
            <a:ext cx="3942343" cy="2493987"/>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just">
              <a:lnSpc>
                <a:spcPts val="1750"/>
              </a:lnSpc>
              <a:buFont typeface="Arial" panose="020B0604020202020204" pitchFamily="34" charset="0"/>
              <a:buChar char="•"/>
            </a:pPr>
            <a:r>
              <a:rPr lang="lv-LV" sz="1400" dirty="0">
                <a:solidFill>
                  <a:schemeClr val="tx1"/>
                </a:solidFill>
                <a:latin typeface="Montserrat Light" pitchFamily="2" charset="77"/>
                <a:ea typeface="Open Sans Light" panose="020B0306030504020204" pitchFamily="34" charset="0"/>
                <a:cs typeface="Open Sans Light" panose="020B0306030504020204" pitchFamily="34" charset="0"/>
              </a:rPr>
              <a:t>Sociālais atbalsts nozīmē palīdzības saņemšanu sarežģītās situācijās. Atbalsta trūkums izraisa sociālo izolāciju un fiziskas vai garīgas slimības.</a:t>
            </a:r>
          </a:p>
          <a:p>
            <a:pPr marL="171450" indent="-171450" algn="just">
              <a:lnSpc>
                <a:spcPts val="1750"/>
              </a:lnSpc>
              <a:buFont typeface="Arial" panose="020B0604020202020204" pitchFamily="34" charset="0"/>
              <a:buChar char="•"/>
            </a:pPr>
            <a:r>
              <a:rPr lang="lv-LV" sz="1400" dirty="0">
                <a:solidFill>
                  <a:schemeClr val="tx1"/>
                </a:solidFill>
                <a:latin typeface="Montserrat Light" pitchFamily="2" charset="77"/>
                <a:ea typeface="Open Sans Light" panose="020B0306030504020204" pitchFamily="34" charset="0"/>
                <a:cs typeface="Open Sans Light" panose="020B0306030504020204" pitchFamily="34" charset="0"/>
              </a:rPr>
              <a:t>Pētījumi pierāda, ka sociālā atbalsta saņemšana un nodrošināšana citiem uzlabo veselības stāvokli un paaugstina dzīves kvalitāti. </a:t>
            </a:r>
          </a:p>
          <a:p>
            <a:pPr marL="171450" indent="-171450" algn="just">
              <a:lnSpc>
                <a:spcPts val="1750"/>
              </a:lnSpc>
              <a:buFont typeface="Arial" panose="020B0604020202020204" pitchFamily="34" charset="0"/>
              <a:buChar char="•"/>
            </a:pPr>
            <a:r>
              <a:rPr lang="lv-LV" sz="1400" b="1" dirty="0">
                <a:solidFill>
                  <a:schemeClr val="tx1"/>
                </a:solidFill>
                <a:latin typeface="Montserrat Light" pitchFamily="2" charset="77"/>
                <a:ea typeface="Open Sans Light" panose="020B0306030504020204" pitchFamily="34" charset="0"/>
                <a:cs typeface="Open Sans Light" panose="020B0306030504020204" pitchFamily="34" charset="0"/>
              </a:rPr>
              <a:t>Pēc CSP datiem, 2016. gadā, tikai 30% vīriešu un 33% sieviešu, vecumā no 75+ norāda, ka saņemt sociālo atbalstu no tuviniekiem vai kaimiņiem var viegli vai ļoti viegli. </a:t>
            </a:r>
          </a:p>
        </p:txBody>
      </p:sp>
      <p:sp>
        <p:nvSpPr>
          <p:cNvPr id="43" name="TextBox 42">
            <a:extLst>
              <a:ext uri="{FF2B5EF4-FFF2-40B4-BE49-F238E27FC236}">
                <a16:creationId xmlns:a16="http://schemas.microsoft.com/office/drawing/2014/main" id="{7B0618F7-CC49-4A7D-9C94-5F9FB949FACE}"/>
              </a:ext>
            </a:extLst>
          </p:cNvPr>
          <p:cNvSpPr txBox="1"/>
          <p:nvPr/>
        </p:nvSpPr>
        <p:spPr>
          <a:xfrm>
            <a:off x="7914356" y="3627504"/>
            <a:ext cx="1556836" cy="369332"/>
          </a:xfrm>
          <a:prstGeom prst="rect">
            <a:avLst/>
          </a:prstGeom>
          <a:noFill/>
        </p:spPr>
        <p:txBody>
          <a:bodyPr wrap="none" rtlCol="0" anchor="ctr" anchorCtr="0">
            <a:spAutoFit/>
          </a:bodyPr>
          <a:lstStyle/>
          <a:p>
            <a:r>
              <a:rPr lang="lv-LV" b="1" dirty="0">
                <a:solidFill>
                  <a:schemeClr val="tx1"/>
                </a:solidFill>
                <a:latin typeface="Montserrat" pitchFamily="2" charset="77"/>
                <a:ea typeface="League Spartan" charset="0"/>
                <a:cs typeface="Poppins" pitchFamily="2" charset="77"/>
              </a:rPr>
              <a:t>AKTUALITĀTE:</a:t>
            </a:r>
            <a:endParaRPr lang="en-US" b="1" dirty="0">
              <a:solidFill>
                <a:schemeClr val="tx1"/>
              </a:solidFill>
              <a:latin typeface="Montserrat" pitchFamily="2" charset="77"/>
              <a:ea typeface="League Spartan" charset="0"/>
              <a:cs typeface="Poppins" pitchFamily="2" charset="77"/>
            </a:endParaRPr>
          </a:p>
        </p:txBody>
      </p:sp>
      <p:sp>
        <p:nvSpPr>
          <p:cNvPr id="34" name="Oval 6">
            <a:extLst>
              <a:ext uri="{FF2B5EF4-FFF2-40B4-BE49-F238E27FC236}">
                <a16:creationId xmlns:a16="http://schemas.microsoft.com/office/drawing/2014/main" id="{005E676E-DAFA-4EAB-869F-5719195F6516}"/>
              </a:ext>
            </a:extLst>
          </p:cNvPr>
          <p:cNvSpPr>
            <a:spLocks/>
          </p:cNvSpPr>
          <p:nvPr/>
        </p:nvSpPr>
        <p:spPr bwMode="auto">
          <a:xfrm>
            <a:off x="4639325" y="1939179"/>
            <a:ext cx="679412" cy="641996"/>
          </a:xfrm>
          <a:prstGeom prst="ellipse">
            <a:avLst/>
          </a:prstGeom>
          <a:solidFill>
            <a:schemeClr val="accent2"/>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4" tIns="25394" rIns="25394" bIns="25394" anchor="ctr"/>
          <a:lstStyle/>
          <a:p>
            <a:pPr>
              <a:defRPr/>
            </a:pPr>
            <a:endParaRPr lang="en-US" altLang="en-US" sz="1600" dirty="0">
              <a:solidFill>
                <a:srgbClr val="FFFFFF"/>
              </a:solidFill>
              <a:latin typeface="Montserrat Light" pitchFamily="2" charset="77"/>
              <a:ea typeface="Helvetica Light" charset="0"/>
              <a:cs typeface="Helvetica Light" charset="0"/>
              <a:sym typeface="Helvetica Light" charset="0"/>
            </a:endParaRPr>
          </a:p>
        </p:txBody>
      </p:sp>
      <p:sp>
        <p:nvSpPr>
          <p:cNvPr id="35" name="Oval 24">
            <a:extLst>
              <a:ext uri="{FF2B5EF4-FFF2-40B4-BE49-F238E27FC236}">
                <a16:creationId xmlns:a16="http://schemas.microsoft.com/office/drawing/2014/main" id="{A37D3BA3-2187-4531-98F5-9E5DBAC26E7D}"/>
              </a:ext>
            </a:extLst>
          </p:cNvPr>
          <p:cNvSpPr>
            <a:spLocks/>
          </p:cNvSpPr>
          <p:nvPr/>
        </p:nvSpPr>
        <p:spPr bwMode="auto">
          <a:xfrm>
            <a:off x="5820207" y="2191695"/>
            <a:ext cx="472394" cy="468479"/>
          </a:xfrm>
          <a:prstGeom prst="ellipse">
            <a:avLst/>
          </a:prstGeom>
          <a:solidFill>
            <a:srgbClr val="C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4" tIns="25394" rIns="25394" bIns="25394" anchor="ctr"/>
          <a:lstStyle/>
          <a:p>
            <a:pPr>
              <a:defRPr/>
            </a:pPr>
            <a:endParaRPr lang="en-US" altLang="en-US" sz="1600" dirty="0">
              <a:solidFill>
                <a:srgbClr val="FFFFFF"/>
              </a:solidFill>
              <a:latin typeface="Montserrat Light" pitchFamily="2" charset="77"/>
              <a:ea typeface="Helvetica Light" charset="0"/>
              <a:cs typeface="Helvetica Light" charset="0"/>
              <a:sym typeface="Helvetica Light" charset="0"/>
            </a:endParaRPr>
          </a:p>
        </p:txBody>
      </p:sp>
      <p:sp>
        <p:nvSpPr>
          <p:cNvPr id="38" name="Oval 3">
            <a:extLst>
              <a:ext uri="{FF2B5EF4-FFF2-40B4-BE49-F238E27FC236}">
                <a16:creationId xmlns:a16="http://schemas.microsoft.com/office/drawing/2014/main" id="{64CA2E77-12C9-49D8-B0EE-F3CB1C789069}"/>
              </a:ext>
            </a:extLst>
          </p:cNvPr>
          <p:cNvSpPr>
            <a:spLocks/>
          </p:cNvSpPr>
          <p:nvPr/>
        </p:nvSpPr>
        <p:spPr bwMode="auto">
          <a:xfrm rot="19629551">
            <a:off x="3831538" y="1648782"/>
            <a:ext cx="636474" cy="629663"/>
          </a:xfrm>
          <a:prstGeom prst="ellipse">
            <a:avLst/>
          </a:prstGeom>
          <a:solidFill>
            <a:srgbClr val="C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4" tIns="25394" rIns="25394" bIns="25394" anchor="ctr"/>
          <a:lstStyle/>
          <a:p>
            <a:pPr>
              <a:defRPr/>
            </a:pPr>
            <a:endParaRPr lang="en-US" altLang="en-US" sz="1600" dirty="0">
              <a:solidFill>
                <a:srgbClr val="FFFFFF"/>
              </a:solidFill>
              <a:latin typeface="Montserrat Light" pitchFamily="2" charset="77"/>
              <a:ea typeface="Helvetica Light" charset="0"/>
              <a:cs typeface="Helvetica Light" charset="0"/>
              <a:sym typeface="Helvetica Light" charset="0"/>
            </a:endParaRPr>
          </a:p>
        </p:txBody>
      </p:sp>
      <p:sp>
        <p:nvSpPr>
          <p:cNvPr id="44" name="Oval 3">
            <a:extLst>
              <a:ext uri="{FF2B5EF4-FFF2-40B4-BE49-F238E27FC236}">
                <a16:creationId xmlns:a16="http://schemas.microsoft.com/office/drawing/2014/main" id="{0BAE197F-17F6-4C75-A668-3AE0EE7653CE}"/>
              </a:ext>
            </a:extLst>
          </p:cNvPr>
          <p:cNvSpPr>
            <a:spLocks/>
          </p:cNvSpPr>
          <p:nvPr/>
        </p:nvSpPr>
        <p:spPr bwMode="auto">
          <a:xfrm>
            <a:off x="6566405" y="1694910"/>
            <a:ext cx="992424" cy="982168"/>
          </a:xfrm>
          <a:prstGeom prst="ellipse">
            <a:avLst/>
          </a:prstGeom>
          <a:solidFill>
            <a:srgbClr val="C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4" tIns="25394" rIns="25394" bIns="25394" anchor="ctr"/>
          <a:lstStyle/>
          <a:p>
            <a:pPr>
              <a:defRPr/>
            </a:pPr>
            <a:endParaRPr lang="en-US" altLang="en-US" sz="1600" dirty="0">
              <a:solidFill>
                <a:srgbClr val="FFFFFF"/>
              </a:solidFill>
              <a:latin typeface="Montserrat Light" pitchFamily="2" charset="77"/>
              <a:ea typeface="Helvetica Light" charset="0"/>
              <a:cs typeface="Helvetica Light" charset="0"/>
              <a:sym typeface="Helvetica Light" charset="0"/>
            </a:endParaRPr>
          </a:p>
        </p:txBody>
      </p:sp>
      <p:sp>
        <p:nvSpPr>
          <p:cNvPr id="45" name="Oval 6">
            <a:extLst>
              <a:ext uri="{FF2B5EF4-FFF2-40B4-BE49-F238E27FC236}">
                <a16:creationId xmlns:a16="http://schemas.microsoft.com/office/drawing/2014/main" id="{2E91EB3E-4ACC-4277-BD60-08DE2DDF07FD}"/>
              </a:ext>
            </a:extLst>
          </p:cNvPr>
          <p:cNvSpPr>
            <a:spLocks/>
          </p:cNvSpPr>
          <p:nvPr/>
        </p:nvSpPr>
        <p:spPr bwMode="auto">
          <a:xfrm>
            <a:off x="6103358" y="1631354"/>
            <a:ext cx="480333" cy="475031"/>
          </a:xfrm>
          <a:prstGeom prst="ellipse">
            <a:avLst/>
          </a:prstGeom>
          <a:solidFill>
            <a:schemeClr val="accent2"/>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4" tIns="25394" rIns="25394" bIns="25394" anchor="ctr"/>
          <a:lstStyle/>
          <a:p>
            <a:pPr>
              <a:defRPr/>
            </a:pPr>
            <a:endParaRPr lang="en-US" altLang="en-US" sz="1600" dirty="0">
              <a:solidFill>
                <a:srgbClr val="FFFFFF"/>
              </a:solidFill>
              <a:latin typeface="Montserrat Light" pitchFamily="2" charset="77"/>
              <a:ea typeface="Helvetica Light" charset="0"/>
              <a:cs typeface="Helvetica Light" charset="0"/>
              <a:sym typeface="Helvetica Light" charset="0"/>
            </a:endParaRPr>
          </a:p>
        </p:txBody>
      </p:sp>
      <p:sp>
        <p:nvSpPr>
          <p:cNvPr id="46" name="Oval 3">
            <a:extLst>
              <a:ext uri="{FF2B5EF4-FFF2-40B4-BE49-F238E27FC236}">
                <a16:creationId xmlns:a16="http://schemas.microsoft.com/office/drawing/2014/main" id="{3760FC08-3FF5-49D7-B030-5291EA15E0A1}"/>
              </a:ext>
            </a:extLst>
          </p:cNvPr>
          <p:cNvSpPr>
            <a:spLocks/>
          </p:cNvSpPr>
          <p:nvPr/>
        </p:nvSpPr>
        <p:spPr bwMode="auto">
          <a:xfrm>
            <a:off x="5386845" y="1504372"/>
            <a:ext cx="516060" cy="510414"/>
          </a:xfrm>
          <a:prstGeom prst="ellipse">
            <a:avLst/>
          </a:prstGeom>
          <a:solidFill>
            <a:srgbClr val="C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4" tIns="25394" rIns="25394" bIns="25394" anchor="ctr"/>
          <a:lstStyle/>
          <a:p>
            <a:pPr>
              <a:defRPr/>
            </a:pPr>
            <a:endParaRPr lang="en-US" altLang="en-US" sz="1600" dirty="0">
              <a:solidFill>
                <a:srgbClr val="FFFFFF"/>
              </a:solidFill>
              <a:latin typeface="Montserrat Light" pitchFamily="2" charset="77"/>
              <a:ea typeface="Helvetica Light" charset="0"/>
              <a:cs typeface="Helvetica Light" charset="0"/>
              <a:sym typeface="Helvetica Light" charset="0"/>
            </a:endParaRPr>
          </a:p>
        </p:txBody>
      </p:sp>
      <p:sp>
        <p:nvSpPr>
          <p:cNvPr id="47" name="Oval 24">
            <a:extLst>
              <a:ext uri="{FF2B5EF4-FFF2-40B4-BE49-F238E27FC236}">
                <a16:creationId xmlns:a16="http://schemas.microsoft.com/office/drawing/2014/main" id="{9B1C717F-E886-4528-B6E2-E523C5CE39CD}"/>
              </a:ext>
            </a:extLst>
          </p:cNvPr>
          <p:cNvSpPr>
            <a:spLocks/>
          </p:cNvSpPr>
          <p:nvPr/>
        </p:nvSpPr>
        <p:spPr bwMode="auto">
          <a:xfrm rot="1281252">
            <a:off x="7755332" y="1872872"/>
            <a:ext cx="514737" cy="511069"/>
          </a:xfrm>
          <a:prstGeom prst="ellipse">
            <a:avLst/>
          </a:prstGeom>
          <a:solidFill>
            <a:srgbClr val="C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4" tIns="25394" rIns="25394" bIns="25394" anchor="ctr"/>
          <a:lstStyle/>
          <a:p>
            <a:pPr>
              <a:defRPr/>
            </a:pPr>
            <a:endParaRPr lang="en-US" altLang="en-US" sz="1600" dirty="0">
              <a:solidFill>
                <a:srgbClr val="FFFFFF"/>
              </a:solidFill>
              <a:latin typeface="Montserrat Light" pitchFamily="2" charset="77"/>
              <a:ea typeface="Helvetica Light" charset="0"/>
              <a:cs typeface="Helvetica Light" charset="0"/>
              <a:sym typeface="Helvetica Light" charset="0"/>
            </a:endParaRPr>
          </a:p>
        </p:txBody>
      </p:sp>
      <p:sp>
        <p:nvSpPr>
          <p:cNvPr id="48" name="Oval 15">
            <a:extLst>
              <a:ext uri="{FF2B5EF4-FFF2-40B4-BE49-F238E27FC236}">
                <a16:creationId xmlns:a16="http://schemas.microsoft.com/office/drawing/2014/main" id="{5BDC8B3D-79E2-41E0-A70D-21535EAFCF1B}"/>
              </a:ext>
            </a:extLst>
          </p:cNvPr>
          <p:cNvSpPr>
            <a:spLocks/>
          </p:cNvSpPr>
          <p:nvPr/>
        </p:nvSpPr>
        <p:spPr bwMode="auto">
          <a:xfrm>
            <a:off x="7407878" y="1332921"/>
            <a:ext cx="424758" cy="421304"/>
          </a:xfrm>
          <a:prstGeom prst="ellipse">
            <a:avLst/>
          </a:pr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4" tIns="25394" rIns="25394" bIns="25394" anchor="ctr"/>
          <a:lstStyle/>
          <a:p>
            <a:pPr>
              <a:defRPr/>
            </a:pPr>
            <a:endParaRPr lang="en-US" altLang="en-US" sz="1600" dirty="0">
              <a:solidFill>
                <a:srgbClr val="FFFFFF"/>
              </a:solidFill>
              <a:latin typeface="Montserrat Light" pitchFamily="2" charset="77"/>
              <a:ea typeface="Helvetica Light" charset="0"/>
              <a:cs typeface="Helvetica Light" charset="0"/>
              <a:sym typeface="Helvetica Light" charset="0"/>
            </a:endParaRPr>
          </a:p>
        </p:txBody>
      </p:sp>
    </p:spTree>
    <p:extLst>
      <p:ext uri="{BB962C8B-B14F-4D97-AF65-F5344CB8AC3E}">
        <p14:creationId xmlns:p14="http://schemas.microsoft.com/office/powerpoint/2010/main" val="342852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P spid="18" grpId="0" animBg="1"/>
      <p:bldP spid="19" grpId="0" animBg="1"/>
      <p:bldP spid="26" grpId="0"/>
      <p:bldP spid="27" grpId="0"/>
      <p:bldP spid="30" grpId="0"/>
      <p:bldP spid="32" grpId="0"/>
      <p:bldP spid="33" grpId="0"/>
      <p:bldP spid="36" grpId="0"/>
      <p:bldP spid="40" grpId="0"/>
      <p:bldP spid="42" grpId="0"/>
      <p:bldP spid="43" grpId="0"/>
      <p:bldP spid="34" grpId="0" animBg="1"/>
      <p:bldP spid="35" grpId="0" animBg="1"/>
      <p:bldP spid="38" grpId="0" animBg="1"/>
      <p:bldP spid="44" grpId="0" animBg="1"/>
      <p:bldP spid="45" grpId="0" animBg="1"/>
      <p:bldP spid="46" grpId="0" animBg="1"/>
      <p:bldP spid="47" grpId="0" animBg="1"/>
      <p:bldP spid="48" grpId="0" animBg="1"/>
    </p:bldLst>
  </p:timing>
</p:sld>
</file>

<file path=ppt/theme/theme1.xml><?xml version="1.0" encoding="utf-8"?>
<a:theme xmlns:a="http://schemas.openxmlformats.org/drawingml/2006/main" name="IEVADS">
  <a:themeElements>
    <a:clrScheme name="IEVADS">
      <a:dk1>
        <a:srgbClr val="000000"/>
      </a:dk1>
      <a:lt1>
        <a:srgbClr val="FFFFFF"/>
      </a:lt1>
      <a:dk2>
        <a:srgbClr val="A7A7A7"/>
      </a:dk2>
      <a:lt2>
        <a:srgbClr val="535353"/>
      </a:lt2>
      <a:accent1>
        <a:srgbClr val="C00000"/>
      </a:accent1>
      <a:accent2>
        <a:srgbClr val="F58220"/>
      </a:accent2>
      <a:accent3>
        <a:srgbClr val="7F7F7F"/>
      </a:accent3>
      <a:accent4>
        <a:srgbClr val="A5A5A5"/>
      </a:accent4>
      <a:accent5>
        <a:srgbClr val="BFBFBF"/>
      </a:accent5>
      <a:accent6>
        <a:srgbClr val="D8D8D8"/>
      </a:accent6>
      <a:hlink>
        <a:srgbClr val="0000FF"/>
      </a:hlink>
      <a:folHlink>
        <a:srgbClr val="FF00FF"/>
      </a:folHlink>
    </a:clrScheme>
    <a:fontScheme name="IEVADS">
      <a:majorFont>
        <a:latin typeface="Calibri"/>
        <a:ea typeface="Calibri"/>
        <a:cs typeface="Calibri"/>
      </a:majorFont>
      <a:minorFont>
        <a:latin typeface="Helvetica"/>
        <a:ea typeface="Helvetica"/>
        <a:cs typeface="Helvetica"/>
      </a:minorFont>
    </a:fontScheme>
    <a:fmtScheme name="IEVAD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IEVADS">
  <a:themeElements>
    <a:clrScheme name="IEVADS">
      <a:dk1>
        <a:srgbClr val="000000"/>
      </a:dk1>
      <a:lt1>
        <a:srgbClr val="FFFFFF"/>
      </a:lt1>
      <a:dk2>
        <a:srgbClr val="A7A7A7"/>
      </a:dk2>
      <a:lt2>
        <a:srgbClr val="535353"/>
      </a:lt2>
      <a:accent1>
        <a:srgbClr val="C00000"/>
      </a:accent1>
      <a:accent2>
        <a:srgbClr val="F58220"/>
      </a:accent2>
      <a:accent3>
        <a:srgbClr val="7F7F7F"/>
      </a:accent3>
      <a:accent4>
        <a:srgbClr val="A5A5A5"/>
      </a:accent4>
      <a:accent5>
        <a:srgbClr val="BFBFBF"/>
      </a:accent5>
      <a:accent6>
        <a:srgbClr val="D8D8D8"/>
      </a:accent6>
      <a:hlink>
        <a:srgbClr val="0000FF"/>
      </a:hlink>
      <a:folHlink>
        <a:srgbClr val="FF00FF"/>
      </a:folHlink>
    </a:clrScheme>
    <a:fontScheme name="IEVADS">
      <a:majorFont>
        <a:latin typeface="Calibri"/>
        <a:ea typeface="Calibri"/>
        <a:cs typeface="Calibri"/>
      </a:majorFont>
      <a:minorFont>
        <a:latin typeface="Helvetica"/>
        <a:ea typeface="Helvetica"/>
        <a:cs typeface="Helvetica"/>
      </a:minorFont>
    </a:fontScheme>
    <a:fmtScheme name="IEVAD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2047</TotalTime>
  <Words>607</Words>
  <Application>Microsoft Office PowerPoint</Application>
  <PresentationFormat>Widescreen</PresentationFormat>
  <Paragraphs>94</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Helvetica</vt:lpstr>
      <vt:lpstr>Lato</vt:lpstr>
      <vt:lpstr>Lato Light</vt:lpstr>
      <vt:lpstr>Montserrat</vt:lpstr>
      <vt:lpstr>Montserrat Light</vt:lpstr>
      <vt:lpstr>Poppins</vt:lpstr>
      <vt:lpstr>IEVADS</vt:lpstr>
      <vt:lpstr>ZINĀTNIEKU BROKASTIS </vt:lpstr>
      <vt:lpstr>PowerPoint Presentation</vt:lpstr>
      <vt:lpstr>PowerPoint Presentation</vt:lpstr>
      <vt:lpstr>PowerPoint Presentation</vt:lpstr>
      <vt:lpstr>PowerPoint Presentation</vt:lpstr>
      <vt:lpstr>  TĒMU PIEDĀVĀJUMS STUDĒJOŠIEM</vt:lpstr>
      <vt:lpstr>PowerPoint Presentation</vt:lpstr>
      <vt:lpstr>PowerPoint Presentation</vt:lpstr>
      <vt:lpstr>PowerPoint Presentation</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PROMOCIJAS DARBA KONCEPTS   POTENCIĀLĀS TĒMAS  ZINĀTNIEKU BROKASTĪM</dc:title>
  <dc:creator>Madara Miķelsone</dc:creator>
  <cp:lastModifiedBy>Madara Miķelsone</cp:lastModifiedBy>
  <cp:revision>113</cp:revision>
  <dcterms:modified xsi:type="dcterms:W3CDTF">2020-05-05T16:24:58Z</dcterms:modified>
</cp:coreProperties>
</file>