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8" r:id="rId2"/>
    <p:sldId id="489" r:id="rId3"/>
    <p:sldId id="509" r:id="rId4"/>
    <p:sldId id="510" r:id="rId5"/>
    <p:sldId id="490" r:id="rId6"/>
    <p:sldId id="511" r:id="rId7"/>
    <p:sldId id="512" r:id="rId8"/>
    <p:sldId id="514" r:id="rId9"/>
    <p:sldId id="515" r:id="rId10"/>
    <p:sldId id="516" r:id="rId11"/>
    <p:sldId id="513" r:id="rId12"/>
    <p:sldId id="517" r:id="rId13"/>
    <p:sldId id="520" r:id="rId14"/>
    <p:sldId id="519" r:id="rId15"/>
    <p:sldId id="518" r:id="rId16"/>
    <p:sldId id="521" r:id="rId17"/>
    <p:sldId id="522" r:id="rId18"/>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p:cViewPr varScale="1">
        <p:scale>
          <a:sx n="86" d="100"/>
          <a:sy n="86" d="100"/>
        </p:scale>
        <p:origin x="533" y="58"/>
      </p:cViewPr>
      <p:guideLst>
        <p:guide orient="horz" pos="2160"/>
        <p:guide pos="3840"/>
      </p:guideLst>
    </p:cSldViewPr>
  </p:slideViewPr>
  <p:notesTextViewPr>
    <p:cViewPr>
      <p:scale>
        <a:sx n="1" d="1"/>
        <a:sy n="1" d="1"/>
      </p:scale>
      <p:origin x="0" y="0"/>
    </p:cViewPr>
  </p:notesTextViewPr>
  <p:sorterViewPr>
    <p:cViewPr>
      <p:scale>
        <a:sx n="100" d="100"/>
        <a:sy n="100" d="100"/>
      </p:scale>
      <p:origin x="0" y="753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43DF4-EF43-457F-BA2B-95634CEC4251}" type="datetimeFigureOut">
              <a:rPr lang="et-EE" smtClean="0"/>
              <a:pPr/>
              <a:t>01.10.2019</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B5096-B1AA-4A46-946F-951025B3DC4B}" type="slidenum">
              <a:rPr lang="et-EE" smtClean="0"/>
              <a:pPr/>
              <a:t>‹#›</a:t>
            </a:fld>
            <a:endParaRPr lang="et-EE"/>
          </a:p>
        </p:txBody>
      </p:sp>
    </p:spTree>
    <p:extLst>
      <p:ext uri="{BB962C8B-B14F-4D97-AF65-F5344CB8AC3E}">
        <p14:creationId xmlns:p14="http://schemas.microsoft.com/office/powerpoint/2010/main" val="306633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1</a:t>
            </a:fld>
            <a:endParaRPr lang="et-EE"/>
          </a:p>
        </p:txBody>
      </p:sp>
    </p:spTree>
    <p:extLst>
      <p:ext uri="{BB962C8B-B14F-4D97-AF65-F5344CB8AC3E}">
        <p14:creationId xmlns:p14="http://schemas.microsoft.com/office/powerpoint/2010/main" val="394320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10</a:t>
            </a:fld>
            <a:endParaRPr lang="et-EE"/>
          </a:p>
        </p:txBody>
      </p:sp>
    </p:spTree>
    <p:extLst>
      <p:ext uri="{BB962C8B-B14F-4D97-AF65-F5344CB8AC3E}">
        <p14:creationId xmlns:p14="http://schemas.microsoft.com/office/powerpoint/2010/main" val="101535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11</a:t>
            </a:fld>
            <a:endParaRPr lang="et-EE"/>
          </a:p>
        </p:txBody>
      </p:sp>
    </p:spTree>
    <p:extLst>
      <p:ext uri="{BB962C8B-B14F-4D97-AF65-F5344CB8AC3E}">
        <p14:creationId xmlns:p14="http://schemas.microsoft.com/office/powerpoint/2010/main" val="2841154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12</a:t>
            </a:fld>
            <a:endParaRPr lang="et-EE"/>
          </a:p>
        </p:txBody>
      </p:sp>
    </p:spTree>
    <p:extLst>
      <p:ext uri="{BB962C8B-B14F-4D97-AF65-F5344CB8AC3E}">
        <p14:creationId xmlns:p14="http://schemas.microsoft.com/office/powerpoint/2010/main" val="1496961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13</a:t>
            </a:fld>
            <a:endParaRPr lang="et-EE"/>
          </a:p>
        </p:txBody>
      </p:sp>
    </p:spTree>
    <p:extLst>
      <p:ext uri="{BB962C8B-B14F-4D97-AF65-F5344CB8AC3E}">
        <p14:creationId xmlns:p14="http://schemas.microsoft.com/office/powerpoint/2010/main" val="47845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14</a:t>
            </a:fld>
            <a:endParaRPr lang="et-EE"/>
          </a:p>
        </p:txBody>
      </p:sp>
    </p:spTree>
    <p:extLst>
      <p:ext uri="{BB962C8B-B14F-4D97-AF65-F5344CB8AC3E}">
        <p14:creationId xmlns:p14="http://schemas.microsoft.com/office/powerpoint/2010/main" val="3488964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15</a:t>
            </a:fld>
            <a:endParaRPr lang="et-EE"/>
          </a:p>
        </p:txBody>
      </p:sp>
    </p:spTree>
    <p:extLst>
      <p:ext uri="{BB962C8B-B14F-4D97-AF65-F5344CB8AC3E}">
        <p14:creationId xmlns:p14="http://schemas.microsoft.com/office/powerpoint/2010/main" val="4199323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16</a:t>
            </a:fld>
            <a:endParaRPr lang="et-EE"/>
          </a:p>
        </p:txBody>
      </p:sp>
    </p:spTree>
    <p:extLst>
      <p:ext uri="{BB962C8B-B14F-4D97-AF65-F5344CB8AC3E}">
        <p14:creationId xmlns:p14="http://schemas.microsoft.com/office/powerpoint/2010/main" val="2037953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17</a:t>
            </a:fld>
            <a:endParaRPr lang="et-EE"/>
          </a:p>
        </p:txBody>
      </p:sp>
    </p:spTree>
    <p:extLst>
      <p:ext uri="{BB962C8B-B14F-4D97-AF65-F5344CB8AC3E}">
        <p14:creationId xmlns:p14="http://schemas.microsoft.com/office/powerpoint/2010/main" val="186598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2</a:t>
            </a:fld>
            <a:endParaRPr lang="et-EE"/>
          </a:p>
        </p:txBody>
      </p:sp>
    </p:spTree>
    <p:extLst>
      <p:ext uri="{BB962C8B-B14F-4D97-AF65-F5344CB8AC3E}">
        <p14:creationId xmlns:p14="http://schemas.microsoft.com/office/powerpoint/2010/main" val="97328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3</a:t>
            </a:fld>
            <a:endParaRPr lang="et-EE"/>
          </a:p>
        </p:txBody>
      </p:sp>
    </p:spTree>
    <p:extLst>
      <p:ext uri="{BB962C8B-B14F-4D97-AF65-F5344CB8AC3E}">
        <p14:creationId xmlns:p14="http://schemas.microsoft.com/office/powerpoint/2010/main" val="217187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4</a:t>
            </a:fld>
            <a:endParaRPr lang="et-EE"/>
          </a:p>
        </p:txBody>
      </p:sp>
    </p:spTree>
    <p:extLst>
      <p:ext uri="{BB962C8B-B14F-4D97-AF65-F5344CB8AC3E}">
        <p14:creationId xmlns:p14="http://schemas.microsoft.com/office/powerpoint/2010/main" val="363768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5</a:t>
            </a:fld>
            <a:endParaRPr lang="et-EE"/>
          </a:p>
        </p:txBody>
      </p:sp>
    </p:spTree>
    <p:extLst>
      <p:ext uri="{BB962C8B-B14F-4D97-AF65-F5344CB8AC3E}">
        <p14:creationId xmlns:p14="http://schemas.microsoft.com/office/powerpoint/2010/main" val="81489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6</a:t>
            </a:fld>
            <a:endParaRPr lang="et-EE"/>
          </a:p>
        </p:txBody>
      </p:sp>
    </p:spTree>
    <p:extLst>
      <p:ext uri="{BB962C8B-B14F-4D97-AF65-F5344CB8AC3E}">
        <p14:creationId xmlns:p14="http://schemas.microsoft.com/office/powerpoint/2010/main" val="3990869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7</a:t>
            </a:fld>
            <a:endParaRPr lang="et-EE"/>
          </a:p>
        </p:txBody>
      </p:sp>
    </p:spTree>
    <p:extLst>
      <p:ext uri="{BB962C8B-B14F-4D97-AF65-F5344CB8AC3E}">
        <p14:creationId xmlns:p14="http://schemas.microsoft.com/office/powerpoint/2010/main" val="119763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8</a:t>
            </a:fld>
            <a:endParaRPr lang="et-EE"/>
          </a:p>
        </p:txBody>
      </p:sp>
    </p:spTree>
    <p:extLst>
      <p:ext uri="{BB962C8B-B14F-4D97-AF65-F5344CB8AC3E}">
        <p14:creationId xmlns:p14="http://schemas.microsoft.com/office/powerpoint/2010/main" val="70546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A3F6E3B8-3319-4B1A-A079-5B4163B65E9E}" type="slidenum">
              <a:rPr lang="et-EE" smtClean="0"/>
              <a:pPr/>
              <a:t>9</a:t>
            </a:fld>
            <a:endParaRPr lang="et-EE"/>
          </a:p>
        </p:txBody>
      </p:sp>
    </p:spTree>
    <p:extLst>
      <p:ext uri="{BB962C8B-B14F-4D97-AF65-F5344CB8AC3E}">
        <p14:creationId xmlns:p14="http://schemas.microsoft.com/office/powerpoint/2010/main" val="349651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CF83-6A55-4578-83D4-B5FE02E8A6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a16="http://schemas.microsoft.com/office/drawing/2014/main" id="{CC2072A8-8FB3-4F57-9115-F1F958AEE9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8CD1E3A7-D24F-4B6B-ACD1-2E33958F45FF}"/>
              </a:ext>
            </a:extLst>
          </p:cNvPr>
          <p:cNvSpPr>
            <a:spLocks noGrp="1"/>
          </p:cNvSpPr>
          <p:nvPr>
            <p:ph type="dt" sz="half" idx="10"/>
          </p:nvPr>
        </p:nvSpPr>
        <p:spPr/>
        <p:txBody>
          <a:bodyPr/>
          <a:lstStyle/>
          <a:p>
            <a:fld id="{AB43E2FF-2853-4A1E-A311-D525B5DE4454}" type="datetimeFigureOut">
              <a:rPr lang="et-EE" smtClean="0"/>
              <a:pPr/>
              <a:t>01.10.2019</a:t>
            </a:fld>
            <a:endParaRPr lang="et-EE"/>
          </a:p>
        </p:txBody>
      </p:sp>
      <p:sp>
        <p:nvSpPr>
          <p:cNvPr id="5" name="Footer Placeholder 4">
            <a:extLst>
              <a:ext uri="{FF2B5EF4-FFF2-40B4-BE49-F238E27FC236}">
                <a16:creationId xmlns:a16="http://schemas.microsoft.com/office/drawing/2014/main" id="{77066E13-486D-4AEC-8655-39A25EA713E2}"/>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338E809F-36B4-43C3-9801-E4EAF85DAFD9}"/>
              </a:ext>
            </a:extLst>
          </p:cNvPr>
          <p:cNvSpPr>
            <a:spLocks noGrp="1"/>
          </p:cNvSpPr>
          <p:nvPr>
            <p:ph type="sldNum" sz="quarter" idx="12"/>
          </p:nvPr>
        </p:nvSpPr>
        <p:spPr/>
        <p:txBody>
          <a:bodyPr/>
          <a:lstStyle/>
          <a:p>
            <a:fld id="{45E6ECD4-4201-4BDB-A964-031F29046245}" type="slidenum">
              <a:rPr lang="et-EE" smtClean="0"/>
              <a:pPr/>
              <a:t>‹#›</a:t>
            </a:fld>
            <a:endParaRPr lang="et-EE"/>
          </a:p>
        </p:txBody>
      </p:sp>
    </p:spTree>
    <p:extLst>
      <p:ext uri="{BB962C8B-B14F-4D97-AF65-F5344CB8AC3E}">
        <p14:creationId xmlns:p14="http://schemas.microsoft.com/office/powerpoint/2010/main" val="349334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6C7C-6CCA-49D8-B1CC-8FE85E83EFCB}"/>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E46C6891-243F-47A2-A063-323C7704A1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15664E91-748E-4469-9AA4-2382D7B3DF20}"/>
              </a:ext>
            </a:extLst>
          </p:cNvPr>
          <p:cNvSpPr>
            <a:spLocks noGrp="1"/>
          </p:cNvSpPr>
          <p:nvPr>
            <p:ph type="dt" sz="half" idx="10"/>
          </p:nvPr>
        </p:nvSpPr>
        <p:spPr/>
        <p:txBody>
          <a:bodyPr/>
          <a:lstStyle/>
          <a:p>
            <a:fld id="{AB43E2FF-2853-4A1E-A311-D525B5DE4454}" type="datetimeFigureOut">
              <a:rPr lang="et-EE" smtClean="0"/>
              <a:pPr/>
              <a:t>01.10.2019</a:t>
            </a:fld>
            <a:endParaRPr lang="et-EE"/>
          </a:p>
        </p:txBody>
      </p:sp>
      <p:sp>
        <p:nvSpPr>
          <p:cNvPr id="5" name="Footer Placeholder 4">
            <a:extLst>
              <a:ext uri="{FF2B5EF4-FFF2-40B4-BE49-F238E27FC236}">
                <a16:creationId xmlns:a16="http://schemas.microsoft.com/office/drawing/2014/main" id="{2699F76F-EA59-4D60-AAF7-D2CF20907CF7}"/>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7AE5D415-A8F0-4171-A3D7-7A1A98BB5415}"/>
              </a:ext>
            </a:extLst>
          </p:cNvPr>
          <p:cNvSpPr>
            <a:spLocks noGrp="1"/>
          </p:cNvSpPr>
          <p:nvPr>
            <p:ph type="sldNum" sz="quarter" idx="12"/>
          </p:nvPr>
        </p:nvSpPr>
        <p:spPr/>
        <p:txBody>
          <a:bodyPr/>
          <a:lstStyle/>
          <a:p>
            <a:fld id="{45E6ECD4-4201-4BDB-A964-031F29046245}" type="slidenum">
              <a:rPr lang="et-EE" smtClean="0"/>
              <a:pPr/>
              <a:t>‹#›</a:t>
            </a:fld>
            <a:endParaRPr lang="et-EE"/>
          </a:p>
        </p:txBody>
      </p:sp>
    </p:spTree>
    <p:extLst>
      <p:ext uri="{BB962C8B-B14F-4D97-AF65-F5344CB8AC3E}">
        <p14:creationId xmlns:p14="http://schemas.microsoft.com/office/powerpoint/2010/main" val="6604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85A92F-4694-4B29-A13C-A83B6F4B49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7DA4CCFF-D59B-4BFD-A0B7-4FD1FD0CA4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9449705E-2777-479F-BDCF-57AF934F1E88}"/>
              </a:ext>
            </a:extLst>
          </p:cNvPr>
          <p:cNvSpPr>
            <a:spLocks noGrp="1"/>
          </p:cNvSpPr>
          <p:nvPr>
            <p:ph type="dt" sz="half" idx="10"/>
          </p:nvPr>
        </p:nvSpPr>
        <p:spPr/>
        <p:txBody>
          <a:bodyPr/>
          <a:lstStyle/>
          <a:p>
            <a:fld id="{AB43E2FF-2853-4A1E-A311-D525B5DE4454}" type="datetimeFigureOut">
              <a:rPr lang="et-EE" smtClean="0"/>
              <a:pPr/>
              <a:t>01.10.2019</a:t>
            </a:fld>
            <a:endParaRPr lang="et-EE"/>
          </a:p>
        </p:txBody>
      </p:sp>
      <p:sp>
        <p:nvSpPr>
          <p:cNvPr id="5" name="Footer Placeholder 4">
            <a:extLst>
              <a:ext uri="{FF2B5EF4-FFF2-40B4-BE49-F238E27FC236}">
                <a16:creationId xmlns:a16="http://schemas.microsoft.com/office/drawing/2014/main" id="{F4CFB219-440E-4ABA-BC5A-0FFEB31E4472}"/>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D18B6322-2656-4579-91D5-928AB4E39596}"/>
              </a:ext>
            </a:extLst>
          </p:cNvPr>
          <p:cNvSpPr>
            <a:spLocks noGrp="1"/>
          </p:cNvSpPr>
          <p:nvPr>
            <p:ph type="sldNum" sz="quarter" idx="12"/>
          </p:nvPr>
        </p:nvSpPr>
        <p:spPr/>
        <p:txBody>
          <a:bodyPr/>
          <a:lstStyle/>
          <a:p>
            <a:fld id="{45E6ECD4-4201-4BDB-A964-031F29046245}" type="slidenum">
              <a:rPr lang="et-EE" smtClean="0"/>
              <a:pPr/>
              <a:t>‹#›</a:t>
            </a:fld>
            <a:endParaRPr lang="et-EE"/>
          </a:p>
        </p:txBody>
      </p:sp>
    </p:spTree>
    <p:extLst>
      <p:ext uri="{BB962C8B-B14F-4D97-AF65-F5344CB8AC3E}">
        <p14:creationId xmlns:p14="http://schemas.microsoft.com/office/powerpoint/2010/main" val="242140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A69D-FBC3-4E20-BB87-8C0A9DC0E536}"/>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E4F5F917-7E89-4EFE-B08C-97A9D63B9B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79FD2B9F-A9DC-4818-8136-5724B19B151A}"/>
              </a:ext>
            </a:extLst>
          </p:cNvPr>
          <p:cNvSpPr>
            <a:spLocks noGrp="1"/>
          </p:cNvSpPr>
          <p:nvPr>
            <p:ph type="dt" sz="half" idx="10"/>
          </p:nvPr>
        </p:nvSpPr>
        <p:spPr/>
        <p:txBody>
          <a:bodyPr/>
          <a:lstStyle/>
          <a:p>
            <a:fld id="{AB43E2FF-2853-4A1E-A311-D525B5DE4454}" type="datetimeFigureOut">
              <a:rPr lang="et-EE" smtClean="0"/>
              <a:pPr/>
              <a:t>01.10.2019</a:t>
            </a:fld>
            <a:endParaRPr lang="et-EE"/>
          </a:p>
        </p:txBody>
      </p:sp>
      <p:sp>
        <p:nvSpPr>
          <p:cNvPr id="5" name="Footer Placeholder 4">
            <a:extLst>
              <a:ext uri="{FF2B5EF4-FFF2-40B4-BE49-F238E27FC236}">
                <a16:creationId xmlns:a16="http://schemas.microsoft.com/office/drawing/2014/main" id="{F2B4D418-09E0-44C4-A674-2C77D909A711}"/>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D736D1D4-A5F9-4D4B-A5ED-ABC4ACD5E16F}"/>
              </a:ext>
            </a:extLst>
          </p:cNvPr>
          <p:cNvSpPr>
            <a:spLocks noGrp="1"/>
          </p:cNvSpPr>
          <p:nvPr>
            <p:ph type="sldNum" sz="quarter" idx="12"/>
          </p:nvPr>
        </p:nvSpPr>
        <p:spPr/>
        <p:txBody>
          <a:bodyPr/>
          <a:lstStyle/>
          <a:p>
            <a:fld id="{45E6ECD4-4201-4BDB-A964-031F29046245}" type="slidenum">
              <a:rPr lang="et-EE" smtClean="0"/>
              <a:pPr/>
              <a:t>‹#›</a:t>
            </a:fld>
            <a:endParaRPr lang="et-EE"/>
          </a:p>
        </p:txBody>
      </p:sp>
    </p:spTree>
    <p:extLst>
      <p:ext uri="{BB962C8B-B14F-4D97-AF65-F5344CB8AC3E}">
        <p14:creationId xmlns:p14="http://schemas.microsoft.com/office/powerpoint/2010/main" val="36455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61DA-ED14-4692-B88B-EDBA37E00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2D0803F8-99C4-4B70-8B0F-3A062B2CE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B27A9D-371F-4EA0-8042-83D4FF2302CD}"/>
              </a:ext>
            </a:extLst>
          </p:cNvPr>
          <p:cNvSpPr>
            <a:spLocks noGrp="1"/>
          </p:cNvSpPr>
          <p:nvPr>
            <p:ph type="dt" sz="half" idx="10"/>
          </p:nvPr>
        </p:nvSpPr>
        <p:spPr/>
        <p:txBody>
          <a:bodyPr/>
          <a:lstStyle/>
          <a:p>
            <a:fld id="{AB43E2FF-2853-4A1E-A311-D525B5DE4454}" type="datetimeFigureOut">
              <a:rPr lang="et-EE" smtClean="0"/>
              <a:pPr/>
              <a:t>01.10.2019</a:t>
            </a:fld>
            <a:endParaRPr lang="et-EE"/>
          </a:p>
        </p:txBody>
      </p:sp>
      <p:sp>
        <p:nvSpPr>
          <p:cNvPr id="5" name="Footer Placeholder 4">
            <a:extLst>
              <a:ext uri="{FF2B5EF4-FFF2-40B4-BE49-F238E27FC236}">
                <a16:creationId xmlns:a16="http://schemas.microsoft.com/office/drawing/2014/main" id="{5DD8C07F-F35E-43F0-8D2D-0E193706479E}"/>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8E9A94E5-0341-4A79-8D1F-BEDAD876027C}"/>
              </a:ext>
            </a:extLst>
          </p:cNvPr>
          <p:cNvSpPr>
            <a:spLocks noGrp="1"/>
          </p:cNvSpPr>
          <p:nvPr>
            <p:ph type="sldNum" sz="quarter" idx="12"/>
          </p:nvPr>
        </p:nvSpPr>
        <p:spPr/>
        <p:txBody>
          <a:bodyPr/>
          <a:lstStyle/>
          <a:p>
            <a:fld id="{45E6ECD4-4201-4BDB-A964-031F29046245}" type="slidenum">
              <a:rPr lang="et-EE" smtClean="0"/>
              <a:pPr/>
              <a:t>‹#›</a:t>
            </a:fld>
            <a:endParaRPr lang="et-EE"/>
          </a:p>
        </p:txBody>
      </p:sp>
    </p:spTree>
    <p:extLst>
      <p:ext uri="{BB962C8B-B14F-4D97-AF65-F5344CB8AC3E}">
        <p14:creationId xmlns:p14="http://schemas.microsoft.com/office/powerpoint/2010/main" val="78320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68168-7120-4C42-8517-DFA778F4AE82}"/>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A92497FC-5380-44F0-8C0D-99E222874C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668C8535-FCEA-43C2-9C8C-C7EB13110C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E865DB2C-3230-4417-AF8B-F5B1B68A1DF4}"/>
              </a:ext>
            </a:extLst>
          </p:cNvPr>
          <p:cNvSpPr>
            <a:spLocks noGrp="1"/>
          </p:cNvSpPr>
          <p:nvPr>
            <p:ph type="dt" sz="half" idx="10"/>
          </p:nvPr>
        </p:nvSpPr>
        <p:spPr/>
        <p:txBody>
          <a:bodyPr/>
          <a:lstStyle/>
          <a:p>
            <a:fld id="{AB43E2FF-2853-4A1E-A311-D525B5DE4454}" type="datetimeFigureOut">
              <a:rPr lang="et-EE" smtClean="0"/>
              <a:pPr/>
              <a:t>01.10.2019</a:t>
            </a:fld>
            <a:endParaRPr lang="et-EE"/>
          </a:p>
        </p:txBody>
      </p:sp>
      <p:sp>
        <p:nvSpPr>
          <p:cNvPr id="6" name="Footer Placeholder 5">
            <a:extLst>
              <a:ext uri="{FF2B5EF4-FFF2-40B4-BE49-F238E27FC236}">
                <a16:creationId xmlns:a16="http://schemas.microsoft.com/office/drawing/2014/main" id="{CFF59757-DD61-42BB-818D-9298884AA04B}"/>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0EA21ABE-0A0F-477B-BDF9-CBFDD8C7B82B}"/>
              </a:ext>
            </a:extLst>
          </p:cNvPr>
          <p:cNvSpPr>
            <a:spLocks noGrp="1"/>
          </p:cNvSpPr>
          <p:nvPr>
            <p:ph type="sldNum" sz="quarter" idx="12"/>
          </p:nvPr>
        </p:nvSpPr>
        <p:spPr/>
        <p:txBody>
          <a:bodyPr/>
          <a:lstStyle/>
          <a:p>
            <a:fld id="{45E6ECD4-4201-4BDB-A964-031F29046245}" type="slidenum">
              <a:rPr lang="et-EE" smtClean="0"/>
              <a:pPr/>
              <a:t>‹#›</a:t>
            </a:fld>
            <a:endParaRPr lang="et-EE"/>
          </a:p>
        </p:txBody>
      </p:sp>
    </p:spTree>
    <p:extLst>
      <p:ext uri="{BB962C8B-B14F-4D97-AF65-F5344CB8AC3E}">
        <p14:creationId xmlns:p14="http://schemas.microsoft.com/office/powerpoint/2010/main" val="3729260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91A3-F20A-4143-8D78-EAC1F743EAE4}"/>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4EE725AA-3E75-4BE4-A90E-A0CB79B02D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85E7BB-451B-4449-82B4-3671F0C3C8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79A06923-C006-4F2C-93E9-571C0D139F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EDC64B-3C55-4830-9E83-36326D8175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23BC0DA0-E322-49B2-A378-3E9A1A40E1AD}"/>
              </a:ext>
            </a:extLst>
          </p:cNvPr>
          <p:cNvSpPr>
            <a:spLocks noGrp="1"/>
          </p:cNvSpPr>
          <p:nvPr>
            <p:ph type="dt" sz="half" idx="10"/>
          </p:nvPr>
        </p:nvSpPr>
        <p:spPr/>
        <p:txBody>
          <a:bodyPr/>
          <a:lstStyle/>
          <a:p>
            <a:fld id="{AB43E2FF-2853-4A1E-A311-D525B5DE4454}" type="datetimeFigureOut">
              <a:rPr lang="et-EE" smtClean="0"/>
              <a:pPr/>
              <a:t>01.10.2019</a:t>
            </a:fld>
            <a:endParaRPr lang="et-EE"/>
          </a:p>
        </p:txBody>
      </p:sp>
      <p:sp>
        <p:nvSpPr>
          <p:cNvPr id="8" name="Footer Placeholder 7">
            <a:extLst>
              <a:ext uri="{FF2B5EF4-FFF2-40B4-BE49-F238E27FC236}">
                <a16:creationId xmlns:a16="http://schemas.microsoft.com/office/drawing/2014/main" id="{89844FC6-4BFE-4FE1-A024-746002DE9DDA}"/>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5E2BE74C-0534-469D-8848-56315767FC64}"/>
              </a:ext>
            </a:extLst>
          </p:cNvPr>
          <p:cNvSpPr>
            <a:spLocks noGrp="1"/>
          </p:cNvSpPr>
          <p:nvPr>
            <p:ph type="sldNum" sz="quarter" idx="12"/>
          </p:nvPr>
        </p:nvSpPr>
        <p:spPr/>
        <p:txBody>
          <a:bodyPr/>
          <a:lstStyle/>
          <a:p>
            <a:fld id="{45E6ECD4-4201-4BDB-A964-031F29046245}" type="slidenum">
              <a:rPr lang="et-EE" smtClean="0"/>
              <a:pPr/>
              <a:t>‹#›</a:t>
            </a:fld>
            <a:endParaRPr lang="et-EE"/>
          </a:p>
        </p:txBody>
      </p:sp>
    </p:spTree>
    <p:extLst>
      <p:ext uri="{BB962C8B-B14F-4D97-AF65-F5344CB8AC3E}">
        <p14:creationId xmlns:p14="http://schemas.microsoft.com/office/powerpoint/2010/main" val="70887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E879-6656-4CAF-B473-C06392C83233}"/>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A532A6C6-4205-42C4-85F7-374CF2B2F490}"/>
              </a:ext>
            </a:extLst>
          </p:cNvPr>
          <p:cNvSpPr>
            <a:spLocks noGrp="1"/>
          </p:cNvSpPr>
          <p:nvPr>
            <p:ph type="dt" sz="half" idx="10"/>
          </p:nvPr>
        </p:nvSpPr>
        <p:spPr/>
        <p:txBody>
          <a:bodyPr/>
          <a:lstStyle/>
          <a:p>
            <a:fld id="{AB43E2FF-2853-4A1E-A311-D525B5DE4454}" type="datetimeFigureOut">
              <a:rPr lang="et-EE" smtClean="0"/>
              <a:pPr/>
              <a:t>01.10.2019</a:t>
            </a:fld>
            <a:endParaRPr lang="et-EE"/>
          </a:p>
        </p:txBody>
      </p:sp>
      <p:sp>
        <p:nvSpPr>
          <p:cNvPr id="4" name="Footer Placeholder 3">
            <a:extLst>
              <a:ext uri="{FF2B5EF4-FFF2-40B4-BE49-F238E27FC236}">
                <a16:creationId xmlns:a16="http://schemas.microsoft.com/office/drawing/2014/main" id="{8B7E6A22-C995-49B5-B1EF-75CB113C2768}"/>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EA21FD3E-AC18-4CF3-B625-0F2514FC5B4C}"/>
              </a:ext>
            </a:extLst>
          </p:cNvPr>
          <p:cNvSpPr>
            <a:spLocks noGrp="1"/>
          </p:cNvSpPr>
          <p:nvPr>
            <p:ph type="sldNum" sz="quarter" idx="12"/>
          </p:nvPr>
        </p:nvSpPr>
        <p:spPr/>
        <p:txBody>
          <a:bodyPr/>
          <a:lstStyle/>
          <a:p>
            <a:fld id="{45E6ECD4-4201-4BDB-A964-031F29046245}" type="slidenum">
              <a:rPr lang="et-EE" smtClean="0"/>
              <a:pPr/>
              <a:t>‹#›</a:t>
            </a:fld>
            <a:endParaRPr lang="et-EE"/>
          </a:p>
        </p:txBody>
      </p:sp>
    </p:spTree>
    <p:extLst>
      <p:ext uri="{BB962C8B-B14F-4D97-AF65-F5344CB8AC3E}">
        <p14:creationId xmlns:p14="http://schemas.microsoft.com/office/powerpoint/2010/main" val="268337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32149-8D4D-4363-9F67-ADDF4634EC46}"/>
              </a:ext>
            </a:extLst>
          </p:cNvPr>
          <p:cNvSpPr>
            <a:spLocks noGrp="1"/>
          </p:cNvSpPr>
          <p:nvPr>
            <p:ph type="dt" sz="half" idx="10"/>
          </p:nvPr>
        </p:nvSpPr>
        <p:spPr/>
        <p:txBody>
          <a:bodyPr/>
          <a:lstStyle/>
          <a:p>
            <a:fld id="{AB43E2FF-2853-4A1E-A311-D525B5DE4454}" type="datetimeFigureOut">
              <a:rPr lang="et-EE" smtClean="0"/>
              <a:pPr/>
              <a:t>01.10.2019</a:t>
            </a:fld>
            <a:endParaRPr lang="et-EE"/>
          </a:p>
        </p:txBody>
      </p:sp>
      <p:sp>
        <p:nvSpPr>
          <p:cNvPr id="3" name="Footer Placeholder 2">
            <a:extLst>
              <a:ext uri="{FF2B5EF4-FFF2-40B4-BE49-F238E27FC236}">
                <a16:creationId xmlns:a16="http://schemas.microsoft.com/office/drawing/2014/main" id="{2F613923-800F-4FC6-B73B-466A6B2DD04D}"/>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0B955068-6BC2-4291-BB6E-19EC6E24DF0D}"/>
              </a:ext>
            </a:extLst>
          </p:cNvPr>
          <p:cNvSpPr>
            <a:spLocks noGrp="1"/>
          </p:cNvSpPr>
          <p:nvPr>
            <p:ph type="sldNum" sz="quarter" idx="12"/>
          </p:nvPr>
        </p:nvSpPr>
        <p:spPr/>
        <p:txBody>
          <a:bodyPr/>
          <a:lstStyle/>
          <a:p>
            <a:fld id="{45E6ECD4-4201-4BDB-A964-031F29046245}" type="slidenum">
              <a:rPr lang="et-EE" smtClean="0"/>
              <a:pPr/>
              <a:t>‹#›</a:t>
            </a:fld>
            <a:endParaRPr lang="et-EE"/>
          </a:p>
        </p:txBody>
      </p:sp>
    </p:spTree>
    <p:extLst>
      <p:ext uri="{BB962C8B-B14F-4D97-AF65-F5344CB8AC3E}">
        <p14:creationId xmlns:p14="http://schemas.microsoft.com/office/powerpoint/2010/main" val="55078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E7217-966F-4083-A6F2-BB6EA7C41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527C9036-3598-45CD-91DB-247AE40CAB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5713FF26-0E4F-4F15-B8E2-2476F5AE1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08F8F9-2706-434C-9616-7E02244266B5}"/>
              </a:ext>
            </a:extLst>
          </p:cNvPr>
          <p:cNvSpPr>
            <a:spLocks noGrp="1"/>
          </p:cNvSpPr>
          <p:nvPr>
            <p:ph type="dt" sz="half" idx="10"/>
          </p:nvPr>
        </p:nvSpPr>
        <p:spPr/>
        <p:txBody>
          <a:bodyPr/>
          <a:lstStyle/>
          <a:p>
            <a:fld id="{AB43E2FF-2853-4A1E-A311-D525B5DE4454}" type="datetimeFigureOut">
              <a:rPr lang="et-EE" smtClean="0"/>
              <a:pPr/>
              <a:t>01.10.2019</a:t>
            </a:fld>
            <a:endParaRPr lang="et-EE"/>
          </a:p>
        </p:txBody>
      </p:sp>
      <p:sp>
        <p:nvSpPr>
          <p:cNvPr id="6" name="Footer Placeholder 5">
            <a:extLst>
              <a:ext uri="{FF2B5EF4-FFF2-40B4-BE49-F238E27FC236}">
                <a16:creationId xmlns:a16="http://schemas.microsoft.com/office/drawing/2014/main" id="{6992EF5E-048D-431A-A986-CD4765991977}"/>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5F70CCA8-87B0-4E93-9DEC-CD3200E02572}"/>
              </a:ext>
            </a:extLst>
          </p:cNvPr>
          <p:cNvSpPr>
            <a:spLocks noGrp="1"/>
          </p:cNvSpPr>
          <p:nvPr>
            <p:ph type="sldNum" sz="quarter" idx="12"/>
          </p:nvPr>
        </p:nvSpPr>
        <p:spPr/>
        <p:txBody>
          <a:bodyPr/>
          <a:lstStyle/>
          <a:p>
            <a:fld id="{45E6ECD4-4201-4BDB-A964-031F29046245}" type="slidenum">
              <a:rPr lang="et-EE" smtClean="0"/>
              <a:pPr/>
              <a:t>‹#›</a:t>
            </a:fld>
            <a:endParaRPr lang="et-EE"/>
          </a:p>
        </p:txBody>
      </p:sp>
    </p:spTree>
    <p:extLst>
      <p:ext uri="{BB962C8B-B14F-4D97-AF65-F5344CB8AC3E}">
        <p14:creationId xmlns:p14="http://schemas.microsoft.com/office/powerpoint/2010/main" val="189195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2304-F55C-4661-BD43-9A1E955F2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7F5E94CA-E37B-4F7D-AB8D-CA37C5948E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71E0B16F-C0DB-4F5E-BEB8-C86673849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2ECA58-F49A-4E43-AEBE-10854233F698}"/>
              </a:ext>
            </a:extLst>
          </p:cNvPr>
          <p:cNvSpPr>
            <a:spLocks noGrp="1"/>
          </p:cNvSpPr>
          <p:nvPr>
            <p:ph type="dt" sz="half" idx="10"/>
          </p:nvPr>
        </p:nvSpPr>
        <p:spPr/>
        <p:txBody>
          <a:bodyPr/>
          <a:lstStyle/>
          <a:p>
            <a:fld id="{AB43E2FF-2853-4A1E-A311-D525B5DE4454}" type="datetimeFigureOut">
              <a:rPr lang="et-EE" smtClean="0"/>
              <a:pPr/>
              <a:t>01.10.2019</a:t>
            </a:fld>
            <a:endParaRPr lang="et-EE"/>
          </a:p>
        </p:txBody>
      </p:sp>
      <p:sp>
        <p:nvSpPr>
          <p:cNvPr id="6" name="Footer Placeholder 5">
            <a:extLst>
              <a:ext uri="{FF2B5EF4-FFF2-40B4-BE49-F238E27FC236}">
                <a16:creationId xmlns:a16="http://schemas.microsoft.com/office/drawing/2014/main" id="{4ED89AAC-7A44-4E1B-BAAF-C17EBE9AA23D}"/>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F3608DF8-E1F8-4496-804A-A5B6D2ACFFA7}"/>
              </a:ext>
            </a:extLst>
          </p:cNvPr>
          <p:cNvSpPr>
            <a:spLocks noGrp="1"/>
          </p:cNvSpPr>
          <p:nvPr>
            <p:ph type="sldNum" sz="quarter" idx="12"/>
          </p:nvPr>
        </p:nvSpPr>
        <p:spPr/>
        <p:txBody>
          <a:bodyPr/>
          <a:lstStyle/>
          <a:p>
            <a:fld id="{45E6ECD4-4201-4BDB-A964-031F29046245}" type="slidenum">
              <a:rPr lang="et-EE" smtClean="0"/>
              <a:pPr/>
              <a:t>‹#›</a:t>
            </a:fld>
            <a:endParaRPr lang="et-EE"/>
          </a:p>
        </p:txBody>
      </p:sp>
    </p:spTree>
    <p:extLst>
      <p:ext uri="{BB962C8B-B14F-4D97-AF65-F5344CB8AC3E}">
        <p14:creationId xmlns:p14="http://schemas.microsoft.com/office/powerpoint/2010/main" val="283379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C87246-C5E8-4D1D-B862-097D670BE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id="{DE7B1F28-FD22-45EB-9135-54280BE2B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BC189DE2-1525-4F5B-8056-4E7369151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3E2FF-2853-4A1E-A311-D525B5DE4454}" type="datetimeFigureOut">
              <a:rPr lang="et-EE" smtClean="0"/>
              <a:pPr/>
              <a:t>01.10.2019</a:t>
            </a:fld>
            <a:endParaRPr lang="et-EE"/>
          </a:p>
        </p:txBody>
      </p:sp>
      <p:sp>
        <p:nvSpPr>
          <p:cNvPr id="5" name="Footer Placeholder 4">
            <a:extLst>
              <a:ext uri="{FF2B5EF4-FFF2-40B4-BE49-F238E27FC236}">
                <a16:creationId xmlns:a16="http://schemas.microsoft.com/office/drawing/2014/main" id="{F7C68968-9996-4A76-992B-BAE457A037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038170EC-435B-4E1C-8304-163C26FD0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6ECD4-4201-4BDB-A964-031F29046245}" type="slidenum">
              <a:rPr lang="et-EE" smtClean="0"/>
              <a:pPr/>
              <a:t>‹#›</a:t>
            </a:fld>
            <a:endParaRPr lang="et-EE"/>
          </a:p>
        </p:txBody>
      </p:sp>
    </p:spTree>
    <p:extLst>
      <p:ext uri="{BB962C8B-B14F-4D97-AF65-F5344CB8AC3E}">
        <p14:creationId xmlns:p14="http://schemas.microsoft.com/office/powerpoint/2010/main" val="1347172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ub.stat.ee/px-web.2001/Database/Eri_valdkondade_statistika/Share_ee/Longituudandmed/Longituudandmed.asp"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pxweb.tai.ee/esf/pxweb2008/Database/Uuringud/08SHARE/15Longituud/15Longituud.asp"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6">
            <a:extLst>
              <a:ext uri="{FF2B5EF4-FFF2-40B4-BE49-F238E27FC236}">
                <a16:creationId xmlns:a16="http://schemas.microsoft.com/office/drawing/2014/main" id="{BAACAC90-32D2-46DF-B98A-E48231919768}"/>
              </a:ext>
            </a:extLst>
          </p:cNvPr>
          <p:cNvSpPr>
            <a:spLocks noGrp="1"/>
          </p:cNvSpPr>
          <p:nvPr>
            <p:ph type="ctrTitle"/>
          </p:nvPr>
        </p:nvSpPr>
        <p:spPr>
          <a:xfrm>
            <a:off x="4380587" y="965199"/>
            <a:ext cx="7349663" cy="4927601"/>
          </a:xfrm>
        </p:spPr>
        <p:txBody>
          <a:bodyPr anchor="ctr">
            <a:normAutofit/>
          </a:bodyPr>
          <a:lstStyle/>
          <a:p>
            <a:pPr algn="l"/>
            <a:r>
              <a:rPr lang="en-US" dirty="0">
                <a:latin typeface="+mn-lt"/>
              </a:rPr>
              <a:t>Experience of SHARE data usage in Estonia</a:t>
            </a:r>
            <a:br>
              <a:rPr lang="et-EE" sz="4800" dirty="0">
                <a:latin typeface="+mn-lt"/>
              </a:rPr>
            </a:br>
            <a:br>
              <a:rPr lang="et-EE" sz="4800" dirty="0">
                <a:latin typeface="+mn-lt"/>
              </a:rPr>
            </a:br>
            <a:r>
              <a:rPr lang="et-EE" sz="2000" dirty="0">
                <a:latin typeface="+mn-lt"/>
              </a:rPr>
              <a:t>Riga, </a:t>
            </a:r>
            <a:r>
              <a:rPr lang="et-EE" sz="2000" dirty="0" err="1">
                <a:latin typeface="+mn-lt"/>
              </a:rPr>
              <a:t>October</a:t>
            </a:r>
            <a:r>
              <a:rPr lang="et-EE" sz="2000" dirty="0">
                <a:latin typeface="+mn-lt"/>
              </a:rPr>
              <a:t> 2, 2019</a:t>
            </a:r>
            <a:br>
              <a:rPr lang="et-EE" sz="4800" dirty="0">
                <a:latin typeface="+mn-lt"/>
              </a:rPr>
            </a:br>
            <a:r>
              <a:rPr lang="en-US" sz="2000" dirty="0">
                <a:latin typeface="+mn-lt"/>
              </a:rPr>
              <a:t>Opportunities of the SHARE survey for research activities</a:t>
            </a:r>
            <a:endParaRPr lang="et-EE" sz="2000" b="1" dirty="0">
              <a:solidFill>
                <a:schemeClr val="tx1">
                  <a:lumMod val="85000"/>
                  <a:lumOff val="15000"/>
                </a:schemeClr>
              </a:solidFill>
              <a:latin typeface="+mn-lt"/>
            </a:endParaRPr>
          </a:p>
        </p:txBody>
      </p: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399499" y="965198"/>
            <a:ext cx="3516206" cy="4927602"/>
          </a:xfrm>
        </p:spPr>
        <p:txBody>
          <a:bodyPr anchor="ctr">
            <a:normAutofit/>
          </a:bodyPr>
          <a:lstStyle/>
          <a:p>
            <a:pPr algn="r"/>
            <a:r>
              <a:rPr lang="et-EE" sz="2000" dirty="0">
                <a:solidFill>
                  <a:schemeClr val="accent1"/>
                </a:solidFill>
              </a:rPr>
              <a:t> </a:t>
            </a:r>
            <a:r>
              <a:rPr lang="et-EE" sz="4000" dirty="0">
                <a:solidFill>
                  <a:schemeClr val="accent1"/>
                </a:solidFill>
              </a:rPr>
              <a:t>Tiina Tambaum</a:t>
            </a:r>
          </a:p>
          <a:p>
            <a:pPr algn="r"/>
            <a:r>
              <a:rPr lang="et-EE" sz="1800" dirty="0">
                <a:solidFill>
                  <a:schemeClr val="accent1"/>
                </a:solidFill>
              </a:rPr>
              <a:t>SHARE Estonia</a:t>
            </a:r>
          </a:p>
          <a:p>
            <a:pPr algn="r"/>
            <a:r>
              <a:rPr lang="en-US" sz="1800" dirty="0">
                <a:solidFill>
                  <a:schemeClr val="accent1"/>
                </a:solidFill>
              </a:rPr>
              <a:t>Estonian Institute for Population Studies</a:t>
            </a:r>
            <a:r>
              <a:rPr lang="et-EE" sz="1800" dirty="0">
                <a:solidFill>
                  <a:schemeClr val="accent1"/>
                </a:solidFill>
              </a:rPr>
              <a:t> at Tallinn University</a:t>
            </a:r>
          </a:p>
          <a:p>
            <a:pPr algn="r"/>
            <a:endParaRPr lang="et-EE" sz="1800" dirty="0">
              <a:solidFill>
                <a:schemeClr val="accent1"/>
              </a:solidFill>
            </a:endParaRPr>
          </a:p>
        </p:txBody>
      </p:sp>
      <p:pic>
        <p:nvPicPr>
          <p:cNvPr id="7" name="Picture 3">
            <a:extLst>
              <a:ext uri="{FF2B5EF4-FFF2-40B4-BE49-F238E27FC236}">
                <a16:creationId xmlns:a16="http://schemas.microsoft.com/office/drawing/2014/main" id="{29905054-582C-46DC-8F13-53D3450AC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04" y="5067245"/>
            <a:ext cx="365918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15689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278473" y="1453660"/>
            <a:ext cx="3547619" cy="3819897"/>
          </a:xfrm>
        </p:spPr>
        <p:txBody>
          <a:bodyPr anchor="ctr">
            <a:noAutofit/>
          </a:bodyPr>
          <a:lstStyle/>
          <a:p>
            <a:pPr algn="r"/>
            <a:r>
              <a:rPr lang="en-US" sz="3800" dirty="0">
                <a:solidFill>
                  <a:schemeClr val="accent1"/>
                </a:solidFill>
              </a:rPr>
              <a:t>Descriptive statistics </a:t>
            </a:r>
            <a:r>
              <a:rPr lang="et-EE" sz="3800" dirty="0">
                <a:solidFill>
                  <a:schemeClr val="accent1"/>
                </a:solidFill>
              </a:rPr>
              <a:t>are in </a:t>
            </a:r>
            <a:r>
              <a:rPr lang="en-US" sz="3800" dirty="0">
                <a:solidFill>
                  <a:schemeClr val="accent1"/>
                </a:solidFill>
              </a:rPr>
              <a:t>public use</a:t>
            </a:r>
            <a:r>
              <a:rPr lang="et-EE" sz="3800" dirty="0">
                <a:solidFill>
                  <a:schemeClr val="accent1"/>
                </a:solidFill>
              </a:rPr>
              <a:t>:</a:t>
            </a:r>
          </a:p>
          <a:p>
            <a:pPr algn="r"/>
            <a:r>
              <a:rPr lang="en-US" sz="3800" dirty="0">
                <a:solidFill>
                  <a:schemeClr val="accent1"/>
                </a:solidFill>
              </a:rPr>
              <a:t>present</a:t>
            </a:r>
            <a:r>
              <a:rPr lang="et-EE" sz="3800" dirty="0" err="1">
                <a:solidFill>
                  <a:schemeClr val="accent1"/>
                </a:solidFill>
              </a:rPr>
              <a:t>ed</a:t>
            </a:r>
            <a:r>
              <a:rPr lang="en-US" sz="3800" dirty="0">
                <a:solidFill>
                  <a:schemeClr val="accent1"/>
                </a:solidFill>
              </a:rPr>
              <a:t> in the web of </a:t>
            </a:r>
            <a:r>
              <a:rPr lang="en-US" sz="2800" dirty="0">
                <a:solidFill>
                  <a:schemeClr val="accent1"/>
                </a:solidFill>
              </a:rPr>
              <a:t>Statistics Estonia </a:t>
            </a:r>
            <a:r>
              <a:rPr lang="en-US" sz="3800" dirty="0">
                <a:solidFill>
                  <a:schemeClr val="accent1"/>
                </a:solidFill>
              </a:rPr>
              <a:t>and </a:t>
            </a:r>
            <a:r>
              <a:rPr lang="en-US" sz="2800" dirty="0">
                <a:solidFill>
                  <a:schemeClr val="accent1"/>
                </a:solidFill>
              </a:rPr>
              <a:t>National Institute for Health Development</a:t>
            </a:r>
          </a:p>
        </p:txBody>
      </p:sp>
      <p:sp>
        <p:nvSpPr>
          <p:cNvPr id="2" name="TextBox 1">
            <a:extLst>
              <a:ext uri="{FF2B5EF4-FFF2-40B4-BE49-F238E27FC236}">
                <a16:creationId xmlns:a16="http://schemas.microsoft.com/office/drawing/2014/main" id="{F079589A-B277-4EAE-ABC7-DAA5EAFE505F}"/>
              </a:ext>
            </a:extLst>
          </p:cNvPr>
          <p:cNvSpPr txBox="1"/>
          <p:nvPr/>
        </p:nvSpPr>
        <p:spPr>
          <a:xfrm>
            <a:off x="4640201" y="6462635"/>
            <a:ext cx="7054298" cy="400110"/>
          </a:xfrm>
          <a:prstGeom prst="rect">
            <a:avLst/>
          </a:prstGeom>
          <a:noFill/>
        </p:spPr>
        <p:txBody>
          <a:bodyPr wrap="square" rtlCol="0">
            <a:spAutoFit/>
          </a:bodyPr>
          <a:lstStyle/>
          <a:p>
            <a:r>
              <a:rPr lang="et-EE" sz="1000" dirty="0"/>
              <a:t>SA</a:t>
            </a:r>
            <a:r>
              <a:rPr lang="en-US" sz="1000" dirty="0"/>
              <a:t> </a:t>
            </a:r>
            <a:r>
              <a:rPr lang="en-US" sz="1000" dirty="0" err="1"/>
              <a:t>veeb</a:t>
            </a:r>
            <a:r>
              <a:rPr lang="et-EE" sz="1000" dirty="0"/>
              <a:t> </a:t>
            </a:r>
            <a:r>
              <a:rPr lang="en-US" sz="1000" u="sng" dirty="0">
                <a:hlinkClick r:id="rId3"/>
              </a:rPr>
              <a:t>http://pub.stat.ee/px-web.2001/Database/Eri_valdkondade_statistika/Share_ee/Longituudandmed/Longituudandmed.asp</a:t>
            </a:r>
            <a:endParaRPr lang="en-US" sz="1000" dirty="0"/>
          </a:p>
          <a:p>
            <a:r>
              <a:rPr lang="en-US" sz="1000" dirty="0"/>
              <a:t>TAI </a:t>
            </a:r>
            <a:r>
              <a:rPr lang="en-US" sz="1000" dirty="0" err="1"/>
              <a:t>veeb</a:t>
            </a:r>
            <a:r>
              <a:rPr lang="en-US" sz="1000" dirty="0"/>
              <a:t>: </a:t>
            </a:r>
            <a:r>
              <a:rPr lang="en-US" sz="1000" dirty="0">
                <a:hlinkClick r:id="rId4"/>
              </a:rPr>
              <a:t>http://pxweb.tai.ee/esf/pxweb2008/Database/Uuringud/08SHARE/15Longituud/15Longituud.asp</a:t>
            </a:r>
            <a:endParaRPr lang="en-US" sz="1000" dirty="0"/>
          </a:p>
        </p:txBody>
      </p:sp>
      <p:pic>
        <p:nvPicPr>
          <p:cNvPr id="3" name="Pilt 2">
            <a:extLst>
              <a:ext uri="{FF2B5EF4-FFF2-40B4-BE49-F238E27FC236}">
                <a16:creationId xmlns:a16="http://schemas.microsoft.com/office/drawing/2014/main" id="{132C60EE-AB91-4817-BEF2-836B3EEA0598}"/>
              </a:ext>
            </a:extLst>
          </p:cNvPr>
          <p:cNvPicPr>
            <a:picLocks noChangeAspect="1"/>
          </p:cNvPicPr>
          <p:nvPr/>
        </p:nvPicPr>
        <p:blipFill>
          <a:blip r:embed="rId5"/>
          <a:stretch>
            <a:fillRect/>
          </a:stretch>
        </p:blipFill>
        <p:spPr>
          <a:xfrm>
            <a:off x="4222807" y="615970"/>
            <a:ext cx="7826606" cy="5495276"/>
          </a:xfrm>
          <a:prstGeom prst="rect">
            <a:avLst/>
          </a:prstGeom>
        </p:spPr>
      </p:pic>
    </p:spTree>
    <p:extLst>
      <p:ext uri="{BB962C8B-B14F-4D97-AF65-F5344CB8AC3E}">
        <p14:creationId xmlns:p14="http://schemas.microsoft.com/office/powerpoint/2010/main" val="1526192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257456" y="965199"/>
            <a:ext cx="3658242" cy="4927602"/>
          </a:xfrm>
        </p:spPr>
        <p:txBody>
          <a:bodyPr anchor="ctr">
            <a:noAutofit/>
          </a:bodyPr>
          <a:lstStyle/>
          <a:p>
            <a:pPr algn="r"/>
            <a:r>
              <a:rPr lang="et-EE" sz="4000" dirty="0" err="1">
                <a:solidFill>
                  <a:schemeClr val="accent1"/>
                </a:solidFill>
              </a:rPr>
              <a:t>Conference</a:t>
            </a:r>
            <a:r>
              <a:rPr lang="et-EE" sz="4000" dirty="0">
                <a:solidFill>
                  <a:schemeClr val="accent1"/>
                </a:solidFill>
              </a:rPr>
              <a:t> </a:t>
            </a:r>
          </a:p>
          <a:p>
            <a:pPr algn="r"/>
            <a:r>
              <a:rPr lang="en-US" sz="4000" dirty="0">
                <a:solidFill>
                  <a:schemeClr val="accent1"/>
                </a:solidFill>
              </a:rPr>
              <a:t>“A view on the gr</a:t>
            </a:r>
            <a:r>
              <a:rPr lang="et-EE" sz="4000" dirty="0">
                <a:solidFill>
                  <a:schemeClr val="accent1"/>
                </a:solidFill>
              </a:rPr>
              <a:t>e</a:t>
            </a:r>
            <a:r>
              <a:rPr lang="en-US" sz="4000" dirty="0">
                <a:solidFill>
                  <a:schemeClr val="accent1"/>
                </a:solidFill>
              </a:rPr>
              <a:t>y area. Ageing from the life course perspective”</a:t>
            </a:r>
            <a:r>
              <a:rPr lang="et-EE" sz="4000" dirty="0">
                <a:solidFill>
                  <a:schemeClr val="accent1"/>
                </a:solidFill>
              </a:rPr>
              <a:t> on </a:t>
            </a:r>
            <a:r>
              <a:rPr lang="et-EE" sz="4000" dirty="0" err="1">
                <a:solidFill>
                  <a:schemeClr val="accent1"/>
                </a:solidFill>
              </a:rPr>
              <a:t>October</a:t>
            </a:r>
            <a:r>
              <a:rPr lang="et-EE" sz="4000" dirty="0">
                <a:solidFill>
                  <a:schemeClr val="accent1"/>
                </a:solidFill>
              </a:rPr>
              <a:t> 29, 2019</a:t>
            </a:r>
          </a:p>
        </p:txBody>
      </p:sp>
      <p:sp>
        <p:nvSpPr>
          <p:cNvPr id="8" name="TextBox 7">
            <a:extLst>
              <a:ext uri="{FF2B5EF4-FFF2-40B4-BE49-F238E27FC236}">
                <a16:creationId xmlns:a16="http://schemas.microsoft.com/office/drawing/2014/main" id="{C43C2A07-0F73-4669-BA54-EBCEBEC64FBE}"/>
              </a:ext>
            </a:extLst>
          </p:cNvPr>
          <p:cNvSpPr txBox="1"/>
          <p:nvPr/>
        </p:nvSpPr>
        <p:spPr>
          <a:xfrm>
            <a:off x="4120000" y="474344"/>
            <a:ext cx="7674345" cy="6001643"/>
          </a:xfrm>
          <a:prstGeom prst="rect">
            <a:avLst/>
          </a:prstGeom>
          <a:noFill/>
        </p:spPr>
        <p:txBody>
          <a:bodyPr wrap="square" rtlCol="0">
            <a:spAutoFit/>
          </a:bodyPr>
          <a:lstStyle/>
          <a:p>
            <a:r>
              <a:rPr lang="en-US" sz="2400" dirty="0"/>
              <a:t>No original research will be presented but an overview of results in which Estonian data are included. </a:t>
            </a:r>
            <a:endParaRPr lang="et-EE" sz="2400" dirty="0"/>
          </a:p>
          <a:p>
            <a:r>
              <a:rPr lang="et-EE" altLang="en-US" dirty="0">
                <a:solidFill>
                  <a:srgbClr val="000000"/>
                </a:solidFill>
              </a:rPr>
              <a:t>working life, household patterns, home and nursing care, mental health and cognitive abilities, economic coping, general skills and social inclusion, </a:t>
            </a:r>
            <a:endParaRPr lang="et-EE" dirty="0"/>
          </a:p>
          <a:p>
            <a:endParaRPr lang="et-EE" sz="2400" dirty="0"/>
          </a:p>
          <a:p>
            <a:r>
              <a:rPr lang="en-US" sz="2400" dirty="0"/>
              <a:t>The target group of direct marketing </a:t>
            </a:r>
          </a:p>
          <a:p>
            <a:r>
              <a:rPr lang="en-US" dirty="0"/>
              <a:t>Members of Parliament</a:t>
            </a:r>
          </a:p>
          <a:p>
            <a:r>
              <a:rPr lang="en-US" dirty="0"/>
              <a:t>Officers from Ministries (social, economic, in</a:t>
            </a:r>
            <a:r>
              <a:rPr lang="et-EE" dirty="0"/>
              <a:t>terior (regional)</a:t>
            </a:r>
            <a:r>
              <a:rPr lang="en-US" dirty="0"/>
              <a:t> affairs, education, finance)</a:t>
            </a:r>
          </a:p>
          <a:p>
            <a:r>
              <a:rPr lang="en-US" dirty="0"/>
              <a:t>Associations of local municipalities</a:t>
            </a:r>
          </a:p>
          <a:p>
            <a:r>
              <a:rPr lang="en-US" dirty="0"/>
              <a:t>National Institute for Health Development </a:t>
            </a:r>
          </a:p>
          <a:p>
            <a:r>
              <a:rPr lang="en-US" dirty="0"/>
              <a:t>Health Insurance Fond</a:t>
            </a:r>
          </a:p>
          <a:p>
            <a:r>
              <a:rPr lang="en-US" dirty="0"/>
              <a:t>Statistics Estonia</a:t>
            </a:r>
          </a:p>
          <a:p>
            <a:r>
              <a:rPr lang="en-US" dirty="0"/>
              <a:t>Universities (researchers, master students)</a:t>
            </a:r>
          </a:p>
          <a:p>
            <a:r>
              <a:rPr lang="en-US" dirty="0"/>
              <a:t>Media (daily newspapers, radio, TV, thematic </a:t>
            </a:r>
            <a:r>
              <a:rPr lang="en-US" dirty="0" err="1"/>
              <a:t>maga</a:t>
            </a:r>
            <a:r>
              <a:rPr lang="et-EE" dirty="0"/>
              <a:t>zi</a:t>
            </a:r>
            <a:r>
              <a:rPr lang="en-US" dirty="0" err="1"/>
              <a:t>nes</a:t>
            </a:r>
            <a:r>
              <a:rPr lang="en-US" dirty="0"/>
              <a:t>) </a:t>
            </a:r>
            <a:endParaRPr lang="et-EE" dirty="0"/>
          </a:p>
          <a:p>
            <a:endParaRPr lang="et-EE" dirty="0"/>
          </a:p>
          <a:p>
            <a:r>
              <a:rPr lang="en-US" sz="2400" dirty="0"/>
              <a:t>Presentations from MEA, Poland (1), Estonia (4) +</a:t>
            </a:r>
          </a:p>
          <a:p>
            <a:r>
              <a:rPr lang="en-US" sz="2400" dirty="0"/>
              <a:t>Ministers’ panel discussion „Problem- or process-based policy-making in an aging society“ </a:t>
            </a:r>
          </a:p>
        </p:txBody>
      </p:sp>
    </p:spTree>
    <p:extLst>
      <p:ext uri="{BB962C8B-B14F-4D97-AF65-F5344CB8AC3E}">
        <p14:creationId xmlns:p14="http://schemas.microsoft.com/office/powerpoint/2010/main" val="116137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257456" y="965199"/>
            <a:ext cx="3658242" cy="4927602"/>
          </a:xfrm>
        </p:spPr>
        <p:txBody>
          <a:bodyPr anchor="ctr">
            <a:noAutofit/>
          </a:bodyPr>
          <a:lstStyle/>
          <a:p>
            <a:pPr algn="r"/>
            <a:r>
              <a:rPr lang="et-EE" sz="4000" dirty="0">
                <a:solidFill>
                  <a:schemeClr val="accent1"/>
                </a:solidFill>
              </a:rPr>
              <a:t>Master </a:t>
            </a:r>
            <a:r>
              <a:rPr lang="et-EE" sz="4000" dirty="0" err="1">
                <a:solidFill>
                  <a:schemeClr val="accent1"/>
                </a:solidFill>
              </a:rPr>
              <a:t>theses</a:t>
            </a:r>
            <a:endParaRPr lang="et-EE" sz="4000" dirty="0">
              <a:solidFill>
                <a:schemeClr val="accent1"/>
              </a:solidFill>
            </a:endParaRPr>
          </a:p>
          <a:p>
            <a:pPr algn="r"/>
            <a:r>
              <a:rPr lang="et-EE" sz="4000" dirty="0">
                <a:solidFill>
                  <a:schemeClr val="accent1"/>
                </a:solidFill>
              </a:rPr>
              <a:t>PhD </a:t>
            </a:r>
            <a:r>
              <a:rPr lang="et-EE" sz="4000" dirty="0" err="1">
                <a:solidFill>
                  <a:schemeClr val="accent1"/>
                </a:solidFill>
              </a:rPr>
              <a:t>research</a:t>
            </a:r>
            <a:endParaRPr lang="et-EE" sz="4000" dirty="0">
              <a:solidFill>
                <a:schemeClr val="accent1"/>
              </a:solidFill>
            </a:endParaRPr>
          </a:p>
        </p:txBody>
      </p:sp>
      <p:sp>
        <p:nvSpPr>
          <p:cNvPr id="8" name="TextBox 7">
            <a:extLst>
              <a:ext uri="{FF2B5EF4-FFF2-40B4-BE49-F238E27FC236}">
                <a16:creationId xmlns:a16="http://schemas.microsoft.com/office/drawing/2014/main" id="{C43C2A07-0F73-4669-BA54-EBCEBEC64FBE}"/>
              </a:ext>
            </a:extLst>
          </p:cNvPr>
          <p:cNvSpPr txBox="1"/>
          <p:nvPr/>
        </p:nvSpPr>
        <p:spPr>
          <a:xfrm>
            <a:off x="4175370" y="1659284"/>
            <a:ext cx="7674345" cy="3539430"/>
          </a:xfrm>
          <a:prstGeom prst="rect">
            <a:avLst/>
          </a:prstGeom>
          <a:noFill/>
        </p:spPr>
        <p:txBody>
          <a:bodyPr wrap="square" rtlCol="0">
            <a:spAutoFit/>
          </a:bodyPr>
          <a:lstStyle/>
          <a:p>
            <a:r>
              <a:rPr lang="en-US" sz="3200" dirty="0"/>
              <a:t>PhD students: 2 (not graduated)</a:t>
            </a:r>
          </a:p>
          <a:p>
            <a:endParaRPr lang="en-US" sz="3200" dirty="0"/>
          </a:p>
          <a:p>
            <a:r>
              <a:rPr lang="en-US" sz="3200" dirty="0"/>
              <a:t>17 master theses (most of them at Tartu University, co-supervisor from Tallinn University)</a:t>
            </a:r>
          </a:p>
          <a:p>
            <a:endParaRPr lang="en-US" sz="3200" dirty="0"/>
          </a:p>
          <a:p>
            <a:r>
              <a:rPr lang="en-US" sz="3200" dirty="0"/>
              <a:t>2 bachelor pieces of research</a:t>
            </a:r>
            <a:endParaRPr lang="et-EE" sz="3200" dirty="0"/>
          </a:p>
        </p:txBody>
      </p:sp>
    </p:spTree>
    <p:extLst>
      <p:ext uri="{BB962C8B-B14F-4D97-AF65-F5344CB8AC3E}">
        <p14:creationId xmlns:p14="http://schemas.microsoft.com/office/powerpoint/2010/main" val="195223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568170" y="1130668"/>
            <a:ext cx="3197487" cy="1680347"/>
          </a:xfrm>
        </p:spPr>
        <p:txBody>
          <a:bodyPr anchor="ctr">
            <a:noAutofit/>
          </a:bodyPr>
          <a:lstStyle/>
          <a:p>
            <a:pPr algn="l"/>
            <a:r>
              <a:rPr lang="et-EE" sz="4000" dirty="0" err="1">
                <a:solidFill>
                  <a:schemeClr val="accent1"/>
                </a:solidFill>
              </a:rPr>
              <a:t>Policy</a:t>
            </a:r>
            <a:r>
              <a:rPr lang="et-EE" sz="4000" dirty="0">
                <a:solidFill>
                  <a:schemeClr val="accent1"/>
                </a:solidFill>
              </a:rPr>
              <a:t> </a:t>
            </a:r>
            <a:r>
              <a:rPr lang="et-EE" sz="4000" dirty="0" err="1">
                <a:solidFill>
                  <a:schemeClr val="accent1"/>
                </a:solidFill>
              </a:rPr>
              <a:t>impact</a:t>
            </a:r>
            <a:endParaRPr lang="et-EE" sz="4000" dirty="0">
              <a:solidFill>
                <a:schemeClr val="accent1"/>
              </a:solidFill>
            </a:endParaRPr>
          </a:p>
        </p:txBody>
      </p:sp>
      <p:sp>
        <p:nvSpPr>
          <p:cNvPr id="8" name="TextBox 7">
            <a:extLst>
              <a:ext uri="{FF2B5EF4-FFF2-40B4-BE49-F238E27FC236}">
                <a16:creationId xmlns:a16="http://schemas.microsoft.com/office/drawing/2014/main" id="{C43C2A07-0F73-4669-BA54-EBCEBEC64FBE}"/>
              </a:ext>
            </a:extLst>
          </p:cNvPr>
          <p:cNvSpPr txBox="1"/>
          <p:nvPr/>
        </p:nvSpPr>
        <p:spPr>
          <a:xfrm>
            <a:off x="4105327" y="755501"/>
            <a:ext cx="7715673" cy="5909310"/>
          </a:xfrm>
          <a:prstGeom prst="rect">
            <a:avLst/>
          </a:prstGeom>
          <a:noFill/>
        </p:spPr>
        <p:txBody>
          <a:bodyPr wrap="square" rtlCol="0">
            <a:spAutoFit/>
          </a:bodyPr>
          <a:lstStyle/>
          <a:p>
            <a:r>
              <a:rPr lang="et-EE" sz="2400" dirty="0" err="1"/>
              <a:t>Based</a:t>
            </a:r>
            <a:r>
              <a:rPr lang="et-EE" sz="2400" dirty="0"/>
              <a:t> on SHARE </a:t>
            </a:r>
            <a:r>
              <a:rPr lang="et-EE" sz="2400" dirty="0" err="1"/>
              <a:t>data</a:t>
            </a:r>
            <a:r>
              <a:rPr lang="et-EE" sz="2400" dirty="0"/>
              <a:t> </a:t>
            </a:r>
            <a:r>
              <a:rPr lang="en-US" sz="2400" dirty="0"/>
              <a:t>an assessment of the current situation of </a:t>
            </a:r>
            <a:r>
              <a:rPr lang="et-EE" sz="2400" dirty="0" err="1"/>
              <a:t>long</a:t>
            </a:r>
            <a:r>
              <a:rPr lang="et-EE" sz="2400" dirty="0"/>
              <a:t>-term-</a:t>
            </a:r>
            <a:r>
              <a:rPr lang="et-EE" sz="2400" dirty="0" err="1"/>
              <a:t>care</a:t>
            </a:r>
            <a:r>
              <a:rPr lang="et-EE" sz="2400" dirty="0"/>
              <a:t> i</a:t>
            </a:r>
            <a:r>
              <a:rPr lang="en-US" sz="2400" dirty="0"/>
              <a:t>n Estonia </a:t>
            </a:r>
            <a:r>
              <a:rPr lang="et-EE" sz="2400" dirty="0" err="1"/>
              <a:t>was</a:t>
            </a:r>
            <a:r>
              <a:rPr lang="et-EE" sz="2400" dirty="0"/>
              <a:t> </a:t>
            </a:r>
            <a:r>
              <a:rPr lang="et-EE" sz="2400" dirty="0" err="1"/>
              <a:t>introduced</a:t>
            </a:r>
            <a:r>
              <a:rPr lang="et-EE" sz="2400" dirty="0"/>
              <a:t> by </a:t>
            </a:r>
            <a:r>
              <a:rPr lang="et-EE" sz="2400" dirty="0" err="1"/>
              <a:t>the</a:t>
            </a:r>
            <a:r>
              <a:rPr lang="et-EE" sz="2400" dirty="0"/>
              <a:t> World Bank </a:t>
            </a:r>
            <a:r>
              <a:rPr lang="en-US" sz="2400" dirty="0"/>
              <a:t>and a set of policy options </a:t>
            </a:r>
            <a:r>
              <a:rPr lang="et-EE" sz="2400" dirty="0" err="1"/>
              <a:t>was</a:t>
            </a:r>
            <a:r>
              <a:rPr lang="et-EE" sz="2400" dirty="0"/>
              <a:t> </a:t>
            </a:r>
            <a:r>
              <a:rPr lang="et-EE" sz="2400" dirty="0" err="1"/>
              <a:t>provided</a:t>
            </a:r>
            <a:r>
              <a:rPr lang="et-EE" sz="2400" dirty="0"/>
              <a:t>.</a:t>
            </a:r>
          </a:p>
          <a:p>
            <a:r>
              <a:rPr lang="et-EE" dirty="0"/>
              <a:t>World Bank (2017). </a:t>
            </a:r>
            <a:r>
              <a:rPr lang="en-US" dirty="0"/>
              <a:t>Reducing the Burden of Care in Estonia</a:t>
            </a:r>
            <a:r>
              <a:rPr lang="et-EE" dirty="0"/>
              <a:t>.</a:t>
            </a:r>
          </a:p>
          <a:p>
            <a:endParaRPr lang="et-EE" sz="2400" dirty="0"/>
          </a:p>
          <a:p>
            <a:r>
              <a:rPr lang="en-US" sz="2400" dirty="0"/>
              <a:t>Chancellor of Justice, based on the published results of SHARE Estonia sent the formal recommendation to the Statistics Estonia by asking to add people aged 75 and older to the sample of the </a:t>
            </a:r>
            <a:r>
              <a:rPr lang="et-EE" sz="2400" dirty="0"/>
              <a:t>regular survey </a:t>
            </a:r>
            <a:r>
              <a:rPr lang="en-US" sz="2400" dirty="0"/>
              <a:t>about Internet Users</a:t>
            </a:r>
            <a:r>
              <a:rPr lang="et-EE" sz="2400" dirty="0"/>
              <a:t> (2017)</a:t>
            </a:r>
          </a:p>
          <a:p>
            <a:endParaRPr lang="et-EE" sz="2400" dirty="0"/>
          </a:p>
          <a:p>
            <a:r>
              <a:rPr lang="et-EE" sz="2400" dirty="0"/>
              <a:t>As a </a:t>
            </a:r>
            <a:r>
              <a:rPr lang="et-EE" sz="2400" dirty="0" err="1"/>
              <a:t>joint</a:t>
            </a:r>
            <a:r>
              <a:rPr lang="et-EE" sz="2400" dirty="0"/>
              <a:t> </a:t>
            </a:r>
            <a:r>
              <a:rPr lang="et-EE" sz="2400" dirty="0" err="1"/>
              <a:t>intiative</a:t>
            </a:r>
            <a:r>
              <a:rPr lang="et-EE" sz="2400" dirty="0"/>
              <a:t> of </a:t>
            </a:r>
            <a:r>
              <a:rPr lang="et-EE" sz="2400" dirty="0" err="1"/>
              <a:t>commities</a:t>
            </a:r>
            <a:r>
              <a:rPr lang="et-EE" sz="2400" dirty="0"/>
              <a:t> of </a:t>
            </a:r>
            <a:r>
              <a:rPr lang="et-EE" sz="2400" dirty="0" err="1"/>
              <a:t>Parliment</a:t>
            </a:r>
            <a:r>
              <a:rPr lang="et-EE" sz="2400" dirty="0"/>
              <a:t> </a:t>
            </a:r>
            <a:r>
              <a:rPr lang="et-EE" sz="2400" dirty="0" err="1"/>
              <a:t>the</a:t>
            </a:r>
            <a:r>
              <a:rPr lang="et-EE" sz="2400" dirty="0"/>
              <a:t> </a:t>
            </a:r>
            <a:r>
              <a:rPr lang="et-EE" sz="2400" dirty="0" err="1"/>
              <a:t>Chapter</a:t>
            </a:r>
            <a:r>
              <a:rPr lang="et-EE" sz="2400" dirty="0"/>
              <a:t> of „</a:t>
            </a:r>
            <a:r>
              <a:rPr lang="et-EE" sz="2400" dirty="0" err="1"/>
              <a:t>Ageing</a:t>
            </a:r>
            <a:r>
              <a:rPr lang="et-EE" sz="2400" dirty="0"/>
              <a:t> </a:t>
            </a:r>
            <a:r>
              <a:rPr lang="et-EE" sz="2400" dirty="0" err="1"/>
              <a:t>society</a:t>
            </a:r>
            <a:r>
              <a:rPr lang="et-EE" sz="2400" dirty="0"/>
              <a:t>“ in </a:t>
            </a:r>
            <a:r>
              <a:rPr lang="et-EE" sz="2400" dirty="0" err="1"/>
              <a:t>the</a:t>
            </a:r>
            <a:r>
              <a:rPr lang="et-EE" sz="2400" dirty="0"/>
              <a:t> Document „</a:t>
            </a:r>
            <a:r>
              <a:rPr lang="en-US" sz="2400" dirty="0"/>
              <a:t>Basic principles of population policy </a:t>
            </a:r>
            <a:r>
              <a:rPr lang="et-EE" sz="2400" dirty="0"/>
              <a:t>2035“ </a:t>
            </a:r>
            <a:r>
              <a:rPr lang="et-EE" sz="2400" dirty="0" err="1"/>
              <a:t>was</a:t>
            </a:r>
            <a:r>
              <a:rPr lang="et-EE" sz="2400" dirty="0"/>
              <a:t> </a:t>
            </a:r>
            <a:r>
              <a:rPr lang="et-EE" sz="2400" dirty="0" err="1"/>
              <a:t>composed</a:t>
            </a:r>
            <a:r>
              <a:rPr lang="et-EE" sz="2400" dirty="0"/>
              <a:t> </a:t>
            </a:r>
            <a:r>
              <a:rPr lang="et-EE" sz="2400" dirty="0" err="1"/>
              <a:t>mainly</a:t>
            </a:r>
            <a:r>
              <a:rPr lang="et-EE" sz="2400" dirty="0"/>
              <a:t> </a:t>
            </a:r>
            <a:r>
              <a:rPr lang="et-EE" sz="2400" dirty="0" err="1"/>
              <a:t>based</a:t>
            </a:r>
            <a:r>
              <a:rPr lang="et-EE" sz="2400" dirty="0"/>
              <a:t> on SHARE </a:t>
            </a:r>
            <a:r>
              <a:rPr lang="et-EE" sz="2400" dirty="0" err="1"/>
              <a:t>data</a:t>
            </a:r>
            <a:r>
              <a:rPr lang="et-EE" sz="2400" dirty="0"/>
              <a:t>.</a:t>
            </a:r>
          </a:p>
          <a:p>
            <a:endParaRPr lang="et-EE" sz="2400" dirty="0"/>
          </a:p>
        </p:txBody>
      </p:sp>
      <p:pic>
        <p:nvPicPr>
          <p:cNvPr id="2" name="Pilt 1">
            <a:extLst>
              <a:ext uri="{FF2B5EF4-FFF2-40B4-BE49-F238E27FC236}">
                <a16:creationId xmlns:a16="http://schemas.microsoft.com/office/drawing/2014/main" id="{30868EA5-078A-4517-AC99-E1D7B88D213A}"/>
              </a:ext>
            </a:extLst>
          </p:cNvPr>
          <p:cNvPicPr>
            <a:picLocks noChangeAspect="1"/>
          </p:cNvPicPr>
          <p:nvPr/>
        </p:nvPicPr>
        <p:blipFill>
          <a:blip r:embed="rId3"/>
          <a:stretch>
            <a:fillRect/>
          </a:stretch>
        </p:blipFill>
        <p:spPr>
          <a:xfrm>
            <a:off x="371000" y="2518048"/>
            <a:ext cx="3635456" cy="2107218"/>
          </a:xfrm>
          <a:prstGeom prst="rect">
            <a:avLst/>
          </a:prstGeom>
        </p:spPr>
      </p:pic>
    </p:spTree>
    <p:extLst>
      <p:ext uri="{BB962C8B-B14F-4D97-AF65-F5344CB8AC3E}">
        <p14:creationId xmlns:p14="http://schemas.microsoft.com/office/powerpoint/2010/main" val="314944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257456" y="965199"/>
            <a:ext cx="3658242" cy="4927602"/>
          </a:xfrm>
        </p:spPr>
        <p:txBody>
          <a:bodyPr anchor="ctr">
            <a:noAutofit/>
          </a:bodyPr>
          <a:lstStyle/>
          <a:p>
            <a:pPr algn="r"/>
            <a:r>
              <a:rPr lang="et-EE" sz="4000" dirty="0" err="1">
                <a:solidFill>
                  <a:schemeClr val="accent1"/>
                </a:solidFill>
              </a:rPr>
              <a:t>Disadvantages</a:t>
            </a:r>
            <a:endParaRPr lang="et-EE" sz="4000" dirty="0">
              <a:solidFill>
                <a:schemeClr val="accent1"/>
              </a:solidFill>
            </a:endParaRPr>
          </a:p>
        </p:txBody>
      </p:sp>
      <p:sp>
        <p:nvSpPr>
          <p:cNvPr id="8" name="TextBox 7">
            <a:extLst>
              <a:ext uri="{FF2B5EF4-FFF2-40B4-BE49-F238E27FC236}">
                <a16:creationId xmlns:a16="http://schemas.microsoft.com/office/drawing/2014/main" id="{C43C2A07-0F73-4669-BA54-EBCEBEC64FBE}"/>
              </a:ext>
            </a:extLst>
          </p:cNvPr>
          <p:cNvSpPr txBox="1"/>
          <p:nvPr/>
        </p:nvSpPr>
        <p:spPr>
          <a:xfrm>
            <a:off x="4196085" y="1435716"/>
            <a:ext cx="7534151" cy="5262979"/>
          </a:xfrm>
          <a:prstGeom prst="rect">
            <a:avLst/>
          </a:prstGeom>
          <a:noFill/>
        </p:spPr>
        <p:txBody>
          <a:bodyPr wrap="square" rtlCol="0">
            <a:spAutoFit/>
          </a:bodyPr>
          <a:lstStyle/>
          <a:p>
            <a:r>
              <a:rPr lang="en-US" sz="3200" dirty="0"/>
              <a:t>Expensive</a:t>
            </a:r>
            <a:r>
              <a:rPr lang="et-EE" sz="3200" dirty="0"/>
              <a:t> – limited resourses – </a:t>
            </a:r>
            <a:r>
              <a:rPr lang="en-US" sz="3200" dirty="0"/>
              <a:t>less time for research</a:t>
            </a:r>
            <a:endParaRPr lang="et-EE" sz="3200" dirty="0"/>
          </a:p>
          <a:p>
            <a:endParaRPr lang="en-US" sz="3200" dirty="0"/>
          </a:p>
          <a:p>
            <a:r>
              <a:rPr lang="en-US" sz="3200" dirty="0"/>
              <a:t>The delay of data release 2 years</a:t>
            </a:r>
          </a:p>
          <a:p>
            <a:endParaRPr lang="en-US" sz="3200" dirty="0"/>
          </a:p>
          <a:p>
            <a:r>
              <a:rPr lang="en-US" sz="3200" dirty="0"/>
              <a:t>The complicated structure of database</a:t>
            </a:r>
          </a:p>
          <a:p>
            <a:endParaRPr lang="en-US" sz="3200" dirty="0"/>
          </a:p>
          <a:p>
            <a:r>
              <a:rPr lang="en-US" sz="3200" dirty="0"/>
              <a:t>Few opportunities to consider specifics of the country </a:t>
            </a:r>
            <a:endParaRPr lang="et-EE" sz="3200" dirty="0"/>
          </a:p>
          <a:p>
            <a:endParaRPr lang="et-EE" sz="2400" dirty="0"/>
          </a:p>
          <a:p>
            <a:endParaRPr lang="et-EE" sz="2400" dirty="0"/>
          </a:p>
        </p:txBody>
      </p:sp>
    </p:spTree>
    <p:extLst>
      <p:ext uri="{BB962C8B-B14F-4D97-AF65-F5344CB8AC3E}">
        <p14:creationId xmlns:p14="http://schemas.microsoft.com/office/powerpoint/2010/main" val="297392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257456" y="965199"/>
            <a:ext cx="3658242" cy="4927602"/>
          </a:xfrm>
        </p:spPr>
        <p:txBody>
          <a:bodyPr anchor="ctr">
            <a:noAutofit/>
          </a:bodyPr>
          <a:lstStyle/>
          <a:p>
            <a:pPr algn="r"/>
            <a:r>
              <a:rPr lang="et-EE" sz="4000" dirty="0" err="1">
                <a:solidFill>
                  <a:schemeClr val="accent1"/>
                </a:solidFill>
              </a:rPr>
              <a:t>Advantages</a:t>
            </a:r>
            <a:r>
              <a:rPr lang="et-EE" sz="4000" dirty="0">
                <a:solidFill>
                  <a:schemeClr val="accent1"/>
                </a:solidFill>
              </a:rPr>
              <a:t>: </a:t>
            </a:r>
          </a:p>
          <a:p>
            <a:pPr algn="r"/>
            <a:endParaRPr lang="et-EE" sz="4000" dirty="0">
              <a:solidFill>
                <a:schemeClr val="accent1"/>
              </a:solidFill>
            </a:endParaRPr>
          </a:p>
          <a:p>
            <a:pPr algn="r"/>
            <a:r>
              <a:rPr lang="et-EE" sz="2800" dirty="0" err="1">
                <a:solidFill>
                  <a:schemeClr val="accent1"/>
                </a:solidFill>
              </a:rPr>
              <a:t>Comparability</a:t>
            </a:r>
            <a:r>
              <a:rPr lang="et-EE" sz="2800" dirty="0">
                <a:solidFill>
                  <a:schemeClr val="accent1"/>
                </a:solidFill>
              </a:rPr>
              <a:t>: </a:t>
            </a:r>
            <a:r>
              <a:rPr lang="et-EE" sz="2800" dirty="0" err="1">
                <a:solidFill>
                  <a:schemeClr val="accent1"/>
                </a:solidFill>
              </a:rPr>
              <a:t>local</a:t>
            </a:r>
            <a:r>
              <a:rPr lang="et-EE" sz="2800" dirty="0">
                <a:solidFill>
                  <a:schemeClr val="accent1"/>
                </a:solidFill>
              </a:rPr>
              <a:t> </a:t>
            </a:r>
            <a:r>
              <a:rPr lang="et-EE" sz="2800" dirty="0" err="1">
                <a:solidFill>
                  <a:schemeClr val="accent1"/>
                </a:solidFill>
              </a:rPr>
              <a:t>data</a:t>
            </a:r>
            <a:r>
              <a:rPr lang="et-EE" sz="2800" dirty="0">
                <a:solidFill>
                  <a:schemeClr val="accent1"/>
                </a:solidFill>
              </a:rPr>
              <a:t> in </a:t>
            </a:r>
            <a:r>
              <a:rPr lang="et-EE" sz="2800" dirty="0" err="1">
                <a:solidFill>
                  <a:schemeClr val="accent1"/>
                </a:solidFill>
              </a:rPr>
              <a:t>context</a:t>
            </a:r>
            <a:r>
              <a:rPr lang="et-EE" sz="2800" dirty="0">
                <a:solidFill>
                  <a:schemeClr val="accent1"/>
                </a:solidFill>
              </a:rPr>
              <a:t> </a:t>
            </a:r>
          </a:p>
          <a:p>
            <a:pPr algn="r"/>
            <a:endParaRPr lang="et-EE" sz="4000" dirty="0">
              <a:solidFill>
                <a:schemeClr val="accent1"/>
              </a:solidFill>
            </a:endParaRPr>
          </a:p>
        </p:txBody>
      </p:sp>
      <p:sp>
        <p:nvSpPr>
          <p:cNvPr id="8" name="TextBox 7">
            <a:extLst>
              <a:ext uri="{FF2B5EF4-FFF2-40B4-BE49-F238E27FC236}">
                <a16:creationId xmlns:a16="http://schemas.microsoft.com/office/drawing/2014/main" id="{C43C2A07-0F73-4669-BA54-EBCEBEC64FBE}"/>
              </a:ext>
            </a:extLst>
          </p:cNvPr>
          <p:cNvSpPr txBox="1"/>
          <p:nvPr/>
        </p:nvSpPr>
        <p:spPr>
          <a:xfrm>
            <a:off x="4225063" y="749381"/>
            <a:ext cx="7336008" cy="5663089"/>
          </a:xfrm>
          <a:prstGeom prst="rect">
            <a:avLst/>
          </a:prstGeom>
          <a:noFill/>
        </p:spPr>
        <p:txBody>
          <a:bodyPr wrap="square" rtlCol="0">
            <a:spAutoFit/>
          </a:bodyPr>
          <a:lstStyle/>
          <a:p>
            <a:r>
              <a:rPr lang="et-EE" sz="2400" dirty="0"/>
              <a:t>- </a:t>
            </a:r>
            <a:r>
              <a:rPr lang="et-EE" sz="2400" dirty="0" err="1"/>
              <a:t>Reliability</a:t>
            </a:r>
            <a:r>
              <a:rPr lang="et-EE" sz="2400" dirty="0"/>
              <a:t>. </a:t>
            </a:r>
            <a:r>
              <a:rPr lang="en-US" sz="2400" dirty="0"/>
              <a:t>A representative sample (we are able to group by all socio-demographic indicators)</a:t>
            </a:r>
          </a:p>
          <a:p>
            <a:r>
              <a:rPr lang="et-EE" sz="1000" dirty="0"/>
              <a:t> </a:t>
            </a:r>
            <a:endParaRPr lang="en-US" sz="1000" dirty="0"/>
          </a:p>
          <a:p>
            <a:r>
              <a:rPr lang="et-EE" sz="2400" dirty="0"/>
              <a:t>- </a:t>
            </a:r>
            <a:r>
              <a:rPr lang="en-US" sz="2400" dirty="0"/>
              <a:t>Harmonization between 26 countries in Europe. Sister surveys in US (HRS), UK (ELSA), South-Korea, Brazil, Japan</a:t>
            </a:r>
          </a:p>
          <a:p>
            <a:r>
              <a:rPr lang="et-EE" sz="1000" dirty="0"/>
              <a:t> </a:t>
            </a:r>
            <a:endParaRPr lang="en-US" sz="1000" dirty="0"/>
          </a:p>
          <a:p>
            <a:r>
              <a:rPr lang="et-EE" sz="2400" dirty="0"/>
              <a:t>- </a:t>
            </a:r>
            <a:r>
              <a:rPr lang="en-US" sz="2400" dirty="0" err="1"/>
              <a:t>Retrospectiveness</a:t>
            </a:r>
            <a:r>
              <a:rPr lang="en-US" sz="2400" dirty="0"/>
              <a:t> and </a:t>
            </a:r>
            <a:r>
              <a:rPr lang="en-US" sz="2400" dirty="0" err="1"/>
              <a:t>longitudiness</a:t>
            </a:r>
            <a:r>
              <a:rPr lang="en-US" sz="2400" dirty="0"/>
              <a:t> provide an opportunity to find causation  </a:t>
            </a:r>
          </a:p>
          <a:p>
            <a:r>
              <a:rPr lang="et-EE" sz="1000" dirty="0"/>
              <a:t> </a:t>
            </a:r>
            <a:endParaRPr lang="en-US" sz="1000" dirty="0"/>
          </a:p>
          <a:p>
            <a:r>
              <a:rPr lang="et-EE" sz="2400" dirty="0"/>
              <a:t>- D</a:t>
            </a:r>
            <a:r>
              <a:rPr lang="en-US" sz="2400" dirty="0" err="1"/>
              <a:t>ata</a:t>
            </a:r>
            <a:r>
              <a:rPr lang="en-US" sz="2400" dirty="0"/>
              <a:t> about the last year of life is collected (periods of fragility)  </a:t>
            </a:r>
          </a:p>
          <a:p>
            <a:r>
              <a:rPr lang="en-US" sz="1000" dirty="0"/>
              <a:t> </a:t>
            </a:r>
            <a:r>
              <a:rPr lang="et-EE" sz="1000" dirty="0"/>
              <a:t> </a:t>
            </a:r>
            <a:endParaRPr lang="en-US" sz="1000" dirty="0"/>
          </a:p>
          <a:p>
            <a:r>
              <a:rPr lang="et-EE" sz="2400" dirty="0"/>
              <a:t>- </a:t>
            </a:r>
            <a:r>
              <a:rPr lang="en-US" sz="2400" dirty="0"/>
              <a:t>Both subjective and objective indicators are collected (health, depression, grip strength, </a:t>
            </a:r>
            <a:r>
              <a:rPr lang="en-US" dirty="0"/>
              <a:t>Chair Stand</a:t>
            </a:r>
            <a:r>
              <a:rPr lang="et-EE" dirty="0"/>
              <a:t>)</a:t>
            </a:r>
          </a:p>
          <a:p>
            <a:r>
              <a:rPr lang="et-EE" sz="1000" dirty="0"/>
              <a:t> </a:t>
            </a:r>
          </a:p>
          <a:p>
            <a:r>
              <a:rPr lang="et-EE" sz="2400" dirty="0"/>
              <a:t>- </a:t>
            </a:r>
            <a:r>
              <a:rPr lang="et-EE" sz="2400" dirty="0" err="1"/>
              <a:t>Interdiciplinarity</a:t>
            </a:r>
            <a:endParaRPr lang="et-EE" sz="2400" dirty="0"/>
          </a:p>
          <a:p>
            <a:r>
              <a:rPr lang="et-EE" sz="1000" dirty="0"/>
              <a:t> </a:t>
            </a:r>
          </a:p>
          <a:p>
            <a:r>
              <a:rPr lang="et-EE" sz="2400" dirty="0"/>
              <a:t>- </a:t>
            </a:r>
            <a:r>
              <a:rPr lang="et-EE" sz="2400" dirty="0" err="1"/>
              <a:t>EasySHARE</a:t>
            </a:r>
            <a:r>
              <a:rPr lang="et-EE" sz="2400" dirty="0"/>
              <a:t> – </a:t>
            </a:r>
            <a:r>
              <a:rPr lang="et-EE" sz="2400" dirty="0" err="1"/>
              <a:t>simple</a:t>
            </a:r>
            <a:r>
              <a:rPr lang="et-EE" sz="2400" dirty="0"/>
              <a:t> </a:t>
            </a:r>
            <a:r>
              <a:rPr lang="et-EE" sz="2400" dirty="0" err="1"/>
              <a:t>but</a:t>
            </a:r>
            <a:r>
              <a:rPr lang="et-EE" sz="2400" dirty="0"/>
              <a:t> real tool </a:t>
            </a:r>
            <a:r>
              <a:rPr lang="et-EE" sz="2400" dirty="0" err="1"/>
              <a:t>for</a:t>
            </a:r>
            <a:r>
              <a:rPr lang="et-EE" sz="2400" dirty="0"/>
              <a:t> </a:t>
            </a:r>
            <a:r>
              <a:rPr lang="et-EE" sz="2400" dirty="0" err="1"/>
              <a:t>beginners</a:t>
            </a:r>
            <a:endParaRPr lang="et-EE" sz="2400" dirty="0"/>
          </a:p>
        </p:txBody>
      </p:sp>
    </p:spTree>
    <p:extLst>
      <p:ext uri="{BB962C8B-B14F-4D97-AF65-F5344CB8AC3E}">
        <p14:creationId xmlns:p14="http://schemas.microsoft.com/office/powerpoint/2010/main" val="1001934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289510" y="1240407"/>
            <a:ext cx="3658242" cy="4927602"/>
          </a:xfrm>
        </p:spPr>
        <p:txBody>
          <a:bodyPr anchor="ctr">
            <a:noAutofit/>
          </a:bodyPr>
          <a:lstStyle/>
          <a:p>
            <a:pPr algn="r"/>
            <a:r>
              <a:rPr lang="et-EE" sz="4000" dirty="0">
                <a:solidFill>
                  <a:schemeClr val="accent1"/>
                </a:solidFill>
              </a:rPr>
              <a:t>Research </a:t>
            </a:r>
            <a:r>
              <a:rPr lang="et-EE" sz="4000" dirty="0" err="1">
                <a:solidFill>
                  <a:schemeClr val="accent1"/>
                </a:solidFill>
              </a:rPr>
              <a:t>questions</a:t>
            </a:r>
            <a:r>
              <a:rPr lang="et-EE" sz="4000" dirty="0">
                <a:solidFill>
                  <a:schemeClr val="accent1"/>
                </a:solidFill>
              </a:rPr>
              <a:t> in </a:t>
            </a:r>
            <a:r>
              <a:rPr lang="et-EE" sz="4000" dirty="0" err="1">
                <a:solidFill>
                  <a:schemeClr val="accent1"/>
                </a:solidFill>
              </a:rPr>
              <a:t>the</a:t>
            </a:r>
            <a:r>
              <a:rPr lang="et-EE" sz="4000" dirty="0">
                <a:solidFill>
                  <a:schemeClr val="accent1"/>
                </a:solidFill>
              </a:rPr>
              <a:t> </a:t>
            </a:r>
            <a:r>
              <a:rPr lang="et-EE" sz="4000" dirty="0" err="1">
                <a:solidFill>
                  <a:schemeClr val="accent1"/>
                </a:solidFill>
              </a:rPr>
              <a:t>waiting</a:t>
            </a:r>
            <a:r>
              <a:rPr lang="et-EE" sz="4000" dirty="0">
                <a:solidFill>
                  <a:schemeClr val="accent1"/>
                </a:solidFill>
              </a:rPr>
              <a:t> list</a:t>
            </a:r>
          </a:p>
          <a:p>
            <a:pPr algn="r"/>
            <a:endParaRPr lang="et-EE" sz="4000" dirty="0">
              <a:solidFill>
                <a:schemeClr val="accent1"/>
              </a:solidFill>
            </a:endParaRPr>
          </a:p>
        </p:txBody>
      </p:sp>
      <p:sp>
        <p:nvSpPr>
          <p:cNvPr id="8" name="TextBox 7">
            <a:extLst>
              <a:ext uri="{FF2B5EF4-FFF2-40B4-BE49-F238E27FC236}">
                <a16:creationId xmlns:a16="http://schemas.microsoft.com/office/drawing/2014/main" id="{C43C2A07-0F73-4669-BA54-EBCEBEC64FBE}"/>
              </a:ext>
            </a:extLst>
          </p:cNvPr>
          <p:cNvSpPr txBox="1"/>
          <p:nvPr/>
        </p:nvSpPr>
        <p:spPr>
          <a:xfrm>
            <a:off x="4196085" y="1240407"/>
            <a:ext cx="7534151" cy="4893647"/>
          </a:xfrm>
          <a:prstGeom prst="rect">
            <a:avLst/>
          </a:prstGeom>
          <a:noFill/>
        </p:spPr>
        <p:txBody>
          <a:bodyPr wrap="square" rtlCol="0">
            <a:spAutoFit/>
          </a:bodyPr>
          <a:lstStyle/>
          <a:p>
            <a:r>
              <a:rPr lang="et-EE" altLang="en-US" sz="2400" dirty="0" err="1"/>
              <a:t>Previously</a:t>
            </a:r>
            <a:r>
              <a:rPr lang="et-EE" altLang="en-US" sz="2400" dirty="0"/>
              <a:t> </a:t>
            </a:r>
            <a:r>
              <a:rPr lang="et-EE" altLang="en-US" sz="2400" dirty="0" err="1"/>
              <a:t>we</a:t>
            </a:r>
            <a:r>
              <a:rPr lang="et-EE" altLang="en-US" sz="2400" dirty="0"/>
              <a:t> have </a:t>
            </a:r>
            <a:r>
              <a:rPr lang="et-EE" altLang="en-US" sz="2400" dirty="0" err="1"/>
              <a:t>had</a:t>
            </a:r>
            <a:r>
              <a:rPr lang="et-EE" altLang="en-US" sz="2400" dirty="0"/>
              <a:t> a </a:t>
            </a:r>
            <a:r>
              <a:rPr lang="et-EE" altLang="en-US" sz="2400" dirty="0" err="1"/>
              <a:t>high</a:t>
            </a:r>
            <a:r>
              <a:rPr lang="et-EE" altLang="en-US" sz="2400" dirty="0"/>
              <a:t> labor </a:t>
            </a:r>
            <a:r>
              <a:rPr lang="et-EE" altLang="en-US" sz="2400" dirty="0" err="1"/>
              <a:t>force</a:t>
            </a:r>
            <a:r>
              <a:rPr lang="et-EE" altLang="en-US" sz="2400" dirty="0"/>
              <a:t> </a:t>
            </a:r>
            <a:r>
              <a:rPr lang="et-EE" altLang="en-US" sz="2400" dirty="0" err="1"/>
              <a:t>participation</a:t>
            </a:r>
            <a:r>
              <a:rPr lang="et-EE" altLang="en-US" sz="2400" dirty="0"/>
              <a:t> </a:t>
            </a:r>
            <a:r>
              <a:rPr lang="et-EE" altLang="en-US" sz="2400" dirty="0" err="1"/>
              <a:t>rates</a:t>
            </a:r>
            <a:r>
              <a:rPr lang="et-EE" altLang="en-US" sz="2400" dirty="0"/>
              <a:t> – </a:t>
            </a:r>
            <a:r>
              <a:rPr lang="et-EE" altLang="en-US" sz="2400" dirty="0" err="1"/>
              <a:t>what</a:t>
            </a:r>
            <a:r>
              <a:rPr lang="et-EE" altLang="en-US" sz="2400" dirty="0"/>
              <a:t> </a:t>
            </a:r>
            <a:r>
              <a:rPr lang="et-EE" altLang="en-US" sz="2400" dirty="0" err="1"/>
              <a:t>helps</a:t>
            </a:r>
            <a:r>
              <a:rPr lang="et-EE" altLang="en-US" sz="2400" dirty="0"/>
              <a:t> </a:t>
            </a:r>
            <a:r>
              <a:rPr lang="et-EE" altLang="en-US" sz="2400" dirty="0" err="1"/>
              <a:t>to</a:t>
            </a:r>
            <a:r>
              <a:rPr lang="et-EE" altLang="en-US" sz="2400" dirty="0"/>
              <a:t> </a:t>
            </a:r>
            <a:r>
              <a:rPr lang="et-EE" altLang="en-US" sz="2400" dirty="0" err="1"/>
              <a:t>maintain</a:t>
            </a:r>
            <a:r>
              <a:rPr lang="et-EE" altLang="en-US" sz="2400" dirty="0"/>
              <a:t> </a:t>
            </a:r>
            <a:r>
              <a:rPr lang="et-EE" altLang="en-US" sz="2400" dirty="0" err="1"/>
              <a:t>it</a:t>
            </a:r>
            <a:r>
              <a:rPr lang="et-EE" altLang="en-US" sz="2400" dirty="0"/>
              <a:t>?</a:t>
            </a:r>
          </a:p>
          <a:p>
            <a:endParaRPr lang="et-EE" altLang="en-US" sz="2400" dirty="0"/>
          </a:p>
          <a:p>
            <a:r>
              <a:rPr lang="et-EE" altLang="en-US" sz="2400" dirty="0" err="1"/>
              <a:t>Low</a:t>
            </a:r>
            <a:r>
              <a:rPr lang="et-EE" altLang="en-US" sz="2400" dirty="0"/>
              <a:t> </a:t>
            </a:r>
            <a:r>
              <a:rPr lang="et-EE" altLang="en-US" sz="2400" dirty="0" err="1"/>
              <a:t>levels</a:t>
            </a:r>
            <a:r>
              <a:rPr lang="et-EE" altLang="en-US" sz="2400" dirty="0"/>
              <a:t> of </a:t>
            </a:r>
            <a:r>
              <a:rPr lang="et-EE" altLang="en-US" sz="2400" dirty="0" err="1"/>
              <a:t>healthy</a:t>
            </a:r>
            <a:r>
              <a:rPr lang="et-EE" altLang="en-US" sz="2400" dirty="0"/>
              <a:t> </a:t>
            </a:r>
            <a:r>
              <a:rPr lang="et-EE" altLang="en-US" sz="2400" dirty="0" err="1"/>
              <a:t>life</a:t>
            </a:r>
            <a:r>
              <a:rPr lang="et-EE" altLang="en-US" sz="2400" dirty="0"/>
              <a:t> </a:t>
            </a:r>
            <a:r>
              <a:rPr lang="et-EE" altLang="en-US" sz="2400" dirty="0" err="1"/>
              <a:t>years</a:t>
            </a:r>
            <a:r>
              <a:rPr lang="et-EE" altLang="en-US" sz="2400" dirty="0"/>
              <a:t> – are </a:t>
            </a:r>
            <a:r>
              <a:rPr lang="et-EE" altLang="en-US" sz="2400" dirty="0" err="1"/>
              <a:t>disability</a:t>
            </a:r>
            <a:r>
              <a:rPr lang="et-EE" altLang="en-US" sz="2400" dirty="0"/>
              <a:t> </a:t>
            </a:r>
            <a:r>
              <a:rPr lang="et-EE" altLang="en-US" sz="2400" dirty="0" err="1"/>
              <a:t>benefits</a:t>
            </a:r>
            <a:r>
              <a:rPr lang="et-EE" altLang="en-US" sz="2400" dirty="0"/>
              <a:t> </a:t>
            </a:r>
            <a:r>
              <a:rPr lang="et-EE" altLang="en-US" sz="2400" dirty="0" err="1"/>
              <a:t>new</a:t>
            </a:r>
            <a:r>
              <a:rPr lang="et-EE" altLang="en-US" sz="2400" dirty="0"/>
              <a:t> </a:t>
            </a:r>
            <a:r>
              <a:rPr lang="et-EE" altLang="en-US" sz="2400" dirty="0" err="1"/>
              <a:t>route</a:t>
            </a:r>
            <a:r>
              <a:rPr lang="et-EE" altLang="en-US" sz="2400" dirty="0"/>
              <a:t> </a:t>
            </a:r>
            <a:r>
              <a:rPr lang="et-EE" altLang="en-US" sz="2400" dirty="0" err="1"/>
              <a:t>to</a:t>
            </a:r>
            <a:r>
              <a:rPr lang="et-EE" altLang="en-US" sz="2400" dirty="0"/>
              <a:t> </a:t>
            </a:r>
            <a:r>
              <a:rPr lang="et-EE" altLang="en-US" sz="2400" dirty="0" err="1"/>
              <a:t>poverty</a:t>
            </a:r>
            <a:r>
              <a:rPr lang="et-EE" altLang="en-US" sz="2400" dirty="0"/>
              <a:t>?</a:t>
            </a:r>
          </a:p>
          <a:p>
            <a:endParaRPr lang="et-EE" altLang="en-US" sz="2400" dirty="0"/>
          </a:p>
          <a:p>
            <a:r>
              <a:rPr lang="et-EE" altLang="en-US" sz="2400" dirty="0" err="1"/>
              <a:t>Active</a:t>
            </a:r>
            <a:r>
              <a:rPr lang="et-EE" altLang="en-US" sz="2400" dirty="0"/>
              <a:t> </a:t>
            </a:r>
            <a:r>
              <a:rPr lang="et-EE" altLang="en-US" sz="2400" dirty="0" err="1"/>
              <a:t>life</a:t>
            </a:r>
            <a:r>
              <a:rPr lang="et-EE" altLang="en-US" sz="2400" dirty="0"/>
              <a:t> in </a:t>
            </a:r>
            <a:r>
              <a:rPr lang="et-EE" altLang="en-US" sz="2400" dirty="0" err="1"/>
              <a:t>older</a:t>
            </a:r>
            <a:r>
              <a:rPr lang="et-EE" altLang="en-US" sz="2400" dirty="0"/>
              <a:t> </a:t>
            </a:r>
            <a:r>
              <a:rPr lang="et-EE" altLang="en-US" sz="2400" dirty="0" err="1"/>
              <a:t>ages</a:t>
            </a:r>
            <a:r>
              <a:rPr lang="et-EE" altLang="en-US" sz="2400" dirty="0"/>
              <a:t> – </a:t>
            </a:r>
            <a:r>
              <a:rPr lang="et-EE" altLang="en-US" sz="2400" dirty="0" err="1"/>
              <a:t>does</a:t>
            </a:r>
            <a:r>
              <a:rPr lang="et-EE" altLang="en-US" sz="2400" dirty="0"/>
              <a:t> </a:t>
            </a:r>
            <a:r>
              <a:rPr lang="et-EE" altLang="en-US" sz="2400" dirty="0" err="1"/>
              <a:t>our</a:t>
            </a:r>
            <a:r>
              <a:rPr lang="et-EE" altLang="en-US" sz="2400" dirty="0"/>
              <a:t> </a:t>
            </a:r>
            <a:r>
              <a:rPr lang="et-EE" altLang="en-US" sz="2400" dirty="0" err="1"/>
              <a:t>education</a:t>
            </a:r>
            <a:r>
              <a:rPr lang="et-EE" altLang="en-US" sz="2400" dirty="0"/>
              <a:t> </a:t>
            </a:r>
            <a:r>
              <a:rPr lang="et-EE" altLang="en-US" sz="2400" dirty="0" err="1"/>
              <a:t>system</a:t>
            </a:r>
            <a:r>
              <a:rPr lang="et-EE" altLang="en-US" sz="2400" dirty="0"/>
              <a:t> </a:t>
            </a:r>
            <a:r>
              <a:rPr lang="et-EE" altLang="en-US" sz="2400" dirty="0" err="1"/>
              <a:t>support</a:t>
            </a:r>
            <a:r>
              <a:rPr lang="et-EE" altLang="en-US" sz="2400" dirty="0"/>
              <a:t> </a:t>
            </a:r>
            <a:r>
              <a:rPr lang="et-EE" altLang="en-US" sz="2400" dirty="0" err="1"/>
              <a:t>it</a:t>
            </a:r>
            <a:r>
              <a:rPr lang="et-EE" altLang="en-US" sz="2400" dirty="0"/>
              <a:t>?</a:t>
            </a:r>
          </a:p>
          <a:p>
            <a:endParaRPr lang="et-EE" altLang="en-US" sz="2400" dirty="0"/>
          </a:p>
          <a:p>
            <a:r>
              <a:rPr lang="et-EE" altLang="en-US" sz="2400" dirty="0" err="1"/>
              <a:t>What</a:t>
            </a:r>
            <a:r>
              <a:rPr lang="et-EE" altLang="en-US" sz="2400" dirty="0"/>
              <a:t> are </a:t>
            </a:r>
            <a:r>
              <a:rPr lang="et-EE" altLang="en-US" sz="2400" dirty="0" err="1"/>
              <a:t>the</a:t>
            </a:r>
            <a:r>
              <a:rPr lang="et-EE" altLang="en-US" sz="2400" dirty="0"/>
              <a:t> </a:t>
            </a:r>
            <a:r>
              <a:rPr lang="et-EE" altLang="en-US" sz="2400" dirty="0" err="1"/>
              <a:t>main</a:t>
            </a:r>
            <a:r>
              <a:rPr lang="et-EE" altLang="en-US" sz="2400" dirty="0"/>
              <a:t> </a:t>
            </a:r>
            <a:r>
              <a:rPr lang="et-EE" altLang="en-US" sz="2400" dirty="0" err="1"/>
              <a:t>policy</a:t>
            </a:r>
            <a:r>
              <a:rPr lang="et-EE" altLang="en-US" sz="2400" dirty="0"/>
              <a:t> </a:t>
            </a:r>
            <a:r>
              <a:rPr lang="et-EE" altLang="en-US" sz="2400" dirty="0" err="1"/>
              <a:t>tools</a:t>
            </a:r>
            <a:r>
              <a:rPr lang="et-EE" altLang="en-US" sz="2400" dirty="0"/>
              <a:t> </a:t>
            </a:r>
            <a:r>
              <a:rPr lang="et-EE" altLang="en-US" sz="2400" dirty="0" err="1"/>
              <a:t>to</a:t>
            </a:r>
            <a:r>
              <a:rPr lang="et-EE" altLang="en-US" sz="2400" dirty="0"/>
              <a:t> </a:t>
            </a:r>
            <a:r>
              <a:rPr lang="et-EE" altLang="en-US" sz="2400" dirty="0" err="1"/>
              <a:t>enhance</a:t>
            </a:r>
            <a:r>
              <a:rPr lang="et-EE" altLang="en-US" sz="2400" dirty="0"/>
              <a:t> </a:t>
            </a:r>
            <a:r>
              <a:rPr lang="et-EE" altLang="en-US" sz="2400" dirty="0" err="1"/>
              <a:t>well-being</a:t>
            </a:r>
            <a:r>
              <a:rPr lang="et-EE" altLang="en-US" sz="2400" dirty="0"/>
              <a:t> at </a:t>
            </a:r>
            <a:r>
              <a:rPr lang="et-EE" altLang="en-US" sz="2400" dirty="0" err="1"/>
              <a:t>older</a:t>
            </a:r>
            <a:r>
              <a:rPr lang="et-EE" altLang="en-US" sz="2400" dirty="0"/>
              <a:t> </a:t>
            </a:r>
            <a:r>
              <a:rPr lang="et-EE" altLang="en-US" sz="2400" dirty="0" err="1"/>
              <a:t>ages</a:t>
            </a:r>
            <a:r>
              <a:rPr lang="et-EE" altLang="en-US" sz="2400" dirty="0"/>
              <a:t>. </a:t>
            </a:r>
            <a:r>
              <a:rPr lang="et-EE" altLang="en-US" sz="2400" dirty="0" err="1"/>
              <a:t>Is</a:t>
            </a:r>
            <a:r>
              <a:rPr lang="et-EE" altLang="en-US" sz="2400" dirty="0"/>
              <a:t> </a:t>
            </a:r>
            <a:r>
              <a:rPr lang="et-EE" altLang="en-US" sz="2400" dirty="0" err="1"/>
              <a:t>it</a:t>
            </a:r>
            <a:r>
              <a:rPr lang="et-EE" altLang="en-US" sz="2400" dirty="0"/>
              <a:t> a </a:t>
            </a:r>
            <a:r>
              <a:rPr lang="et-EE" altLang="en-US" sz="2400" dirty="0" err="1"/>
              <a:t>free</a:t>
            </a:r>
            <a:r>
              <a:rPr lang="et-EE" altLang="en-US" sz="2400" dirty="0"/>
              <a:t> </a:t>
            </a:r>
            <a:r>
              <a:rPr lang="et-EE" altLang="en-US" sz="2400" dirty="0" err="1"/>
              <a:t>choice</a:t>
            </a:r>
            <a:r>
              <a:rPr lang="et-EE" altLang="en-US" sz="2400" dirty="0"/>
              <a:t> of </a:t>
            </a:r>
            <a:r>
              <a:rPr lang="et-EE" altLang="en-US" sz="2400" dirty="0" err="1"/>
              <a:t>activities</a:t>
            </a:r>
            <a:r>
              <a:rPr lang="et-EE" altLang="en-US" sz="2400" dirty="0"/>
              <a:t> and </a:t>
            </a:r>
            <a:r>
              <a:rPr lang="et-EE" altLang="en-US" sz="2400" dirty="0" err="1"/>
              <a:t>less</a:t>
            </a:r>
            <a:r>
              <a:rPr lang="et-EE" altLang="en-US" sz="2400" dirty="0"/>
              <a:t> </a:t>
            </a:r>
            <a:r>
              <a:rPr lang="et-EE" altLang="en-US" sz="2400" dirty="0" err="1"/>
              <a:t>burden</a:t>
            </a:r>
            <a:r>
              <a:rPr lang="et-EE" altLang="en-US" sz="2400" dirty="0"/>
              <a:t> on </a:t>
            </a:r>
            <a:r>
              <a:rPr lang="et-EE" altLang="en-US" sz="2400" dirty="0" err="1"/>
              <a:t>health</a:t>
            </a:r>
            <a:r>
              <a:rPr lang="et-EE" altLang="en-US" sz="2400" dirty="0"/>
              <a:t> </a:t>
            </a:r>
            <a:r>
              <a:rPr lang="et-EE" altLang="en-US" sz="2400" dirty="0" err="1"/>
              <a:t>care</a:t>
            </a:r>
            <a:r>
              <a:rPr lang="et-EE" altLang="en-US" sz="2400" dirty="0"/>
              <a:t>?</a:t>
            </a:r>
          </a:p>
          <a:p>
            <a:endParaRPr lang="et-EE" altLang="en-US" sz="2400" dirty="0"/>
          </a:p>
        </p:txBody>
      </p:sp>
    </p:spTree>
    <p:extLst>
      <p:ext uri="{BB962C8B-B14F-4D97-AF65-F5344CB8AC3E}">
        <p14:creationId xmlns:p14="http://schemas.microsoft.com/office/powerpoint/2010/main" val="55700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43C2A07-0F73-4669-BA54-EBCEBEC64FBE}"/>
              </a:ext>
            </a:extLst>
          </p:cNvPr>
          <p:cNvSpPr txBox="1"/>
          <p:nvPr/>
        </p:nvSpPr>
        <p:spPr>
          <a:xfrm>
            <a:off x="746196" y="2157074"/>
            <a:ext cx="3201556" cy="3231654"/>
          </a:xfrm>
          <a:prstGeom prst="rect">
            <a:avLst/>
          </a:prstGeom>
          <a:noFill/>
        </p:spPr>
        <p:txBody>
          <a:bodyPr wrap="square" rtlCol="0">
            <a:spAutoFit/>
          </a:bodyPr>
          <a:lstStyle/>
          <a:p>
            <a:pPr algn="r"/>
            <a:r>
              <a:rPr lang="et-EE" altLang="en-US" sz="3600" err="1">
                <a:solidFill>
                  <a:schemeClr val="accent1"/>
                </a:solidFill>
              </a:rPr>
              <a:t>Unique</a:t>
            </a:r>
            <a:r>
              <a:rPr lang="et-EE" altLang="en-US" sz="3600">
                <a:solidFill>
                  <a:schemeClr val="accent1"/>
                </a:solidFill>
              </a:rPr>
              <a:t> chance </a:t>
            </a:r>
            <a:r>
              <a:rPr lang="et-EE" altLang="en-US" sz="3600" dirty="0" err="1">
                <a:solidFill>
                  <a:schemeClr val="accent1"/>
                </a:solidFill>
              </a:rPr>
              <a:t>for</a:t>
            </a:r>
            <a:r>
              <a:rPr lang="et-EE" altLang="en-US" sz="3600" dirty="0">
                <a:solidFill>
                  <a:schemeClr val="accent1"/>
                </a:solidFill>
              </a:rPr>
              <a:t> </a:t>
            </a:r>
            <a:r>
              <a:rPr lang="et-EE" altLang="en-US" sz="3600" dirty="0" err="1">
                <a:solidFill>
                  <a:schemeClr val="accent1"/>
                </a:solidFill>
              </a:rPr>
              <a:t>comparative</a:t>
            </a:r>
            <a:r>
              <a:rPr lang="et-EE" altLang="en-US" sz="3600" dirty="0">
                <a:solidFill>
                  <a:schemeClr val="accent1"/>
                </a:solidFill>
              </a:rPr>
              <a:t> </a:t>
            </a:r>
            <a:r>
              <a:rPr lang="et-EE" altLang="en-US" sz="3600" dirty="0" err="1">
                <a:solidFill>
                  <a:schemeClr val="accent1"/>
                </a:solidFill>
              </a:rPr>
              <a:t>analyses</a:t>
            </a:r>
            <a:r>
              <a:rPr lang="et-EE" altLang="en-US" sz="3600" dirty="0">
                <a:solidFill>
                  <a:schemeClr val="accent1"/>
                </a:solidFill>
              </a:rPr>
              <a:t> in Estonia, Latvia, </a:t>
            </a:r>
            <a:r>
              <a:rPr lang="et-EE" altLang="en-US" sz="3600" dirty="0" err="1">
                <a:solidFill>
                  <a:schemeClr val="accent1"/>
                </a:solidFill>
              </a:rPr>
              <a:t>Lithuania</a:t>
            </a:r>
            <a:endParaRPr lang="en-US" altLang="en-US" sz="3600" dirty="0">
              <a:solidFill>
                <a:schemeClr val="accent1"/>
              </a:solidFill>
            </a:endParaRPr>
          </a:p>
          <a:p>
            <a:endParaRPr lang="et-EE" altLang="en-US" sz="2400" dirty="0"/>
          </a:p>
        </p:txBody>
      </p:sp>
      <p:pic>
        <p:nvPicPr>
          <p:cNvPr id="5" name="Pilt 4">
            <a:extLst>
              <a:ext uri="{FF2B5EF4-FFF2-40B4-BE49-F238E27FC236}">
                <a16:creationId xmlns:a16="http://schemas.microsoft.com/office/drawing/2014/main" id="{91080843-3B04-47B2-8826-4DD602DE433F}"/>
              </a:ext>
            </a:extLst>
          </p:cNvPr>
          <p:cNvPicPr>
            <a:picLocks noChangeAspect="1"/>
          </p:cNvPicPr>
          <p:nvPr/>
        </p:nvPicPr>
        <p:blipFill>
          <a:blip r:embed="rId3"/>
          <a:stretch>
            <a:fillRect/>
          </a:stretch>
        </p:blipFill>
        <p:spPr>
          <a:xfrm>
            <a:off x="4596379" y="1268425"/>
            <a:ext cx="5928874" cy="4480948"/>
          </a:xfrm>
          <a:prstGeom prst="rect">
            <a:avLst/>
          </a:prstGeom>
        </p:spPr>
      </p:pic>
      <p:sp>
        <p:nvSpPr>
          <p:cNvPr id="2" name="TextBox 1">
            <a:extLst>
              <a:ext uri="{FF2B5EF4-FFF2-40B4-BE49-F238E27FC236}">
                <a16:creationId xmlns:a16="http://schemas.microsoft.com/office/drawing/2014/main" id="{1E93753B-C372-4BDA-87C8-8D9857A2E7FC}"/>
              </a:ext>
            </a:extLst>
          </p:cNvPr>
          <p:cNvSpPr txBox="1"/>
          <p:nvPr/>
        </p:nvSpPr>
        <p:spPr>
          <a:xfrm>
            <a:off x="5663953" y="5877017"/>
            <a:ext cx="4101484" cy="307777"/>
          </a:xfrm>
          <a:prstGeom prst="rect">
            <a:avLst/>
          </a:prstGeom>
          <a:noFill/>
        </p:spPr>
        <p:txBody>
          <a:bodyPr wrap="square" rtlCol="0">
            <a:spAutoFit/>
          </a:bodyPr>
          <a:lstStyle/>
          <a:p>
            <a:pPr algn="ctr"/>
            <a:r>
              <a:rPr lang="et-EE" sz="1400" dirty="0"/>
              <a:t>September 16, 2019 in Tallinn</a:t>
            </a:r>
            <a:endParaRPr lang="en-US" sz="1400" dirty="0"/>
          </a:p>
        </p:txBody>
      </p:sp>
    </p:spTree>
    <p:extLst>
      <p:ext uri="{BB962C8B-B14F-4D97-AF65-F5344CB8AC3E}">
        <p14:creationId xmlns:p14="http://schemas.microsoft.com/office/powerpoint/2010/main" val="74256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6">
            <a:extLst>
              <a:ext uri="{FF2B5EF4-FFF2-40B4-BE49-F238E27FC236}">
                <a16:creationId xmlns:a16="http://schemas.microsoft.com/office/drawing/2014/main" id="{BAACAC90-32D2-46DF-B98A-E48231919768}"/>
              </a:ext>
            </a:extLst>
          </p:cNvPr>
          <p:cNvSpPr>
            <a:spLocks noGrp="1"/>
          </p:cNvSpPr>
          <p:nvPr>
            <p:ph type="ctrTitle"/>
          </p:nvPr>
        </p:nvSpPr>
        <p:spPr>
          <a:xfrm>
            <a:off x="4055891" y="1488982"/>
            <a:ext cx="7955593" cy="4927601"/>
          </a:xfrm>
        </p:spPr>
        <p:txBody>
          <a:bodyPr anchor="ctr">
            <a:noAutofit/>
          </a:bodyPr>
          <a:lstStyle/>
          <a:p>
            <a:pPr algn="l"/>
            <a:r>
              <a:rPr lang="et-EE" sz="2400" dirty="0">
                <a:latin typeface="+mn-lt"/>
              </a:rPr>
              <a:t>2004 start (12 </a:t>
            </a:r>
            <a:r>
              <a:rPr lang="et-EE" sz="2400" dirty="0" err="1">
                <a:latin typeface="+mn-lt"/>
              </a:rPr>
              <a:t>countries</a:t>
            </a:r>
            <a:r>
              <a:rPr lang="et-EE" sz="2400" dirty="0">
                <a:latin typeface="+mn-lt"/>
              </a:rPr>
              <a:t>)</a:t>
            </a:r>
            <a:br>
              <a:rPr lang="et-EE" sz="2400" dirty="0">
                <a:latin typeface="+mn-lt"/>
              </a:rPr>
            </a:br>
            <a:r>
              <a:rPr lang="et-EE" sz="600" dirty="0">
                <a:latin typeface="+mn-lt"/>
              </a:rPr>
              <a:t> </a:t>
            </a:r>
            <a:br>
              <a:rPr lang="et-EE" sz="2400" dirty="0">
                <a:latin typeface="+mn-lt"/>
              </a:rPr>
            </a:br>
            <a:r>
              <a:rPr lang="et-EE" sz="2400" dirty="0">
                <a:latin typeface="+mn-lt"/>
              </a:rPr>
              <a:t>2010 Estonia </a:t>
            </a:r>
            <a:r>
              <a:rPr lang="et-EE" sz="2400" dirty="0" err="1">
                <a:latin typeface="+mn-lt"/>
              </a:rPr>
              <a:t>joined</a:t>
            </a:r>
            <a:r>
              <a:rPr lang="et-EE" sz="2400" dirty="0">
                <a:latin typeface="+mn-lt"/>
              </a:rPr>
              <a:t> </a:t>
            </a:r>
            <a:r>
              <a:rPr lang="et-EE" sz="2400" dirty="0" err="1">
                <a:latin typeface="+mn-lt"/>
              </a:rPr>
              <a:t>the</a:t>
            </a:r>
            <a:r>
              <a:rPr lang="et-EE" sz="2400" dirty="0">
                <a:latin typeface="+mn-lt"/>
              </a:rPr>
              <a:t> </a:t>
            </a:r>
            <a:r>
              <a:rPr lang="et-EE" sz="2400" dirty="0" err="1">
                <a:latin typeface="+mn-lt"/>
              </a:rPr>
              <a:t>survey</a:t>
            </a:r>
            <a:r>
              <a:rPr lang="et-EE" sz="2400" dirty="0">
                <a:latin typeface="+mn-lt"/>
              </a:rPr>
              <a:t> (16 </a:t>
            </a:r>
            <a:r>
              <a:rPr lang="et-EE" sz="2400" dirty="0" err="1">
                <a:latin typeface="+mn-lt"/>
              </a:rPr>
              <a:t>countries</a:t>
            </a:r>
            <a:r>
              <a:rPr lang="et-EE" sz="2400" dirty="0">
                <a:latin typeface="+mn-lt"/>
              </a:rPr>
              <a:t>, </a:t>
            </a:r>
            <a:r>
              <a:rPr lang="et-EE" sz="2000" dirty="0" err="1">
                <a:latin typeface="+mn-lt"/>
              </a:rPr>
              <a:t>incl</a:t>
            </a:r>
            <a:r>
              <a:rPr lang="et-EE" sz="2000" dirty="0">
                <a:latin typeface="+mn-lt"/>
              </a:rPr>
              <a:t> CZ, PL, HU, SL</a:t>
            </a:r>
            <a:r>
              <a:rPr lang="et-EE" sz="2400" dirty="0">
                <a:latin typeface="+mn-lt"/>
              </a:rPr>
              <a:t>)</a:t>
            </a:r>
            <a:br>
              <a:rPr lang="et-EE" sz="2400" dirty="0">
                <a:latin typeface="+mn-lt"/>
              </a:rPr>
            </a:br>
            <a:r>
              <a:rPr lang="et-EE" sz="600" dirty="0">
                <a:latin typeface="+mn-lt"/>
              </a:rPr>
              <a:t> </a:t>
            </a:r>
            <a:br>
              <a:rPr lang="et-EE" sz="2400" dirty="0">
                <a:latin typeface="+mn-lt"/>
              </a:rPr>
            </a:br>
            <a:r>
              <a:rPr lang="et-EE" sz="2400" dirty="0">
                <a:latin typeface="+mn-lt"/>
              </a:rPr>
              <a:t>2011 </a:t>
            </a:r>
            <a:r>
              <a:rPr lang="et-EE" sz="2400" dirty="0" err="1">
                <a:latin typeface="+mn-lt"/>
              </a:rPr>
              <a:t>wave</a:t>
            </a:r>
            <a:r>
              <a:rPr lang="et-EE" sz="2400" dirty="0">
                <a:latin typeface="+mn-lt"/>
              </a:rPr>
              <a:t> 4 (1) – </a:t>
            </a:r>
            <a:r>
              <a:rPr lang="et-EE" sz="2400" dirty="0" err="1">
                <a:latin typeface="+mn-lt"/>
              </a:rPr>
              <a:t>social</a:t>
            </a:r>
            <a:r>
              <a:rPr lang="et-EE" sz="2400" dirty="0">
                <a:latin typeface="+mn-lt"/>
              </a:rPr>
              <a:t> </a:t>
            </a:r>
            <a:r>
              <a:rPr lang="et-EE" sz="2400" dirty="0" err="1">
                <a:latin typeface="+mn-lt"/>
              </a:rPr>
              <a:t>network</a:t>
            </a:r>
            <a:r>
              <a:rPr lang="et-EE" sz="2400" dirty="0">
                <a:latin typeface="+mn-lt"/>
              </a:rPr>
              <a:t>  </a:t>
            </a:r>
            <a:br>
              <a:rPr lang="et-EE" sz="2400" dirty="0">
                <a:latin typeface="+mn-lt"/>
              </a:rPr>
            </a:br>
            <a:r>
              <a:rPr lang="et-EE" sz="600" dirty="0">
                <a:latin typeface="+mn-lt"/>
              </a:rPr>
              <a:t> </a:t>
            </a:r>
            <a:br>
              <a:rPr lang="et-EE" sz="2400" dirty="0">
                <a:latin typeface="+mn-lt"/>
              </a:rPr>
            </a:br>
            <a:r>
              <a:rPr lang="en-US" sz="2400" dirty="0">
                <a:latin typeface="+mn-lt"/>
              </a:rPr>
              <a:t>2012 </a:t>
            </a:r>
            <a:r>
              <a:rPr lang="et-EE" sz="2400" dirty="0" err="1">
                <a:latin typeface="+mn-lt"/>
              </a:rPr>
              <a:t>conference</a:t>
            </a:r>
            <a:r>
              <a:rPr lang="et-EE" sz="2400" dirty="0">
                <a:latin typeface="+mn-lt"/>
              </a:rPr>
              <a:t> </a:t>
            </a:r>
            <a:r>
              <a:rPr lang="en-US" sz="2400" dirty="0">
                <a:latin typeface="+mn-lt"/>
              </a:rPr>
              <a:t>“</a:t>
            </a:r>
            <a:r>
              <a:rPr lang="et-EE" sz="2400" dirty="0" err="1">
                <a:latin typeface="+mn-lt"/>
              </a:rPr>
              <a:t>How</a:t>
            </a:r>
            <a:r>
              <a:rPr lang="et-EE" sz="2400" dirty="0">
                <a:latin typeface="+mn-lt"/>
              </a:rPr>
              <a:t> </a:t>
            </a:r>
            <a:r>
              <a:rPr lang="et-EE" sz="2400" dirty="0" err="1">
                <a:latin typeface="+mn-lt"/>
              </a:rPr>
              <a:t>Estonians</a:t>
            </a:r>
            <a:r>
              <a:rPr lang="et-EE" sz="2400" dirty="0">
                <a:latin typeface="+mn-lt"/>
              </a:rPr>
              <a:t> </a:t>
            </a:r>
            <a:r>
              <a:rPr lang="et-EE" sz="2400" dirty="0" err="1">
                <a:latin typeface="+mn-lt"/>
              </a:rPr>
              <a:t>age</a:t>
            </a:r>
            <a:r>
              <a:rPr lang="en-US" sz="2400" dirty="0">
                <a:latin typeface="+mn-lt"/>
              </a:rPr>
              <a:t>?”</a:t>
            </a:r>
            <a:br>
              <a:rPr lang="et-EE" sz="2400" dirty="0">
                <a:latin typeface="+mn-lt"/>
              </a:rPr>
            </a:br>
            <a:r>
              <a:rPr lang="et-EE" sz="600" dirty="0">
                <a:latin typeface="+mn-lt"/>
              </a:rPr>
              <a:t> </a:t>
            </a:r>
            <a:br>
              <a:rPr lang="et-EE" sz="2400" dirty="0">
                <a:latin typeface="+mn-lt"/>
              </a:rPr>
            </a:br>
            <a:r>
              <a:rPr lang="et-EE" sz="2400" dirty="0">
                <a:latin typeface="+mn-lt"/>
              </a:rPr>
              <a:t>2013 </a:t>
            </a:r>
            <a:r>
              <a:rPr lang="et-EE" sz="2400" dirty="0" err="1">
                <a:latin typeface="+mn-lt"/>
              </a:rPr>
              <a:t>wave</a:t>
            </a:r>
            <a:r>
              <a:rPr lang="et-EE" sz="2400" dirty="0">
                <a:latin typeface="+mn-lt"/>
              </a:rPr>
              <a:t> 5 (2) </a:t>
            </a:r>
            <a:br>
              <a:rPr lang="et-EE" sz="2400" dirty="0">
                <a:latin typeface="+mn-lt"/>
              </a:rPr>
            </a:br>
            <a:r>
              <a:rPr lang="et-EE" sz="600" dirty="0">
                <a:latin typeface="+mn-lt"/>
              </a:rPr>
              <a:t> </a:t>
            </a:r>
            <a:br>
              <a:rPr lang="et-EE" sz="2400" dirty="0">
                <a:latin typeface="+mn-lt"/>
              </a:rPr>
            </a:br>
            <a:r>
              <a:rPr lang="et-EE" sz="2400" dirty="0">
                <a:latin typeface="+mn-lt"/>
              </a:rPr>
              <a:t>2013, 2014, 2015 – </a:t>
            </a:r>
            <a:r>
              <a:rPr lang="en-US" sz="2400" dirty="0">
                <a:latin typeface="+mn-lt"/>
              </a:rPr>
              <a:t>briefings for master students </a:t>
            </a:r>
            <a:br>
              <a:rPr lang="et-EE" sz="2400" dirty="0">
                <a:latin typeface="+mn-lt"/>
              </a:rPr>
            </a:br>
            <a:r>
              <a:rPr lang="et-EE" sz="600" dirty="0">
                <a:latin typeface="+mn-lt"/>
              </a:rPr>
              <a:t> </a:t>
            </a:r>
            <a:br>
              <a:rPr lang="et-EE" sz="2400" dirty="0">
                <a:latin typeface="+mn-lt"/>
              </a:rPr>
            </a:br>
            <a:r>
              <a:rPr lang="fi-FI" sz="2400" dirty="0">
                <a:latin typeface="+mn-lt"/>
              </a:rPr>
              <a:t>2014 </a:t>
            </a:r>
            <a:r>
              <a:rPr lang="et-EE" sz="2400" dirty="0">
                <a:latin typeface="+mn-lt"/>
              </a:rPr>
              <a:t>database training </a:t>
            </a:r>
            <a:r>
              <a:rPr lang="et-EE" sz="2400" dirty="0" err="1">
                <a:latin typeface="+mn-lt"/>
              </a:rPr>
              <a:t>for</a:t>
            </a:r>
            <a:r>
              <a:rPr lang="et-EE" sz="2400" dirty="0">
                <a:latin typeface="+mn-lt"/>
              </a:rPr>
              <a:t> </a:t>
            </a:r>
            <a:r>
              <a:rPr lang="et-EE" sz="2400" dirty="0" err="1">
                <a:latin typeface="+mn-lt"/>
              </a:rPr>
              <a:t>analysts</a:t>
            </a:r>
            <a:r>
              <a:rPr lang="et-EE" sz="2400" dirty="0">
                <a:latin typeface="+mn-lt"/>
              </a:rPr>
              <a:t> from </a:t>
            </a:r>
            <a:r>
              <a:rPr lang="et-EE" sz="2400" dirty="0" err="1">
                <a:latin typeface="+mn-lt"/>
              </a:rPr>
              <a:t>ministries</a:t>
            </a:r>
            <a:r>
              <a:rPr lang="et-EE" sz="2400" dirty="0">
                <a:latin typeface="+mn-lt"/>
              </a:rPr>
              <a:t>  </a:t>
            </a:r>
            <a:br>
              <a:rPr lang="et-EE" sz="2400" dirty="0">
                <a:latin typeface="+mn-lt"/>
              </a:rPr>
            </a:br>
            <a:r>
              <a:rPr lang="et-EE" sz="600" dirty="0">
                <a:latin typeface="+mn-lt"/>
              </a:rPr>
              <a:t>  </a:t>
            </a:r>
            <a:br>
              <a:rPr lang="et-EE" sz="2400" dirty="0">
                <a:latin typeface="+mn-lt"/>
              </a:rPr>
            </a:br>
            <a:r>
              <a:rPr lang="et-EE" sz="2400" dirty="0">
                <a:latin typeface="+mn-lt"/>
              </a:rPr>
              <a:t>2015 wave 6 (3) – </a:t>
            </a:r>
            <a:r>
              <a:rPr lang="et-EE" sz="2400" dirty="0" err="1">
                <a:latin typeface="+mn-lt"/>
              </a:rPr>
              <a:t>bio-markers</a:t>
            </a:r>
            <a:br>
              <a:rPr lang="et-EE" sz="2400" dirty="0">
                <a:latin typeface="+mn-lt"/>
              </a:rPr>
            </a:br>
            <a:r>
              <a:rPr lang="et-EE" sz="600" dirty="0">
                <a:latin typeface="+mn-lt"/>
              </a:rPr>
              <a:t> </a:t>
            </a:r>
            <a:br>
              <a:rPr lang="et-EE" sz="2400" dirty="0">
                <a:latin typeface="+mn-lt"/>
              </a:rPr>
            </a:br>
            <a:r>
              <a:rPr lang="et-EE" sz="2400" dirty="0">
                <a:latin typeface="+mn-lt"/>
              </a:rPr>
              <a:t>2016 book „</a:t>
            </a:r>
            <a:r>
              <a:rPr lang="en-US" sz="2400" dirty="0">
                <a:latin typeface="+mn-lt"/>
              </a:rPr>
              <a:t>A view on the gr</a:t>
            </a:r>
            <a:r>
              <a:rPr lang="et-EE" sz="2400" dirty="0">
                <a:latin typeface="+mn-lt"/>
              </a:rPr>
              <a:t>e</a:t>
            </a:r>
            <a:r>
              <a:rPr lang="en-US" sz="2400" dirty="0">
                <a:latin typeface="+mn-lt"/>
              </a:rPr>
              <a:t>y area</a:t>
            </a:r>
            <a:r>
              <a:rPr lang="et-EE" sz="2400" dirty="0">
                <a:latin typeface="+mn-lt"/>
              </a:rPr>
              <a:t>“ (w 1, 2)</a:t>
            </a:r>
            <a:br>
              <a:rPr lang="et-EE" sz="2400" dirty="0">
                <a:latin typeface="+mn-lt"/>
              </a:rPr>
            </a:br>
            <a:r>
              <a:rPr lang="et-EE" sz="600" dirty="0">
                <a:latin typeface="+mn-lt"/>
              </a:rPr>
              <a:t> </a:t>
            </a:r>
            <a:br>
              <a:rPr lang="et-EE" sz="2400" dirty="0">
                <a:latin typeface="+mn-lt"/>
              </a:rPr>
            </a:br>
            <a:r>
              <a:rPr lang="et-EE" sz="2400" dirty="0">
                <a:latin typeface="+mn-lt"/>
              </a:rPr>
              <a:t>2017 wave 7 (4) – life histories (24 </a:t>
            </a:r>
            <a:r>
              <a:rPr lang="et-EE" sz="2400" dirty="0" err="1">
                <a:latin typeface="+mn-lt"/>
              </a:rPr>
              <a:t>countries</a:t>
            </a:r>
            <a:r>
              <a:rPr lang="et-EE" sz="2400" dirty="0">
                <a:latin typeface="+mn-lt"/>
              </a:rPr>
              <a:t>)</a:t>
            </a:r>
            <a:br>
              <a:rPr lang="et-EE" sz="2400" dirty="0">
                <a:latin typeface="+mn-lt"/>
              </a:rPr>
            </a:br>
            <a:r>
              <a:rPr lang="et-EE" sz="600" dirty="0">
                <a:latin typeface="+mn-lt"/>
              </a:rPr>
              <a:t> </a:t>
            </a:r>
            <a:br>
              <a:rPr lang="et-EE" sz="2400" dirty="0">
                <a:latin typeface="+mn-lt"/>
              </a:rPr>
            </a:br>
            <a:r>
              <a:rPr lang="et-EE" sz="2400" dirty="0">
                <a:latin typeface="+mn-lt"/>
              </a:rPr>
              <a:t>2019 wave 8 </a:t>
            </a:r>
            <a:r>
              <a:rPr lang="et-EE" sz="2400" dirty="0" err="1">
                <a:latin typeface="+mn-lt"/>
              </a:rPr>
              <a:t>starts</a:t>
            </a:r>
            <a:r>
              <a:rPr lang="et-EE" sz="2400" dirty="0">
                <a:latin typeface="+mn-lt"/>
              </a:rPr>
              <a:t> (5) – </a:t>
            </a:r>
            <a:r>
              <a:rPr lang="et-EE" sz="2400" dirty="0" err="1">
                <a:latin typeface="+mn-lt"/>
              </a:rPr>
              <a:t>cognition</a:t>
            </a:r>
            <a:br>
              <a:rPr lang="et-EE" sz="2400" dirty="0">
                <a:latin typeface="+mn-lt"/>
              </a:rPr>
            </a:br>
            <a:r>
              <a:rPr lang="et-EE" sz="600" dirty="0">
                <a:latin typeface="+mn-lt"/>
              </a:rPr>
              <a:t> </a:t>
            </a:r>
            <a:br>
              <a:rPr lang="et-EE" sz="2400" dirty="0">
                <a:latin typeface="+mn-lt"/>
              </a:rPr>
            </a:br>
            <a:r>
              <a:rPr lang="et-EE" sz="2400" dirty="0">
                <a:latin typeface="+mn-lt"/>
              </a:rPr>
              <a:t>2019 conference </a:t>
            </a:r>
            <a:r>
              <a:rPr lang="en-US" sz="2400" dirty="0">
                <a:latin typeface="+mn-lt"/>
              </a:rPr>
              <a:t>“A view on the gr</a:t>
            </a:r>
            <a:r>
              <a:rPr lang="et-EE" sz="2400" dirty="0">
                <a:latin typeface="+mn-lt"/>
              </a:rPr>
              <a:t>e</a:t>
            </a:r>
            <a:r>
              <a:rPr lang="en-US" sz="2400" dirty="0">
                <a:latin typeface="+mn-lt"/>
              </a:rPr>
              <a:t>y area. Ageing from the life course perspective”</a:t>
            </a:r>
            <a:endParaRPr lang="et-EE" sz="2400" dirty="0">
              <a:latin typeface="+mn-lt"/>
            </a:endParaRPr>
          </a:p>
        </p:txBody>
      </p: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399499" y="965198"/>
            <a:ext cx="3331696" cy="4927602"/>
          </a:xfrm>
        </p:spPr>
        <p:txBody>
          <a:bodyPr anchor="ctr">
            <a:normAutofit/>
          </a:bodyPr>
          <a:lstStyle/>
          <a:p>
            <a:pPr algn="r"/>
            <a:r>
              <a:rPr lang="et-EE" sz="4400" dirty="0" err="1">
                <a:solidFill>
                  <a:schemeClr val="accent1"/>
                </a:solidFill>
              </a:rPr>
              <a:t>History</a:t>
            </a:r>
            <a:r>
              <a:rPr lang="et-EE" sz="4400" dirty="0">
                <a:solidFill>
                  <a:schemeClr val="accent1"/>
                </a:solidFill>
              </a:rPr>
              <a:t> of </a:t>
            </a:r>
            <a:r>
              <a:rPr lang="et-EE" sz="4400" dirty="0" err="1">
                <a:solidFill>
                  <a:schemeClr val="accent1"/>
                </a:solidFill>
              </a:rPr>
              <a:t>Share</a:t>
            </a:r>
            <a:r>
              <a:rPr lang="et-EE" sz="4400" dirty="0">
                <a:solidFill>
                  <a:schemeClr val="accent1"/>
                </a:solidFill>
              </a:rPr>
              <a:t> Estonia</a:t>
            </a:r>
          </a:p>
        </p:txBody>
      </p:sp>
      <p:pic>
        <p:nvPicPr>
          <p:cNvPr id="8" name="Grafik 10">
            <a:extLst>
              <a:ext uri="{FF2B5EF4-FFF2-40B4-BE49-F238E27FC236}">
                <a16:creationId xmlns:a16="http://schemas.microsoft.com/office/drawing/2014/main" id="{E1825032-4E45-419F-AFA0-8A05A3D7E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273" y="70972"/>
            <a:ext cx="8996781" cy="11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58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182555" y="1237572"/>
            <a:ext cx="3802962" cy="4927602"/>
          </a:xfrm>
        </p:spPr>
        <p:txBody>
          <a:bodyPr anchor="ctr">
            <a:normAutofit fontScale="85000" lnSpcReduction="10000"/>
          </a:bodyPr>
          <a:lstStyle/>
          <a:p>
            <a:pPr algn="r"/>
            <a:r>
              <a:rPr lang="et-EE" sz="4400" dirty="0" err="1">
                <a:solidFill>
                  <a:schemeClr val="accent1"/>
                </a:solidFill>
              </a:rPr>
              <a:t>Sample</a:t>
            </a:r>
            <a:r>
              <a:rPr lang="et-EE" sz="4400" dirty="0">
                <a:solidFill>
                  <a:schemeClr val="accent1"/>
                </a:solidFill>
              </a:rPr>
              <a:t> 7500 </a:t>
            </a:r>
            <a:r>
              <a:rPr lang="et-EE" sz="2600" dirty="0">
                <a:solidFill>
                  <a:schemeClr val="accent1"/>
                </a:solidFill>
              </a:rPr>
              <a:t>(respondent </a:t>
            </a:r>
            <a:r>
              <a:rPr lang="et-EE" sz="2600" dirty="0" err="1">
                <a:solidFill>
                  <a:schemeClr val="accent1"/>
                </a:solidFill>
              </a:rPr>
              <a:t>represents</a:t>
            </a:r>
            <a:r>
              <a:rPr lang="et-EE" sz="2600" dirty="0">
                <a:solidFill>
                  <a:schemeClr val="accent1"/>
                </a:solidFill>
              </a:rPr>
              <a:t> </a:t>
            </a:r>
            <a:r>
              <a:rPr lang="en-US" sz="2600" dirty="0">
                <a:solidFill>
                  <a:schemeClr val="accent1"/>
                </a:solidFill>
              </a:rPr>
              <a:t>70 </a:t>
            </a:r>
            <a:r>
              <a:rPr lang="et-EE" sz="2600" dirty="0" err="1">
                <a:solidFill>
                  <a:schemeClr val="accent1"/>
                </a:solidFill>
              </a:rPr>
              <a:t>persons</a:t>
            </a:r>
            <a:r>
              <a:rPr lang="et-EE" sz="2600" dirty="0">
                <a:solidFill>
                  <a:schemeClr val="accent1"/>
                </a:solidFill>
              </a:rPr>
              <a:t> </a:t>
            </a:r>
            <a:r>
              <a:rPr lang="et-EE" sz="2600" dirty="0" err="1">
                <a:solidFill>
                  <a:schemeClr val="accent1"/>
                </a:solidFill>
              </a:rPr>
              <a:t>with</a:t>
            </a:r>
            <a:r>
              <a:rPr lang="et-EE" sz="2600" dirty="0">
                <a:solidFill>
                  <a:schemeClr val="accent1"/>
                </a:solidFill>
              </a:rPr>
              <a:t> </a:t>
            </a:r>
            <a:r>
              <a:rPr lang="et-EE" sz="2600" dirty="0" err="1">
                <a:solidFill>
                  <a:schemeClr val="accent1"/>
                </a:solidFill>
              </a:rPr>
              <a:t>similar</a:t>
            </a:r>
            <a:r>
              <a:rPr lang="et-EE" sz="2600" dirty="0">
                <a:solidFill>
                  <a:schemeClr val="accent1"/>
                </a:solidFill>
              </a:rPr>
              <a:t> </a:t>
            </a:r>
            <a:r>
              <a:rPr lang="et-EE" sz="2600" dirty="0" err="1">
                <a:solidFill>
                  <a:schemeClr val="accent1"/>
                </a:solidFill>
              </a:rPr>
              <a:t>socio-ecomonic</a:t>
            </a:r>
            <a:r>
              <a:rPr lang="et-EE" sz="2600" dirty="0">
                <a:solidFill>
                  <a:schemeClr val="accent1"/>
                </a:solidFill>
              </a:rPr>
              <a:t> </a:t>
            </a:r>
            <a:r>
              <a:rPr lang="et-EE" sz="2600" dirty="0" err="1">
                <a:solidFill>
                  <a:schemeClr val="accent1"/>
                </a:solidFill>
              </a:rPr>
              <a:t>background</a:t>
            </a:r>
            <a:r>
              <a:rPr lang="et-EE" sz="2600" dirty="0">
                <a:solidFill>
                  <a:schemeClr val="accent1"/>
                </a:solidFill>
              </a:rPr>
              <a:t>)</a:t>
            </a:r>
          </a:p>
          <a:p>
            <a:pPr algn="r"/>
            <a:endParaRPr lang="et-EE" sz="2600" dirty="0">
              <a:solidFill>
                <a:schemeClr val="accent1"/>
              </a:solidFill>
            </a:endParaRPr>
          </a:p>
          <a:p>
            <a:pPr algn="r"/>
            <a:r>
              <a:rPr lang="et-EE" sz="4400" dirty="0" err="1">
                <a:solidFill>
                  <a:schemeClr val="accent1"/>
                </a:solidFill>
              </a:rPr>
              <a:t>Great</a:t>
            </a:r>
            <a:r>
              <a:rPr lang="et-EE" sz="4400" dirty="0">
                <a:solidFill>
                  <a:schemeClr val="accent1"/>
                </a:solidFill>
              </a:rPr>
              <a:t> </a:t>
            </a:r>
            <a:r>
              <a:rPr lang="et-EE" sz="4400" dirty="0" err="1">
                <a:solidFill>
                  <a:schemeClr val="accent1"/>
                </a:solidFill>
              </a:rPr>
              <a:t>opportunity</a:t>
            </a:r>
            <a:r>
              <a:rPr lang="et-EE" sz="4400" dirty="0">
                <a:solidFill>
                  <a:schemeClr val="accent1"/>
                </a:solidFill>
              </a:rPr>
              <a:t> </a:t>
            </a:r>
            <a:r>
              <a:rPr lang="et-EE" sz="4400" dirty="0" err="1">
                <a:solidFill>
                  <a:schemeClr val="accent1"/>
                </a:solidFill>
              </a:rPr>
              <a:t>for</a:t>
            </a:r>
            <a:r>
              <a:rPr lang="et-EE" sz="4400" dirty="0">
                <a:solidFill>
                  <a:schemeClr val="accent1"/>
                </a:solidFill>
              </a:rPr>
              <a:t> </a:t>
            </a:r>
            <a:r>
              <a:rPr lang="et-EE" sz="4400" dirty="0" err="1">
                <a:solidFill>
                  <a:schemeClr val="accent1"/>
                </a:solidFill>
              </a:rPr>
              <a:t>research</a:t>
            </a:r>
            <a:r>
              <a:rPr lang="et-EE" sz="4400" dirty="0">
                <a:solidFill>
                  <a:schemeClr val="accent1"/>
                </a:solidFill>
              </a:rPr>
              <a:t> of </a:t>
            </a:r>
            <a:r>
              <a:rPr lang="et-EE" sz="4400" dirty="0" err="1">
                <a:solidFill>
                  <a:schemeClr val="accent1"/>
                </a:solidFill>
              </a:rPr>
              <a:t>migrants</a:t>
            </a:r>
            <a:endParaRPr lang="et-EE" sz="4400" dirty="0">
              <a:solidFill>
                <a:schemeClr val="accent1"/>
              </a:solidFill>
            </a:endParaRPr>
          </a:p>
          <a:p>
            <a:pPr algn="r"/>
            <a:endParaRPr lang="et-EE" sz="4400" dirty="0">
              <a:solidFill>
                <a:schemeClr val="accent1"/>
              </a:solidFill>
            </a:endParaRPr>
          </a:p>
          <a:p>
            <a:pPr algn="r"/>
            <a:r>
              <a:rPr lang="et-EE" sz="4400" dirty="0" err="1">
                <a:solidFill>
                  <a:schemeClr val="accent1"/>
                </a:solidFill>
              </a:rPr>
              <a:t>Panel</a:t>
            </a:r>
            <a:r>
              <a:rPr lang="et-EE" sz="4400" dirty="0">
                <a:solidFill>
                  <a:schemeClr val="accent1"/>
                </a:solidFill>
              </a:rPr>
              <a:t> </a:t>
            </a:r>
            <a:r>
              <a:rPr lang="et-EE" sz="4400" dirty="0" err="1">
                <a:solidFill>
                  <a:schemeClr val="accent1"/>
                </a:solidFill>
              </a:rPr>
              <a:t>retention</a:t>
            </a:r>
            <a:r>
              <a:rPr lang="et-EE" sz="4400" dirty="0">
                <a:solidFill>
                  <a:schemeClr val="accent1"/>
                </a:solidFill>
              </a:rPr>
              <a:t> 89% (w7)</a:t>
            </a:r>
          </a:p>
          <a:p>
            <a:pPr algn="r"/>
            <a:endParaRPr lang="et-EE" sz="4400" dirty="0">
              <a:solidFill>
                <a:schemeClr val="accent1"/>
              </a:solidFill>
            </a:endParaRPr>
          </a:p>
        </p:txBody>
      </p:sp>
      <p:pic>
        <p:nvPicPr>
          <p:cNvPr id="8" name="Picture 1">
            <a:extLst>
              <a:ext uri="{FF2B5EF4-FFF2-40B4-BE49-F238E27FC236}">
                <a16:creationId xmlns:a16="http://schemas.microsoft.com/office/drawing/2014/main" id="{1F4ECC4D-0F95-4851-85FE-7FAE6D76F52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196641" y="506717"/>
            <a:ext cx="7380287"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AutoShape 3">
            <a:extLst>
              <a:ext uri="{FF2B5EF4-FFF2-40B4-BE49-F238E27FC236}">
                <a16:creationId xmlns:a16="http://schemas.microsoft.com/office/drawing/2014/main" id="{35A27039-C977-473F-ABBB-F97A42790207}"/>
              </a:ext>
            </a:extLst>
          </p:cNvPr>
          <p:cNvSpPr>
            <a:spLocks noChangeArrowheads="1"/>
          </p:cNvSpPr>
          <p:nvPr/>
        </p:nvSpPr>
        <p:spPr bwMode="auto">
          <a:xfrm>
            <a:off x="7997521" y="5034875"/>
            <a:ext cx="360362" cy="360363"/>
          </a:xfrm>
          <a:prstGeom prst="roundRect">
            <a:avLst>
              <a:gd name="adj" fmla="val 16667"/>
            </a:avLst>
          </a:prstGeom>
          <a:noFill/>
          <a:ln w="576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t-EE" altLang="en-US"/>
          </a:p>
        </p:txBody>
      </p:sp>
    </p:spTree>
    <p:extLst>
      <p:ext uri="{BB962C8B-B14F-4D97-AF65-F5344CB8AC3E}">
        <p14:creationId xmlns:p14="http://schemas.microsoft.com/office/powerpoint/2010/main" val="152546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252929" y="642619"/>
            <a:ext cx="3802962" cy="5572760"/>
          </a:xfrm>
        </p:spPr>
        <p:txBody>
          <a:bodyPr anchor="ctr">
            <a:normAutofit fontScale="92500" lnSpcReduction="20000"/>
          </a:bodyPr>
          <a:lstStyle/>
          <a:p>
            <a:pPr algn="r"/>
            <a:r>
              <a:rPr lang="et-EE" sz="4400" dirty="0" err="1">
                <a:solidFill>
                  <a:schemeClr val="accent1"/>
                </a:solidFill>
              </a:rPr>
              <a:t>Executive</a:t>
            </a:r>
            <a:r>
              <a:rPr lang="et-EE" sz="4400" dirty="0">
                <a:solidFill>
                  <a:schemeClr val="accent1"/>
                </a:solidFill>
              </a:rPr>
              <a:t> </a:t>
            </a:r>
            <a:r>
              <a:rPr lang="et-EE" sz="4400" dirty="0" err="1">
                <a:solidFill>
                  <a:schemeClr val="accent1"/>
                </a:solidFill>
              </a:rPr>
              <a:t>management</a:t>
            </a:r>
            <a:endParaRPr lang="et-EE" sz="4400" dirty="0">
              <a:solidFill>
                <a:schemeClr val="accent1"/>
              </a:solidFill>
            </a:endParaRPr>
          </a:p>
          <a:p>
            <a:pPr algn="r"/>
            <a:endParaRPr lang="et-EE" sz="4400" dirty="0">
              <a:solidFill>
                <a:schemeClr val="accent1"/>
              </a:solidFill>
            </a:endParaRPr>
          </a:p>
          <a:p>
            <a:pPr algn="r"/>
            <a:endParaRPr lang="et-EE" sz="4400" dirty="0">
              <a:solidFill>
                <a:schemeClr val="accent1"/>
              </a:solidFill>
            </a:endParaRPr>
          </a:p>
          <a:p>
            <a:pPr algn="r"/>
            <a:r>
              <a:rPr lang="et-EE" sz="4400" dirty="0" err="1">
                <a:solidFill>
                  <a:schemeClr val="accent1"/>
                </a:solidFill>
              </a:rPr>
              <a:t>Steering</a:t>
            </a:r>
            <a:r>
              <a:rPr lang="et-EE" sz="4400" dirty="0">
                <a:solidFill>
                  <a:schemeClr val="accent1"/>
                </a:solidFill>
              </a:rPr>
              <a:t> </a:t>
            </a:r>
            <a:r>
              <a:rPr lang="et-EE" sz="4400" dirty="0" err="1">
                <a:solidFill>
                  <a:schemeClr val="accent1"/>
                </a:solidFill>
              </a:rPr>
              <a:t>committee</a:t>
            </a:r>
            <a:r>
              <a:rPr lang="et-EE" sz="4400" dirty="0">
                <a:solidFill>
                  <a:schemeClr val="accent1"/>
                </a:solidFill>
              </a:rPr>
              <a:t>   </a:t>
            </a:r>
          </a:p>
          <a:p>
            <a:pPr algn="r"/>
            <a:endParaRPr lang="et-EE" sz="4400" dirty="0">
              <a:solidFill>
                <a:schemeClr val="accent1"/>
              </a:solidFill>
            </a:endParaRPr>
          </a:p>
          <a:p>
            <a:pPr algn="r"/>
            <a:endParaRPr lang="et-EE" sz="4400" dirty="0">
              <a:solidFill>
                <a:schemeClr val="accent1"/>
              </a:solidFill>
            </a:endParaRPr>
          </a:p>
          <a:p>
            <a:pPr algn="r"/>
            <a:r>
              <a:rPr lang="et-EE" sz="4400" dirty="0" err="1">
                <a:solidFill>
                  <a:schemeClr val="accent1"/>
                </a:solidFill>
              </a:rPr>
              <a:t>Scientific</a:t>
            </a:r>
            <a:r>
              <a:rPr lang="et-EE" sz="4400" dirty="0">
                <a:solidFill>
                  <a:schemeClr val="accent1"/>
                </a:solidFill>
              </a:rPr>
              <a:t> </a:t>
            </a:r>
            <a:r>
              <a:rPr lang="et-EE" sz="4400" dirty="0" err="1">
                <a:solidFill>
                  <a:schemeClr val="accent1"/>
                </a:solidFill>
              </a:rPr>
              <a:t>committee</a:t>
            </a:r>
            <a:endParaRPr lang="et-EE" sz="4400" dirty="0">
              <a:solidFill>
                <a:schemeClr val="accent1"/>
              </a:solidFill>
            </a:endParaRPr>
          </a:p>
          <a:p>
            <a:pPr algn="r"/>
            <a:endParaRPr lang="et-EE" sz="4400" dirty="0">
              <a:solidFill>
                <a:schemeClr val="accent1"/>
              </a:solidFill>
            </a:endParaRPr>
          </a:p>
        </p:txBody>
      </p:sp>
      <p:sp>
        <p:nvSpPr>
          <p:cNvPr id="2" name="TextBox 1">
            <a:extLst>
              <a:ext uri="{FF2B5EF4-FFF2-40B4-BE49-F238E27FC236}">
                <a16:creationId xmlns:a16="http://schemas.microsoft.com/office/drawing/2014/main" id="{5297A4FA-6C84-4893-9EDA-DE5EEFD475EA}"/>
              </a:ext>
            </a:extLst>
          </p:cNvPr>
          <p:cNvSpPr txBox="1"/>
          <p:nvPr/>
        </p:nvSpPr>
        <p:spPr>
          <a:xfrm>
            <a:off x="4124526" y="328918"/>
            <a:ext cx="7745904" cy="6001643"/>
          </a:xfrm>
          <a:prstGeom prst="rect">
            <a:avLst/>
          </a:prstGeom>
          <a:noFill/>
        </p:spPr>
        <p:txBody>
          <a:bodyPr wrap="square" rtlCol="0">
            <a:spAutoFit/>
          </a:bodyPr>
          <a:lstStyle/>
          <a:p>
            <a:endParaRPr lang="et-EE" sz="2400" dirty="0"/>
          </a:p>
          <a:p>
            <a:r>
              <a:rPr lang="et-EE" sz="2400" dirty="0"/>
              <a:t>Luule </a:t>
            </a:r>
            <a:r>
              <a:rPr lang="et-EE" sz="2400" dirty="0" err="1"/>
              <a:t>Sakkeus</a:t>
            </a:r>
            <a:r>
              <a:rPr lang="et-EE" sz="2400" dirty="0"/>
              <a:t>, Liili </a:t>
            </a:r>
            <a:r>
              <a:rPr lang="et-EE" sz="2400" dirty="0" err="1"/>
              <a:t>Abuladze</a:t>
            </a:r>
            <a:r>
              <a:rPr lang="et-EE" sz="2400" dirty="0"/>
              <a:t>, Tiina Tambaum</a:t>
            </a:r>
          </a:p>
          <a:p>
            <a:endParaRPr lang="et-EE" sz="2400" dirty="0"/>
          </a:p>
          <a:p>
            <a:r>
              <a:rPr lang="et-EE" sz="2400" dirty="0" err="1"/>
              <a:t>Representatives</a:t>
            </a:r>
            <a:r>
              <a:rPr lang="et-EE" sz="2400" dirty="0"/>
              <a:t> of </a:t>
            </a:r>
          </a:p>
          <a:p>
            <a:r>
              <a:rPr lang="et-EE" sz="2400" dirty="0" err="1"/>
              <a:t>Ministry</a:t>
            </a:r>
            <a:r>
              <a:rPr lang="et-EE" sz="2400" dirty="0"/>
              <a:t> of </a:t>
            </a:r>
            <a:r>
              <a:rPr lang="et-EE" sz="2400" dirty="0" err="1"/>
              <a:t>Social</a:t>
            </a:r>
            <a:r>
              <a:rPr lang="et-EE" sz="2400" dirty="0"/>
              <a:t> </a:t>
            </a:r>
            <a:r>
              <a:rPr lang="et-EE" sz="2400" dirty="0" err="1"/>
              <a:t>Affairs</a:t>
            </a:r>
            <a:endParaRPr lang="et-EE" sz="2400" dirty="0"/>
          </a:p>
          <a:p>
            <a:r>
              <a:rPr lang="et-EE" sz="2400" dirty="0" err="1"/>
              <a:t>Ministry</a:t>
            </a:r>
            <a:r>
              <a:rPr lang="et-EE" sz="2400" dirty="0"/>
              <a:t> of </a:t>
            </a:r>
            <a:r>
              <a:rPr lang="et-EE" sz="2400" dirty="0" err="1"/>
              <a:t>Economic</a:t>
            </a:r>
            <a:r>
              <a:rPr lang="et-EE" sz="2400" dirty="0"/>
              <a:t> </a:t>
            </a:r>
            <a:r>
              <a:rPr lang="et-EE" sz="2400" dirty="0" err="1"/>
              <a:t>Affairs</a:t>
            </a:r>
            <a:r>
              <a:rPr lang="et-EE" sz="2400" dirty="0"/>
              <a:t> and </a:t>
            </a:r>
            <a:r>
              <a:rPr lang="et-EE" sz="2400" dirty="0" err="1"/>
              <a:t>Communication</a:t>
            </a:r>
            <a:endParaRPr lang="et-EE" sz="2400" dirty="0"/>
          </a:p>
          <a:p>
            <a:r>
              <a:rPr lang="et-EE" sz="2400" dirty="0" err="1"/>
              <a:t>Ministry</a:t>
            </a:r>
            <a:r>
              <a:rPr lang="et-EE" sz="2400" dirty="0"/>
              <a:t> of Research and Education</a:t>
            </a:r>
          </a:p>
          <a:p>
            <a:r>
              <a:rPr lang="et-EE" sz="2400" dirty="0" err="1"/>
              <a:t>Ministry</a:t>
            </a:r>
            <a:r>
              <a:rPr lang="et-EE" sz="2400" dirty="0"/>
              <a:t> of Finance</a:t>
            </a:r>
          </a:p>
          <a:p>
            <a:r>
              <a:rPr lang="et-EE" sz="2400" dirty="0"/>
              <a:t>Bank of Estonia</a:t>
            </a:r>
          </a:p>
          <a:p>
            <a:r>
              <a:rPr lang="et-EE" sz="2400" dirty="0"/>
              <a:t>+ </a:t>
            </a:r>
            <a:r>
              <a:rPr lang="et-EE" sz="2400" dirty="0" err="1"/>
              <a:t>universities</a:t>
            </a:r>
            <a:endParaRPr lang="et-EE" sz="2400" dirty="0"/>
          </a:p>
          <a:p>
            <a:r>
              <a:rPr lang="et-EE" sz="2400" dirty="0"/>
              <a:t> </a:t>
            </a:r>
          </a:p>
          <a:p>
            <a:r>
              <a:rPr lang="et-EE" sz="2400" dirty="0"/>
              <a:t>Tartu University </a:t>
            </a:r>
          </a:p>
          <a:p>
            <a:r>
              <a:rPr lang="et-EE" sz="2400" dirty="0"/>
              <a:t>Tallinn </a:t>
            </a:r>
            <a:r>
              <a:rPr lang="et-EE" sz="2400" dirty="0" err="1"/>
              <a:t>Technical</a:t>
            </a:r>
            <a:r>
              <a:rPr lang="et-EE" sz="2400" dirty="0"/>
              <a:t> University</a:t>
            </a:r>
          </a:p>
          <a:p>
            <a:r>
              <a:rPr lang="et-EE" sz="2400" dirty="0"/>
              <a:t>National </a:t>
            </a:r>
            <a:r>
              <a:rPr lang="et-EE" sz="2400" dirty="0" err="1"/>
              <a:t>Institute</a:t>
            </a:r>
            <a:r>
              <a:rPr lang="et-EE" sz="2400" dirty="0"/>
              <a:t> </a:t>
            </a:r>
            <a:r>
              <a:rPr lang="et-EE" sz="2400" dirty="0" err="1"/>
              <a:t>for</a:t>
            </a:r>
            <a:r>
              <a:rPr lang="et-EE" sz="2400" dirty="0"/>
              <a:t> Health Development </a:t>
            </a:r>
          </a:p>
          <a:p>
            <a:r>
              <a:rPr lang="et-EE" sz="2400" dirty="0"/>
              <a:t>TLU: </a:t>
            </a:r>
            <a:r>
              <a:rPr lang="et-EE" sz="2400" dirty="0" err="1"/>
              <a:t>social</a:t>
            </a:r>
            <a:r>
              <a:rPr lang="et-EE" sz="2400" dirty="0"/>
              <a:t> </a:t>
            </a:r>
            <a:r>
              <a:rPr lang="et-EE" sz="2400" dirty="0" err="1"/>
              <a:t>work</a:t>
            </a:r>
            <a:r>
              <a:rPr lang="et-EE" sz="2400" dirty="0"/>
              <a:t>, </a:t>
            </a:r>
            <a:r>
              <a:rPr lang="et-EE" sz="2400" dirty="0" err="1"/>
              <a:t>sociology</a:t>
            </a:r>
            <a:r>
              <a:rPr lang="et-EE" sz="2400" dirty="0"/>
              <a:t>, </a:t>
            </a:r>
            <a:r>
              <a:rPr lang="et-EE" sz="2400" dirty="0" err="1"/>
              <a:t>health</a:t>
            </a:r>
            <a:r>
              <a:rPr lang="et-EE" sz="2400" dirty="0"/>
              <a:t>, </a:t>
            </a:r>
            <a:r>
              <a:rPr lang="et-EE" sz="2400" dirty="0" err="1"/>
              <a:t>psychology</a:t>
            </a:r>
            <a:endParaRPr lang="et-EE" sz="2400" dirty="0"/>
          </a:p>
          <a:p>
            <a:r>
              <a:rPr lang="en-US" sz="2400" dirty="0"/>
              <a:t>The Estonian Genome Project </a:t>
            </a:r>
            <a:r>
              <a:rPr lang="et-EE" sz="2400" dirty="0"/>
              <a:t>  </a:t>
            </a:r>
            <a:endParaRPr lang="en-US" sz="2400" dirty="0"/>
          </a:p>
        </p:txBody>
      </p:sp>
    </p:spTree>
    <p:extLst>
      <p:ext uri="{BB962C8B-B14F-4D97-AF65-F5344CB8AC3E}">
        <p14:creationId xmlns:p14="http://schemas.microsoft.com/office/powerpoint/2010/main" val="70617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6">
            <a:extLst>
              <a:ext uri="{FF2B5EF4-FFF2-40B4-BE49-F238E27FC236}">
                <a16:creationId xmlns:a16="http://schemas.microsoft.com/office/drawing/2014/main" id="{BAACAC90-32D2-46DF-B98A-E48231919768}"/>
              </a:ext>
            </a:extLst>
          </p:cNvPr>
          <p:cNvSpPr>
            <a:spLocks noGrp="1"/>
          </p:cNvSpPr>
          <p:nvPr>
            <p:ph type="ctrTitle"/>
          </p:nvPr>
        </p:nvSpPr>
        <p:spPr>
          <a:xfrm>
            <a:off x="4376861" y="1456015"/>
            <a:ext cx="7399112" cy="4625265"/>
          </a:xfrm>
        </p:spPr>
        <p:txBody>
          <a:bodyPr anchor="ctr">
            <a:noAutofit/>
          </a:bodyPr>
          <a:lstStyle/>
          <a:p>
            <a:pPr algn="l"/>
            <a:r>
              <a:rPr lang="en-US" sz="2200" dirty="0">
                <a:latin typeface="+mn-lt"/>
              </a:rPr>
              <a:t>1. SHARE </a:t>
            </a:r>
            <a:r>
              <a:rPr lang="et-EE" sz="2200" dirty="0" err="1">
                <a:latin typeface="+mn-lt"/>
              </a:rPr>
              <a:t>survey</a:t>
            </a:r>
            <a:r>
              <a:rPr lang="et-EE" sz="2200" dirty="0">
                <a:latin typeface="+mn-lt"/>
              </a:rPr>
              <a:t> and </a:t>
            </a:r>
            <a:r>
              <a:rPr lang="et-EE" sz="2200" dirty="0" err="1">
                <a:latin typeface="+mn-lt"/>
              </a:rPr>
              <a:t>ageing</a:t>
            </a:r>
            <a:r>
              <a:rPr lang="et-EE" sz="2200" dirty="0">
                <a:latin typeface="+mn-lt"/>
              </a:rPr>
              <a:t> in Europe </a:t>
            </a:r>
            <a:br>
              <a:rPr lang="et-EE" sz="2200" dirty="0">
                <a:latin typeface="+mn-lt"/>
              </a:rPr>
            </a:br>
            <a:r>
              <a:rPr lang="en-US" sz="2200" dirty="0">
                <a:latin typeface="+mn-lt"/>
              </a:rPr>
              <a:t>2. </a:t>
            </a:r>
            <a:r>
              <a:rPr lang="et-EE" sz="2200" dirty="0" err="1">
                <a:latin typeface="+mn-lt"/>
              </a:rPr>
              <a:t>Subjective</a:t>
            </a:r>
            <a:r>
              <a:rPr lang="et-EE" sz="2200" dirty="0">
                <a:latin typeface="+mn-lt"/>
              </a:rPr>
              <a:t> </a:t>
            </a:r>
            <a:r>
              <a:rPr lang="et-EE" sz="2200" dirty="0" err="1">
                <a:latin typeface="+mn-lt"/>
              </a:rPr>
              <a:t>health</a:t>
            </a:r>
            <a:r>
              <a:rPr lang="et-EE" sz="2200" dirty="0">
                <a:latin typeface="+mn-lt"/>
              </a:rPr>
              <a:t> and </a:t>
            </a:r>
            <a:r>
              <a:rPr lang="et-EE" sz="2200" dirty="0" err="1">
                <a:latin typeface="+mn-lt"/>
              </a:rPr>
              <a:t>health</a:t>
            </a:r>
            <a:r>
              <a:rPr lang="et-EE" sz="2200" dirty="0">
                <a:latin typeface="+mn-lt"/>
              </a:rPr>
              <a:t> </a:t>
            </a:r>
            <a:r>
              <a:rPr lang="et-EE" sz="2200" dirty="0" err="1">
                <a:latin typeface="+mn-lt"/>
              </a:rPr>
              <a:t>behaviour</a:t>
            </a:r>
            <a:br>
              <a:rPr lang="et-EE" sz="2200" dirty="0">
                <a:latin typeface="+mn-lt"/>
              </a:rPr>
            </a:br>
            <a:r>
              <a:rPr lang="en-US" sz="2200" dirty="0">
                <a:latin typeface="+mn-lt"/>
              </a:rPr>
              <a:t>3. </a:t>
            </a:r>
            <a:r>
              <a:rPr lang="et-EE" sz="2200" dirty="0" err="1">
                <a:latin typeface="+mn-lt"/>
              </a:rPr>
              <a:t>Subjective</a:t>
            </a:r>
            <a:r>
              <a:rPr lang="et-EE" sz="2200" dirty="0">
                <a:latin typeface="+mn-lt"/>
              </a:rPr>
              <a:t> and </a:t>
            </a:r>
            <a:r>
              <a:rPr lang="et-EE" sz="2200" dirty="0" err="1">
                <a:latin typeface="+mn-lt"/>
              </a:rPr>
              <a:t>objective</a:t>
            </a:r>
            <a:r>
              <a:rPr lang="et-EE" sz="2200" dirty="0">
                <a:latin typeface="+mn-lt"/>
              </a:rPr>
              <a:t> </a:t>
            </a:r>
            <a:r>
              <a:rPr lang="et-EE" sz="2200" dirty="0" err="1">
                <a:latin typeface="+mn-lt"/>
              </a:rPr>
              <a:t>health</a:t>
            </a:r>
            <a:r>
              <a:rPr lang="et-EE" sz="2200" dirty="0">
                <a:latin typeface="+mn-lt"/>
              </a:rPr>
              <a:t> </a:t>
            </a:r>
            <a:r>
              <a:rPr lang="et-EE" sz="2200" dirty="0" err="1">
                <a:latin typeface="+mn-lt"/>
              </a:rPr>
              <a:t>ratings</a:t>
            </a:r>
            <a:r>
              <a:rPr lang="et-EE" sz="2200" dirty="0">
                <a:latin typeface="+mn-lt"/>
              </a:rPr>
              <a:t> (w5)  </a:t>
            </a:r>
            <a:br>
              <a:rPr lang="en-US" sz="2200" dirty="0">
                <a:latin typeface="+mn-lt"/>
              </a:rPr>
            </a:br>
            <a:r>
              <a:rPr lang="en-US" sz="2200" dirty="0">
                <a:latin typeface="+mn-lt"/>
              </a:rPr>
              <a:t>4. </a:t>
            </a:r>
            <a:r>
              <a:rPr lang="et-EE" sz="2200" dirty="0" err="1">
                <a:latin typeface="+mn-lt"/>
              </a:rPr>
              <a:t>Mental</a:t>
            </a:r>
            <a:r>
              <a:rPr lang="et-EE" sz="2200" dirty="0">
                <a:latin typeface="+mn-lt"/>
              </a:rPr>
              <a:t> and </a:t>
            </a:r>
            <a:r>
              <a:rPr lang="et-EE" sz="2200" dirty="0" err="1">
                <a:latin typeface="+mn-lt"/>
              </a:rPr>
              <a:t>cognitive</a:t>
            </a:r>
            <a:r>
              <a:rPr lang="et-EE" sz="2200" dirty="0">
                <a:latin typeface="+mn-lt"/>
              </a:rPr>
              <a:t> </a:t>
            </a:r>
            <a:r>
              <a:rPr lang="et-EE" sz="2200" dirty="0" err="1">
                <a:latin typeface="+mn-lt"/>
              </a:rPr>
              <a:t>health</a:t>
            </a:r>
            <a:r>
              <a:rPr lang="et-EE" sz="2200" dirty="0">
                <a:latin typeface="+mn-lt"/>
              </a:rPr>
              <a:t>  </a:t>
            </a:r>
            <a:br>
              <a:rPr lang="et-EE" sz="2200" dirty="0">
                <a:latin typeface="+mn-lt"/>
              </a:rPr>
            </a:br>
            <a:r>
              <a:rPr lang="en-US" sz="2200" dirty="0">
                <a:latin typeface="+mn-lt"/>
              </a:rPr>
              <a:t>5. The change of the population with activity limitations between 2011.–2013.</a:t>
            </a:r>
            <a:br>
              <a:rPr lang="en-US" sz="2200" dirty="0">
                <a:latin typeface="+mn-lt"/>
              </a:rPr>
            </a:br>
            <a:r>
              <a:rPr lang="en-US" sz="2200" dirty="0">
                <a:latin typeface="+mn-lt"/>
              </a:rPr>
              <a:t>6. </a:t>
            </a:r>
            <a:r>
              <a:rPr lang="et-EE" sz="2200" dirty="0" err="1">
                <a:latin typeface="+mn-lt"/>
              </a:rPr>
              <a:t>Older</a:t>
            </a:r>
            <a:r>
              <a:rPr lang="et-EE" sz="2200" dirty="0">
                <a:latin typeface="+mn-lt"/>
              </a:rPr>
              <a:t> </a:t>
            </a:r>
            <a:r>
              <a:rPr lang="et-EE" sz="2200" dirty="0" err="1">
                <a:latin typeface="+mn-lt"/>
              </a:rPr>
              <a:t>people</a:t>
            </a:r>
            <a:r>
              <a:rPr lang="et-EE" sz="2200" dirty="0">
                <a:latin typeface="+mn-lt"/>
              </a:rPr>
              <a:t> labor market </a:t>
            </a:r>
            <a:r>
              <a:rPr lang="et-EE" sz="2200" dirty="0" err="1">
                <a:latin typeface="+mn-lt"/>
              </a:rPr>
              <a:t>behaviour</a:t>
            </a:r>
            <a:r>
              <a:rPr lang="et-EE" sz="2200" dirty="0">
                <a:latin typeface="+mn-lt"/>
              </a:rPr>
              <a:t> and </a:t>
            </a:r>
            <a:r>
              <a:rPr lang="et-EE" sz="2200" dirty="0" err="1">
                <a:latin typeface="+mn-lt"/>
              </a:rPr>
              <a:t>respective</a:t>
            </a:r>
            <a:r>
              <a:rPr lang="et-EE" sz="2200" dirty="0">
                <a:latin typeface="+mn-lt"/>
              </a:rPr>
              <a:t> </a:t>
            </a:r>
            <a:r>
              <a:rPr lang="et-EE" sz="2200" dirty="0" err="1">
                <a:latin typeface="+mn-lt"/>
              </a:rPr>
              <a:t>factors</a:t>
            </a:r>
            <a:r>
              <a:rPr lang="et-EE" sz="2200" dirty="0">
                <a:latin typeface="+mn-lt"/>
              </a:rPr>
              <a:t>  </a:t>
            </a:r>
            <a:br>
              <a:rPr lang="et-EE" sz="2200" dirty="0">
                <a:latin typeface="+mn-lt"/>
              </a:rPr>
            </a:br>
            <a:r>
              <a:rPr lang="en-US" sz="2200" dirty="0">
                <a:latin typeface="+mn-lt"/>
              </a:rPr>
              <a:t>7. Differences between various beneficiaries of pensions</a:t>
            </a:r>
            <a:br>
              <a:rPr lang="et-EE" sz="2200" dirty="0">
                <a:latin typeface="+mn-lt"/>
              </a:rPr>
            </a:br>
            <a:r>
              <a:rPr lang="et-EE" sz="2200" dirty="0">
                <a:latin typeface="+mn-lt"/>
              </a:rPr>
              <a:t>8</a:t>
            </a:r>
            <a:r>
              <a:rPr lang="en-US" sz="2200" dirty="0">
                <a:latin typeface="+mn-lt"/>
              </a:rPr>
              <a:t>.</a:t>
            </a:r>
            <a:r>
              <a:rPr lang="et-EE" sz="2200" dirty="0">
                <a:latin typeface="+mn-lt"/>
              </a:rPr>
              <a:t> Assets and </a:t>
            </a:r>
            <a:r>
              <a:rPr lang="et-EE" sz="2200" dirty="0" err="1">
                <a:latin typeface="+mn-lt"/>
              </a:rPr>
              <a:t>obligations</a:t>
            </a:r>
            <a:br>
              <a:rPr lang="et-EE" sz="2200" dirty="0">
                <a:latin typeface="+mn-lt"/>
              </a:rPr>
            </a:br>
            <a:r>
              <a:rPr lang="en-US" sz="2200" dirty="0">
                <a:latin typeface="+mn-lt"/>
              </a:rPr>
              <a:t>9. </a:t>
            </a:r>
            <a:r>
              <a:rPr lang="et-EE" sz="2200" dirty="0" err="1">
                <a:latin typeface="+mn-lt"/>
              </a:rPr>
              <a:t>Stay</a:t>
            </a:r>
            <a:r>
              <a:rPr lang="et-EE" sz="2200" dirty="0">
                <a:latin typeface="+mn-lt"/>
              </a:rPr>
              <a:t> on </a:t>
            </a:r>
            <a:r>
              <a:rPr lang="et-EE" sz="2200" dirty="0" err="1">
                <a:latin typeface="+mn-lt"/>
              </a:rPr>
              <a:t>or</a:t>
            </a:r>
            <a:r>
              <a:rPr lang="et-EE" sz="2200" dirty="0">
                <a:latin typeface="+mn-lt"/>
              </a:rPr>
              <a:t> </a:t>
            </a:r>
            <a:r>
              <a:rPr lang="et-EE" sz="2200" dirty="0" err="1">
                <a:latin typeface="+mn-lt"/>
              </a:rPr>
              <a:t>leave</a:t>
            </a:r>
            <a:r>
              <a:rPr lang="et-EE" sz="2200" dirty="0">
                <a:latin typeface="+mn-lt"/>
              </a:rPr>
              <a:t> </a:t>
            </a:r>
            <a:r>
              <a:rPr lang="et-EE" sz="2200" dirty="0" err="1">
                <a:latin typeface="+mn-lt"/>
              </a:rPr>
              <a:t>from</a:t>
            </a:r>
            <a:r>
              <a:rPr lang="et-EE" sz="2200" dirty="0">
                <a:latin typeface="+mn-lt"/>
              </a:rPr>
              <a:t> </a:t>
            </a:r>
            <a:r>
              <a:rPr lang="et-EE" sz="2200" dirty="0" err="1">
                <a:latin typeface="+mn-lt"/>
              </a:rPr>
              <a:t>the</a:t>
            </a:r>
            <a:r>
              <a:rPr lang="et-EE" sz="2200" dirty="0">
                <a:latin typeface="+mn-lt"/>
              </a:rPr>
              <a:t> labor market – </a:t>
            </a:r>
            <a:r>
              <a:rPr lang="et-EE" sz="2200" dirty="0" err="1">
                <a:latin typeface="+mn-lt"/>
              </a:rPr>
              <a:t>wishes</a:t>
            </a:r>
            <a:r>
              <a:rPr lang="et-EE" sz="2200" dirty="0">
                <a:latin typeface="+mn-lt"/>
              </a:rPr>
              <a:t> and </a:t>
            </a:r>
            <a:r>
              <a:rPr lang="et-EE" sz="2200" dirty="0" err="1">
                <a:latin typeface="+mn-lt"/>
              </a:rPr>
              <a:t>plans</a:t>
            </a:r>
            <a:r>
              <a:rPr lang="et-EE" sz="2200" dirty="0">
                <a:latin typeface="+mn-lt"/>
              </a:rPr>
              <a:t>. </a:t>
            </a:r>
            <a:r>
              <a:rPr lang="en-US" sz="2200" dirty="0">
                <a:latin typeface="+mn-lt"/>
              </a:rPr>
              <a:t> </a:t>
            </a:r>
            <a:r>
              <a:rPr lang="et-EE" sz="2200" dirty="0">
                <a:latin typeface="+mn-lt"/>
              </a:rPr>
              <a:t> </a:t>
            </a:r>
            <a:br>
              <a:rPr lang="en-US" sz="2200" dirty="0">
                <a:latin typeface="+mn-lt"/>
              </a:rPr>
            </a:br>
            <a:r>
              <a:rPr lang="en-US" sz="2200" dirty="0">
                <a:latin typeface="+mn-lt"/>
              </a:rPr>
              <a:t>10. </a:t>
            </a:r>
            <a:r>
              <a:rPr lang="et-EE" sz="2200" dirty="0">
                <a:latin typeface="+mn-lt"/>
              </a:rPr>
              <a:t>Internet </a:t>
            </a:r>
            <a:r>
              <a:rPr lang="et-EE" sz="2200" dirty="0" err="1">
                <a:latin typeface="+mn-lt"/>
              </a:rPr>
              <a:t>usage</a:t>
            </a:r>
            <a:r>
              <a:rPr lang="et-EE" sz="2200" dirty="0">
                <a:latin typeface="+mn-lt"/>
              </a:rPr>
              <a:t> and </a:t>
            </a:r>
            <a:r>
              <a:rPr lang="et-EE" sz="2200" dirty="0" err="1">
                <a:latin typeface="+mn-lt"/>
              </a:rPr>
              <a:t>social</a:t>
            </a:r>
            <a:r>
              <a:rPr lang="et-EE" sz="2200" dirty="0">
                <a:latin typeface="+mn-lt"/>
              </a:rPr>
              <a:t> </a:t>
            </a:r>
            <a:r>
              <a:rPr lang="et-EE" sz="2200" dirty="0" err="1">
                <a:latin typeface="+mn-lt"/>
              </a:rPr>
              <a:t>activity</a:t>
            </a:r>
            <a:r>
              <a:rPr lang="et-EE" sz="2200" dirty="0">
                <a:latin typeface="+mn-lt"/>
              </a:rPr>
              <a:t>  </a:t>
            </a:r>
            <a:br>
              <a:rPr lang="en-US" sz="2200" dirty="0">
                <a:latin typeface="+mn-lt"/>
              </a:rPr>
            </a:br>
            <a:r>
              <a:rPr lang="en-US" sz="2200" dirty="0">
                <a:latin typeface="+mn-lt"/>
              </a:rPr>
              <a:t>11. </a:t>
            </a:r>
            <a:r>
              <a:rPr lang="et-EE" sz="2200" dirty="0" err="1">
                <a:latin typeface="+mn-lt"/>
              </a:rPr>
              <a:t>Social</a:t>
            </a:r>
            <a:r>
              <a:rPr lang="et-EE" sz="2200" dirty="0">
                <a:latin typeface="+mn-lt"/>
              </a:rPr>
              <a:t> </a:t>
            </a:r>
            <a:r>
              <a:rPr lang="et-EE" sz="2200" dirty="0" err="1">
                <a:latin typeface="+mn-lt"/>
              </a:rPr>
              <a:t>services</a:t>
            </a:r>
            <a:r>
              <a:rPr lang="et-EE" sz="2200" dirty="0">
                <a:latin typeface="+mn-lt"/>
              </a:rPr>
              <a:t> and </a:t>
            </a:r>
            <a:r>
              <a:rPr lang="et-EE" sz="2200" dirty="0" err="1">
                <a:latin typeface="+mn-lt"/>
              </a:rPr>
              <a:t>informal</a:t>
            </a:r>
            <a:r>
              <a:rPr lang="et-EE" sz="2200" dirty="0">
                <a:latin typeface="+mn-lt"/>
              </a:rPr>
              <a:t> </a:t>
            </a:r>
            <a:r>
              <a:rPr lang="et-EE" sz="2200" dirty="0" err="1">
                <a:latin typeface="+mn-lt"/>
              </a:rPr>
              <a:t>care</a:t>
            </a:r>
            <a:r>
              <a:rPr lang="et-EE" sz="2200" dirty="0">
                <a:latin typeface="+mn-lt"/>
              </a:rPr>
              <a:t>  </a:t>
            </a:r>
            <a:br>
              <a:rPr lang="et-EE" sz="2200" dirty="0">
                <a:latin typeface="+mn-lt"/>
              </a:rPr>
            </a:br>
            <a:r>
              <a:rPr lang="en-US" sz="2200" dirty="0">
                <a:latin typeface="+mn-lt"/>
              </a:rPr>
              <a:t>12. </a:t>
            </a:r>
            <a:r>
              <a:rPr lang="et-EE" sz="2200" dirty="0" err="1">
                <a:latin typeface="+mn-lt"/>
              </a:rPr>
              <a:t>Perspectives</a:t>
            </a:r>
            <a:r>
              <a:rPr lang="et-EE" sz="2200" dirty="0">
                <a:latin typeface="+mn-lt"/>
              </a:rPr>
              <a:t> and </a:t>
            </a:r>
            <a:r>
              <a:rPr lang="et-EE" sz="2200" dirty="0" err="1">
                <a:latin typeface="+mn-lt"/>
              </a:rPr>
              <a:t>challenges</a:t>
            </a:r>
            <a:r>
              <a:rPr lang="et-EE" sz="2200" dirty="0">
                <a:latin typeface="+mn-lt"/>
              </a:rPr>
              <a:t> of </a:t>
            </a:r>
            <a:r>
              <a:rPr lang="et-EE" sz="2200" dirty="0" err="1">
                <a:latin typeface="+mn-lt"/>
              </a:rPr>
              <a:t>the</a:t>
            </a:r>
            <a:r>
              <a:rPr lang="et-EE" sz="2200" dirty="0">
                <a:latin typeface="+mn-lt"/>
              </a:rPr>
              <a:t> pension </a:t>
            </a:r>
            <a:r>
              <a:rPr lang="et-EE" sz="2200" dirty="0" err="1">
                <a:latin typeface="+mn-lt"/>
              </a:rPr>
              <a:t>system</a:t>
            </a:r>
            <a:r>
              <a:rPr lang="et-EE" sz="2200" dirty="0">
                <a:latin typeface="+mn-lt"/>
              </a:rPr>
              <a:t>  </a:t>
            </a:r>
            <a:endParaRPr lang="et-EE" sz="2000" dirty="0">
              <a:latin typeface="+mn-lt"/>
            </a:endParaRPr>
          </a:p>
        </p:txBody>
      </p: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4999271" y="431347"/>
            <a:ext cx="6823933" cy="1135975"/>
          </a:xfrm>
        </p:spPr>
        <p:txBody>
          <a:bodyPr anchor="ctr">
            <a:noAutofit/>
          </a:bodyPr>
          <a:lstStyle/>
          <a:p>
            <a:pPr algn="l"/>
            <a:r>
              <a:rPr lang="et-EE" sz="4000" dirty="0">
                <a:solidFill>
                  <a:schemeClr val="accent1"/>
                </a:solidFill>
              </a:rPr>
              <a:t>“</a:t>
            </a:r>
            <a:r>
              <a:rPr lang="en-US" sz="4000" dirty="0">
                <a:solidFill>
                  <a:schemeClr val="accent1"/>
                </a:solidFill>
              </a:rPr>
              <a:t>A view on the gr</a:t>
            </a:r>
            <a:r>
              <a:rPr lang="et-EE" sz="4000" dirty="0">
                <a:solidFill>
                  <a:schemeClr val="accent1"/>
                </a:solidFill>
              </a:rPr>
              <a:t>e</a:t>
            </a:r>
            <a:r>
              <a:rPr lang="en-US" sz="4000" dirty="0">
                <a:solidFill>
                  <a:schemeClr val="accent1"/>
                </a:solidFill>
              </a:rPr>
              <a:t>y area</a:t>
            </a:r>
            <a:r>
              <a:rPr lang="et-EE" sz="4000" dirty="0">
                <a:solidFill>
                  <a:schemeClr val="accent1"/>
                </a:solidFill>
              </a:rPr>
              <a:t>“</a:t>
            </a:r>
          </a:p>
          <a:p>
            <a:r>
              <a:rPr lang="et-EE" sz="2000" dirty="0">
                <a:solidFill>
                  <a:schemeClr val="accent1"/>
                </a:solidFill>
              </a:rPr>
              <a:t>in Estonian, in </a:t>
            </a:r>
            <a:r>
              <a:rPr lang="et-EE" sz="2000" dirty="0" err="1">
                <a:solidFill>
                  <a:schemeClr val="accent1"/>
                </a:solidFill>
              </a:rPr>
              <a:t>web</a:t>
            </a:r>
            <a:r>
              <a:rPr lang="et-EE" sz="2000" dirty="0">
                <a:solidFill>
                  <a:schemeClr val="accent1"/>
                </a:solidFill>
              </a:rPr>
              <a:t>, w 1 and 2</a:t>
            </a:r>
          </a:p>
        </p:txBody>
      </p:sp>
      <p:pic>
        <p:nvPicPr>
          <p:cNvPr id="2" name="Pilt 1">
            <a:extLst>
              <a:ext uri="{FF2B5EF4-FFF2-40B4-BE49-F238E27FC236}">
                <a16:creationId xmlns:a16="http://schemas.microsoft.com/office/drawing/2014/main" id="{B560BCEF-D187-4ECF-9673-2C88880C1A69}"/>
              </a:ext>
            </a:extLst>
          </p:cNvPr>
          <p:cNvPicPr>
            <a:picLocks noChangeAspect="1"/>
          </p:cNvPicPr>
          <p:nvPr/>
        </p:nvPicPr>
        <p:blipFill>
          <a:blip r:embed="rId3"/>
          <a:stretch>
            <a:fillRect/>
          </a:stretch>
        </p:blipFill>
        <p:spPr>
          <a:xfrm>
            <a:off x="556818" y="1182990"/>
            <a:ext cx="3661418" cy="4492017"/>
          </a:xfrm>
          <a:prstGeom prst="rect">
            <a:avLst/>
          </a:prstGeom>
        </p:spPr>
      </p:pic>
    </p:spTree>
    <p:extLst>
      <p:ext uri="{BB962C8B-B14F-4D97-AF65-F5344CB8AC3E}">
        <p14:creationId xmlns:p14="http://schemas.microsoft.com/office/powerpoint/2010/main" val="260795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257456" y="965199"/>
            <a:ext cx="3658242" cy="4927602"/>
          </a:xfrm>
        </p:spPr>
        <p:txBody>
          <a:bodyPr anchor="ctr">
            <a:noAutofit/>
          </a:bodyPr>
          <a:lstStyle/>
          <a:p>
            <a:pPr algn="r"/>
            <a:r>
              <a:rPr lang="en-US" sz="3600" dirty="0">
                <a:solidFill>
                  <a:schemeClr val="accent1"/>
                </a:solidFill>
              </a:rPr>
              <a:t>Social networks and everyday activity limitations</a:t>
            </a:r>
          </a:p>
          <a:p>
            <a:pPr algn="r"/>
            <a:r>
              <a:rPr lang="et-EE" sz="3600" dirty="0">
                <a:solidFill>
                  <a:schemeClr val="accent1"/>
                </a:solidFill>
              </a:rPr>
              <a:t>by </a:t>
            </a:r>
            <a:r>
              <a:rPr lang="en-US" sz="3600" dirty="0" err="1">
                <a:solidFill>
                  <a:schemeClr val="accent1"/>
                </a:solidFill>
              </a:rPr>
              <a:t>Liili</a:t>
            </a:r>
            <a:r>
              <a:rPr lang="et-EE" sz="3600" dirty="0">
                <a:solidFill>
                  <a:schemeClr val="accent1"/>
                </a:solidFill>
              </a:rPr>
              <a:t> </a:t>
            </a:r>
            <a:r>
              <a:rPr lang="en-US" sz="3600" dirty="0">
                <a:solidFill>
                  <a:schemeClr val="accent1"/>
                </a:solidFill>
              </a:rPr>
              <a:t>Abuladze</a:t>
            </a:r>
            <a:r>
              <a:rPr lang="et-EE" sz="3600" dirty="0">
                <a:solidFill>
                  <a:schemeClr val="accent1"/>
                </a:solidFill>
              </a:rPr>
              <a:t> &amp; Luule</a:t>
            </a:r>
            <a:r>
              <a:rPr lang="en-US" sz="3600" dirty="0">
                <a:solidFill>
                  <a:schemeClr val="accent1"/>
                </a:solidFill>
              </a:rPr>
              <a:t> </a:t>
            </a:r>
            <a:r>
              <a:rPr lang="en-US" sz="3600" dirty="0" err="1">
                <a:solidFill>
                  <a:schemeClr val="accent1"/>
                </a:solidFill>
              </a:rPr>
              <a:t>Sakkeu</a:t>
            </a:r>
            <a:r>
              <a:rPr lang="et-EE" sz="3600" dirty="0">
                <a:solidFill>
                  <a:schemeClr val="accent1"/>
                </a:solidFill>
              </a:rPr>
              <a:t>s</a:t>
            </a:r>
          </a:p>
        </p:txBody>
      </p:sp>
      <p:pic>
        <p:nvPicPr>
          <p:cNvPr id="7" name="Pilt 6">
            <a:extLst>
              <a:ext uri="{FF2B5EF4-FFF2-40B4-BE49-F238E27FC236}">
                <a16:creationId xmlns:a16="http://schemas.microsoft.com/office/drawing/2014/main" id="{3C843D99-502E-4F48-BD1C-229F1E61AFFE}"/>
              </a:ext>
            </a:extLst>
          </p:cNvPr>
          <p:cNvPicPr>
            <a:picLocks noChangeAspect="1"/>
          </p:cNvPicPr>
          <p:nvPr/>
        </p:nvPicPr>
        <p:blipFill>
          <a:blip r:embed="rId3"/>
          <a:stretch>
            <a:fillRect/>
          </a:stretch>
        </p:blipFill>
        <p:spPr>
          <a:xfrm>
            <a:off x="4291012" y="438150"/>
            <a:ext cx="3609975" cy="5981700"/>
          </a:xfrm>
          <a:prstGeom prst="rect">
            <a:avLst/>
          </a:prstGeom>
        </p:spPr>
      </p:pic>
      <p:sp>
        <p:nvSpPr>
          <p:cNvPr id="10" name="Rull: vertikaalne 9">
            <a:extLst>
              <a:ext uri="{FF2B5EF4-FFF2-40B4-BE49-F238E27FC236}">
                <a16:creationId xmlns:a16="http://schemas.microsoft.com/office/drawing/2014/main" id="{CE262CBE-5658-4C2C-8106-3BEB734320F1}"/>
              </a:ext>
            </a:extLst>
          </p:cNvPr>
          <p:cNvSpPr/>
          <p:nvPr/>
        </p:nvSpPr>
        <p:spPr>
          <a:xfrm>
            <a:off x="8469297" y="727969"/>
            <a:ext cx="2618913" cy="25478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solidFill>
                  <a:schemeClr val="accent1"/>
                </a:solidFill>
              </a:rPr>
              <a:t>10 000 </a:t>
            </a:r>
            <a:r>
              <a:rPr lang="et-EE" dirty="0" err="1">
                <a:solidFill>
                  <a:schemeClr val="accent1"/>
                </a:solidFill>
              </a:rPr>
              <a:t>users</a:t>
            </a:r>
            <a:r>
              <a:rPr lang="et-EE" dirty="0">
                <a:solidFill>
                  <a:schemeClr val="accent1"/>
                </a:solidFill>
              </a:rPr>
              <a:t> of SHARE </a:t>
            </a:r>
            <a:r>
              <a:rPr lang="et-EE" dirty="0" err="1">
                <a:solidFill>
                  <a:schemeClr val="accent1"/>
                </a:solidFill>
              </a:rPr>
              <a:t>data</a:t>
            </a:r>
            <a:r>
              <a:rPr lang="et-EE" dirty="0">
                <a:solidFill>
                  <a:schemeClr val="accent1"/>
                </a:solidFill>
              </a:rPr>
              <a:t> </a:t>
            </a:r>
            <a:r>
              <a:rPr lang="et-EE" dirty="0" err="1">
                <a:solidFill>
                  <a:schemeClr val="accent1"/>
                </a:solidFill>
              </a:rPr>
              <a:t>base</a:t>
            </a:r>
            <a:r>
              <a:rPr lang="et-EE" dirty="0">
                <a:solidFill>
                  <a:schemeClr val="accent1"/>
                </a:solidFill>
              </a:rPr>
              <a:t> (Sept 2019)</a:t>
            </a:r>
            <a:endParaRPr lang="en-US" dirty="0">
              <a:solidFill>
                <a:schemeClr val="accent1"/>
              </a:solidFill>
            </a:endParaRPr>
          </a:p>
          <a:p>
            <a:pPr algn="ctr"/>
            <a:endParaRPr lang="en-US" dirty="0">
              <a:solidFill>
                <a:schemeClr val="accent1"/>
              </a:solidFill>
            </a:endParaRPr>
          </a:p>
        </p:txBody>
      </p:sp>
    </p:spTree>
    <p:extLst>
      <p:ext uri="{BB962C8B-B14F-4D97-AF65-F5344CB8AC3E}">
        <p14:creationId xmlns:p14="http://schemas.microsoft.com/office/powerpoint/2010/main" val="139523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257456" y="965199"/>
            <a:ext cx="3658242" cy="4927602"/>
          </a:xfrm>
        </p:spPr>
        <p:txBody>
          <a:bodyPr anchor="ctr">
            <a:noAutofit/>
          </a:bodyPr>
          <a:lstStyle/>
          <a:p>
            <a:pPr algn="r"/>
            <a:r>
              <a:rPr lang="et-EE" sz="3000" dirty="0"/>
              <a:t>No </a:t>
            </a:r>
            <a:r>
              <a:rPr lang="et-EE" sz="3000" dirty="0" err="1"/>
              <a:t>contributions</a:t>
            </a:r>
            <a:r>
              <a:rPr lang="et-EE" sz="3000" dirty="0"/>
              <a:t> </a:t>
            </a:r>
          </a:p>
          <a:p>
            <a:pPr algn="r"/>
            <a:r>
              <a:rPr lang="et-EE" sz="3000" dirty="0" err="1"/>
              <a:t>from</a:t>
            </a:r>
            <a:r>
              <a:rPr lang="et-EE" sz="3000" dirty="0"/>
              <a:t> Estonian </a:t>
            </a:r>
            <a:r>
              <a:rPr lang="et-EE" sz="3000" dirty="0" err="1"/>
              <a:t>authors</a:t>
            </a:r>
            <a:endParaRPr lang="et-EE" sz="3000" dirty="0">
              <a:solidFill>
                <a:schemeClr val="accent1"/>
              </a:solidFill>
            </a:endParaRPr>
          </a:p>
        </p:txBody>
      </p:sp>
      <p:sp>
        <p:nvSpPr>
          <p:cNvPr id="8" name="TextBox 7">
            <a:extLst>
              <a:ext uri="{FF2B5EF4-FFF2-40B4-BE49-F238E27FC236}">
                <a16:creationId xmlns:a16="http://schemas.microsoft.com/office/drawing/2014/main" id="{C43C2A07-0F73-4669-BA54-EBCEBEC64FBE}"/>
              </a:ext>
            </a:extLst>
          </p:cNvPr>
          <p:cNvSpPr txBox="1"/>
          <p:nvPr/>
        </p:nvSpPr>
        <p:spPr>
          <a:xfrm>
            <a:off x="8096457" y="1183820"/>
            <a:ext cx="3524478" cy="4708981"/>
          </a:xfrm>
          <a:prstGeom prst="rect">
            <a:avLst/>
          </a:prstGeom>
          <a:noFill/>
        </p:spPr>
        <p:txBody>
          <a:bodyPr wrap="square" rtlCol="0">
            <a:spAutoFit/>
          </a:bodyPr>
          <a:lstStyle/>
          <a:p>
            <a:r>
              <a:rPr lang="en-GB" sz="3000" dirty="0">
                <a:solidFill>
                  <a:schemeClr val="accent1"/>
                </a:solidFill>
              </a:rPr>
              <a:t>In Estonia 35% of individuals in the age group 50+ are in the highest quartile of the socially deprived, which is among the worst four outcomes in Europe (</a:t>
            </a:r>
            <a:r>
              <a:rPr lang="en-GB" sz="3000" dirty="0" err="1">
                <a:solidFill>
                  <a:schemeClr val="accent1"/>
                </a:solidFill>
              </a:rPr>
              <a:t>Myck</a:t>
            </a:r>
            <a:r>
              <a:rPr lang="en-GB" sz="3000" dirty="0">
                <a:solidFill>
                  <a:schemeClr val="accent1"/>
                </a:solidFill>
              </a:rPr>
              <a:t>, </a:t>
            </a:r>
            <a:r>
              <a:rPr lang="en-GB" sz="3000" dirty="0" err="1">
                <a:solidFill>
                  <a:schemeClr val="accent1"/>
                </a:solidFill>
              </a:rPr>
              <a:t>Najsztub</a:t>
            </a:r>
            <a:r>
              <a:rPr lang="en-GB" sz="3000" dirty="0">
                <a:solidFill>
                  <a:schemeClr val="accent1"/>
                </a:solidFill>
              </a:rPr>
              <a:t>, &amp; </a:t>
            </a:r>
            <a:r>
              <a:rPr lang="en-GB" sz="3000" dirty="0" err="1">
                <a:solidFill>
                  <a:schemeClr val="accent1"/>
                </a:solidFill>
              </a:rPr>
              <a:t>Oczkowska</a:t>
            </a:r>
            <a:r>
              <a:rPr lang="en-GB" sz="3000" dirty="0">
                <a:solidFill>
                  <a:schemeClr val="accent1"/>
                </a:solidFill>
              </a:rPr>
              <a:t>, 2015). </a:t>
            </a:r>
            <a:endParaRPr lang="en-US" sz="3000" dirty="0">
              <a:solidFill>
                <a:schemeClr val="accent1"/>
              </a:solidFill>
            </a:endParaRPr>
          </a:p>
        </p:txBody>
      </p:sp>
      <p:pic>
        <p:nvPicPr>
          <p:cNvPr id="2" name="Pilt 1">
            <a:extLst>
              <a:ext uri="{FF2B5EF4-FFF2-40B4-BE49-F238E27FC236}">
                <a16:creationId xmlns:a16="http://schemas.microsoft.com/office/drawing/2014/main" id="{9E08CDF1-2707-437E-A950-44092B0CCDF4}"/>
              </a:ext>
            </a:extLst>
          </p:cNvPr>
          <p:cNvPicPr>
            <a:picLocks noChangeAspect="1"/>
          </p:cNvPicPr>
          <p:nvPr/>
        </p:nvPicPr>
        <p:blipFill>
          <a:blip r:embed="rId3"/>
          <a:stretch>
            <a:fillRect/>
          </a:stretch>
        </p:blipFill>
        <p:spPr>
          <a:xfrm>
            <a:off x="3979806" y="452436"/>
            <a:ext cx="3867150" cy="5953125"/>
          </a:xfrm>
          <a:prstGeom prst="rect">
            <a:avLst/>
          </a:prstGeom>
        </p:spPr>
      </p:pic>
    </p:spTree>
    <p:extLst>
      <p:ext uri="{BB962C8B-B14F-4D97-AF65-F5344CB8AC3E}">
        <p14:creationId xmlns:p14="http://schemas.microsoft.com/office/powerpoint/2010/main" val="87331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321563" y="1107210"/>
            <a:ext cx="3547619" cy="4927602"/>
          </a:xfrm>
        </p:spPr>
        <p:txBody>
          <a:bodyPr anchor="ctr">
            <a:noAutofit/>
          </a:bodyPr>
          <a:lstStyle/>
          <a:p>
            <a:pPr algn="r"/>
            <a:r>
              <a:rPr lang="en-US" sz="3600" dirty="0">
                <a:solidFill>
                  <a:schemeClr val="accent1"/>
                </a:solidFill>
              </a:rPr>
              <a:t>The role of social networks and disability in survival</a:t>
            </a:r>
            <a:endParaRPr lang="et-EE" sz="3600" dirty="0">
              <a:solidFill>
                <a:schemeClr val="accent1"/>
              </a:solidFill>
            </a:endParaRPr>
          </a:p>
          <a:p>
            <a:pPr algn="r"/>
            <a:r>
              <a:rPr lang="et-EE" sz="3600" dirty="0">
                <a:solidFill>
                  <a:schemeClr val="accent1"/>
                </a:solidFill>
              </a:rPr>
              <a:t>by </a:t>
            </a:r>
            <a:r>
              <a:rPr lang="en-US" sz="3600" dirty="0" err="1">
                <a:solidFill>
                  <a:schemeClr val="accent1"/>
                </a:solidFill>
              </a:rPr>
              <a:t>Liili</a:t>
            </a:r>
            <a:r>
              <a:rPr lang="et-EE" sz="3600" dirty="0">
                <a:solidFill>
                  <a:schemeClr val="accent1"/>
                </a:solidFill>
              </a:rPr>
              <a:t> </a:t>
            </a:r>
            <a:r>
              <a:rPr lang="en-US" sz="3600" dirty="0">
                <a:solidFill>
                  <a:schemeClr val="accent1"/>
                </a:solidFill>
              </a:rPr>
              <a:t>Abuladze</a:t>
            </a:r>
            <a:r>
              <a:rPr lang="et-EE" sz="3600" dirty="0">
                <a:solidFill>
                  <a:schemeClr val="accent1"/>
                </a:solidFill>
              </a:rPr>
              <a:t> &amp; Luule</a:t>
            </a:r>
            <a:r>
              <a:rPr lang="en-US" sz="3600" dirty="0">
                <a:solidFill>
                  <a:schemeClr val="accent1"/>
                </a:solidFill>
              </a:rPr>
              <a:t> </a:t>
            </a:r>
            <a:r>
              <a:rPr lang="en-US" sz="3600" dirty="0" err="1">
                <a:solidFill>
                  <a:schemeClr val="accent1"/>
                </a:solidFill>
              </a:rPr>
              <a:t>Sakkeu</a:t>
            </a:r>
            <a:r>
              <a:rPr lang="et-EE" sz="3600" dirty="0">
                <a:solidFill>
                  <a:schemeClr val="accent1"/>
                </a:solidFill>
              </a:rPr>
              <a:t>s</a:t>
            </a:r>
          </a:p>
          <a:p>
            <a:pPr algn="r"/>
            <a:endParaRPr lang="et-EE" sz="4000" dirty="0">
              <a:solidFill>
                <a:schemeClr val="accent1"/>
              </a:solidFill>
            </a:endParaRPr>
          </a:p>
        </p:txBody>
      </p:sp>
      <p:pic>
        <p:nvPicPr>
          <p:cNvPr id="3" name="Pilt 2">
            <a:extLst>
              <a:ext uri="{FF2B5EF4-FFF2-40B4-BE49-F238E27FC236}">
                <a16:creationId xmlns:a16="http://schemas.microsoft.com/office/drawing/2014/main" id="{052530C1-E9FA-4D4A-84DD-FC2E7D6EB8F1}"/>
              </a:ext>
            </a:extLst>
          </p:cNvPr>
          <p:cNvPicPr>
            <a:picLocks noChangeAspect="1"/>
          </p:cNvPicPr>
          <p:nvPr/>
        </p:nvPicPr>
        <p:blipFill>
          <a:blip r:embed="rId3"/>
          <a:stretch>
            <a:fillRect/>
          </a:stretch>
        </p:blipFill>
        <p:spPr>
          <a:xfrm>
            <a:off x="3979806" y="526001"/>
            <a:ext cx="3921036" cy="5805996"/>
          </a:xfrm>
          <a:prstGeom prst="rect">
            <a:avLst/>
          </a:prstGeom>
        </p:spPr>
      </p:pic>
    </p:spTree>
    <p:extLst>
      <p:ext uri="{BB962C8B-B14F-4D97-AF65-F5344CB8AC3E}">
        <p14:creationId xmlns:p14="http://schemas.microsoft.com/office/powerpoint/2010/main" val="3549593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7">
            <a:extLst>
              <a:ext uri="{FF2B5EF4-FFF2-40B4-BE49-F238E27FC236}">
                <a16:creationId xmlns:a16="http://schemas.microsoft.com/office/drawing/2014/main" id="{A1788972-0876-46E7-B1EE-5FAF4668009D}"/>
              </a:ext>
            </a:extLst>
          </p:cNvPr>
          <p:cNvSpPr>
            <a:spLocks noGrp="1"/>
          </p:cNvSpPr>
          <p:nvPr>
            <p:ph type="subTitle" idx="1"/>
          </p:nvPr>
        </p:nvSpPr>
        <p:spPr>
          <a:xfrm>
            <a:off x="179071" y="731635"/>
            <a:ext cx="3547619" cy="3819897"/>
          </a:xfrm>
        </p:spPr>
        <p:txBody>
          <a:bodyPr anchor="ctr">
            <a:noAutofit/>
          </a:bodyPr>
          <a:lstStyle/>
          <a:p>
            <a:pPr algn="r"/>
            <a:r>
              <a:rPr lang="en-US" sz="4000" dirty="0">
                <a:solidFill>
                  <a:schemeClr val="accent1"/>
                </a:solidFill>
              </a:rPr>
              <a:t>Papers that present interesting results about Estonia are listed in web</a:t>
            </a:r>
            <a:endParaRPr lang="et-EE" sz="4000" dirty="0">
              <a:solidFill>
                <a:schemeClr val="accent1"/>
              </a:solidFill>
            </a:endParaRPr>
          </a:p>
        </p:txBody>
      </p:sp>
      <p:sp>
        <p:nvSpPr>
          <p:cNvPr id="2" name="TextBox 1">
            <a:extLst>
              <a:ext uri="{FF2B5EF4-FFF2-40B4-BE49-F238E27FC236}">
                <a16:creationId xmlns:a16="http://schemas.microsoft.com/office/drawing/2014/main" id="{F079589A-B277-4EAE-ABC7-DAA5EAFE505F}"/>
              </a:ext>
            </a:extLst>
          </p:cNvPr>
          <p:cNvSpPr txBox="1"/>
          <p:nvPr/>
        </p:nvSpPr>
        <p:spPr>
          <a:xfrm>
            <a:off x="476922" y="4765119"/>
            <a:ext cx="11238155" cy="2092881"/>
          </a:xfrm>
          <a:prstGeom prst="rect">
            <a:avLst/>
          </a:prstGeom>
          <a:noFill/>
        </p:spPr>
        <p:txBody>
          <a:bodyPr wrap="square" rtlCol="0">
            <a:spAutoFit/>
          </a:bodyPr>
          <a:lstStyle/>
          <a:p>
            <a:r>
              <a:rPr lang="et-EE" dirty="0" err="1"/>
              <a:t>E.g</a:t>
            </a:r>
            <a:r>
              <a:rPr lang="et-EE" dirty="0"/>
              <a:t>. </a:t>
            </a:r>
            <a:r>
              <a:rPr lang="en-US" dirty="0"/>
              <a:t>The </a:t>
            </a:r>
            <a:r>
              <a:rPr lang="et-EE" dirty="0" err="1"/>
              <a:t>highest</a:t>
            </a:r>
            <a:r>
              <a:rPr lang="en-US" dirty="0"/>
              <a:t> share of men at risk </a:t>
            </a:r>
            <a:r>
              <a:rPr lang="et-EE" dirty="0"/>
              <a:t>of depressioon </a:t>
            </a:r>
            <a:r>
              <a:rPr lang="en-US" dirty="0"/>
              <a:t>can be observed in two of the Eastern European countries (Poland: 32.5%, Estonia: 28.1%)</a:t>
            </a:r>
            <a:r>
              <a:rPr lang="et-EE" dirty="0"/>
              <a:t>. </a:t>
            </a:r>
            <a:r>
              <a:rPr lang="en-US" dirty="0"/>
              <a:t>In nine countries (</a:t>
            </a:r>
            <a:r>
              <a:rPr lang="et-EE" dirty="0" err="1"/>
              <a:t>incl</a:t>
            </a:r>
            <a:r>
              <a:rPr lang="et-EE" dirty="0"/>
              <a:t> </a:t>
            </a:r>
            <a:r>
              <a:rPr lang="en-US" dirty="0"/>
              <a:t>Estonia), the contribution of socio-economic factors was at least five percentage points higher than that of psychosocial factors. </a:t>
            </a:r>
            <a:endParaRPr lang="et-EE" dirty="0"/>
          </a:p>
          <a:p>
            <a:r>
              <a:rPr lang="en-US" sz="1100" dirty="0"/>
              <a:t>Alina Schmitz, Martina Brandt, Gendered patterns of depression and its determinants in older Europeans, Archives of Gerontology and Geriatrics, Volume 82, 2019, Pages 207-216</a:t>
            </a:r>
            <a:endParaRPr lang="et-EE" sz="1100" dirty="0"/>
          </a:p>
          <a:p>
            <a:endParaRPr lang="et-EE" sz="1100" dirty="0"/>
          </a:p>
          <a:p>
            <a:r>
              <a:rPr lang="en-US" dirty="0"/>
              <a:t>Wu, J. and T. </a:t>
            </a:r>
            <a:r>
              <a:rPr lang="en-US" dirty="0" err="1"/>
              <a:t>Fokkema</a:t>
            </a:r>
            <a:r>
              <a:rPr lang="en-US" dirty="0"/>
              <a:t> (2018). Relationships With Adult Children and Depression of Older Parents </a:t>
            </a:r>
            <a:r>
              <a:rPr lang="en-US" b="1" dirty="0"/>
              <a:t>In China, Estonia, the Netherlands And Sweden</a:t>
            </a:r>
            <a:r>
              <a:rPr lang="en-US" dirty="0"/>
              <a:t>. Innovation in Aging 2(1): 340-341 DOI: 10.1093/</a:t>
            </a:r>
            <a:r>
              <a:rPr lang="en-US" dirty="0" err="1"/>
              <a:t>geroni</a:t>
            </a:r>
            <a:r>
              <a:rPr lang="en-US" dirty="0"/>
              <a:t>/igy023.1249. </a:t>
            </a:r>
          </a:p>
          <a:p>
            <a:endParaRPr lang="et-EE" dirty="0"/>
          </a:p>
        </p:txBody>
      </p:sp>
      <p:pic>
        <p:nvPicPr>
          <p:cNvPr id="4" name="Pilt 3">
            <a:extLst>
              <a:ext uri="{FF2B5EF4-FFF2-40B4-BE49-F238E27FC236}">
                <a16:creationId xmlns:a16="http://schemas.microsoft.com/office/drawing/2014/main" id="{46CB389A-A70C-4C6A-A9A9-CFFBAA1845E4}"/>
              </a:ext>
            </a:extLst>
          </p:cNvPr>
          <p:cNvPicPr>
            <a:picLocks noChangeAspect="1"/>
          </p:cNvPicPr>
          <p:nvPr/>
        </p:nvPicPr>
        <p:blipFill>
          <a:blip r:embed="rId3"/>
          <a:stretch>
            <a:fillRect/>
          </a:stretch>
        </p:blipFill>
        <p:spPr>
          <a:xfrm>
            <a:off x="3935314" y="534915"/>
            <a:ext cx="5382776" cy="4265684"/>
          </a:xfrm>
          <a:prstGeom prst="rect">
            <a:avLst/>
          </a:prstGeom>
        </p:spPr>
      </p:pic>
    </p:spTree>
    <p:extLst>
      <p:ext uri="{BB962C8B-B14F-4D97-AF65-F5344CB8AC3E}">
        <p14:creationId xmlns:p14="http://schemas.microsoft.com/office/powerpoint/2010/main" val="2669638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2620</TotalTime>
  <Words>837</Words>
  <Application>Microsoft Office PowerPoint</Application>
  <PresentationFormat>Laiekraan</PresentationFormat>
  <Paragraphs>136</Paragraphs>
  <Slides>17</Slides>
  <Notes>17</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17</vt:i4>
      </vt:variant>
    </vt:vector>
  </HeadingPairs>
  <TitlesOfParts>
    <vt:vector size="21" baseType="lpstr">
      <vt:lpstr>Arial</vt:lpstr>
      <vt:lpstr>Calibri</vt:lpstr>
      <vt:lpstr>Calibri Light</vt:lpstr>
      <vt:lpstr>Office Theme</vt:lpstr>
      <vt:lpstr>Experience of SHARE data usage in Estonia  Riga, October 2, 2019 Opportunities of the SHARE survey for research activities</vt:lpstr>
      <vt:lpstr>2004 start (12 countries)   2010 Estonia joined the survey (16 countries, incl CZ, PL, HU, SL)   2011 wave 4 (1) – social network     2012 conference “How Estonians age?”   2013 wave 5 (2)    2013, 2014, 2015 – briefings for master students    2014 database training for analysts from ministries      2015 wave 6 (3) – bio-markers   2016 book „A view on the grey area“ (w 1, 2)   2017 wave 7 (4) – life histories (24 countries)   2019 wave 8 starts (5) – cognition   2019 conference “A view on the grey area. Ageing from the life course perspective”</vt:lpstr>
      <vt:lpstr>PowerPointi esitlus</vt:lpstr>
      <vt:lpstr>PowerPointi esitlus</vt:lpstr>
      <vt:lpstr>1. SHARE survey and ageing in Europe  2. Subjective health and health behaviour 3. Subjective and objective health ratings (w5)   4. Mental and cognitive health   5. The change of the population with activity limitations between 2011.–2013. 6. Older people labor market behaviour and respective factors   7. Differences between various beneficiaries of pensions 8. Assets and obligations 9. Stay on or leave from the labor market – wishes and plans.    10. Internet usage and social activity   11. Social services and informal care   12. Perspectives and challenges of the pension system  </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Tiina Tambaum</dc:creator>
  <cp:lastModifiedBy>Tiina Tambaum</cp:lastModifiedBy>
  <cp:revision>280</cp:revision>
  <dcterms:created xsi:type="dcterms:W3CDTF">2017-09-08T21:25:11Z</dcterms:created>
  <dcterms:modified xsi:type="dcterms:W3CDTF">2019-10-01T13:19:12Z</dcterms:modified>
</cp:coreProperties>
</file>