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theme/theme3.xml" ContentType="application/vnd.openxmlformats-officedocument.theme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1" r:id="rId2"/>
    <p:sldMasterId id="2147483674" r:id="rId3"/>
  </p:sldMasterIdLst>
  <p:sldIdLst>
    <p:sldId id="271" r:id="rId4"/>
    <p:sldId id="272" r:id="rId5"/>
    <p:sldId id="258" r:id="rId6"/>
    <p:sldId id="259" r:id="rId7"/>
    <p:sldId id="260" r:id="rId8"/>
    <p:sldId id="261" r:id="rId9"/>
    <p:sldId id="262" r:id="rId10"/>
    <p:sldId id="263" r:id="rId11"/>
    <p:sldId id="265" r:id="rId12"/>
    <p:sldId id="268" r:id="rId13"/>
    <p:sldId id="269" r:id="rId14"/>
    <p:sldId id="264" r:id="rId15"/>
    <p:sldId id="270" r:id="rId16"/>
    <p:sldId id="266" r:id="rId17"/>
  </p:sldIdLst>
  <p:sldSz cx="12192000" cy="6858000"/>
  <p:notesSz cx="7559675" cy="10691813"/>
  <p:defaultTextStyle>
    <a:defPPr>
      <a:defRPr lang="lt-L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5" d="100"/>
          <a:sy n="65" d="100"/>
        </p:scale>
        <p:origin x="700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21" Type="http://schemas.openxmlformats.org/officeDocument/2006/relationships/tableStyles" Target="tableStyles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10" Type="http://schemas.openxmlformats.org/officeDocument/2006/relationships/slide" Target="slides/slide7.xml"/><Relationship Id="rId19" Type="http://schemas.openxmlformats.org/officeDocument/2006/relationships/viewProps" Target="viewProp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1"/>
  <c:lang val="en-US"/>
  <c:roundedCorners val="0"/>
  <c:style val="2"/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label 0</c:f>
              <c:strCache>
                <c:ptCount val="1"/>
                <c:pt idx="0">
                  <c:v>Series 1</c:v>
                </c:pt>
              </c:strCache>
            </c:strRef>
          </c:tx>
          <c:spPr>
            <a:ln w="57240">
              <a:solidFill>
                <a:srgbClr val="FF671F"/>
              </a:solidFill>
              <a:round/>
            </a:ln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800" b="0" strike="noStrike" spc="-1">
                    <a:solidFill>
                      <a:srgbClr val="000000"/>
                    </a:solidFill>
                    <a:latin typeface="Calibri"/>
                  </a:defRPr>
                </a:pPr>
                <a:endParaRPr lang="en-US"/>
              </a:p>
            </c:txPr>
            <c:dLblPos val="r"/>
            <c:showLegendKey val="0"/>
            <c:showVal val="0"/>
            <c:showCatName val="0"/>
            <c:showSerName val="0"/>
            <c:showPercent val="0"/>
            <c:showBubbleSize val="1"/>
            <c:separator>; </c:separator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categories</c:f>
              <c:strCache>
                <c:ptCount val="3"/>
                <c:pt idx="0">
                  <c:v>2017</c:v>
                </c:pt>
                <c:pt idx="1">
                  <c:v>2018</c:v>
                </c:pt>
                <c:pt idx="2">
                  <c:v>2019</c:v>
                </c:pt>
              </c:strCache>
            </c:strRef>
          </c:cat>
          <c:val>
            <c:numRef>
              <c:f>0</c:f>
              <c:numCache>
                <c:formatCode>General</c:formatCode>
                <c:ptCount val="3"/>
                <c:pt idx="0">
                  <c:v>0</c:v>
                </c:pt>
                <c:pt idx="1">
                  <c:v>4</c:v>
                </c:pt>
                <c:pt idx="2">
                  <c:v>12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10B9-4F74-B6E4-ABB92D3E115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hiLowLines>
          <c:spPr>
            <a:ln>
              <a:noFill/>
            </a:ln>
          </c:spPr>
        </c:hiLowLines>
        <c:smooth val="0"/>
        <c:axId val="21234065"/>
        <c:axId val="28087144"/>
      </c:lineChart>
      <c:catAx>
        <c:axId val="21234065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ln w="9360">
            <a:solidFill>
              <a:srgbClr val="D9D9D9"/>
            </a:solidFill>
            <a:round/>
          </a:ln>
        </c:spPr>
        <c:txPr>
          <a:bodyPr/>
          <a:lstStyle/>
          <a:p>
            <a:pPr>
              <a:defRPr sz="1800" b="0" strike="noStrike" spc="-1">
                <a:solidFill>
                  <a:srgbClr val="595959"/>
                </a:solidFill>
                <a:latin typeface="Calibri"/>
              </a:defRPr>
            </a:pPr>
            <a:endParaRPr lang="en-US"/>
          </a:p>
        </c:txPr>
        <c:crossAx val="28087144"/>
        <c:crosses val="autoZero"/>
        <c:auto val="1"/>
        <c:lblAlgn val="ctr"/>
        <c:lblOffset val="100"/>
        <c:noMultiLvlLbl val="1"/>
      </c:catAx>
      <c:valAx>
        <c:axId val="28087144"/>
        <c:scaling>
          <c:orientation val="minMax"/>
          <c:max val="14"/>
          <c:min val="0"/>
        </c:scaling>
        <c:delete val="0"/>
        <c:axPos val="l"/>
        <c:majorGridlines>
          <c:spPr>
            <a:ln w="9360">
              <a:solidFill>
                <a:srgbClr val="D9D9D9"/>
              </a:solidFill>
              <a:round/>
            </a:ln>
          </c:spPr>
        </c:majorGridlines>
        <c:numFmt formatCode="General" sourceLinked="0"/>
        <c:majorTickMark val="none"/>
        <c:minorTickMark val="none"/>
        <c:tickLblPos val="nextTo"/>
        <c:spPr>
          <a:ln w="6480">
            <a:noFill/>
          </a:ln>
        </c:spPr>
        <c:txPr>
          <a:bodyPr/>
          <a:lstStyle/>
          <a:p>
            <a:pPr>
              <a:defRPr sz="1800" b="0" strike="noStrike" spc="-1">
                <a:solidFill>
                  <a:srgbClr val="595959"/>
                </a:solidFill>
                <a:latin typeface="Calibri"/>
              </a:defRPr>
            </a:pPr>
            <a:endParaRPr lang="en-US"/>
          </a:p>
        </c:txPr>
        <c:crossAx val="21234065"/>
        <c:crosses val="autoZero"/>
        <c:crossBetween val="midCat"/>
      </c:valAx>
      <c:spPr>
        <a:noFill/>
        <a:ln>
          <a:noFill/>
        </a:ln>
      </c:spPr>
    </c:plotArea>
    <c:plotVisOnly val="1"/>
    <c:dispBlanksAs val="gap"/>
    <c:showDLblsOverMax val="1"/>
  </c:chart>
  <c:spPr>
    <a:noFill/>
    <a:ln w="9360">
      <a:noFill/>
    </a:ln>
  </c:spPr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431964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802980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60948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431964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802980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D99E7-1B29-4070-B529-0534225EC9DF}" type="datetimeFigureOut">
              <a:rPr lang="en-GB" smtClean="0"/>
              <a:t>02/10/2019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486203-5500-4210-8EED-797538E69D8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2135296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7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lt-LT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9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1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2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subTitle"/>
          </p:nvPr>
        </p:nvSpPr>
        <p:spPr>
          <a:xfrm>
            <a:off x="1523880" y="1122480"/>
            <a:ext cx="9143640" cy="110667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lt-LT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lt-LT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6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7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8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0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1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2" name="PlaceHolder 4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4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5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6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8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9" name="PlaceHolder 3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1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2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3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4" name="PlaceHolder 5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6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7" name="PlaceHolder 3"/>
          <p:cNvSpPr>
            <a:spLocks noGrp="1"/>
          </p:cNvSpPr>
          <p:nvPr>
            <p:ph type="body"/>
          </p:nvPr>
        </p:nvSpPr>
        <p:spPr>
          <a:xfrm>
            <a:off x="431964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8" name="PlaceHolder 4"/>
          <p:cNvSpPr>
            <a:spLocks noGrp="1"/>
          </p:cNvSpPr>
          <p:nvPr>
            <p:ph type="body"/>
          </p:nvPr>
        </p:nvSpPr>
        <p:spPr>
          <a:xfrm>
            <a:off x="802980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9" name="PlaceHolder 5"/>
          <p:cNvSpPr>
            <a:spLocks noGrp="1"/>
          </p:cNvSpPr>
          <p:nvPr>
            <p:ph type="body"/>
          </p:nvPr>
        </p:nvSpPr>
        <p:spPr>
          <a:xfrm>
            <a:off x="60948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0" name="PlaceHolder 6"/>
          <p:cNvSpPr>
            <a:spLocks noGrp="1"/>
          </p:cNvSpPr>
          <p:nvPr>
            <p:ph type="body"/>
          </p:nvPr>
        </p:nvSpPr>
        <p:spPr>
          <a:xfrm>
            <a:off x="431964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1" name="PlaceHolder 7"/>
          <p:cNvSpPr>
            <a:spLocks noGrp="1"/>
          </p:cNvSpPr>
          <p:nvPr>
            <p:ph type="body"/>
          </p:nvPr>
        </p:nvSpPr>
        <p:spPr>
          <a:xfrm>
            <a:off x="802980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D99E7-1B29-4070-B529-0534225EC9DF}" type="datetimeFigureOut">
              <a:rPr lang="en-GB" smtClean="0"/>
              <a:t>02/10/2019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486203-5500-4210-8EED-797538E69D8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63862767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91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lt-LT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93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95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96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PlaceHolder 1"/>
          <p:cNvSpPr>
            <a:spLocks noGrp="1"/>
          </p:cNvSpPr>
          <p:nvPr>
            <p:ph type="subTitle"/>
          </p:nvPr>
        </p:nvSpPr>
        <p:spPr>
          <a:xfrm>
            <a:off x="1523880" y="1122480"/>
            <a:ext cx="9143640" cy="110667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lt-LT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0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1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2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4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5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6" name="PlaceHolder 4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8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9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0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2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3" name="PlaceHolder 3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5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6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7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8" name="PlaceHolder 5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20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21" name="PlaceHolder 3"/>
          <p:cNvSpPr>
            <a:spLocks noGrp="1"/>
          </p:cNvSpPr>
          <p:nvPr>
            <p:ph type="body"/>
          </p:nvPr>
        </p:nvSpPr>
        <p:spPr>
          <a:xfrm>
            <a:off x="431964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22" name="PlaceHolder 4"/>
          <p:cNvSpPr>
            <a:spLocks noGrp="1"/>
          </p:cNvSpPr>
          <p:nvPr>
            <p:ph type="body"/>
          </p:nvPr>
        </p:nvSpPr>
        <p:spPr>
          <a:xfrm>
            <a:off x="802980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23" name="PlaceHolder 5"/>
          <p:cNvSpPr>
            <a:spLocks noGrp="1"/>
          </p:cNvSpPr>
          <p:nvPr>
            <p:ph type="body"/>
          </p:nvPr>
        </p:nvSpPr>
        <p:spPr>
          <a:xfrm>
            <a:off x="60948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24" name="PlaceHolder 6"/>
          <p:cNvSpPr>
            <a:spLocks noGrp="1"/>
          </p:cNvSpPr>
          <p:nvPr>
            <p:ph type="body"/>
          </p:nvPr>
        </p:nvSpPr>
        <p:spPr>
          <a:xfrm>
            <a:off x="431964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25" name="PlaceHolder 7"/>
          <p:cNvSpPr>
            <a:spLocks noGrp="1"/>
          </p:cNvSpPr>
          <p:nvPr>
            <p:ph type="body"/>
          </p:nvPr>
        </p:nvSpPr>
        <p:spPr>
          <a:xfrm>
            <a:off x="802980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1523880" y="1122480"/>
            <a:ext cx="9143640" cy="110667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lt-LT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13" Type="http://schemas.openxmlformats.org/officeDocument/2006/relationships/slideLayout" Target="../slideLayouts/slideLayout26.xml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slideLayout" Target="../slideLayouts/slideLayout25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Relationship Id="rId14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4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9.xml"/><Relationship Id="rId7" Type="http://schemas.openxmlformats.org/officeDocument/2006/relationships/slideLayout" Target="../slideLayouts/slideLayout33.xml"/><Relationship Id="rId12" Type="http://schemas.openxmlformats.org/officeDocument/2006/relationships/slideLayout" Target="../slideLayouts/slideLayout38.xml"/><Relationship Id="rId2" Type="http://schemas.openxmlformats.org/officeDocument/2006/relationships/slideLayout" Target="../slideLayouts/slideLayout28.xml"/><Relationship Id="rId1" Type="http://schemas.openxmlformats.org/officeDocument/2006/relationships/slideLayout" Target="../slideLayouts/slideLayout27.xml"/><Relationship Id="rId6" Type="http://schemas.openxmlformats.org/officeDocument/2006/relationships/slideLayout" Target="../slideLayouts/slideLayout32.xml"/><Relationship Id="rId11" Type="http://schemas.openxmlformats.org/officeDocument/2006/relationships/slideLayout" Target="../slideLayouts/slideLayout37.xml"/><Relationship Id="rId5" Type="http://schemas.openxmlformats.org/officeDocument/2006/relationships/slideLayout" Target="../slideLayouts/slideLayout31.xml"/><Relationship Id="rId10" Type="http://schemas.openxmlformats.org/officeDocument/2006/relationships/slideLayout" Target="../slideLayouts/slideLayout36.xml"/><Relationship Id="rId4" Type="http://schemas.openxmlformats.org/officeDocument/2006/relationships/slideLayout" Target="../slideLayouts/slideLayout30.xml"/><Relationship Id="rId9" Type="http://schemas.openxmlformats.org/officeDocument/2006/relationships/slideLayout" Target="../slideLayouts/slideLayout3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</p:spPr>
        <p:txBody>
          <a:bodyPr anchor="b">
            <a:noAutofit/>
          </a:bodyPr>
          <a:lstStyle/>
          <a:p>
            <a:pPr algn="ctr">
              <a:lnSpc>
                <a:spcPct val="90000"/>
              </a:lnSpc>
            </a:pPr>
            <a:r>
              <a:rPr lang="en-US" sz="6000" b="0" strike="noStrike" spc="-1">
                <a:solidFill>
                  <a:srgbClr val="000000"/>
                </a:solidFill>
                <a:latin typeface="Calibri Light"/>
              </a:rPr>
              <a:t>Click to edit Master title style</a:t>
            </a:r>
            <a:endParaRPr lang="en-US" sz="60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dt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pPr>
              <a:lnSpc>
                <a:spcPct val="100000"/>
              </a:lnSpc>
            </a:pPr>
            <a:fld id="{B5359AF9-7971-4721-A195-5F4F27CABFAA}" type="datetime">
              <a:rPr lang="lt-LT" sz="1200" b="0" strike="noStrike" spc="-1">
                <a:solidFill>
                  <a:srgbClr val="8B8B8B"/>
                </a:solidFill>
                <a:latin typeface="Calibri"/>
              </a:rPr>
              <a:t>2019-10-02</a:t>
            </a:fld>
            <a:endParaRPr lang="lt-LT" sz="1200" b="0" strike="noStrike" spc="-1"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ftr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endParaRPr lang="lt-LT" sz="2400" b="0" strike="noStrike" spc="-1"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sldNum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pPr algn="r">
              <a:lnSpc>
                <a:spcPct val="100000"/>
              </a:lnSpc>
            </a:pPr>
            <a:fld id="{639D2C79-4FA6-41E6-B239-8A41AAAF6633}" type="slidenum">
              <a:rPr lang="lt-LT" sz="1200" b="0" strike="noStrike" spc="-1">
                <a:solidFill>
                  <a:srgbClr val="8B8B8B"/>
                </a:solidFill>
                <a:latin typeface="Calibri"/>
              </a:rPr>
              <a:t>‹#›</a:t>
            </a:fld>
            <a:endParaRPr lang="lt-LT" sz="1200" b="0" strike="noStrike" spc="-1"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800" b="0" strike="noStrike" spc="-1">
                <a:solidFill>
                  <a:srgbClr val="000000"/>
                </a:solidFill>
                <a:latin typeface="Calibri"/>
              </a:rPr>
              <a:t>Click to edit the outline text format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000" b="0" strike="noStrike" spc="-1">
                <a:solidFill>
                  <a:srgbClr val="000000"/>
                </a:solidFill>
                <a:latin typeface="Calibri"/>
              </a:rPr>
              <a:t>Second Outline Level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1800" b="0" strike="noStrike" spc="-1">
                <a:solidFill>
                  <a:srgbClr val="000000"/>
                </a:solidFill>
                <a:latin typeface="Calibri"/>
              </a:rPr>
              <a:t>Third Outline Level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1800" b="0" strike="noStrike" spc="-1">
                <a:solidFill>
                  <a:srgbClr val="000000"/>
                </a:solidFill>
                <a:latin typeface="Calibri"/>
              </a:rPr>
              <a:t>Fourth Outline Level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latin typeface="Calibri"/>
              </a:rPr>
              <a:t>Fifth Outline Level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latin typeface="Calibri"/>
              </a:rPr>
              <a:t>Sixth Outline Level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latin typeface="Calibri"/>
              </a:rPr>
              <a:t>Seventh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87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t-L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pPr>
              <a:lnSpc>
                <a:spcPct val="90000"/>
              </a:lnSpc>
            </a:pPr>
            <a:r>
              <a:rPr lang="en-US" sz="4400" b="0" strike="noStrike" spc="-1">
                <a:solidFill>
                  <a:srgbClr val="000000"/>
                </a:solidFill>
                <a:latin typeface="Calibri Light"/>
              </a:rPr>
              <a:t>Click to edit Master title style</a:t>
            </a:r>
            <a:endParaRPr lang="en-US" sz="44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2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10515240" cy="4350960"/>
          </a:xfrm>
          <a:prstGeom prst="rect">
            <a:avLst/>
          </a:prstGeom>
        </p:spPr>
        <p:txBody>
          <a:bodyPr>
            <a:noAutofit/>
          </a:bodyPr>
          <a:lstStyle/>
          <a:p>
            <a:pPr marL="228600" indent="-22824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en-US" sz="2800" b="0" strike="noStrike" spc="-1">
                <a:solidFill>
                  <a:srgbClr val="000000"/>
                </a:solidFill>
                <a:latin typeface="Calibri"/>
              </a:rPr>
              <a:t>Edit Master text styles</a:t>
            </a:r>
          </a:p>
          <a:p>
            <a:pPr marL="685800" lvl="1" indent="-22824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en-US" sz="2400" b="0" strike="noStrike" spc="-1">
                <a:solidFill>
                  <a:srgbClr val="000000"/>
                </a:solidFill>
                <a:latin typeface="Calibri"/>
              </a:rPr>
              <a:t>Second level</a:t>
            </a:r>
          </a:p>
          <a:p>
            <a:pPr marL="1143000" lvl="2" indent="-22824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en-US" sz="2000" b="0" strike="noStrike" spc="-1">
                <a:solidFill>
                  <a:srgbClr val="000000"/>
                </a:solidFill>
                <a:latin typeface="Calibri"/>
              </a:rPr>
              <a:t>Third level</a:t>
            </a:r>
          </a:p>
          <a:p>
            <a:pPr marL="1600200" lvl="3" indent="-22824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en-US" sz="1800" b="0" strike="noStrike" spc="-1">
                <a:solidFill>
                  <a:srgbClr val="000000"/>
                </a:solidFill>
                <a:latin typeface="Calibri"/>
              </a:rPr>
              <a:t>Fourth level</a:t>
            </a:r>
          </a:p>
          <a:p>
            <a:pPr marL="2057400" lvl="4" indent="-22824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en-US" sz="1800" b="0" strike="noStrike" spc="-1">
                <a:solidFill>
                  <a:srgbClr val="000000"/>
                </a:solidFill>
                <a:latin typeface="Calibri"/>
              </a:rPr>
              <a:t>Fifth level</a:t>
            </a:r>
          </a:p>
        </p:txBody>
      </p:sp>
      <p:sp>
        <p:nvSpPr>
          <p:cNvPr id="43" name="PlaceHolder 3"/>
          <p:cNvSpPr>
            <a:spLocks noGrp="1"/>
          </p:cNvSpPr>
          <p:nvPr>
            <p:ph type="dt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pPr>
              <a:lnSpc>
                <a:spcPct val="100000"/>
              </a:lnSpc>
            </a:pPr>
            <a:fld id="{9A75469D-CF0A-43EA-96E4-3B7F1C1FBB90}" type="datetime">
              <a:rPr lang="lt-LT" sz="1200" b="0" strike="noStrike" spc="-1">
                <a:solidFill>
                  <a:srgbClr val="8B8B8B"/>
                </a:solidFill>
                <a:latin typeface="Calibri"/>
              </a:rPr>
              <a:t>2019-10-02</a:t>
            </a:fld>
            <a:endParaRPr lang="lt-LT" sz="1200" b="0" strike="noStrike" spc="-1">
              <a:latin typeface="Times New Roman"/>
            </a:endParaRPr>
          </a:p>
        </p:txBody>
      </p:sp>
      <p:sp>
        <p:nvSpPr>
          <p:cNvPr id="44" name="PlaceHolder 4"/>
          <p:cNvSpPr>
            <a:spLocks noGrp="1"/>
          </p:cNvSpPr>
          <p:nvPr>
            <p:ph type="ftr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endParaRPr lang="lt-LT" sz="2400" b="0" strike="noStrike" spc="-1">
              <a:latin typeface="Times New Roman"/>
            </a:endParaRPr>
          </a:p>
        </p:txBody>
      </p:sp>
      <p:sp>
        <p:nvSpPr>
          <p:cNvPr id="45" name="PlaceHolder 5"/>
          <p:cNvSpPr>
            <a:spLocks noGrp="1"/>
          </p:cNvSpPr>
          <p:nvPr>
            <p:ph type="sldNum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pPr algn="r">
              <a:lnSpc>
                <a:spcPct val="100000"/>
              </a:lnSpc>
            </a:pPr>
            <a:fld id="{1F9E09C4-2B54-4A60-AB2F-0764D58294F3}" type="slidenum">
              <a:rPr lang="lt-LT" sz="1200" b="0" strike="noStrike" spc="-1">
                <a:solidFill>
                  <a:srgbClr val="8B8B8B"/>
                </a:solidFill>
                <a:latin typeface="Calibri"/>
              </a:rPr>
              <a:t>‹#›</a:t>
            </a:fld>
            <a:endParaRPr lang="lt-LT" sz="1200" b="0" strike="noStrike" spc="-1"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  <p:sldLayoutId id="2147483688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t-L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PlaceHolder 1"/>
          <p:cNvSpPr>
            <a:spLocks noGrp="1"/>
          </p:cNvSpPr>
          <p:nvPr>
            <p:ph type="title"/>
          </p:nvPr>
        </p:nvSpPr>
        <p:spPr>
          <a:xfrm>
            <a:off x="839880" y="365040"/>
            <a:ext cx="10515240" cy="132516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pPr>
              <a:lnSpc>
                <a:spcPct val="90000"/>
              </a:lnSpc>
            </a:pPr>
            <a:r>
              <a:rPr lang="en-US" sz="4400" b="0" strike="noStrike" spc="-1">
                <a:solidFill>
                  <a:srgbClr val="000000"/>
                </a:solidFill>
                <a:latin typeface="Calibri Light"/>
              </a:rPr>
              <a:t>Click to edit Master title style</a:t>
            </a:r>
            <a:endParaRPr lang="en-US" sz="44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3" name="PlaceHolder 2"/>
          <p:cNvSpPr>
            <a:spLocks noGrp="1"/>
          </p:cNvSpPr>
          <p:nvPr>
            <p:ph type="body"/>
          </p:nvPr>
        </p:nvSpPr>
        <p:spPr>
          <a:xfrm>
            <a:off x="839880" y="1681200"/>
            <a:ext cx="5157360" cy="823680"/>
          </a:xfrm>
          <a:prstGeom prst="rect">
            <a:avLst/>
          </a:prstGeom>
        </p:spPr>
        <p:txBody>
          <a:bodyPr anchor="b">
            <a:noAutofit/>
          </a:bodyPr>
          <a:lstStyle/>
          <a:p>
            <a:pPr>
              <a:lnSpc>
                <a:spcPct val="90000"/>
              </a:lnSpc>
              <a:spcBef>
                <a:spcPts val="1001"/>
              </a:spcBef>
            </a:pPr>
            <a:r>
              <a:rPr lang="en-US" sz="2400" b="1" strike="noStrike" spc="-1">
                <a:solidFill>
                  <a:srgbClr val="000000"/>
                </a:solidFill>
                <a:latin typeface="Calibri"/>
              </a:rPr>
              <a:t>Edit Master text styles</a:t>
            </a:r>
            <a:endParaRPr lang="en-US" sz="24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4" name="PlaceHolder 3"/>
          <p:cNvSpPr>
            <a:spLocks noGrp="1"/>
          </p:cNvSpPr>
          <p:nvPr>
            <p:ph type="body"/>
          </p:nvPr>
        </p:nvSpPr>
        <p:spPr>
          <a:xfrm>
            <a:off x="839880" y="2505240"/>
            <a:ext cx="5157360" cy="3684240"/>
          </a:xfrm>
          <a:prstGeom prst="rect">
            <a:avLst/>
          </a:prstGeom>
        </p:spPr>
        <p:txBody>
          <a:bodyPr>
            <a:noAutofit/>
          </a:bodyPr>
          <a:lstStyle/>
          <a:p>
            <a:pPr marL="228600" indent="-22824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en-US" sz="2800" b="0" strike="noStrike" spc="-1">
                <a:solidFill>
                  <a:srgbClr val="000000"/>
                </a:solidFill>
                <a:latin typeface="Calibri"/>
              </a:rPr>
              <a:t>Edit Master text styles</a:t>
            </a:r>
          </a:p>
          <a:p>
            <a:pPr marL="685800" lvl="1" indent="-22824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en-US" sz="2400" b="0" strike="noStrike" spc="-1">
                <a:solidFill>
                  <a:srgbClr val="000000"/>
                </a:solidFill>
                <a:latin typeface="Calibri"/>
              </a:rPr>
              <a:t>Second level</a:t>
            </a:r>
          </a:p>
          <a:p>
            <a:pPr marL="1143000" lvl="2" indent="-22824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en-US" sz="2000" b="0" strike="noStrike" spc="-1">
                <a:solidFill>
                  <a:srgbClr val="000000"/>
                </a:solidFill>
                <a:latin typeface="Calibri"/>
              </a:rPr>
              <a:t>Third level</a:t>
            </a:r>
          </a:p>
          <a:p>
            <a:pPr marL="1600200" lvl="3" indent="-22824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en-US" sz="1800" b="0" strike="noStrike" spc="-1">
                <a:solidFill>
                  <a:srgbClr val="000000"/>
                </a:solidFill>
                <a:latin typeface="Calibri"/>
              </a:rPr>
              <a:t>Fourth level</a:t>
            </a:r>
          </a:p>
          <a:p>
            <a:pPr marL="2057400" lvl="4" indent="-22824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en-US" sz="1800" b="0" strike="noStrike" spc="-1">
                <a:solidFill>
                  <a:srgbClr val="000000"/>
                </a:solidFill>
                <a:latin typeface="Calibri"/>
              </a:rPr>
              <a:t>Fifth level</a:t>
            </a:r>
          </a:p>
        </p:txBody>
      </p:sp>
      <p:sp>
        <p:nvSpPr>
          <p:cNvPr id="85" name="PlaceHolder 4"/>
          <p:cNvSpPr>
            <a:spLocks noGrp="1"/>
          </p:cNvSpPr>
          <p:nvPr>
            <p:ph type="body"/>
          </p:nvPr>
        </p:nvSpPr>
        <p:spPr>
          <a:xfrm>
            <a:off x="6172200" y="1681200"/>
            <a:ext cx="5182920" cy="823680"/>
          </a:xfrm>
          <a:prstGeom prst="rect">
            <a:avLst/>
          </a:prstGeom>
        </p:spPr>
        <p:txBody>
          <a:bodyPr anchor="b">
            <a:noAutofit/>
          </a:bodyPr>
          <a:lstStyle/>
          <a:p>
            <a:pPr>
              <a:lnSpc>
                <a:spcPct val="90000"/>
              </a:lnSpc>
              <a:spcBef>
                <a:spcPts val="1001"/>
              </a:spcBef>
            </a:pPr>
            <a:r>
              <a:rPr lang="en-US" sz="2400" b="1" strike="noStrike" spc="-1">
                <a:solidFill>
                  <a:srgbClr val="000000"/>
                </a:solidFill>
                <a:latin typeface="Calibri"/>
              </a:rPr>
              <a:t>Edit Master text styles</a:t>
            </a:r>
            <a:endParaRPr lang="en-US" sz="24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6" name="PlaceHolder 5"/>
          <p:cNvSpPr>
            <a:spLocks noGrp="1"/>
          </p:cNvSpPr>
          <p:nvPr>
            <p:ph type="body"/>
          </p:nvPr>
        </p:nvSpPr>
        <p:spPr>
          <a:xfrm>
            <a:off x="6172200" y="2505240"/>
            <a:ext cx="5182920" cy="3684240"/>
          </a:xfrm>
          <a:prstGeom prst="rect">
            <a:avLst/>
          </a:prstGeom>
        </p:spPr>
        <p:txBody>
          <a:bodyPr>
            <a:noAutofit/>
          </a:bodyPr>
          <a:lstStyle/>
          <a:p>
            <a:pPr marL="228600" indent="-22824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en-US" sz="2800" b="0" strike="noStrike" spc="-1">
                <a:solidFill>
                  <a:srgbClr val="000000"/>
                </a:solidFill>
                <a:latin typeface="Calibri"/>
              </a:rPr>
              <a:t>Edit Master text styles</a:t>
            </a:r>
          </a:p>
          <a:p>
            <a:pPr marL="685800" lvl="1" indent="-22824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en-US" sz="2400" b="0" strike="noStrike" spc="-1">
                <a:solidFill>
                  <a:srgbClr val="000000"/>
                </a:solidFill>
                <a:latin typeface="Calibri"/>
              </a:rPr>
              <a:t>Second level</a:t>
            </a:r>
          </a:p>
          <a:p>
            <a:pPr marL="1143000" lvl="2" indent="-22824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en-US" sz="2000" b="0" strike="noStrike" spc="-1">
                <a:solidFill>
                  <a:srgbClr val="000000"/>
                </a:solidFill>
                <a:latin typeface="Calibri"/>
              </a:rPr>
              <a:t>Third level</a:t>
            </a:r>
          </a:p>
          <a:p>
            <a:pPr marL="1600200" lvl="3" indent="-22824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en-US" sz="1800" b="0" strike="noStrike" spc="-1">
                <a:solidFill>
                  <a:srgbClr val="000000"/>
                </a:solidFill>
                <a:latin typeface="Calibri"/>
              </a:rPr>
              <a:t>Fourth level</a:t>
            </a:r>
          </a:p>
          <a:p>
            <a:pPr marL="2057400" lvl="4" indent="-22824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en-US" sz="1800" b="0" strike="noStrike" spc="-1">
                <a:solidFill>
                  <a:srgbClr val="000000"/>
                </a:solidFill>
                <a:latin typeface="Calibri"/>
              </a:rPr>
              <a:t>Fifth level</a:t>
            </a:r>
          </a:p>
        </p:txBody>
      </p:sp>
      <p:sp>
        <p:nvSpPr>
          <p:cNvPr id="87" name="PlaceHolder 6"/>
          <p:cNvSpPr>
            <a:spLocks noGrp="1"/>
          </p:cNvSpPr>
          <p:nvPr>
            <p:ph type="dt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pPr>
              <a:lnSpc>
                <a:spcPct val="100000"/>
              </a:lnSpc>
            </a:pPr>
            <a:fld id="{B009445B-1C12-4B50-8519-8C0CDCD66D84}" type="datetime">
              <a:rPr lang="lt-LT" sz="1200" b="0" strike="noStrike" spc="-1">
                <a:solidFill>
                  <a:srgbClr val="8B8B8B"/>
                </a:solidFill>
                <a:latin typeface="Calibri"/>
              </a:rPr>
              <a:t>2019-10-02</a:t>
            </a:fld>
            <a:endParaRPr lang="lt-LT" sz="1200" b="0" strike="noStrike" spc="-1">
              <a:latin typeface="Times New Roman"/>
            </a:endParaRPr>
          </a:p>
        </p:txBody>
      </p:sp>
      <p:sp>
        <p:nvSpPr>
          <p:cNvPr id="88" name="PlaceHolder 7"/>
          <p:cNvSpPr>
            <a:spLocks noGrp="1"/>
          </p:cNvSpPr>
          <p:nvPr>
            <p:ph type="ftr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endParaRPr lang="lt-LT" sz="2400" b="0" strike="noStrike" spc="-1">
              <a:latin typeface="Times New Roman"/>
            </a:endParaRPr>
          </a:p>
        </p:txBody>
      </p:sp>
      <p:sp>
        <p:nvSpPr>
          <p:cNvPr id="89" name="PlaceHolder 8"/>
          <p:cNvSpPr>
            <a:spLocks noGrp="1"/>
          </p:cNvSpPr>
          <p:nvPr>
            <p:ph type="sldNum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pPr algn="r">
              <a:lnSpc>
                <a:spcPct val="100000"/>
              </a:lnSpc>
            </a:pPr>
            <a:fld id="{92EA35EE-D235-4133-9831-DA1C55FCDF5C}" type="slidenum">
              <a:rPr lang="lt-LT" sz="1200" b="0" strike="noStrike" spc="-1">
                <a:solidFill>
                  <a:srgbClr val="8B8B8B"/>
                </a:solidFill>
                <a:latin typeface="Calibri"/>
              </a:rPr>
              <a:t>‹#›</a:t>
            </a:fld>
            <a:endParaRPr lang="lt-LT" sz="1200" b="0" strike="noStrike" spc="-1"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86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t-L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tiff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tiff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8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hyperlink" Target="mailto:antanas.kairys@fsf.vu.lt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iff"/><Relationship Id="rId1" Type="http://schemas.openxmlformats.org/officeDocument/2006/relationships/slideLayout" Target="../slideLayouts/slideLayout2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4446" y="5152372"/>
            <a:ext cx="9144000" cy="1064623"/>
          </a:xfrm>
        </p:spPr>
        <p:txBody>
          <a:bodyPr/>
          <a:lstStyle/>
          <a:p>
            <a:r>
              <a:rPr lang="en-GB" dirty="0"/>
              <a:t>SHARE LT team: Antanas </a:t>
            </a:r>
            <a:r>
              <a:rPr lang="en-GB" dirty="0" err="1"/>
              <a:t>Kairys</a:t>
            </a:r>
            <a:r>
              <a:rPr lang="en-GB" dirty="0"/>
              <a:t> and Olga </a:t>
            </a:r>
            <a:r>
              <a:rPr lang="en-GB" dirty="0" err="1"/>
              <a:t>Zamalijeva</a:t>
            </a:r>
            <a:endParaRPr lang="en-GB" dirty="0"/>
          </a:p>
          <a:p>
            <a:r>
              <a:rPr lang="en-GB" dirty="0"/>
              <a:t>Vilnius university</a:t>
            </a:r>
          </a:p>
        </p:txBody>
      </p:sp>
      <p:pic>
        <p:nvPicPr>
          <p:cNvPr id="6" name="Paveikslėlis 3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669"/>
          <a:stretch/>
        </p:blipFill>
        <p:spPr>
          <a:xfrm>
            <a:off x="0" y="1946976"/>
            <a:ext cx="12272279" cy="3149069"/>
          </a:xfrm>
          <a:prstGeom prst="rect">
            <a:avLst/>
          </a:prstGeom>
        </p:spPr>
      </p:pic>
      <p:pic>
        <p:nvPicPr>
          <p:cNvPr id="2052" name="Picture 4" descr="http://www.cpwd-ilc.org/sites/default/files/styles/page_banner_lg/public/road-to-future.png?itok=iUsm-jYN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07576" y="0"/>
            <a:ext cx="2646225" cy="19846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87381" y="2312735"/>
            <a:ext cx="6962503" cy="1965739"/>
          </a:xfrm>
        </p:spPr>
        <p:txBody>
          <a:bodyPr>
            <a:noAutofit/>
          </a:bodyPr>
          <a:lstStyle/>
          <a:p>
            <a:pPr algn="l"/>
            <a:r>
              <a:rPr lang="en-GB" sz="4000" b="1" dirty="0">
                <a:solidFill>
                  <a:schemeClr val="bg1"/>
                </a:solidFill>
              </a:rPr>
              <a:t>SHARE in Lithuania:</a:t>
            </a:r>
            <a:br>
              <a:rPr lang="en-GB" sz="4000" b="1" dirty="0">
                <a:solidFill>
                  <a:schemeClr val="bg1"/>
                </a:solidFill>
              </a:rPr>
            </a:br>
            <a:r>
              <a:rPr lang="en-GB" sz="4000" b="1" dirty="0">
                <a:solidFill>
                  <a:schemeClr val="bg1"/>
                </a:solidFill>
              </a:rPr>
              <a:t>the hard route to great future</a:t>
            </a:r>
          </a:p>
        </p:txBody>
      </p:sp>
      <p:pic>
        <p:nvPicPr>
          <p:cNvPr id="7" name="Paveikslėlis 1" descr="fsf2007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0297" y="5555082"/>
            <a:ext cx="1097279" cy="11461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4561528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TextShape 1"/>
          <p:cNvSpPr txBox="1"/>
          <p:nvPr/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>
            <a:noFill/>
          </a:ln>
        </p:spPr>
        <p:txBody>
          <a:bodyPr anchor="ctr">
            <a:noAutofit/>
          </a:bodyPr>
          <a:lstStyle/>
          <a:p>
            <a:pPr>
              <a:lnSpc>
                <a:spcPct val="90000"/>
              </a:lnSpc>
            </a:pPr>
            <a:r>
              <a:rPr lang="en-US" sz="4400" b="0" strike="noStrike" spc="-1" dirty="0">
                <a:solidFill>
                  <a:srgbClr val="000000"/>
                </a:solidFill>
                <a:latin typeface="Calibri Light"/>
              </a:rPr>
              <a:t>We see the potential</a:t>
            </a:r>
            <a:r>
              <a:rPr lang="en-US" sz="4400" spc="-1" dirty="0">
                <a:solidFill>
                  <a:srgbClr val="000000"/>
                </a:solidFill>
                <a:latin typeface="Calibri Light"/>
              </a:rPr>
              <a:t> of SHARE data:</a:t>
            </a:r>
            <a:endParaRPr lang="en-US" sz="4400" b="0" strike="noStrike" spc="-1" dirty="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51" name="TextShape 2"/>
          <p:cNvSpPr txBox="1"/>
          <p:nvPr/>
        </p:nvSpPr>
        <p:spPr>
          <a:xfrm>
            <a:off x="838080" y="1825560"/>
            <a:ext cx="10515240" cy="4350960"/>
          </a:xfrm>
          <a:prstGeom prst="rect">
            <a:avLst/>
          </a:prstGeom>
          <a:noFill/>
          <a:ln>
            <a:noFill/>
          </a:ln>
        </p:spPr>
        <p:txBody>
          <a:bodyPr>
            <a:noAutofit/>
          </a:bodyPr>
          <a:lstStyle/>
          <a:p>
            <a:pPr marL="228600" indent="-22824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en-US" sz="2800" b="0" strike="noStrike" spc="-1" dirty="0">
                <a:solidFill>
                  <a:srgbClr val="000000"/>
                </a:solidFill>
                <a:latin typeface="Calibri"/>
              </a:rPr>
              <a:t>To analyze</a:t>
            </a:r>
            <a:r>
              <a:rPr lang="en-US" sz="2800" spc="-1" dirty="0">
                <a:solidFill>
                  <a:srgbClr val="000000"/>
                </a:solidFill>
                <a:latin typeface="Calibri"/>
              </a:rPr>
              <a:t>:</a:t>
            </a:r>
          </a:p>
          <a:p>
            <a:pPr marL="685800" lvl="1" indent="-22824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en-US" sz="2800" b="0" strike="noStrike" spc="-1" dirty="0">
                <a:solidFill>
                  <a:srgbClr val="000000"/>
                </a:solidFill>
                <a:latin typeface="Calibri"/>
              </a:rPr>
              <a:t>System of health care and social security</a:t>
            </a:r>
          </a:p>
          <a:p>
            <a:pPr marL="685800" lvl="1" indent="-22824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en-US" sz="2800" spc="-1" dirty="0">
                <a:solidFill>
                  <a:srgbClr val="000000"/>
                </a:solidFill>
                <a:latin typeface="Calibri"/>
              </a:rPr>
              <a:t>Work participation and projections</a:t>
            </a:r>
          </a:p>
          <a:p>
            <a:pPr marL="228600" indent="-22824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en-US" sz="2800" spc="-1" dirty="0">
                <a:solidFill>
                  <a:srgbClr val="000000"/>
                </a:solidFill>
                <a:latin typeface="Calibri"/>
              </a:rPr>
              <a:t>To track changes, when we have W8 and W9 data</a:t>
            </a:r>
            <a:endParaRPr lang="lt-LT" sz="2800" spc="-1" dirty="0">
              <a:solidFill>
                <a:srgbClr val="000000"/>
              </a:solidFill>
              <a:latin typeface="Calibri"/>
            </a:endParaRPr>
          </a:p>
          <a:p>
            <a:pPr marL="228600" indent="-22824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endParaRPr lang="lt-LT" sz="2800" b="0" strike="noStrike" spc="-1" dirty="0">
              <a:solidFill>
                <a:srgbClr val="000000"/>
              </a:solidFill>
              <a:latin typeface="Calibri"/>
            </a:endParaRPr>
          </a:p>
          <a:p>
            <a:pPr marL="228600" indent="-22824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en-US" sz="2800" spc="-1" dirty="0">
                <a:solidFill>
                  <a:srgbClr val="000000"/>
                </a:solidFill>
                <a:latin typeface="Calibri"/>
              </a:rPr>
              <a:t>The main challenge – we need more resources both to collect and analyze data</a:t>
            </a:r>
            <a:endParaRPr lang="en-US" sz="2800" b="0" strike="noStrike" spc="-1" dirty="0">
              <a:solidFill>
                <a:srgbClr val="000000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88697749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Image result for psychology">
            <a:extLst>
              <a:ext uri="{FF2B5EF4-FFF2-40B4-BE49-F238E27FC236}">
                <a16:creationId xmlns:a16="http://schemas.microsoft.com/office/drawing/2014/main" id="{DB12BF71-502D-4677-BABD-3E7DB974A61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91389" y="3455262"/>
            <a:ext cx="4889500" cy="32596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aveikslėlis 3">
            <a:extLst>
              <a:ext uri="{FF2B5EF4-FFF2-40B4-BE49-F238E27FC236}">
                <a16:creationId xmlns:a16="http://schemas.microsoft.com/office/drawing/2014/main" id="{CB6E5376-7568-43A2-8E73-D59A14E725B2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669"/>
          <a:stretch/>
        </p:blipFill>
        <p:spPr>
          <a:xfrm>
            <a:off x="0" y="0"/>
            <a:ext cx="12272279" cy="3149069"/>
          </a:xfrm>
          <a:prstGeom prst="rect">
            <a:avLst/>
          </a:prstGeom>
        </p:spPr>
      </p:pic>
      <p:sp>
        <p:nvSpPr>
          <p:cNvPr id="4" name="Title 3">
            <a:extLst>
              <a:ext uri="{FF2B5EF4-FFF2-40B4-BE49-F238E27FC236}">
                <a16:creationId xmlns:a16="http://schemas.microsoft.com/office/drawing/2014/main" id="{0B5C7BA2-2B0E-4F17-8E33-72D656662B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8960" y="1422932"/>
            <a:ext cx="7599200" cy="609398"/>
          </a:xfrm>
        </p:spPr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SHARE</a:t>
            </a:r>
            <a:r>
              <a:rPr lang="en-US" dirty="0"/>
              <a:t> </a:t>
            </a:r>
            <a:r>
              <a:rPr lang="en-US" dirty="0">
                <a:solidFill>
                  <a:schemeClr val="bg1"/>
                </a:solidFill>
              </a:rPr>
              <a:t>and psychology</a:t>
            </a:r>
          </a:p>
        </p:txBody>
      </p:sp>
    </p:spTree>
    <p:extLst>
      <p:ext uri="{BB962C8B-B14F-4D97-AF65-F5344CB8AC3E}">
        <p14:creationId xmlns:p14="http://schemas.microsoft.com/office/powerpoint/2010/main" val="217487006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TextShape 1"/>
          <p:cNvSpPr txBox="1"/>
          <p:nvPr/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>
            <a:noFill/>
          </a:ln>
        </p:spPr>
        <p:txBody>
          <a:bodyPr anchor="ctr">
            <a:noAutofit/>
          </a:bodyPr>
          <a:lstStyle/>
          <a:p>
            <a:pPr>
              <a:lnSpc>
                <a:spcPct val="90000"/>
              </a:lnSpc>
            </a:pPr>
            <a:r>
              <a:rPr lang="en-US" sz="4400" b="0" strike="noStrike" spc="-1" dirty="0">
                <a:solidFill>
                  <a:srgbClr val="000000"/>
                </a:solidFill>
                <a:latin typeface="Calibri Light"/>
              </a:rPr>
              <a:t>I‘m psychologist from the field of personality psychology</a:t>
            </a:r>
            <a:endParaRPr lang="en-US" sz="4400" b="0" strike="noStrike" spc="-1" dirty="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51" name="TextShape 2"/>
          <p:cNvSpPr txBox="1"/>
          <p:nvPr/>
        </p:nvSpPr>
        <p:spPr>
          <a:xfrm>
            <a:off x="838080" y="1825560"/>
            <a:ext cx="10515240" cy="4350960"/>
          </a:xfrm>
          <a:prstGeom prst="rect">
            <a:avLst/>
          </a:prstGeom>
          <a:noFill/>
          <a:ln>
            <a:noFill/>
          </a:ln>
        </p:spPr>
        <p:txBody>
          <a:bodyPr>
            <a:noAutofit/>
          </a:bodyPr>
          <a:lstStyle/>
          <a:p>
            <a:pPr marL="228600" indent="-22824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en-US" sz="3200" b="0" strike="noStrike" spc="-1" dirty="0">
                <a:solidFill>
                  <a:srgbClr val="FF0000"/>
                </a:solidFill>
                <a:latin typeface="Calibri"/>
              </a:rPr>
              <a:t>Huge tests </a:t>
            </a:r>
            <a:r>
              <a:rPr lang="en-US" sz="3200" b="0" strike="noStrike" spc="-1" dirty="0">
                <a:solidFill>
                  <a:srgbClr val="000000"/>
                </a:solidFill>
                <a:latin typeface="Calibri"/>
              </a:rPr>
              <a:t>(MMPI-2: 567 questions)</a:t>
            </a:r>
          </a:p>
          <a:p>
            <a:pPr marL="228600" indent="-22824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en-US" sz="3200" spc="-1" dirty="0">
                <a:solidFill>
                  <a:srgbClr val="FF0000"/>
                </a:solidFill>
                <a:latin typeface="Calibri"/>
              </a:rPr>
              <a:t>Small samples </a:t>
            </a:r>
            <a:r>
              <a:rPr lang="en-US" sz="3200" spc="-1" dirty="0">
                <a:solidFill>
                  <a:srgbClr val="000000"/>
                </a:solidFill>
                <a:latin typeface="Calibri"/>
              </a:rPr>
              <a:t>(100 students – o</a:t>
            </a:r>
            <a:r>
              <a:rPr lang="lt-LT" sz="3200" spc="-1" dirty="0" err="1">
                <a:solidFill>
                  <a:srgbClr val="000000"/>
                </a:solidFill>
                <a:latin typeface="Calibri"/>
              </a:rPr>
              <a:t>ooo</a:t>
            </a:r>
            <a:r>
              <a:rPr lang="en-US" sz="3200" spc="-1" dirty="0">
                <a:solidFill>
                  <a:srgbClr val="000000"/>
                </a:solidFill>
                <a:latin typeface="Calibri"/>
              </a:rPr>
              <a:t>, that's more than enough)</a:t>
            </a:r>
            <a:r>
              <a:rPr lang="lt-LT" sz="3200" spc="-1" dirty="0">
                <a:solidFill>
                  <a:srgbClr val="000000"/>
                </a:solidFill>
                <a:latin typeface="Calibri"/>
              </a:rPr>
              <a:t>. </a:t>
            </a:r>
            <a:r>
              <a:rPr lang="en-US" sz="3200" spc="-1" dirty="0">
                <a:solidFill>
                  <a:srgbClr val="000000"/>
                </a:solidFill>
                <a:latin typeface="Calibri"/>
              </a:rPr>
              <a:t>Non-random samples</a:t>
            </a:r>
          </a:p>
          <a:p>
            <a:pPr marL="228600" indent="-22824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endParaRPr lang="lt-LT" sz="3200" b="0" strike="noStrike" spc="-1" dirty="0">
              <a:solidFill>
                <a:srgbClr val="000000"/>
              </a:solidFill>
              <a:latin typeface="Calibri"/>
            </a:endParaRPr>
          </a:p>
          <a:p>
            <a:pPr marL="228600" indent="-22824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en-US" sz="3200" b="0" strike="noStrike" spc="-1" dirty="0">
                <a:solidFill>
                  <a:srgbClr val="000000"/>
                </a:solidFill>
                <a:latin typeface="Calibri"/>
              </a:rPr>
              <a:t>SHARE: </a:t>
            </a:r>
            <a:r>
              <a:rPr lang="en-US" sz="3200" b="0" strike="noStrike" spc="-1" dirty="0">
                <a:solidFill>
                  <a:srgbClr val="FF0000"/>
                </a:solidFill>
                <a:latin typeface="Calibri"/>
              </a:rPr>
              <a:t>small tests </a:t>
            </a:r>
            <a:r>
              <a:rPr lang="en-US" sz="3200" b="0" strike="noStrike" spc="-1" dirty="0">
                <a:solidFill>
                  <a:srgbClr val="000000"/>
                </a:solidFill>
                <a:latin typeface="Calibri"/>
              </a:rPr>
              <a:t>(most of the time – one question), </a:t>
            </a:r>
            <a:r>
              <a:rPr lang="en-US" sz="3200" b="0" strike="noStrike" spc="-1" dirty="0">
                <a:solidFill>
                  <a:srgbClr val="FF0000"/>
                </a:solidFill>
                <a:latin typeface="Calibri"/>
              </a:rPr>
              <a:t>huge sample</a:t>
            </a:r>
            <a:r>
              <a:rPr lang="lt-LT" sz="3200" b="0" strike="noStrike" spc="-1" dirty="0">
                <a:solidFill>
                  <a:srgbClr val="000000"/>
                </a:solidFill>
                <a:latin typeface="Calibri"/>
              </a:rPr>
              <a:t>. </a:t>
            </a:r>
            <a:r>
              <a:rPr lang="en-US" sz="3200" b="0" strike="noStrike" spc="-1" dirty="0">
                <a:solidFill>
                  <a:srgbClr val="000000"/>
                </a:solidFill>
                <a:latin typeface="Calibri"/>
              </a:rPr>
              <a:t>Random samples</a:t>
            </a: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4A8F2E54-4658-4F0C-BB96-A5C2DF72F41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77200" y="4532438"/>
            <a:ext cx="3704273" cy="21987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TextShape 1"/>
          <p:cNvSpPr txBox="1"/>
          <p:nvPr/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>
            <a:noFill/>
          </a:ln>
        </p:spPr>
        <p:txBody>
          <a:bodyPr anchor="ctr">
            <a:noAutofit/>
          </a:bodyPr>
          <a:lstStyle/>
          <a:p>
            <a:pPr>
              <a:lnSpc>
                <a:spcPct val="90000"/>
              </a:lnSpc>
            </a:pPr>
            <a:r>
              <a:rPr lang="en-US" sz="4400" b="0" strike="noStrike" spc="-1">
                <a:solidFill>
                  <a:srgbClr val="000000"/>
                </a:solidFill>
                <a:latin typeface="Calibri Light"/>
              </a:rPr>
              <a:t>Personal interests</a:t>
            </a:r>
            <a:endParaRPr lang="en-US" sz="44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51" name="TextShape 2"/>
          <p:cNvSpPr txBox="1"/>
          <p:nvPr/>
        </p:nvSpPr>
        <p:spPr>
          <a:xfrm>
            <a:off x="838080" y="1825560"/>
            <a:ext cx="10515240" cy="4350960"/>
          </a:xfrm>
          <a:prstGeom prst="rect">
            <a:avLst/>
          </a:prstGeom>
          <a:noFill/>
          <a:ln>
            <a:noFill/>
          </a:ln>
        </p:spPr>
        <p:txBody>
          <a:bodyPr>
            <a:noAutofit/>
          </a:bodyPr>
          <a:lstStyle/>
          <a:p>
            <a:pPr marL="228600" indent="-22824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en-US" sz="2800" b="0" strike="noStrike" spc="-1" dirty="0">
                <a:solidFill>
                  <a:srgbClr val="000000"/>
                </a:solidFill>
                <a:latin typeface="Calibri"/>
              </a:rPr>
              <a:t>Since SHARE is a multidisciplinary study, only several psychological variables are included:</a:t>
            </a:r>
          </a:p>
          <a:p>
            <a:pPr marL="685800" lvl="1" indent="-22824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en-US" sz="2400" b="0" strike="noStrike" spc="-1" dirty="0">
                <a:solidFill>
                  <a:srgbClr val="000000"/>
                </a:solidFill>
                <a:latin typeface="Calibri"/>
              </a:rPr>
              <a:t>well-being, cognitive functioning, mental health, Big Five and correlates of these variables (activities, life histories, socioeconomic situation, etc.).</a:t>
            </a:r>
            <a:endParaRPr lang="lt-LT" sz="2400" b="0" strike="noStrike" spc="-1" dirty="0">
              <a:solidFill>
                <a:srgbClr val="000000"/>
              </a:solidFill>
              <a:latin typeface="Calibri"/>
            </a:endParaRPr>
          </a:p>
          <a:p>
            <a:pPr marL="685800" lvl="1" indent="-22824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en-US" sz="2400" spc="-1" dirty="0">
                <a:solidFill>
                  <a:srgbClr val="000000"/>
                </a:solidFill>
                <a:latin typeface="Calibri"/>
              </a:rPr>
              <a:t>But we have life histories and we can test various theories, for example form evolutionary psychology</a:t>
            </a:r>
            <a:r>
              <a:rPr lang="lt-LT" sz="2400" spc="-1" dirty="0">
                <a:solidFill>
                  <a:srgbClr val="000000"/>
                </a:solidFill>
                <a:latin typeface="Calibri"/>
              </a:rPr>
              <a:t>...</a:t>
            </a:r>
            <a:endParaRPr lang="en-US" sz="2400" b="0" strike="noStrike" spc="-1" dirty="0">
              <a:solidFill>
                <a:srgbClr val="000000"/>
              </a:solidFill>
              <a:latin typeface="Calibri"/>
            </a:endParaRPr>
          </a:p>
          <a:p>
            <a:pPr marL="228600" indent="-22824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en-US" sz="2800" b="0" strike="noStrike" spc="-1" dirty="0">
                <a:solidFill>
                  <a:srgbClr val="000000"/>
                </a:solidFill>
                <a:latin typeface="Calibri"/>
              </a:rPr>
              <a:t>Expanded cognitive functioning module in SHARE wave 8.</a:t>
            </a:r>
          </a:p>
          <a:p>
            <a:pPr marL="228600" indent="-22824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en-US" sz="2800" b="0" strike="noStrike" spc="-1" dirty="0">
                <a:solidFill>
                  <a:srgbClr val="000000"/>
                </a:solidFill>
                <a:latin typeface="Calibri"/>
              </a:rPr>
              <a:t>Almost everyone can find something interesting for themselves in SHARE data</a:t>
            </a:r>
          </a:p>
        </p:txBody>
      </p:sp>
    </p:spTree>
    <p:extLst>
      <p:ext uri="{BB962C8B-B14F-4D97-AF65-F5344CB8AC3E}">
        <p14:creationId xmlns:p14="http://schemas.microsoft.com/office/powerpoint/2010/main" val="17969098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TextShape 1"/>
          <p:cNvSpPr txBox="1"/>
          <p:nvPr/>
        </p:nvSpPr>
        <p:spPr>
          <a:xfrm>
            <a:off x="1523880" y="2978280"/>
            <a:ext cx="9143640" cy="975240"/>
          </a:xfrm>
          <a:prstGeom prst="rect">
            <a:avLst/>
          </a:prstGeom>
          <a:noFill/>
          <a:ln>
            <a:noFill/>
          </a:ln>
        </p:spPr>
        <p:txBody>
          <a:bodyPr anchor="b">
            <a:noAutofit/>
          </a:bodyPr>
          <a:lstStyle/>
          <a:p>
            <a:pPr algn="ctr">
              <a:lnSpc>
                <a:spcPct val="90000"/>
              </a:lnSpc>
            </a:pPr>
            <a:r>
              <a:rPr lang="en-US" sz="6000" b="0" strike="noStrike" spc="-1">
                <a:solidFill>
                  <a:srgbClr val="000000"/>
                </a:solidFill>
                <a:latin typeface="Calibri Light"/>
              </a:rPr>
              <a:t>Thank you</a:t>
            </a:r>
            <a:endParaRPr lang="en-US" sz="60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56" name="TextShape 2"/>
          <p:cNvSpPr txBox="1"/>
          <p:nvPr/>
        </p:nvSpPr>
        <p:spPr>
          <a:xfrm>
            <a:off x="1523880" y="4248720"/>
            <a:ext cx="9143640" cy="1090440"/>
          </a:xfrm>
          <a:prstGeom prst="rect">
            <a:avLst/>
          </a:prstGeom>
          <a:noFill/>
          <a:ln>
            <a:noFill/>
          </a:ln>
        </p:spPr>
        <p:txBody>
          <a:bodyPr>
            <a:noAutofit/>
          </a:bodyPr>
          <a:lstStyle/>
          <a:p>
            <a:pPr algn="ctr">
              <a:lnSpc>
                <a:spcPct val="90000"/>
              </a:lnSpc>
              <a:spcBef>
                <a:spcPts val="1001"/>
              </a:spcBef>
            </a:pPr>
            <a:r>
              <a:rPr lang="lt-LT" sz="2400" b="0" strike="noStrike" spc="-1">
                <a:solidFill>
                  <a:srgbClr val="000000"/>
                </a:solidFill>
                <a:latin typeface="Calibri"/>
              </a:rPr>
              <a:t>Contacts: </a:t>
            </a:r>
            <a:r>
              <a:rPr lang="lt-LT" sz="2400" b="0" u="sng" strike="noStrike" spc="-1">
                <a:solidFill>
                  <a:srgbClr val="0563C1"/>
                </a:solidFill>
                <a:uFillTx/>
                <a:latin typeface="Calibri"/>
                <a:hlinkClick r:id="rId2"/>
              </a:rPr>
              <a:t>antanas.kairys@fsf.vu.lt</a:t>
            </a:r>
            <a:r>
              <a:rPr lang="lt-LT" sz="2400" b="0" strike="noStrike" spc="-1">
                <a:solidFill>
                  <a:srgbClr val="000000"/>
                </a:solidFill>
                <a:latin typeface="Calibri"/>
              </a:rPr>
              <a:t> </a:t>
            </a:r>
            <a:endParaRPr lang="lt-LT" sz="2400" b="0" strike="noStrike" spc="-1">
              <a:latin typeface="Arial"/>
            </a:endParaRPr>
          </a:p>
        </p:txBody>
      </p:sp>
      <p:pic>
        <p:nvPicPr>
          <p:cNvPr id="157" name="Picture 1"/>
          <p:cNvPicPr/>
          <p:nvPr/>
        </p:nvPicPr>
        <p:blipFill>
          <a:blip r:embed="rId3"/>
          <a:stretch/>
        </p:blipFill>
        <p:spPr>
          <a:xfrm>
            <a:off x="527760" y="330840"/>
            <a:ext cx="10692000" cy="1807200"/>
          </a:xfrm>
          <a:prstGeom prst="rect">
            <a:avLst/>
          </a:prstGeom>
          <a:ln>
            <a:noFill/>
          </a:ln>
        </p:spPr>
      </p:pic>
      <p:pic>
        <p:nvPicPr>
          <p:cNvPr id="158" name="Paveikslėlis 1" descr="fsf2007"/>
          <p:cNvPicPr/>
          <p:nvPr/>
        </p:nvPicPr>
        <p:blipFill>
          <a:blip r:embed="rId4"/>
          <a:stretch/>
        </p:blipFill>
        <p:spPr>
          <a:xfrm>
            <a:off x="5407920" y="5029200"/>
            <a:ext cx="1505160" cy="148392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3409407"/>
            <a:ext cx="10515600" cy="2767556"/>
          </a:xfrm>
        </p:spPr>
        <p:txBody>
          <a:bodyPr/>
          <a:lstStyle/>
          <a:p>
            <a:r>
              <a:rPr lang="en-GB" dirty="0"/>
              <a:t>You probably already had heard about it recently (I guess several minutes ago)</a:t>
            </a:r>
          </a:p>
          <a:p>
            <a:r>
              <a:rPr lang="en-GB" dirty="0"/>
              <a:t>So, I’ll talk only about Lithuanian experience</a:t>
            </a:r>
          </a:p>
        </p:txBody>
      </p:sp>
      <p:pic>
        <p:nvPicPr>
          <p:cNvPr id="4" name="Paveikslėlis 3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669"/>
          <a:stretch/>
        </p:blipFill>
        <p:spPr>
          <a:xfrm>
            <a:off x="-80279" y="-246326"/>
            <a:ext cx="12272279" cy="3149069"/>
          </a:xfrm>
          <a:prstGeom prst="rect">
            <a:avLst/>
          </a:prstGeom>
        </p:spPr>
      </p:pic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989188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TextShape 1"/>
          <p:cNvSpPr txBox="1"/>
          <p:nvPr/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>
            <a:noFill/>
          </a:ln>
        </p:spPr>
        <p:txBody>
          <a:bodyPr anchor="ctr">
            <a:noAutofit/>
          </a:bodyPr>
          <a:lstStyle/>
          <a:p>
            <a:pPr algn="ctr">
              <a:lnSpc>
                <a:spcPct val="90000"/>
              </a:lnSpc>
            </a:pPr>
            <a:r>
              <a:rPr lang="en-US" sz="4400" b="0" strike="noStrike" spc="-1" dirty="0">
                <a:solidFill>
                  <a:srgbClr val="000000"/>
                </a:solidFill>
                <a:latin typeface="Calibri Light"/>
              </a:rPr>
              <a:t>Lithuania should be really interested in SHARE data</a:t>
            </a:r>
            <a:endParaRPr lang="en-US" sz="4400" b="0" strike="noStrike" spc="-1" dirty="0">
              <a:solidFill>
                <a:srgbClr val="000000"/>
              </a:solidFill>
              <a:latin typeface="Calibri"/>
            </a:endParaRPr>
          </a:p>
        </p:txBody>
      </p:sp>
      <p:pic>
        <p:nvPicPr>
          <p:cNvPr id="135" name="Content Placeholder 3"/>
          <p:cNvPicPr/>
          <p:nvPr/>
        </p:nvPicPr>
        <p:blipFill>
          <a:blip r:embed="rId2"/>
          <a:stretch/>
        </p:blipFill>
        <p:spPr>
          <a:xfrm>
            <a:off x="2067480" y="1690560"/>
            <a:ext cx="7516800" cy="4620960"/>
          </a:xfrm>
          <a:prstGeom prst="rect">
            <a:avLst/>
          </a:prstGeom>
          <a:ln>
            <a:noFill/>
          </a:ln>
        </p:spPr>
      </p:pic>
      <p:sp>
        <p:nvSpPr>
          <p:cNvPr id="136" name="CustomShape 2"/>
          <p:cNvSpPr/>
          <p:nvPr/>
        </p:nvSpPr>
        <p:spPr>
          <a:xfrm>
            <a:off x="6567120" y="6311880"/>
            <a:ext cx="4645440" cy="3646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lt-LT" sz="1800" b="0" strike="noStrike" spc="-1">
                <a:solidFill>
                  <a:srgbClr val="000000"/>
                </a:solidFill>
                <a:latin typeface="Calibri"/>
              </a:rPr>
              <a:t>The 2018 Ageing Report</a:t>
            </a:r>
            <a:endParaRPr lang="lt-LT" sz="1800" b="0" strike="noStrike" spc="-1">
              <a:latin typeface="A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TextShape 1"/>
          <p:cNvSpPr txBox="1"/>
          <p:nvPr/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>
            <a:noFill/>
          </a:ln>
        </p:spPr>
        <p:txBody>
          <a:bodyPr anchor="ctr">
            <a:noAutofit/>
          </a:bodyPr>
          <a:lstStyle/>
          <a:p>
            <a:pPr>
              <a:lnSpc>
                <a:spcPct val="90000"/>
              </a:lnSpc>
            </a:pPr>
            <a:r>
              <a:rPr lang="en-US" sz="4400" b="0" strike="noStrike" spc="-1">
                <a:solidFill>
                  <a:srgbClr val="000000"/>
                </a:solidFill>
                <a:latin typeface="Calibri Light"/>
              </a:rPr>
              <a:t>Two topics</a:t>
            </a:r>
            <a:endParaRPr lang="en-US" sz="44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38" name="TextShape 2"/>
          <p:cNvSpPr txBox="1"/>
          <p:nvPr/>
        </p:nvSpPr>
        <p:spPr>
          <a:xfrm>
            <a:off x="838080" y="1825560"/>
            <a:ext cx="10515240" cy="4350960"/>
          </a:xfrm>
          <a:prstGeom prst="rect">
            <a:avLst/>
          </a:prstGeom>
          <a:noFill/>
          <a:ln>
            <a:noFill/>
          </a:ln>
        </p:spPr>
        <p:txBody>
          <a:bodyPr>
            <a:noAutofit/>
          </a:bodyPr>
          <a:lstStyle/>
          <a:p>
            <a:pPr marL="228600" indent="-22824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en-US" sz="3200" b="0" strike="noStrike" spc="-1" dirty="0">
                <a:solidFill>
                  <a:srgbClr val="000000"/>
                </a:solidFill>
                <a:latin typeface="Calibri"/>
              </a:rPr>
              <a:t>Lithuania in SHARE</a:t>
            </a:r>
          </a:p>
          <a:p>
            <a:pPr marL="228600" indent="-22824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en-US" sz="3200" b="0" strike="noStrike" spc="-1" dirty="0">
                <a:solidFill>
                  <a:srgbClr val="000000"/>
                </a:solidFill>
                <a:latin typeface="Calibri"/>
              </a:rPr>
              <a:t>SHARE and psychology</a:t>
            </a:r>
          </a:p>
        </p:txBody>
      </p:sp>
      <p:pic>
        <p:nvPicPr>
          <p:cNvPr id="4" name="Picture 1">
            <a:extLst>
              <a:ext uri="{FF2B5EF4-FFF2-40B4-BE49-F238E27FC236}">
                <a16:creationId xmlns:a16="http://schemas.microsoft.com/office/drawing/2014/main" id="{E0F33686-B944-48D3-BA74-148EF5DD6399}"/>
              </a:ext>
            </a:extLst>
          </p:cNvPr>
          <p:cNvPicPr/>
          <p:nvPr/>
        </p:nvPicPr>
        <p:blipFill>
          <a:blip r:embed="rId2"/>
          <a:stretch/>
        </p:blipFill>
        <p:spPr>
          <a:xfrm>
            <a:off x="4444180" y="4799796"/>
            <a:ext cx="7334379" cy="1239683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TextShape 1"/>
          <p:cNvSpPr txBox="1"/>
          <p:nvPr/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>
            <a:noFill/>
          </a:ln>
        </p:spPr>
        <p:txBody>
          <a:bodyPr anchor="ctr">
            <a:noAutofit/>
          </a:bodyPr>
          <a:lstStyle/>
          <a:p>
            <a:pPr>
              <a:lnSpc>
                <a:spcPct val="90000"/>
              </a:lnSpc>
            </a:pPr>
            <a:r>
              <a:rPr lang="en-US" sz="4400" b="0" strike="noStrike" spc="-1">
                <a:solidFill>
                  <a:srgbClr val="000000"/>
                </a:solidFill>
                <a:latin typeface="Calibri Light"/>
              </a:rPr>
              <a:t>The route</a:t>
            </a:r>
            <a:endParaRPr lang="en-US" sz="44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40" name="TextShape 2"/>
          <p:cNvSpPr txBox="1"/>
          <p:nvPr/>
        </p:nvSpPr>
        <p:spPr>
          <a:xfrm>
            <a:off x="838080" y="2130480"/>
            <a:ext cx="10515240" cy="4350960"/>
          </a:xfrm>
          <a:prstGeom prst="rect">
            <a:avLst/>
          </a:prstGeom>
          <a:noFill/>
          <a:ln>
            <a:noFill/>
          </a:ln>
        </p:spPr>
        <p:txBody>
          <a:bodyPr>
            <a:noAutofit/>
          </a:bodyPr>
          <a:lstStyle/>
          <a:p>
            <a:pPr marL="228600" indent="-22824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en-US" sz="2800" b="0" strike="noStrike" spc="-1">
                <a:solidFill>
                  <a:srgbClr val="000000"/>
                </a:solidFill>
                <a:latin typeface="Calibri"/>
              </a:rPr>
              <a:t>The end of 2014: ageing is process which has a huge impact on society. Let’s do SHARE</a:t>
            </a:r>
          </a:p>
          <a:p>
            <a:pPr marL="228600" indent="-22824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en-US" sz="2800" b="0" strike="noStrike" spc="-1">
                <a:solidFill>
                  <a:srgbClr val="000000"/>
                </a:solidFill>
                <a:latin typeface="Calibri"/>
              </a:rPr>
              <a:t>2015 spring: Gratz meeting – oops, SHARE is much more complicated than we thought.</a:t>
            </a:r>
          </a:p>
          <a:p>
            <a:pPr marL="228600" indent="-22824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en-US" sz="2800" b="0" strike="noStrike" spc="-1">
                <a:solidFill>
                  <a:srgbClr val="000000"/>
                </a:solidFill>
                <a:latin typeface="Calibri"/>
              </a:rPr>
              <a:t>W7: 2016: pretest and field rehearsal</a:t>
            </a:r>
          </a:p>
          <a:p>
            <a:pPr marL="228600" indent="-22824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en-US" sz="2800" b="0" strike="noStrike" spc="-1">
                <a:solidFill>
                  <a:srgbClr val="000000"/>
                </a:solidFill>
                <a:latin typeface="Calibri"/>
              </a:rPr>
              <a:t>W7: 2017: main survey</a:t>
            </a:r>
          </a:p>
          <a:p>
            <a:pPr marL="228600" indent="-22824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en-US" sz="2800" b="0" strike="noStrike" spc="-1">
                <a:solidFill>
                  <a:srgbClr val="000000"/>
                </a:solidFill>
                <a:latin typeface="Calibri"/>
              </a:rPr>
              <a:t>W7: 2019 04 data are published</a:t>
            </a:r>
          </a:p>
          <a:p>
            <a:pPr marL="228600" indent="-22824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en-US" sz="2800" b="0" strike="noStrike" spc="-1">
                <a:solidFill>
                  <a:srgbClr val="000000"/>
                </a:solidFill>
                <a:latin typeface="Calibri"/>
              </a:rPr>
              <a:t>W8: 2019 pretest and field rehearsal is done, main field is under way</a:t>
            </a:r>
          </a:p>
        </p:txBody>
      </p:sp>
      <p:pic>
        <p:nvPicPr>
          <p:cNvPr id="141" name="Picture 2" descr="https://upload.wikimedia.org/wikipedia/commons/7/7a/Amboy_(California,_USA),_Hist._Route_66_--_2012_--_1.jpg"/>
          <p:cNvPicPr/>
          <p:nvPr/>
        </p:nvPicPr>
        <p:blipFill>
          <a:blip r:embed="rId2"/>
          <a:stretch/>
        </p:blipFill>
        <p:spPr>
          <a:xfrm>
            <a:off x="7768440" y="-74520"/>
            <a:ext cx="4423320" cy="220464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TextShape 1"/>
          <p:cNvSpPr txBox="1"/>
          <p:nvPr/>
        </p:nvSpPr>
        <p:spPr>
          <a:xfrm>
            <a:off x="839880" y="365040"/>
            <a:ext cx="10515240" cy="1325160"/>
          </a:xfrm>
          <a:prstGeom prst="rect">
            <a:avLst/>
          </a:prstGeom>
          <a:noFill/>
          <a:ln>
            <a:noFill/>
          </a:ln>
        </p:spPr>
        <p:txBody>
          <a:bodyPr anchor="ctr">
            <a:noAutofit/>
          </a:bodyPr>
          <a:lstStyle/>
          <a:p>
            <a:pPr>
              <a:lnSpc>
                <a:spcPct val="90000"/>
              </a:lnSpc>
            </a:pPr>
            <a:r>
              <a:rPr lang="en-US" sz="4400" b="0" strike="noStrike" spc="-1">
                <a:solidFill>
                  <a:srgbClr val="000000"/>
                </a:solidFill>
                <a:latin typeface="Calibri Light"/>
              </a:rPr>
              <a:t>Number of users</a:t>
            </a:r>
            <a:endParaRPr lang="en-US" sz="4400" b="0" strike="noStrike" spc="-1">
              <a:solidFill>
                <a:srgbClr val="000000"/>
              </a:solidFill>
              <a:latin typeface="Calibri"/>
            </a:endParaRPr>
          </a:p>
        </p:txBody>
      </p:sp>
      <p:graphicFrame>
        <p:nvGraphicFramePr>
          <p:cNvPr id="143" name="Content Placeholder 14"/>
          <p:cNvGraphicFramePr/>
          <p:nvPr/>
        </p:nvGraphicFramePr>
        <p:xfrm>
          <a:off x="836640" y="1447920"/>
          <a:ext cx="10518480" cy="47415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44" name="CustomShape 2"/>
          <p:cNvSpPr/>
          <p:nvPr/>
        </p:nvSpPr>
        <p:spPr>
          <a:xfrm>
            <a:off x="660240" y="1371600"/>
            <a:ext cx="670320" cy="435864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TextShape 1"/>
          <p:cNvSpPr txBox="1"/>
          <p:nvPr/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>
            <a:noFill/>
          </a:ln>
        </p:spPr>
        <p:txBody>
          <a:bodyPr anchor="ctr">
            <a:noAutofit/>
          </a:bodyPr>
          <a:lstStyle/>
          <a:p>
            <a:pPr>
              <a:lnSpc>
                <a:spcPct val="90000"/>
              </a:lnSpc>
            </a:pPr>
            <a:r>
              <a:rPr lang="en-US" sz="4400" b="0" strike="noStrike" spc="-1" dirty="0">
                <a:solidFill>
                  <a:srgbClr val="000000"/>
                </a:solidFill>
                <a:latin typeface="Calibri Light"/>
              </a:rPr>
              <a:t>Currently we have in Lithuania</a:t>
            </a:r>
            <a:endParaRPr lang="en-US" sz="4400" b="0" strike="noStrike" spc="-1" dirty="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46" name="TextShape 2"/>
          <p:cNvSpPr txBox="1"/>
          <p:nvPr/>
        </p:nvSpPr>
        <p:spPr>
          <a:xfrm>
            <a:off x="838080" y="1825560"/>
            <a:ext cx="10515240" cy="4350960"/>
          </a:xfrm>
          <a:prstGeom prst="rect">
            <a:avLst/>
          </a:prstGeom>
          <a:noFill/>
          <a:ln>
            <a:noFill/>
          </a:ln>
        </p:spPr>
        <p:txBody>
          <a:bodyPr>
            <a:noAutofit/>
          </a:bodyPr>
          <a:lstStyle/>
          <a:p>
            <a:pPr marL="228600" indent="-22824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en-US" sz="2800" b="0" strike="noStrike" spc="-1" dirty="0">
                <a:solidFill>
                  <a:srgbClr val="000000"/>
                </a:solidFill>
                <a:latin typeface="Calibri"/>
              </a:rPr>
              <a:t>12 SHARE data users</a:t>
            </a:r>
          </a:p>
          <a:p>
            <a:pPr marL="228600" indent="-22824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en-US" sz="2800" b="0" strike="noStrike" spc="-1" dirty="0">
                <a:solidFill>
                  <a:srgbClr val="000000"/>
                </a:solidFill>
                <a:latin typeface="Calibri"/>
              </a:rPr>
              <a:t>2 doctoral students who use SHARE data in PhD research</a:t>
            </a:r>
          </a:p>
          <a:p>
            <a:pPr marL="228600" indent="-22824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en-US" sz="2800" b="0" strike="noStrike" spc="-1" dirty="0">
                <a:solidFill>
                  <a:srgbClr val="000000"/>
                </a:solidFill>
                <a:latin typeface="Calibri"/>
              </a:rPr>
              <a:t>4 grant applications based on SHARE data</a:t>
            </a:r>
          </a:p>
          <a:p>
            <a:pPr marL="228600" indent="-22824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en-US" sz="2800" b="0" strike="noStrike" spc="-1" dirty="0">
                <a:solidFill>
                  <a:srgbClr val="000000"/>
                </a:solidFill>
                <a:latin typeface="Calibri"/>
              </a:rPr>
              <a:t>Interest from some </a:t>
            </a:r>
            <a:r>
              <a:rPr lang="en-US" sz="2800" b="0" strike="noStrike" spc="-1" dirty="0" smtClean="0">
                <a:solidFill>
                  <a:srgbClr val="000000"/>
                </a:solidFill>
                <a:latin typeface="Calibri"/>
              </a:rPr>
              <a:t>institutions, </a:t>
            </a:r>
            <a:r>
              <a:rPr lang="en-US" sz="2800" b="0" strike="noStrike" spc="-1" dirty="0">
                <a:solidFill>
                  <a:srgbClr val="000000"/>
                </a:solidFill>
                <a:latin typeface="Calibri"/>
              </a:rPr>
              <a:t>like Bank of Lithuania</a:t>
            </a:r>
          </a:p>
          <a:p>
            <a:pPr>
              <a:lnSpc>
                <a:spcPct val="90000"/>
              </a:lnSpc>
              <a:spcBef>
                <a:spcPts val="1001"/>
              </a:spcBef>
            </a:pPr>
            <a:endParaRPr lang="en-US" sz="2800" b="0" strike="noStrike" spc="-1" dirty="0">
              <a:solidFill>
                <a:srgbClr val="000000"/>
              </a:solidFill>
              <a:latin typeface="Calibri"/>
            </a:endParaRPr>
          </a:p>
          <a:p>
            <a:pPr marL="228600" indent="-22824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en-US" sz="2800" b="0" strike="noStrike" spc="-1" dirty="0">
                <a:solidFill>
                  <a:srgbClr val="000000"/>
                </a:solidFill>
                <a:latin typeface="Calibri"/>
              </a:rPr>
              <a:t>Note: we have Lithuanian data only form April 2019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TextShape 1"/>
          <p:cNvSpPr txBox="1"/>
          <p:nvPr/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>
            <a:noFill/>
          </a:ln>
        </p:spPr>
        <p:txBody>
          <a:bodyPr anchor="ctr">
            <a:noAutofit/>
          </a:bodyPr>
          <a:lstStyle/>
          <a:p>
            <a:r>
              <a:rPr lang="en-US" sz="4400" b="0" strike="noStrike" spc="-1" dirty="0">
                <a:solidFill>
                  <a:srgbClr val="000000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Life satisfaction</a:t>
            </a:r>
          </a:p>
        </p:txBody>
      </p:sp>
      <p:sp>
        <p:nvSpPr>
          <p:cNvPr id="148" name="TextShape 2"/>
          <p:cNvSpPr txBox="1"/>
          <p:nvPr/>
        </p:nvSpPr>
        <p:spPr>
          <a:xfrm>
            <a:off x="838080" y="1825560"/>
            <a:ext cx="10515240" cy="4350960"/>
          </a:xfrm>
          <a:prstGeom prst="rect">
            <a:avLst/>
          </a:prstGeom>
          <a:noFill/>
          <a:ln>
            <a:noFill/>
          </a:ln>
        </p:spPr>
        <p:txBody>
          <a:bodyPr>
            <a:no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  <p:pic>
        <p:nvPicPr>
          <p:cNvPr id="149" name="Picture 148"/>
          <p:cNvPicPr/>
          <p:nvPr/>
        </p:nvPicPr>
        <p:blipFill>
          <a:blip r:embed="rId2"/>
          <a:stretch/>
        </p:blipFill>
        <p:spPr>
          <a:xfrm>
            <a:off x="2488480" y="1379840"/>
            <a:ext cx="6736800" cy="528512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TextShape 1"/>
          <p:cNvSpPr txBox="1"/>
          <p:nvPr/>
        </p:nvSpPr>
        <p:spPr>
          <a:xfrm>
            <a:off x="589160" y="191480"/>
            <a:ext cx="10515240" cy="1325160"/>
          </a:xfrm>
          <a:prstGeom prst="rect">
            <a:avLst/>
          </a:prstGeom>
          <a:noFill/>
          <a:ln>
            <a:noFill/>
          </a:ln>
        </p:spPr>
        <p:txBody>
          <a:bodyPr anchor="ctr">
            <a:noAutofit/>
          </a:bodyPr>
          <a:lstStyle/>
          <a:p>
            <a:r>
              <a:rPr lang="en-US" sz="4400" spc="-1" dirty="0">
                <a:solidFill>
                  <a:srgbClr val="000000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Limitations of daily living and social services</a:t>
            </a:r>
            <a:endParaRPr lang="en-US" sz="4400" b="0" strike="noStrike" spc="-1" dirty="0">
              <a:solidFill>
                <a:srgbClr val="000000"/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153" name="TextShape 2"/>
          <p:cNvSpPr txBox="1"/>
          <p:nvPr/>
        </p:nvSpPr>
        <p:spPr>
          <a:xfrm>
            <a:off x="838080" y="1825560"/>
            <a:ext cx="10515240" cy="4350960"/>
          </a:xfrm>
          <a:prstGeom prst="rect">
            <a:avLst/>
          </a:prstGeom>
          <a:noFill/>
          <a:ln>
            <a:noFill/>
          </a:ln>
        </p:spPr>
        <p:txBody>
          <a:bodyPr>
            <a:no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  <p:pic>
        <p:nvPicPr>
          <p:cNvPr id="154" name="Picture 153"/>
          <p:cNvPicPr/>
          <p:nvPr/>
        </p:nvPicPr>
        <p:blipFill>
          <a:blip r:embed="rId2"/>
          <a:stretch/>
        </p:blipFill>
        <p:spPr>
          <a:xfrm>
            <a:off x="1741260" y="1398840"/>
            <a:ext cx="8073300" cy="490036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376</TotalTime>
  <Words>375</Words>
  <Application>Microsoft Office PowerPoint</Application>
  <PresentationFormat>Widescreen</PresentationFormat>
  <Paragraphs>48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14</vt:i4>
      </vt:variant>
    </vt:vector>
  </HeadingPairs>
  <TitlesOfParts>
    <vt:vector size="24" baseType="lpstr">
      <vt:lpstr>Arial</vt:lpstr>
      <vt:lpstr>Calibri</vt:lpstr>
      <vt:lpstr>Calibri Light</vt:lpstr>
      <vt:lpstr>DejaVu Sans</vt:lpstr>
      <vt:lpstr>Symbol</vt:lpstr>
      <vt:lpstr>Times New Roman</vt:lpstr>
      <vt:lpstr>Wingdings</vt:lpstr>
      <vt:lpstr>Office Theme</vt:lpstr>
      <vt:lpstr>Office Theme</vt:lpstr>
      <vt:lpstr>Office Theme</vt:lpstr>
      <vt:lpstr>SHARE in Lithuania: the hard route to great future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SHARE and psychology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SHARE in Lithuania: the hard route to great future</dc:title>
  <dc:subject/>
  <dc:creator>Antanas</dc:creator>
  <dc:description/>
  <cp:lastModifiedBy>A.</cp:lastModifiedBy>
  <cp:revision>29</cp:revision>
  <dcterms:created xsi:type="dcterms:W3CDTF">2016-11-24T07:54:55Z</dcterms:created>
  <dcterms:modified xsi:type="dcterms:W3CDTF">2019-10-02T04:05:50Z</dcterms:modified>
  <dc:language>lt-LT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16.0000</vt:lpwstr>
  </property>
  <property fmtid="{D5CDD505-2E9C-101B-9397-08002B2CF9AE}" pid="3" name="HiddenSlides">
    <vt:i4>0</vt:i4>
  </property>
  <property fmtid="{D5CDD505-2E9C-101B-9397-08002B2CF9AE}" pid="4" name="HyperlinksChanged">
    <vt:bool>false</vt:bool>
  </property>
  <property fmtid="{D5CDD505-2E9C-101B-9397-08002B2CF9AE}" pid="5" name="LinksUpToDate">
    <vt:bool>false</vt:bool>
  </property>
  <property fmtid="{D5CDD505-2E9C-101B-9397-08002B2CF9AE}" pid="6" name="MMClips">
    <vt:i4>0</vt:i4>
  </property>
  <property fmtid="{D5CDD505-2E9C-101B-9397-08002B2CF9AE}" pid="7" name="Notes">
    <vt:i4>0</vt:i4>
  </property>
  <property fmtid="{D5CDD505-2E9C-101B-9397-08002B2CF9AE}" pid="8" name="PresentationFormat">
    <vt:lpwstr>Widescreen</vt:lpwstr>
  </property>
  <property fmtid="{D5CDD505-2E9C-101B-9397-08002B2CF9AE}" pid="9" name="ScaleCrop">
    <vt:bool>false</vt:bool>
  </property>
  <property fmtid="{D5CDD505-2E9C-101B-9397-08002B2CF9AE}" pid="10" name="ShareDoc">
    <vt:bool>false</vt:bool>
  </property>
  <property fmtid="{D5CDD505-2E9C-101B-9397-08002B2CF9AE}" pid="11" name="Slides">
    <vt:i4>11</vt:i4>
  </property>
</Properties>
</file>