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7" r:id="rId6"/>
    <p:sldId id="277" r:id="rId7"/>
    <p:sldId id="284" r:id="rId8"/>
    <p:sldId id="286" r:id="rId9"/>
    <p:sldId id="285" r:id="rId10"/>
    <p:sldId id="289" r:id="rId11"/>
    <p:sldId id="292" r:id="rId12"/>
    <p:sldId id="290" r:id="rId13"/>
    <p:sldId id="291" r:id="rId14"/>
    <p:sldId id="276" r:id="rId15"/>
  </p:sldIdLst>
  <p:sldSz cx="9144000" cy="6858000" type="screen4x3"/>
  <p:notesSz cx="9928225" cy="679767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ona Gehtmane-Hofmane" initials="IG" lastIdx="4" clrIdx="0">
    <p:extLst>
      <p:ext uri="{19B8F6BF-5375-455C-9EA6-DF929625EA0E}">
        <p15:presenceInfo xmlns:p15="http://schemas.microsoft.com/office/powerpoint/2012/main" userId="S::ilogeh@rsu.lv::ba0e0981-8f43-4d26-9dab-527e2e424f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Vidējs stils 2 - izcēlum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141" autoAdjust="0"/>
  </p:normalViewPr>
  <p:slideViewPr>
    <p:cSldViewPr>
      <p:cViewPr varScale="1">
        <p:scale>
          <a:sx n="91" d="100"/>
          <a:sy n="91" d="100"/>
        </p:scale>
        <p:origin x="21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theme" Target="../theme/theme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918705" y="137953"/>
            <a:ext cx="3009520" cy="8293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4906" y="5968323"/>
            <a:ext cx="9733318" cy="7851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9724" y="6294694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4BAEB-E6AA-424E-AAD4-029B4A29F692}" type="slidenum">
              <a:rPr lang="lv-LV" smtClean="0"/>
              <a:t>‹#›</a:t>
            </a:fld>
            <a:endParaRPr lang="lv-LV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07" y="6086987"/>
            <a:ext cx="3071545" cy="54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Horiz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357" y="6162517"/>
            <a:ext cx="455044" cy="39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BMB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812" y="6162517"/>
            <a:ext cx="703249" cy="39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F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810" y="6086987"/>
            <a:ext cx="527437" cy="39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NI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970" y="6110503"/>
            <a:ext cx="827352" cy="39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SHARE_L_BS_LV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870" y="115667"/>
            <a:ext cx="2440689" cy="83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56507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78C79-E8B6-487C-A062-C3BF1FD5A7FC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7406B-2180-4A77-AA42-7FFAD68B7E9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389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4430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8253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304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b="1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163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9543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7722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3418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3418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F7406B-2180-4A77-AA42-7FFAD68B7E96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3049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  <p:sp>
        <p:nvSpPr>
          <p:cNvPr id="7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868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88842" cy="11381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524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58884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335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88842" cy="11381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74462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479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88842" cy="11381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49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88842" cy="10661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597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88842" cy="11381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752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531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6000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965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2B1E7-D657-4DB4-BE95-87A727DFE1BF}" type="datetimeFigureOut">
              <a:rPr lang="lv-LV" smtClean="0"/>
              <a:t>06.05.2020.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2CE00-7840-4A47-8113-A01196CE3786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40184"/>
            <a:ext cx="2157264" cy="4212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602" y="274639"/>
            <a:ext cx="2465529" cy="9221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602" y="6245045"/>
            <a:ext cx="648072" cy="6115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219" y="6267191"/>
            <a:ext cx="969986" cy="5908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624" y="6249070"/>
            <a:ext cx="576064" cy="4706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995" y="6245045"/>
            <a:ext cx="906911" cy="47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8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are-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hare-project.org/share-research-results/economics.html" TargetMode="External"/><Relationship Id="rId4" Type="http://schemas.openxmlformats.org/officeDocument/2006/relationships/hyperlink" Target="http://www.share-project.org/share-research-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are-project.org/fileadmin/pdf_documentation/Working_Paper_Series/WP_Series_37_2019_Gruber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496944" cy="1802631"/>
          </a:xfrm>
        </p:spPr>
        <p:txBody>
          <a:bodyPr>
            <a:normAutofit fontScale="90000"/>
          </a:bodyPr>
          <a:lstStyle/>
          <a:p>
            <a:br>
              <a:rPr lang="lv-LV" sz="3600" b="1" i="1" dirty="0"/>
            </a:br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 – no datiem līdz projektu idejām</a:t>
            </a:r>
            <a:br>
              <a:rPr lang="lv-LV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509120"/>
            <a:ext cx="8424936" cy="1440160"/>
          </a:xfrm>
        </p:spPr>
        <p:txBody>
          <a:bodyPr>
            <a:normAutofit fontScale="62500" lnSpcReduction="20000"/>
          </a:bodyPr>
          <a:lstStyle/>
          <a:p>
            <a:endParaRPr lang="lv-LV" sz="2400" b="1" dirty="0"/>
          </a:p>
          <a:p>
            <a:endParaRPr lang="lv-LV" sz="2400" b="1" dirty="0"/>
          </a:p>
          <a:p>
            <a:pPr algn="r"/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Ilona Gehtmane-Hofmane</a:t>
            </a:r>
          </a:p>
          <a:p>
            <a:pPr algn="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ilona.gehtmane-hofmane@rsu.lv</a:t>
            </a:r>
          </a:p>
          <a:p>
            <a:pPr algn="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RSU Sabiedrības veselības institūts</a:t>
            </a:r>
          </a:p>
          <a:p>
            <a:pPr algn="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Zinātnieku brokastis. 06.05.2020.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92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F68C0E-319A-454D-BFA4-903A2B89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1"/>
            <a:ext cx="6285384" cy="648072"/>
          </a:xfrm>
        </p:spPr>
        <p:txBody>
          <a:bodyPr>
            <a:normAutofit/>
          </a:bodyPr>
          <a:lstStyle/>
          <a:p>
            <a:pPr algn="l"/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SHARE-no datiem līdz pētījumu projektiem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D859DFA-B019-42A7-92D0-CB7B17F4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75252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0000"/>
              </a:lnSpc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fontAlgn="base">
              <a:lnSpc>
                <a:spcPct val="110000"/>
              </a:lnSpc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0000"/>
              </a:lnSpc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0000"/>
              </a:lnSpc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lv-LV" sz="1300" u="sng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lv-L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fontAlgn="base">
              <a:buNone/>
            </a:pPr>
            <a:endParaRPr lang="lv-LV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graphicFrame>
        <p:nvGraphicFramePr>
          <p:cNvPr id="6" name="Tabula 6">
            <a:extLst>
              <a:ext uri="{FF2B5EF4-FFF2-40B4-BE49-F238E27FC236}">
                <a16:creationId xmlns:a16="http://schemas.microsoft.com/office/drawing/2014/main" id="{A065E75C-B754-4E2A-BF9C-FF6C7C928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529308"/>
              </p:ext>
            </p:extLst>
          </p:nvPr>
        </p:nvGraphicFramePr>
        <p:xfrm>
          <a:off x="251520" y="764704"/>
          <a:ext cx="8712967" cy="6093295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53460">
                  <a:extLst>
                    <a:ext uri="{9D8B030D-6E8A-4147-A177-3AD203B41FA5}">
                      <a16:colId xmlns:a16="http://schemas.microsoft.com/office/drawing/2014/main" val="1364693170"/>
                    </a:ext>
                  </a:extLst>
                </a:gridCol>
                <a:gridCol w="6959507">
                  <a:extLst>
                    <a:ext uri="{9D8B030D-6E8A-4147-A177-3AD203B41FA5}">
                      <a16:colId xmlns:a16="http://schemas.microsoft.com/office/drawing/2014/main" val="2051717799"/>
                    </a:ext>
                  </a:extLst>
                </a:gridCol>
              </a:tblGrid>
              <a:tr h="386881">
                <a:tc>
                  <a:txBody>
                    <a:bodyPr/>
                    <a:lstStyle/>
                    <a:p>
                      <a:pPr algn="ctr"/>
                      <a:r>
                        <a:rPr lang="lv-LV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Tematika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Veikto pētījumu tēmu piemēri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36206"/>
                  </a:ext>
                </a:extLst>
              </a:tr>
              <a:tr h="1225124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Veselība un veselības aprūpe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impact of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bad 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health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exclusion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Access to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insurance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Children’s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ducation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arents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’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ife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behaviours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mpact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hildhood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ircumstances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on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ental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ealth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ater</a:t>
                      </a:r>
                      <a:r>
                        <a:rPr lang="en-US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5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ife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07004"/>
                  </a:ext>
                </a:extLst>
              </a:tr>
              <a:tr h="1225124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Nodarbinātība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Self-employment 50+ </a:t>
                      </a:r>
                      <a:r>
                        <a:rPr lang="lv-LV" sz="145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lv-LV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5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self-realisation</a:t>
                      </a:r>
                      <a:b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Incentives to early retirement</a:t>
                      </a:r>
                      <a:b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Depressive symptoms and exit from paid employment</a:t>
                      </a:r>
                      <a:b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Job change in later life</a:t>
                      </a:r>
                      <a:b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Working beyond </a:t>
                      </a:r>
                      <a:r>
                        <a:rPr lang="lv-LV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45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ension</a:t>
                      </a:r>
                      <a:r>
                        <a:rPr lang="en-US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45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51952"/>
                  </a:ext>
                </a:extLst>
              </a:tr>
              <a:tr h="122512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Ekonomika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ousehold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income and wealth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ealth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 between 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igrants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atives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urope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inancial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inequality and health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overty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and social exclusion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ocial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protection and health care</a:t>
                      </a:r>
                      <a:endParaRPr lang="lv-LV" sz="145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918377"/>
                  </a:ext>
                </a:extLst>
              </a:tr>
              <a:tr h="1225124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Ģimene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Grandparenthood and life satisfaction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motives for caring for dependent parents</a:t>
                      </a:r>
                      <a:endParaRPr lang="lv-LV" sz="145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hildren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happ</a:t>
                      </a: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iness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old age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"grandparent effect" on education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Divorce </a:t>
                      </a: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randparental</a:t>
                      </a: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hildcare</a:t>
                      </a:r>
                      <a:endParaRPr lang="lv-LV" sz="145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296613"/>
                  </a:ext>
                </a:extLst>
              </a:tr>
              <a:tr h="805918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 pētījumi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Educational inequalities and cognition in old age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Women in gender-equal countries</a:t>
                      </a:r>
                      <a:br>
                        <a:rPr lang="en-US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Voluntierism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old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5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age</a:t>
                      </a:r>
                      <a:r>
                        <a:rPr lang="lv-LV" sz="145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lv-LV" sz="14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729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776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88711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5866530" cy="1138138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 ir SHARE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4929411"/>
          </a:xfrm>
        </p:spPr>
        <p:txBody>
          <a:bodyPr>
            <a:no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 - pētījums par veselību, novecošanos un pensionēšanos Eiropā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Pētījums ir vērsts uz iedzīvotāju virs 50 gadu vecuma dzīves situācijas izpēti, iekļaujot:</a:t>
            </a:r>
          </a:p>
          <a:p>
            <a:pPr lvl="2">
              <a:buFontTx/>
              <a:buChar char="-"/>
            </a:pPr>
            <a: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veselības;</a:t>
            </a:r>
          </a:p>
          <a:p>
            <a:pPr lvl="2">
              <a:buFontTx/>
              <a:buChar char="-"/>
            </a:pPr>
            <a: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ekonomiskos; </a:t>
            </a:r>
          </a:p>
          <a:p>
            <a:pPr lvl="2">
              <a:buFontTx/>
              <a:buChar char="-"/>
            </a:pPr>
            <a: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sociālos aspektus.</a:t>
            </a: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Longitudināls pētījums</a:t>
            </a:r>
            <a:endParaRPr lang="lv-LV" sz="2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Paneļa tipa pētījums </a:t>
            </a: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Multidisciplinārs pētījums </a:t>
            </a: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Harmonizēts pētījums</a:t>
            </a:r>
          </a:p>
          <a:p>
            <a:pPr marL="0" indent="0" algn="just">
              <a:buNone/>
            </a:pPr>
            <a:r>
              <a:rPr lang="lv-LV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091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F68C0E-319A-454D-BFA4-903A2B895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v-LV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Pašreiz pieejamais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D859DFA-B019-42A7-92D0-CB7B17F4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Dati no 1-7 vilnim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lv-LV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Atlasīto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SHARE datos balstītu pētījumu rezultātu publikācijas un publikāciju kopsavilkumi, pieejami šeit: </a:t>
            </a: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0000"/>
              </a:lnSpc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fontAlgn="base">
              <a:lnSpc>
                <a:spcPct val="110000"/>
              </a:lnSpc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0000"/>
              </a:lnSpc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0000"/>
              </a:lnSpc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lv-LV" sz="1300" u="sng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lv-L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fontAlgn="base">
              <a:buNone/>
            </a:pPr>
            <a:endParaRPr lang="lv-LV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graphicFrame>
        <p:nvGraphicFramePr>
          <p:cNvPr id="6" name="Tabula 6">
            <a:extLst>
              <a:ext uri="{FF2B5EF4-FFF2-40B4-BE49-F238E27FC236}">
                <a16:creationId xmlns:a16="http://schemas.microsoft.com/office/drawing/2014/main" id="{A065E75C-B754-4E2A-BF9C-FF6C7C928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846620"/>
              </p:ext>
            </p:extLst>
          </p:nvPr>
        </p:nvGraphicFramePr>
        <p:xfrm>
          <a:off x="539552" y="2332187"/>
          <a:ext cx="8229600" cy="3689101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1364693170"/>
                    </a:ext>
                  </a:extLst>
                </a:gridCol>
                <a:gridCol w="4845224">
                  <a:extLst>
                    <a:ext uri="{9D8B030D-6E8A-4147-A177-3AD203B41FA5}">
                      <a16:colId xmlns:a16="http://schemas.microsoft.com/office/drawing/2014/main" val="2051717799"/>
                    </a:ext>
                  </a:extLst>
                </a:gridCol>
              </a:tblGrid>
              <a:tr h="443722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Tematiskās jomas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Publikācijas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36206"/>
                  </a:ext>
                </a:extLst>
              </a:tr>
              <a:tr h="636909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Veselība un veselības aprūpe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http://www.share-</a:t>
                      </a:r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project.org/</a:t>
                      </a:r>
                      <a:r>
                        <a:rPr lang="lv-LV" sz="1800" u="sng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shareresearch-results</a:t>
                      </a:r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/health-and-health-care.html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07004"/>
                  </a:ext>
                </a:extLst>
              </a:tr>
              <a:tr h="644901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Nodarbinātība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http://www.share-project.org/share-research-</a:t>
                      </a:r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results/employment.html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5195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Ekonomika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1800" u="sng" kern="12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http://www.share-project.org/share-research-results/economics.html</a:t>
                      </a:r>
                      <a:endParaRPr lang="lv-LV" sz="1800" u="sng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23062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Ģimene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http://www.share-project.org/share-research-results/family-networks.html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296613"/>
                  </a:ext>
                </a:extLst>
              </a:tr>
              <a:tr h="650776">
                <a:tc>
                  <a:txBody>
                    <a:bodyPr/>
                    <a:lstStyle/>
                    <a:p>
                      <a:r>
                        <a:rPr lang="lv-LV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 pētījumi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http://www.share-project.org/share-research-</a:t>
                      </a:r>
                      <a:r>
                        <a:rPr lang="lv-LV" sz="1800" u="sng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results/further-topics.html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729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34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CA4FAB9-D548-489A-B871-FA88ED9E7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v-LV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 ir easySHARE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9DD056D-ECCC-45C6-A110-9D34E212C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032448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lnSpc>
                <a:spcPct val="170000"/>
              </a:lnSpc>
              <a:buNone/>
            </a:pPr>
            <a:r>
              <a:rPr lang="en-GB" b="1" dirty="0"/>
              <a:t>​</a:t>
            </a:r>
            <a:r>
              <a:rPr lang="lv-LV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lv-LV" b="1" dirty="0"/>
              <a:t> 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vienkāršotas SHARE datu kopas</a:t>
            </a:r>
          </a:p>
          <a:p>
            <a:pPr marL="0" indent="0" fontAlgn="base">
              <a:lnSpc>
                <a:spcPct val="170000"/>
              </a:lnSpc>
              <a:buNone/>
            </a:pPr>
            <a:r>
              <a:rPr lang="lv-LV" sz="3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vairāki kopā ģenerētie mainīgie</a:t>
            </a:r>
          </a:p>
          <a:p>
            <a:pPr marL="0" indent="0" fontAlgn="base">
              <a:lnSpc>
                <a:spcPct val="170000"/>
              </a:lnSpc>
              <a:buNone/>
            </a:pPr>
            <a:r>
              <a:rPr lang="lv-LV" sz="3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easySHARE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uzglabā datus, kā vienu datu failu</a:t>
            </a:r>
          </a:p>
          <a:p>
            <a:pPr marL="0" indent="0" fontAlgn="base">
              <a:lnSpc>
                <a:spcPct val="170000"/>
              </a:lnSpc>
              <a:buNone/>
            </a:pPr>
            <a:r>
              <a:rPr lang="lv-LV" sz="3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SHARE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dati tiek glabāti 100 atsevišķos datu failos</a:t>
            </a:r>
            <a:b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800" dirty="0"/>
            </a:br>
            <a:endParaRPr lang="en-GB" sz="3800" dirty="0"/>
          </a:p>
        </p:txBody>
      </p:sp>
    </p:spTree>
    <p:extLst>
      <p:ext uri="{BB962C8B-B14F-4D97-AF65-F5344CB8AC3E}">
        <p14:creationId xmlns:p14="http://schemas.microsoft.com/office/powerpoint/2010/main" val="74501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CA4FAB9-D548-489A-B871-FA88ED9E7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v-LV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easySHARE priekšrocības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9DD056D-ECCC-45C6-A110-9D34E212C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1"/>
            <a:ext cx="8363272" cy="468052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Tx/>
              <a:buChar char="-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tikt iegūtas un ģenerētas jaunas datu kopas</a:t>
            </a:r>
          </a:p>
          <a:p>
            <a:pPr marL="0" indent="0" fontAlgn="base">
              <a:buNone/>
            </a:pPr>
            <a:endParaRPr lang="lv-LV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Tx/>
              <a:buChar char="-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«STATA» brīvi pieejama jaunu datu kopu ģenerēšanai</a:t>
            </a:r>
          </a:p>
          <a:p>
            <a:pPr marL="0" indent="0" fontAlgn="base">
              <a:buNone/>
            </a:pPr>
            <a:endParaRPr lang="lv-LV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Tx/>
              <a:buChar char="-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paredzēts visu studiju līmeņu studējošajiem un pētniekiem, ar nelielu pieredzi kvantitatīvo datu analīzē</a:t>
            </a:r>
          </a:p>
          <a:p>
            <a:pPr marL="0" indent="0" fontAlgn="base">
              <a:buNone/>
            </a:pPr>
            <a:endParaRPr lang="lv-LV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Kā iekļaut citus mainīgos lielumus EasySHARE datu kopā skatīt šeit: </a:t>
            </a:r>
            <a:r>
              <a:rPr lang="lv-LV" sz="1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http://www.share-project.org/fileadmin/pdf_documentation/Working_Paper_Series/WP_Series_37_2019_Gruber.pdf</a:t>
            </a:r>
            <a:endParaRPr lang="lv-LV" sz="1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644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984B520-C0FE-413A-883E-786BDDF89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v-LV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easySHARE saturs</a:t>
            </a:r>
            <a:endParaRPr lang="lv-LV" sz="32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E96D884-CD0D-47A1-86F1-07B0FB165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104456"/>
          </a:xfrm>
        </p:spPr>
        <p:txBody>
          <a:bodyPr>
            <a:norm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ietver tādu pašu datu apjomu, kā SHARE galvenie dati, taču ierobežotās datu kopās </a:t>
            </a:r>
          </a:p>
          <a:p>
            <a:pPr marL="0" indent="0">
              <a:buNone/>
            </a:pPr>
            <a:endParaRPr lang="lv-LV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satur datus no 1-7 vilnim, izņemot SHARELIFE moduļu dati</a:t>
            </a:r>
          </a:p>
          <a:p>
            <a:pPr marL="0" indent="0">
              <a:buNone/>
            </a:pPr>
            <a:endParaRPr lang="lv-LV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ietver informāciju no SHARE CAPI (Computer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Assisted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Interview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moduļiem</a:t>
            </a:r>
          </a:p>
          <a:p>
            <a:pPr marL="0" indent="0">
              <a:buNone/>
            </a:pPr>
            <a:endParaRPr lang="lv-LV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nodrošina datu salīdzināšanu</a:t>
            </a:r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6636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a 4">
            <a:extLst>
              <a:ext uri="{FF2B5EF4-FFF2-40B4-BE49-F238E27FC236}">
                <a16:creationId xmlns:a16="http://schemas.microsoft.com/office/drawing/2014/main" id="{D0DC13CA-446B-48C3-928D-65CDCEF2D5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579063"/>
              </p:ext>
            </p:extLst>
          </p:nvPr>
        </p:nvGraphicFramePr>
        <p:xfrm>
          <a:off x="331912" y="1340769"/>
          <a:ext cx="8663896" cy="26648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7965">
                  <a:extLst>
                    <a:ext uri="{9D8B030D-6E8A-4147-A177-3AD203B41FA5}">
                      <a16:colId xmlns:a16="http://schemas.microsoft.com/office/drawing/2014/main" val="3973199589"/>
                    </a:ext>
                  </a:extLst>
                </a:gridCol>
                <a:gridCol w="2864291">
                  <a:extLst>
                    <a:ext uri="{9D8B030D-6E8A-4147-A177-3AD203B41FA5}">
                      <a16:colId xmlns:a16="http://schemas.microsoft.com/office/drawing/2014/main" val="2991225412"/>
                    </a:ext>
                  </a:extLst>
                </a:gridCol>
                <a:gridCol w="2911640">
                  <a:extLst>
                    <a:ext uri="{9D8B030D-6E8A-4147-A177-3AD203B41FA5}">
                      <a16:colId xmlns:a16="http://schemas.microsoft.com/office/drawing/2014/main" val="2028219480"/>
                    </a:ext>
                  </a:extLst>
                </a:gridCol>
              </a:tblGrid>
              <a:tr h="664995"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PAMATPANELIS (1-10)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SHARELIFE</a:t>
                      </a:r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(11-21) </a:t>
                      </a:r>
                    </a:p>
                    <a:p>
                      <a:pPr algn="ctr"/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dzīves gājums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easySHARE (1-7)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781876"/>
                  </a:ext>
                </a:extLst>
              </a:tr>
              <a:tr h="63114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Demogrāfija un sociālās attiecības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Demographics and Networks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Bērni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Retrospective Children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Demogrāfija 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Demographics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variables) 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Mājsaimniecības sastāvs 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Household composition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variables)</a:t>
                      </a:r>
                    </a:p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5650415"/>
                  </a:ext>
                </a:extLst>
              </a:tr>
              <a:tr h="61864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Dzīvesbiedru vēsture 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Retrospective Partner History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3381315"/>
                  </a:ext>
                </a:extLst>
              </a:tr>
              <a:tr h="75009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Dzīvesvietas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Retrospective Accommodation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867053"/>
                  </a:ext>
                </a:extLst>
              </a:tr>
            </a:tbl>
          </a:graphicData>
        </a:graphic>
      </p:graphicFrame>
      <p:graphicFrame>
        <p:nvGraphicFramePr>
          <p:cNvPr id="9" name="Tabula 9">
            <a:extLst>
              <a:ext uri="{FF2B5EF4-FFF2-40B4-BE49-F238E27FC236}">
                <a16:creationId xmlns:a16="http://schemas.microsoft.com/office/drawing/2014/main" id="{E9E995EA-8168-4B5B-8EB9-BD0796490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746017"/>
              </p:ext>
            </p:extLst>
          </p:nvPr>
        </p:nvGraphicFramePr>
        <p:xfrm>
          <a:off x="335041" y="4010972"/>
          <a:ext cx="8663897" cy="22323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7966">
                  <a:extLst>
                    <a:ext uri="{9D8B030D-6E8A-4147-A177-3AD203B41FA5}">
                      <a16:colId xmlns:a16="http://schemas.microsoft.com/office/drawing/2014/main" val="2347520564"/>
                    </a:ext>
                  </a:extLst>
                </a:gridCol>
                <a:gridCol w="2861161">
                  <a:extLst>
                    <a:ext uri="{9D8B030D-6E8A-4147-A177-3AD203B41FA5}">
                      <a16:colId xmlns:a16="http://schemas.microsoft.com/office/drawing/2014/main" val="4085872526"/>
                    </a:ext>
                  </a:extLst>
                </a:gridCol>
                <a:gridCol w="2914770">
                  <a:extLst>
                    <a:ext uri="{9D8B030D-6E8A-4147-A177-3AD203B41FA5}">
                      <a16:colId xmlns:a16="http://schemas.microsoft.com/office/drawing/2014/main" val="4198296431"/>
                    </a:ext>
                  </a:extLst>
                </a:gridCol>
              </a:tblGrid>
              <a:tr h="245598"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302112"/>
                  </a:ext>
                </a:extLst>
              </a:tr>
              <a:tr h="1133696">
                <a:tc rowSpan="2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2. </a:t>
                      </a:r>
                      <a:r>
                        <a:rPr lang="lv-LV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Aktivitātes 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lv-LV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Activities</a:t>
                      </a:r>
                      <a:r>
                        <a:rPr lang="lv-LV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Sociālais atbalsts un sociālās attiecības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Social support &amp; network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variables)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5994971"/>
                  </a:ext>
                </a:extLst>
              </a:tr>
              <a:tr h="85301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Bērnības apstākļi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Childhood Conditions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age 10)</a:t>
                      </a:r>
                    </a:p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Bērnības apstākļi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Childhood conditions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variables)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8387249"/>
                  </a:ext>
                </a:extLst>
              </a:tr>
            </a:tbl>
          </a:graphicData>
        </a:graphic>
      </p:graphicFrame>
      <p:sp>
        <p:nvSpPr>
          <p:cNvPr id="16" name="Virsraksts 1">
            <a:extLst>
              <a:ext uri="{FF2B5EF4-FFF2-40B4-BE49-F238E27FC236}">
                <a16:creationId xmlns:a16="http://schemas.microsoft.com/office/drawing/2014/main" id="{7368B6DD-EF9C-4C49-8C06-791023E2F8AA}"/>
              </a:ext>
            </a:extLst>
          </p:cNvPr>
          <p:cNvSpPr txBox="1">
            <a:spLocks/>
          </p:cNvSpPr>
          <p:nvPr/>
        </p:nvSpPr>
        <p:spPr>
          <a:xfrm>
            <a:off x="331912" y="427038"/>
            <a:ext cx="586653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 datu kartējums tematiskajos blokos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04798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a 11">
            <a:extLst>
              <a:ext uri="{FF2B5EF4-FFF2-40B4-BE49-F238E27FC236}">
                <a16:creationId xmlns:a16="http://schemas.microsoft.com/office/drawing/2014/main" id="{5E30B2DC-06F5-42FA-9C78-BFAA89032F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0370195"/>
              </p:ext>
            </p:extLst>
          </p:nvPr>
        </p:nvGraphicFramePr>
        <p:xfrm>
          <a:off x="179512" y="1600200"/>
          <a:ext cx="8712969" cy="2249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07974">
                  <a:extLst>
                    <a:ext uri="{9D8B030D-6E8A-4147-A177-3AD203B41FA5}">
                      <a16:colId xmlns:a16="http://schemas.microsoft.com/office/drawing/2014/main" val="2632252419"/>
                    </a:ext>
                  </a:extLst>
                </a:gridCol>
                <a:gridCol w="3140698">
                  <a:extLst>
                    <a:ext uri="{9D8B030D-6E8A-4147-A177-3AD203B41FA5}">
                      <a16:colId xmlns:a16="http://schemas.microsoft.com/office/drawing/2014/main" val="835252309"/>
                    </a:ext>
                  </a:extLst>
                </a:gridCol>
                <a:gridCol w="2664297">
                  <a:extLst>
                    <a:ext uri="{9D8B030D-6E8A-4147-A177-3AD203B41FA5}">
                      <a16:colId xmlns:a16="http://schemas.microsoft.com/office/drawing/2014/main" val="4053276584"/>
                    </a:ext>
                  </a:extLst>
                </a:gridCol>
              </a:tblGrid>
              <a:tr h="230232">
                <a:tc>
                  <a:txBody>
                    <a:bodyPr/>
                    <a:lstStyle/>
                    <a:p>
                      <a:pPr algn="ctr"/>
                      <a:r>
                        <a:rPr lang="lv-LV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PAMATPANELIS (1-10)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SHARELIFE</a:t>
                      </a:r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(11-21) </a:t>
                      </a:r>
                    </a:p>
                    <a:p>
                      <a:pPr algn="ctr"/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dzīves gājums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easySHARE (1-7)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450327"/>
                  </a:ext>
                </a:extLst>
              </a:tr>
              <a:tr h="5365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Fiziskā veselība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Physical Health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Invaliditāte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Disability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Veselība un veselības uzvedība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Health and health behavior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24 </a:t>
                      </a:r>
                      <a:r>
                        <a:rPr lang="lv-LV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variables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      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05725"/>
                  </a:ext>
                </a:extLst>
              </a:tr>
              <a:tr h="5365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Veselības aprūpe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Health Care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Veselības vēsture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Health History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39591"/>
                  </a:ext>
                </a:extLst>
              </a:tr>
              <a:tr h="5365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Satvēriena spēks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Grip Strength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Veselības vēstures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Health Care History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757369"/>
                  </a:ext>
                </a:extLst>
              </a:tr>
            </a:tbl>
          </a:graphicData>
        </a:graphic>
      </p:graphicFrame>
      <p:sp>
        <p:nvSpPr>
          <p:cNvPr id="9" name="Virsraksts 1">
            <a:extLst>
              <a:ext uri="{FF2B5EF4-FFF2-40B4-BE49-F238E27FC236}">
                <a16:creationId xmlns:a16="http://schemas.microsoft.com/office/drawing/2014/main" id="{96A8067F-E05B-44AC-9630-F2552C14F5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5866530" cy="1138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 datu kartējums tematiskajos blokos</a:t>
            </a:r>
            <a:endParaRPr lang="lv-LV" sz="2400" dirty="0"/>
          </a:p>
        </p:txBody>
      </p:sp>
      <p:graphicFrame>
        <p:nvGraphicFramePr>
          <p:cNvPr id="12" name="Tabula 12">
            <a:extLst>
              <a:ext uri="{FF2B5EF4-FFF2-40B4-BE49-F238E27FC236}">
                <a16:creationId xmlns:a16="http://schemas.microsoft.com/office/drawing/2014/main" id="{12D36B1A-6ABB-4CED-AD5E-4B16823F6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23188"/>
              </p:ext>
            </p:extLst>
          </p:nvPr>
        </p:nvGraphicFramePr>
        <p:xfrm>
          <a:off x="179511" y="3849852"/>
          <a:ext cx="8712969" cy="9544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val="2768369645"/>
                    </a:ext>
                  </a:extLst>
                </a:gridCol>
                <a:gridCol w="3144350">
                  <a:extLst>
                    <a:ext uri="{9D8B030D-6E8A-4147-A177-3AD203B41FA5}">
                      <a16:colId xmlns:a16="http://schemas.microsoft.com/office/drawing/2014/main" val="53316344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7033433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578072"/>
                  </a:ext>
                </a:extLst>
              </a:tr>
              <a:tr h="70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Kognitīvās funkcijas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Cognitive Function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 Functional limitation indices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(6 </a:t>
                      </a:r>
                      <a:r>
                        <a:rPr lang="lv-LV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variables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2139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91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5A1C621-F66E-4103-94B8-56FF88377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5866530" cy="706090"/>
          </a:xfrm>
        </p:spPr>
        <p:txBody>
          <a:bodyPr>
            <a:normAutofit fontScale="90000"/>
          </a:bodyPr>
          <a:lstStyle/>
          <a:p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 datu kartējums tematiskajos blokos</a:t>
            </a:r>
            <a:endParaRPr lang="lv-LV" sz="2400" dirty="0"/>
          </a:p>
        </p:txBody>
      </p:sp>
      <p:graphicFrame>
        <p:nvGraphicFramePr>
          <p:cNvPr id="9" name="Tabula 9">
            <a:extLst>
              <a:ext uri="{FF2B5EF4-FFF2-40B4-BE49-F238E27FC236}">
                <a16:creationId xmlns:a16="http://schemas.microsoft.com/office/drawing/2014/main" id="{E9E995EA-8168-4B5B-8EB9-BD0796490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764818"/>
              </p:ext>
            </p:extLst>
          </p:nvPr>
        </p:nvGraphicFramePr>
        <p:xfrm>
          <a:off x="316297" y="3547862"/>
          <a:ext cx="8640960" cy="1443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347520564"/>
                    </a:ext>
                  </a:extLst>
                </a:gridCol>
                <a:gridCol w="3401876">
                  <a:extLst>
                    <a:ext uri="{9D8B030D-6E8A-4147-A177-3AD203B41FA5}">
                      <a16:colId xmlns:a16="http://schemas.microsoft.com/office/drawing/2014/main" val="4085872526"/>
                    </a:ext>
                  </a:extLst>
                </a:gridCol>
                <a:gridCol w="2358764">
                  <a:extLst>
                    <a:ext uri="{9D8B030D-6E8A-4147-A177-3AD203B41FA5}">
                      <a16:colId xmlns:a16="http://schemas.microsoft.com/office/drawing/2014/main" val="41982964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302112"/>
                  </a:ext>
                </a:extLst>
              </a:tr>
              <a:tr h="12304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Intervētāja novērojumi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lv-LV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Interviewer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Observations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Dzīve un </a:t>
                      </a:r>
                      <a:r>
                        <a:rPr lang="lv-LV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persekūcijas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vēsture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General Life and Persecution History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5994971"/>
                  </a:ext>
                </a:extLst>
              </a:tr>
            </a:tbl>
          </a:graphicData>
        </a:graphic>
      </p:graphicFrame>
      <p:graphicFrame>
        <p:nvGraphicFramePr>
          <p:cNvPr id="11" name="Tabula 11">
            <a:extLst>
              <a:ext uri="{FF2B5EF4-FFF2-40B4-BE49-F238E27FC236}">
                <a16:creationId xmlns:a16="http://schemas.microsoft.com/office/drawing/2014/main" id="{37205668-6485-4A16-B768-219068471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288727"/>
              </p:ext>
            </p:extLst>
          </p:nvPr>
        </p:nvGraphicFramePr>
        <p:xfrm>
          <a:off x="316297" y="1400341"/>
          <a:ext cx="8630691" cy="21316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76897">
                  <a:extLst>
                    <a:ext uri="{9D8B030D-6E8A-4147-A177-3AD203B41FA5}">
                      <a16:colId xmlns:a16="http://schemas.microsoft.com/office/drawing/2014/main" val="2632252419"/>
                    </a:ext>
                  </a:extLst>
                </a:gridCol>
                <a:gridCol w="3395030">
                  <a:extLst>
                    <a:ext uri="{9D8B030D-6E8A-4147-A177-3AD203B41FA5}">
                      <a16:colId xmlns:a16="http://schemas.microsoft.com/office/drawing/2014/main" val="835252309"/>
                    </a:ext>
                  </a:extLst>
                </a:gridCol>
                <a:gridCol w="2358764">
                  <a:extLst>
                    <a:ext uri="{9D8B030D-6E8A-4147-A177-3AD203B41FA5}">
                      <a16:colId xmlns:a16="http://schemas.microsoft.com/office/drawing/2014/main" val="40532765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PAMATPANELIS (1-10)</a:t>
                      </a: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SHARELIFE</a:t>
                      </a:r>
                      <a:r>
                        <a:rPr lang="lv-LV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(11-21)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dzīves gājums</a:t>
                      </a: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easySHARE (1-7)</a:t>
                      </a:r>
                      <a:endParaRPr lang="lv-LV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450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Nodarbinātība un pensija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Employment and Pensions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18. Retrospective Employment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Darbs un finanses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Work &amp; money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variables)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0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Mājsaimniecības ienākumi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Household Income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Darba kvalitāte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Work quality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39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lv-LV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Pātēriņš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/Izmaksas 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Consumption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20.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Finansiālo investīciju vēsture</a:t>
                      </a:r>
                    </a:p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Financial Investment History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757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356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6D210940EABFE84F904F3C8C1654F944" ma:contentTypeVersion="12" ma:contentTypeDescription="Izveidot jaunu dokumentu." ma:contentTypeScope="" ma:versionID="8c6fc9ab9ff097e1019acd5bafa89521">
  <xsd:schema xmlns:xsd="http://www.w3.org/2001/XMLSchema" xmlns:xs="http://www.w3.org/2001/XMLSchema" xmlns:p="http://schemas.microsoft.com/office/2006/metadata/properties" xmlns:ns2="277ef446-d1fc-4879-b437-6d8d0887d7cd" xmlns:ns3="acea4a03-90d9-4dbb-9650-f432e0985fe1" targetNamespace="http://schemas.microsoft.com/office/2006/metadata/properties" ma:root="true" ma:fieldsID="3097f882f5b15d44b70eb7379d4485a6" ns2:_="" ns3:_="">
    <xsd:import namespace="277ef446-d1fc-4879-b437-6d8d0887d7cd"/>
    <xsd:import namespace="acea4a03-90d9-4dbb-9650-f432e0985f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ef446-d1fc-4879-b437-6d8d0887d7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ea4a03-90d9-4dbb-9650-f432e0985fe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32DF1E-BDDA-4276-B051-007B92102D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C5BAC2-72B3-4504-9AD8-F987CF568F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7ef446-d1fc-4879-b437-6d8d0887d7cd"/>
    <ds:schemaRef ds:uri="acea4a03-90d9-4dbb-9650-f432e0985f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E3675F-325E-4005-B512-6EF5C3C4D7D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4271</TotalTime>
  <Words>837</Words>
  <Application>Microsoft Office PowerPoint</Application>
  <PresentationFormat>Slaidrāde ekrānā (4:3)</PresentationFormat>
  <Paragraphs>199</Paragraphs>
  <Slides>11</Slides>
  <Notes>9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 SHARE – no datiem līdz projektu idejām  </vt:lpstr>
      <vt:lpstr>Kas ir SHARE</vt:lpstr>
      <vt:lpstr>Pašreiz pieejamais</vt:lpstr>
      <vt:lpstr>Kas ir easySHARE</vt:lpstr>
      <vt:lpstr>easySHARE priekšrocības</vt:lpstr>
      <vt:lpstr>easySHARE saturs</vt:lpstr>
      <vt:lpstr>PowerPoint prezentācija</vt:lpstr>
      <vt:lpstr>SHARE datu kartējums tematiskajos blokos</vt:lpstr>
      <vt:lpstr>SHARE datu kartējums tematiskajos blokos</vt:lpstr>
      <vt:lpstr>SHARE-no datiem līdz pētījumu projektiem</vt:lpstr>
      <vt:lpstr>Paldies!</vt:lpstr>
    </vt:vector>
  </TitlesOfParts>
  <Company>Riga Stradins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Evita Vanaga</dc:creator>
  <cp:lastModifiedBy>Ilona Gehtmane-Hofmane</cp:lastModifiedBy>
  <cp:revision>107</cp:revision>
  <cp:lastPrinted>2018-02-27T11:07:18Z</cp:lastPrinted>
  <dcterms:created xsi:type="dcterms:W3CDTF">2016-11-23T07:53:38Z</dcterms:created>
  <dcterms:modified xsi:type="dcterms:W3CDTF">2020-05-06T08:50:52Z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0x0101006D210940EABFE84F904F3C8C1654F944</vt:lpwstr>
  </property>
</Properties>
</file>