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9" r:id="rId2"/>
    <p:sldId id="257" r:id="rId3"/>
    <p:sldId id="260" r:id="rId4"/>
    <p:sldId id="261" r:id="rId5"/>
    <p:sldId id="263" r:id="rId6"/>
    <p:sldId id="268" r:id="rId7"/>
    <p:sldId id="266" r:id="rId8"/>
    <p:sldId id="272" r:id="rId9"/>
    <p:sldId id="269" r:id="rId10"/>
    <p:sldId id="290" r:id="rId11"/>
    <p:sldId id="264" r:id="rId12"/>
    <p:sldId id="270" r:id="rId13"/>
    <p:sldId id="277" r:id="rId14"/>
    <p:sldId id="273" r:id="rId15"/>
    <p:sldId id="286" r:id="rId16"/>
    <p:sldId id="265" r:id="rId17"/>
    <p:sldId id="281" r:id="rId18"/>
    <p:sldId id="282" r:id="rId19"/>
    <p:sldId id="288" r:id="rId20"/>
    <p:sldId id="285" r:id="rId21"/>
    <p:sldId id="284" r:id="rId22"/>
    <p:sldId id="274" r:id="rId23"/>
    <p:sldId id="275" r:id="rId24"/>
    <p:sldId id="258" r:id="rId25"/>
    <p:sldId id="291" r:id="rId26"/>
    <p:sldId id="289"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F41B0-E16D-43D4-947D-E1F00FF069EC}" v="6" dt="2025-11-10T15:01:59.03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94660"/>
  </p:normalViewPr>
  <p:slideViewPr>
    <p:cSldViewPr snapToGrid="0">
      <p:cViewPr varScale="1">
        <p:scale>
          <a:sx n="49" d="100"/>
          <a:sy n="49" d="100"/>
        </p:scale>
        <p:origin x="4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Issagouliantis" userId="6a497f5d-868e-4575-8e41-42d209c3b3cc" providerId="ADAL" clId="{B75EB05A-7406-4696-8754-156F44C4F58C}"/>
    <pc:docChg chg="custSel delSld modSld">
      <pc:chgData name="Maria Issagouliantis" userId="6a497f5d-868e-4575-8e41-42d209c3b3cc" providerId="ADAL" clId="{B75EB05A-7406-4696-8754-156F44C4F58C}" dt="2025-11-10T15:05:16.226" v="481" actId="47"/>
      <pc:docMkLst>
        <pc:docMk/>
      </pc:docMkLst>
      <pc:sldChg chg="addSp modSp mod">
        <pc:chgData name="Maria Issagouliantis" userId="6a497f5d-868e-4575-8e41-42d209c3b3cc" providerId="ADAL" clId="{B75EB05A-7406-4696-8754-156F44C4F58C}" dt="2025-11-10T14:59:15.896" v="106" actId="20577"/>
        <pc:sldMkLst>
          <pc:docMk/>
          <pc:sldMk cId="1166606694" sldId="263"/>
        </pc:sldMkLst>
        <pc:spChg chg="mod">
          <ac:chgData name="Maria Issagouliantis" userId="6a497f5d-868e-4575-8e41-42d209c3b3cc" providerId="ADAL" clId="{B75EB05A-7406-4696-8754-156F44C4F58C}" dt="2025-11-10T14:59:15.896" v="106" actId="20577"/>
          <ac:spMkLst>
            <pc:docMk/>
            <pc:sldMk cId="1166606694" sldId="263"/>
            <ac:spMk id="2" creationId="{6AFB56BF-A3B9-35F4-E993-5E19E0070A7D}"/>
          </ac:spMkLst>
        </pc:spChg>
        <pc:spChg chg="add mod">
          <ac:chgData name="Maria Issagouliantis" userId="6a497f5d-868e-4575-8e41-42d209c3b3cc" providerId="ADAL" clId="{B75EB05A-7406-4696-8754-156F44C4F58C}" dt="2025-11-10T14:58:11.873" v="78" actId="1076"/>
          <ac:spMkLst>
            <pc:docMk/>
            <pc:sldMk cId="1166606694" sldId="263"/>
            <ac:spMk id="3" creationId="{36F6E1C7-71BC-A019-645F-17F501C05818}"/>
          </ac:spMkLst>
        </pc:spChg>
        <pc:picChg chg="mod">
          <ac:chgData name="Maria Issagouliantis" userId="6a497f5d-868e-4575-8e41-42d209c3b3cc" providerId="ADAL" clId="{B75EB05A-7406-4696-8754-156F44C4F58C}" dt="2025-11-10T14:57:14.664" v="3" actId="1076"/>
          <ac:picMkLst>
            <pc:docMk/>
            <pc:sldMk cId="1166606694" sldId="263"/>
            <ac:picMk id="4098" creationId="{9CA3D642-72C6-546A-DBE0-DB2ECDF42FF0}"/>
          </ac:picMkLst>
        </pc:picChg>
        <pc:cxnChg chg="add mod">
          <ac:chgData name="Maria Issagouliantis" userId="6a497f5d-868e-4575-8e41-42d209c3b3cc" providerId="ADAL" clId="{B75EB05A-7406-4696-8754-156F44C4F58C}" dt="2025-11-10T14:58:39.136" v="83" actId="1076"/>
          <ac:cxnSpMkLst>
            <pc:docMk/>
            <pc:sldMk cId="1166606694" sldId="263"/>
            <ac:cxnSpMk id="5" creationId="{7158CD28-21B2-1801-F586-ED37264C782B}"/>
          </ac:cxnSpMkLst>
        </pc:cxnChg>
        <pc:cxnChg chg="add mod">
          <ac:chgData name="Maria Issagouliantis" userId="6a497f5d-868e-4575-8e41-42d209c3b3cc" providerId="ADAL" clId="{B75EB05A-7406-4696-8754-156F44C4F58C}" dt="2025-11-10T14:58:53.063" v="87" actId="14100"/>
          <ac:cxnSpMkLst>
            <pc:docMk/>
            <pc:sldMk cId="1166606694" sldId="263"/>
            <ac:cxnSpMk id="6" creationId="{5C8F573B-1990-B82C-3F27-77D9618E8FCA}"/>
          </ac:cxnSpMkLst>
        </pc:cxnChg>
        <pc:cxnChg chg="add mod">
          <ac:chgData name="Maria Issagouliantis" userId="6a497f5d-868e-4575-8e41-42d209c3b3cc" providerId="ADAL" clId="{B75EB05A-7406-4696-8754-156F44C4F58C}" dt="2025-11-10T14:59:05.928" v="92" actId="14100"/>
          <ac:cxnSpMkLst>
            <pc:docMk/>
            <pc:sldMk cId="1166606694" sldId="263"/>
            <ac:cxnSpMk id="9" creationId="{F8093EC3-B193-39A8-F877-52EED97E58C4}"/>
          </ac:cxnSpMkLst>
        </pc:cxnChg>
      </pc:sldChg>
      <pc:sldChg chg="modSp mod">
        <pc:chgData name="Maria Issagouliantis" userId="6a497f5d-868e-4575-8e41-42d209c3b3cc" providerId="ADAL" clId="{B75EB05A-7406-4696-8754-156F44C4F58C}" dt="2025-11-10T15:00:55.714" v="159" actId="20577"/>
        <pc:sldMkLst>
          <pc:docMk/>
          <pc:sldMk cId="2836228220" sldId="265"/>
        </pc:sldMkLst>
        <pc:spChg chg="mod">
          <ac:chgData name="Maria Issagouliantis" userId="6a497f5d-868e-4575-8e41-42d209c3b3cc" providerId="ADAL" clId="{B75EB05A-7406-4696-8754-156F44C4F58C}" dt="2025-11-10T15:00:55.714" v="159" actId="20577"/>
          <ac:spMkLst>
            <pc:docMk/>
            <pc:sldMk cId="2836228220" sldId="265"/>
            <ac:spMk id="4" creationId="{6AD76B24-55DA-258C-F0E4-89F84D96488D}"/>
          </ac:spMkLst>
        </pc:spChg>
      </pc:sldChg>
      <pc:sldChg chg="modSp mod">
        <pc:chgData name="Maria Issagouliantis" userId="6a497f5d-868e-4575-8e41-42d209c3b3cc" providerId="ADAL" clId="{B75EB05A-7406-4696-8754-156F44C4F58C}" dt="2025-11-10T14:59:50.031" v="131" actId="1076"/>
        <pc:sldMkLst>
          <pc:docMk/>
          <pc:sldMk cId="4009826485" sldId="268"/>
        </pc:sldMkLst>
        <pc:spChg chg="mod">
          <ac:chgData name="Maria Issagouliantis" userId="6a497f5d-868e-4575-8e41-42d209c3b3cc" providerId="ADAL" clId="{B75EB05A-7406-4696-8754-156F44C4F58C}" dt="2025-11-10T14:59:50.031" v="131" actId="1076"/>
          <ac:spMkLst>
            <pc:docMk/>
            <pc:sldMk cId="4009826485" sldId="268"/>
            <ac:spMk id="7" creationId="{0BCDD394-4D99-DBAD-1D84-F4B28A6168E2}"/>
          </ac:spMkLst>
        </pc:spChg>
      </pc:sldChg>
      <pc:sldChg chg="delSp modSp mod">
        <pc:chgData name="Maria Issagouliantis" userId="6a497f5d-868e-4575-8e41-42d209c3b3cc" providerId="ADAL" clId="{B75EB05A-7406-4696-8754-156F44C4F58C}" dt="2025-11-10T15:05:12.602" v="480" actId="1076"/>
        <pc:sldMkLst>
          <pc:docMk/>
          <pc:sldMk cId="2101054987" sldId="274"/>
        </pc:sldMkLst>
        <pc:spChg chg="mod">
          <ac:chgData name="Maria Issagouliantis" userId="6a497f5d-868e-4575-8e41-42d209c3b3cc" providerId="ADAL" clId="{B75EB05A-7406-4696-8754-156F44C4F58C}" dt="2025-11-10T15:05:12.602" v="480" actId="1076"/>
          <ac:spMkLst>
            <pc:docMk/>
            <pc:sldMk cId="2101054987" sldId="274"/>
            <ac:spMk id="6" creationId="{5532F498-47EF-9735-313A-9D776D61BBE1}"/>
          </ac:spMkLst>
        </pc:spChg>
        <pc:picChg chg="del">
          <ac:chgData name="Maria Issagouliantis" userId="6a497f5d-868e-4575-8e41-42d209c3b3cc" providerId="ADAL" clId="{B75EB05A-7406-4696-8754-156F44C4F58C}" dt="2025-11-10T15:02:52.832" v="182" actId="478"/>
          <ac:picMkLst>
            <pc:docMk/>
            <pc:sldMk cId="2101054987" sldId="274"/>
            <ac:picMk id="5" creationId="{4C36C3C7-8CAC-80C8-9B66-6E04F3013E1E}"/>
          </ac:picMkLst>
        </pc:picChg>
      </pc:sldChg>
      <pc:sldChg chg="del">
        <pc:chgData name="Maria Issagouliantis" userId="6a497f5d-868e-4575-8e41-42d209c3b3cc" providerId="ADAL" clId="{B75EB05A-7406-4696-8754-156F44C4F58C}" dt="2025-11-10T15:05:16.226" v="481" actId="47"/>
        <pc:sldMkLst>
          <pc:docMk/>
          <pc:sldMk cId="2362193987" sldId="276"/>
        </pc:sldMkLst>
      </pc:sldChg>
      <pc:sldChg chg="del">
        <pc:chgData name="Maria Issagouliantis" userId="6a497f5d-868e-4575-8e41-42d209c3b3cc" providerId="ADAL" clId="{B75EB05A-7406-4696-8754-156F44C4F58C}" dt="2025-11-10T15:02:36.653" v="180" actId="47"/>
        <pc:sldMkLst>
          <pc:docMk/>
          <pc:sldMk cId="3273525921" sldId="279"/>
        </pc:sldMkLst>
      </pc:sldChg>
      <pc:sldChg chg="del">
        <pc:chgData name="Maria Issagouliantis" userId="6a497f5d-868e-4575-8e41-42d209c3b3cc" providerId="ADAL" clId="{B75EB05A-7406-4696-8754-156F44C4F58C}" dt="2025-11-10T15:02:28.107" v="179" actId="47"/>
        <pc:sldMkLst>
          <pc:docMk/>
          <pc:sldMk cId="2715914841" sldId="280"/>
        </pc:sldMkLst>
      </pc:sldChg>
      <pc:sldChg chg="addSp delSp modSp mod">
        <pc:chgData name="Maria Issagouliantis" userId="6a497f5d-868e-4575-8e41-42d209c3b3cc" providerId="ADAL" clId="{B75EB05A-7406-4696-8754-156F44C4F58C}" dt="2025-11-10T15:02:14.741" v="178" actId="1036"/>
        <pc:sldMkLst>
          <pc:docMk/>
          <pc:sldMk cId="588133284" sldId="281"/>
        </pc:sldMkLst>
        <pc:spChg chg="add mod">
          <ac:chgData name="Maria Issagouliantis" userId="6a497f5d-868e-4575-8e41-42d209c3b3cc" providerId="ADAL" clId="{B75EB05A-7406-4696-8754-156F44C4F58C}" dt="2025-11-10T15:01:54.321" v="172" actId="14100"/>
          <ac:spMkLst>
            <pc:docMk/>
            <pc:sldMk cId="588133284" sldId="281"/>
            <ac:spMk id="2" creationId="{B98E37E7-25FA-4848-A997-2C3BA688B03B}"/>
          </ac:spMkLst>
        </pc:spChg>
        <pc:spChg chg="add mod">
          <ac:chgData name="Maria Issagouliantis" userId="6a497f5d-868e-4575-8e41-42d209c3b3cc" providerId="ADAL" clId="{B75EB05A-7406-4696-8754-156F44C4F58C}" dt="2025-11-10T15:01:51.178" v="171" actId="1076"/>
          <ac:spMkLst>
            <pc:docMk/>
            <pc:sldMk cId="588133284" sldId="281"/>
            <ac:spMk id="3" creationId="{04DC0219-FA3C-8566-5E30-474A89D88BB4}"/>
          </ac:spMkLst>
        </pc:spChg>
        <pc:spChg chg="del mod">
          <ac:chgData name="Maria Issagouliantis" userId="6a497f5d-868e-4575-8e41-42d209c3b3cc" providerId="ADAL" clId="{B75EB05A-7406-4696-8754-156F44C4F58C}" dt="2025-11-10T15:01:58.468" v="174" actId="21"/>
          <ac:spMkLst>
            <pc:docMk/>
            <pc:sldMk cId="588133284" sldId="281"/>
            <ac:spMk id="5" creationId="{8BD1ED30-6FEE-3023-061D-1134417265F8}"/>
          </ac:spMkLst>
        </pc:spChg>
        <pc:spChg chg="mod">
          <ac:chgData name="Maria Issagouliantis" userId="6a497f5d-868e-4575-8e41-42d209c3b3cc" providerId="ADAL" clId="{B75EB05A-7406-4696-8754-156F44C4F58C}" dt="2025-11-10T15:02:14.741" v="178" actId="1036"/>
          <ac:spMkLst>
            <pc:docMk/>
            <pc:sldMk cId="588133284" sldId="281"/>
            <ac:spMk id="6" creationId="{2EB56206-9F66-E5A3-F355-241FF68ABB54}"/>
          </ac:spMkLst>
        </pc:spChg>
        <pc:spChg chg="del">
          <ac:chgData name="Maria Issagouliantis" userId="6a497f5d-868e-4575-8e41-42d209c3b3cc" providerId="ADAL" clId="{B75EB05A-7406-4696-8754-156F44C4F58C}" dt="2025-11-10T15:01:48.592" v="169" actId="21"/>
          <ac:spMkLst>
            <pc:docMk/>
            <pc:sldMk cId="588133284" sldId="281"/>
            <ac:spMk id="7" creationId="{04DC0219-FA3C-8566-5E30-474A89D88BB4}"/>
          </ac:spMkLst>
        </pc:spChg>
        <pc:spChg chg="add mod">
          <ac:chgData name="Maria Issagouliantis" userId="6a497f5d-868e-4575-8e41-42d209c3b3cc" providerId="ADAL" clId="{B75EB05A-7406-4696-8754-156F44C4F58C}" dt="2025-11-10T15:02:04.491" v="176" actId="1076"/>
          <ac:spMkLst>
            <pc:docMk/>
            <pc:sldMk cId="588133284" sldId="281"/>
            <ac:spMk id="8" creationId="{8BD1ED30-6FEE-3023-061D-1134417265F8}"/>
          </ac:spMkLst>
        </pc:spChg>
        <pc:picChg chg="mod">
          <ac:chgData name="Maria Issagouliantis" userId="6a497f5d-868e-4575-8e41-42d209c3b3cc" providerId="ADAL" clId="{B75EB05A-7406-4696-8754-156F44C4F58C}" dt="2025-11-10T15:01:35.010" v="165" actId="14100"/>
          <ac:picMkLst>
            <pc:docMk/>
            <pc:sldMk cId="588133284" sldId="281"/>
            <ac:picMk id="4" creationId="{2FA0488E-B684-4440-D66C-1669FA334B6C}"/>
          </ac:picMkLst>
        </pc:picChg>
      </pc:sldChg>
      <pc:sldChg chg="del">
        <pc:chgData name="Maria Issagouliantis" userId="6a497f5d-868e-4575-8e41-42d209c3b3cc" providerId="ADAL" clId="{B75EB05A-7406-4696-8754-156F44C4F58C}" dt="2025-11-10T15:02:39.711" v="181" actId="47"/>
        <pc:sldMkLst>
          <pc:docMk/>
          <pc:sldMk cId="2591964935" sldId="283"/>
        </pc:sldMkLst>
      </pc:sldChg>
      <pc:sldChg chg="modSp mod">
        <pc:chgData name="Maria Issagouliantis" userId="6a497f5d-868e-4575-8e41-42d209c3b3cc" providerId="ADAL" clId="{B75EB05A-7406-4696-8754-156F44C4F58C}" dt="2025-11-10T15:00:32.024" v="146" actId="1076"/>
        <pc:sldMkLst>
          <pc:docMk/>
          <pc:sldMk cId="1589527948" sldId="290"/>
        </pc:sldMkLst>
        <pc:spChg chg="mod">
          <ac:chgData name="Maria Issagouliantis" userId="6a497f5d-868e-4575-8e41-42d209c3b3cc" providerId="ADAL" clId="{B75EB05A-7406-4696-8754-156F44C4F58C}" dt="2025-11-10T15:00:32.024" v="146" actId="1076"/>
          <ac:spMkLst>
            <pc:docMk/>
            <pc:sldMk cId="1589527948" sldId="290"/>
            <ac:spMk id="5" creationId="{97491A10-D820-9A37-B91D-583B974563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0C895-5B11-409A-B5CA-EB33ADCEB432}" type="datetimeFigureOut">
              <a:rPr lang="sv-SE" smtClean="0"/>
              <a:t>2025-11-10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3E90F-2048-4181-8F0B-CF7E1ECCD456}" type="slidenum">
              <a:rPr lang="sv-SE" smtClean="0"/>
              <a:t>‹#›</a:t>
            </a:fld>
            <a:endParaRPr lang="sv-SE"/>
          </a:p>
        </p:txBody>
      </p:sp>
    </p:spTree>
    <p:extLst>
      <p:ext uri="{BB962C8B-B14F-4D97-AF65-F5344CB8AC3E}">
        <p14:creationId xmlns:p14="http://schemas.microsoft.com/office/powerpoint/2010/main" val="377807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kern="1200" dirty="0">
                <a:solidFill>
                  <a:schemeClr val="tx1"/>
                </a:solidFill>
                <a:effectLst/>
                <a:latin typeface="+mn-lt"/>
                <a:ea typeface="+mn-ea"/>
                <a:cs typeface="+mn-cs"/>
              </a:rPr>
              <a:t>Genetic characterization of high-risk human papillomaviruses in Ukraine and Latvia to inform national policy of cervical cancer prevention – aims, tasks and first achievements of the project</a:t>
            </a:r>
            <a:endParaRPr lang="sv-SE" dirty="0"/>
          </a:p>
        </p:txBody>
      </p:sp>
      <p:sp>
        <p:nvSpPr>
          <p:cNvPr id="4" name="Platshållare för bildnummer 3"/>
          <p:cNvSpPr>
            <a:spLocks noGrp="1"/>
          </p:cNvSpPr>
          <p:nvPr>
            <p:ph type="sldNum" sz="quarter" idx="5"/>
          </p:nvPr>
        </p:nvSpPr>
        <p:spPr/>
        <p:txBody>
          <a:bodyPr/>
          <a:lstStyle/>
          <a:p>
            <a:fld id="{3213E90F-2048-4181-8F0B-CF7E1ECCD456}" type="slidenum">
              <a:rPr lang="sv-SE" smtClean="0"/>
              <a:t>1</a:t>
            </a:fld>
            <a:endParaRPr lang="sv-SE"/>
          </a:p>
        </p:txBody>
      </p:sp>
    </p:spTree>
    <p:extLst>
      <p:ext uri="{BB962C8B-B14F-4D97-AF65-F5344CB8AC3E}">
        <p14:creationId xmlns:p14="http://schemas.microsoft.com/office/powerpoint/2010/main" val="27275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Review gives </a:t>
            </a:r>
            <a:r>
              <a:rPr lang="sv-SE" dirty="0" err="1"/>
              <a:t>reference</a:t>
            </a:r>
            <a:r>
              <a:rPr lang="sv-SE" dirty="0"/>
              <a:t> </a:t>
            </a:r>
            <a:r>
              <a:rPr lang="sv-SE" dirty="0" err="1"/>
              <a:t>strains</a:t>
            </a:r>
            <a:r>
              <a:rPr lang="sv-SE" dirty="0"/>
              <a:t> to all </a:t>
            </a:r>
            <a:r>
              <a:rPr lang="sv-SE" dirty="0" err="1"/>
              <a:t>above</a:t>
            </a:r>
            <a:r>
              <a:rPr lang="sv-SE" dirty="0"/>
              <a:t> </a:t>
            </a:r>
            <a:r>
              <a:rPr lang="sv-SE" dirty="0" err="1"/>
              <a:t>HPVs</a:t>
            </a:r>
            <a:r>
              <a:rPr lang="sv-SE" dirty="0"/>
              <a:t>.</a:t>
            </a:r>
          </a:p>
        </p:txBody>
      </p:sp>
      <p:sp>
        <p:nvSpPr>
          <p:cNvPr id="4" name="Platshållare för bildnummer 3"/>
          <p:cNvSpPr>
            <a:spLocks noGrp="1"/>
          </p:cNvSpPr>
          <p:nvPr>
            <p:ph type="sldNum" sz="quarter" idx="5"/>
          </p:nvPr>
        </p:nvSpPr>
        <p:spPr/>
        <p:txBody>
          <a:bodyPr/>
          <a:lstStyle/>
          <a:p>
            <a:fld id="{3213E90F-2048-4181-8F0B-CF7E1ECCD456}" type="slidenum">
              <a:rPr lang="sv-SE" smtClean="0"/>
              <a:t>7</a:t>
            </a:fld>
            <a:endParaRPr lang="sv-SE"/>
          </a:p>
        </p:txBody>
      </p:sp>
    </p:spTree>
    <p:extLst>
      <p:ext uri="{BB962C8B-B14F-4D97-AF65-F5344CB8AC3E}">
        <p14:creationId xmlns:p14="http://schemas.microsoft.com/office/powerpoint/2010/main" val="298004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 A – whole study population; B – by diagnosis; C – HR-HPV genotype combinations overall and by diagnosis (&gt;2 positive samples)</a:t>
            </a:r>
            <a:endParaRPr lang="sv-SE" dirty="0"/>
          </a:p>
        </p:txBody>
      </p:sp>
      <p:sp>
        <p:nvSpPr>
          <p:cNvPr id="4" name="Platshållare för bildnummer 3"/>
          <p:cNvSpPr>
            <a:spLocks noGrp="1"/>
          </p:cNvSpPr>
          <p:nvPr>
            <p:ph type="sldNum" sz="quarter" idx="5"/>
          </p:nvPr>
        </p:nvSpPr>
        <p:spPr/>
        <p:txBody>
          <a:bodyPr/>
          <a:lstStyle/>
          <a:p>
            <a:fld id="{3213E90F-2048-4181-8F0B-CF7E1ECCD456}" type="slidenum">
              <a:rPr lang="sv-SE" smtClean="0"/>
              <a:t>13</a:t>
            </a:fld>
            <a:endParaRPr lang="sv-SE"/>
          </a:p>
        </p:txBody>
      </p:sp>
    </p:spTree>
    <p:extLst>
      <p:ext uri="{BB962C8B-B14F-4D97-AF65-F5344CB8AC3E}">
        <p14:creationId xmlns:p14="http://schemas.microsoft.com/office/powerpoint/2010/main" val="28270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Check </a:t>
            </a:r>
            <a:r>
              <a:rPr lang="sv-SE" dirty="0" err="1"/>
              <a:t>if</a:t>
            </a:r>
            <a:r>
              <a:rPr lang="sv-SE" dirty="0"/>
              <a:t> </a:t>
            </a:r>
            <a:r>
              <a:rPr lang="sv-SE" dirty="0" err="1"/>
              <a:t>nn</a:t>
            </a:r>
            <a:r>
              <a:rPr lang="sv-SE" dirty="0"/>
              <a:t> </a:t>
            </a:r>
            <a:r>
              <a:rPr lang="sv-SE" dirty="0" err="1"/>
              <a:t>of</a:t>
            </a:r>
            <a:r>
              <a:rPr lang="sv-SE" dirty="0"/>
              <a:t> SNPs in L1 (</a:t>
            </a:r>
            <a:r>
              <a:rPr lang="sv-SE" dirty="0" err="1"/>
              <a:t>perr</a:t>
            </a:r>
            <a:r>
              <a:rPr lang="sv-SE" dirty="0"/>
              <a:t> </a:t>
            </a:r>
            <a:r>
              <a:rPr lang="sv-SE" dirty="0" err="1"/>
              <a:t>bp</a:t>
            </a:r>
            <a:r>
              <a:rPr lang="sv-SE" dirty="0"/>
              <a:t> or </a:t>
            </a:r>
            <a:r>
              <a:rPr lang="sv-SE" dirty="0" err="1"/>
              <a:t>codon</a:t>
            </a:r>
            <a:r>
              <a:rPr lang="sv-SE" dirty="0"/>
              <a:t>) is &gt; </a:t>
            </a:r>
            <a:r>
              <a:rPr lang="sv-SE" dirty="0" err="1"/>
              <a:t>than</a:t>
            </a:r>
            <a:r>
              <a:rPr lang="sv-SE" dirty="0"/>
              <a:t> </a:t>
            </a:r>
            <a:r>
              <a:rPr lang="sv-SE" dirty="0" err="1"/>
              <a:t>nn</a:t>
            </a:r>
            <a:r>
              <a:rPr lang="sv-SE" dirty="0"/>
              <a:t> </a:t>
            </a:r>
            <a:r>
              <a:rPr lang="sv-SE" dirty="0" err="1"/>
              <a:t>of</a:t>
            </a:r>
            <a:r>
              <a:rPr lang="sv-SE" dirty="0"/>
              <a:t> SNPs in </a:t>
            </a:r>
            <a:r>
              <a:rPr lang="sv-SE" dirty="0" err="1"/>
              <a:t>óther</a:t>
            </a:r>
            <a:r>
              <a:rPr lang="sv-SE" dirty="0"/>
              <a:t> ORFs – </a:t>
            </a:r>
            <a:r>
              <a:rPr lang="sv-SE" dirty="0" err="1"/>
              <a:t>ie</a:t>
            </a:r>
            <a:r>
              <a:rPr lang="sv-SE" dirty="0"/>
              <a:t> </a:t>
            </a:r>
            <a:r>
              <a:rPr lang="sv-SE" dirty="0" err="1"/>
              <a:t>of</a:t>
            </a:r>
            <a:r>
              <a:rPr lang="sv-SE" dirty="0"/>
              <a:t> </a:t>
            </a:r>
            <a:r>
              <a:rPr lang="sv-SE" dirty="0" err="1"/>
              <a:t>there</a:t>
            </a:r>
            <a:r>
              <a:rPr lang="sv-SE" dirty="0"/>
              <a:t> is a </a:t>
            </a:r>
            <a:r>
              <a:rPr lang="sv-SE" dirty="0" err="1"/>
              <a:t>selective</a:t>
            </a:r>
            <a:r>
              <a:rPr lang="sv-SE" dirty="0"/>
              <a:t> </a:t>
            </a:r>
            <a:r>
              <a:rPr lang="sv-SE" dirty="0" err="1"/>
              <a:t>pressure</a:t>
            </a:r>
            <a:r>
              <a:rPr lang="sv-SE" dirty="0"/>
              <a:t> on </a:t>
            </a:r>
            <a:r>
              <a:rPr lang="sv-SE" dirty="0" err="1"/>
              <a:t>this</a:t>
            </a:r>
            <a:r>
              <a:rPr lang="sv-SE" dirty="0"/>
              <a:t> </a:t>
            </a:r>
            <a:r>
              <a:rPr lang="sv-SE" dirty="0" err="1"/>
              <a:t>specific</a:t>
            </a:r>
            <a:r>
              <a:rPr lang="sv-SE" dirty="0"/>
              <a:t> protein.</a:t>
            </a:r>
          </a:p>
        </p:txBody>
      </p:sp>
      <p:sp>
        <p:nvSpPr>
          <p:cNvPr id="4" name="Platshållare för bildnummer 3"/>
          <p:cNvSpPr>
            <a:spLocks noGrp="1"/>
          </p:cNvSpPr>
          <p:nvPr>
            <p:ph type="sldNum" sz="quarter" idx="5"/>
          </p:nvPr>
        </p:nvSpPr>
        <p:spPr/>
        <p:txBody>
          <a:bodyPr/>
          <a:lstStyle/>
          <a:p>
            <a:fld id="{3213E90F-2048-4181-8F0B-CF7E1ECCD456}" type="slidenum">
              <a:rPr lang="sv-SE" smtClean="0"/>
              <a:t>20</a:t>
            </a:fld>
            <a:endParaRPr lang="sv-SE"/>
          </a:p>
        </p:txBody>
      </p:sp>
    </p:spTree>
    <p:extLst>
      <p:ext uri="{BB962C8B-B14F-4D97-AF65-F5344CB8AC3E}">
        <p14:creationId xmlns:p14="http://schemas.microsoft.com/office/powerpoint/2010/main" val="320417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91B148-AD64-4403-7B18-EF5D3DFC01A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4E9D244-6FEB-CE77-3670-6329E8B3F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348C5B0-8481-85F4-9FB4-B70CD9058AE4}"/>
              </a:ext>
            </a:extLst>
          </p:cNvPr>
          <p:cNvSpPr>
            <a:spLocks noGrp="1"/>
          </p:cNvSpPr>
          <p:nvPr>
            <p:ph type="dt" sz="half" idx="10"/>
          </p:nvPr>
        </p:nvSpPr>
        <p:spPr/>
        <p:txBody>
          <a:bodyPr/>
          <a:lstStyle/>
          <a:p>
            <a:fld id="{FD03F78C-6D27-4EBA-A7ED-E3A9A350C406}" type="datetimeFigureOut">
              <a:rPr lang="sv-SE" smtClean="0"/>
              <a:t>2025-11-10</a:t>
            </a:fld>
            <a:endParaRPr lang="sv-SE"/>
          </a:p>
        </p:txBody>
      </p:sp>
      <p:sp>
        <p:nvSpPr>
          <p:cNvPr id="5" name="Platshållare för sidfot 4">
            <a:extLst>
              <a:ext uri="{FF2B5EF4-FFF2-40B4-BE49-F238E27FC236}">
                <a16:creationId xmlns:a16="http://schemas.microsoft.com/office/drawing/2014/main" id="{54B30593-49FA-374C-97AE-C2BAD66D7C3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E81FF73-D427-EB13-F7D2-220B02FD38C8}"/>
              </a:ext>
            </a:extLst>
          </p:cNvPr>
          <p:cNvSpPr>
            <a:spLocks noGrp="1"/>
          </p:cNvSpPr>
          <p:nvPr>
            <p:ph type="sldNum" sz="quarter" idx="12"/>
          </p:nvPr>
        </p:nvSpPr>
        <p:spPr/>
        <p:txBody>
          <a:bodyPr/>
          <a:lstStyle/>
          <a:p>
            <a:fld id="{D60D0BD3-83D5-472E-B94D-27E1B4892B6F}" type="slidenum">
              <a:rPr lang="sv-SE" smtClean="0"/>
              <a:t>‹#›</a:t>
            </a:fld>
            <a:endParaRPr lang="sv-SE"/>
          </a:p>
        </p:txBody>
      </p:sp>
    </p:spTree>
    <p:extLst>
      <p:ext uri="{BB962C8B-B14F-4D97-AF65-F5344CB8AC3E}">
        <p14:creationId xmlns:p14="http://schemas.microsoft.com/office/powerpoint/2010/main" val="66200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9F99B1-0137-97EF-FC9E-D7463CA2C2F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CBFDACF-6FDF-179E-457E-E75414825F1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64B63A4-074D-8B1C-EC4A-124B2A385B64}"/>
              </a:ext>
            </a:extLst>
          </p:cNvPr>
          <p:cNvSpPr>
            <a:spLocks noGrp="1"/>
          </p:cNvSpPr>
          <p:nvPr>
            <p:ph type="dt" sz="half" idx="10"/>
          </p:nvPr>
        </p:nvSpPr>
        <p:spPr/>
        <p:txBody>
          <a:bodyPr/>
          <a:lstStyle/>
          <a:p>
            <a:fld id="{FD03F78C-6D27-4EBA-A7ED-E3A9A350C406}" type="datetimeFigureOut">
              <a:rPr lang="sv-SE" smtClean="0"/>
              <a:t>2025-11-10</a:t>
            </a:fld>
            <a:endParaRPr lang="sv-SE"/>
          </a:p>
        </p:txBody>
      </p:sp>
      <p:sp>
        <p:nvSpPr>
          <p:cNvPr id="5" name="Platshållare för sidfot 4">
            <a:extLst>
              <a:ext uri="{FF2B5EF4-FFF2-40B4-BE49-F238E27FC236}">
                <a16:creationId xmlns:a16="http://schemas.microsoft.com/office/drawing/2014/main" id="{32BEBE80-DAC9-3139-8326-E3E3C3ECBD6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5FE2830-615A-077C-F3C0-9DC15DB5A5CD}"/>
              </a:ext>
            </a:extLst>
          </p:cNvPr>
          <p:cNvSpPr>
            <a:spLocks noGrp="1"/>
          </p:cNvSpPr>
          <p:nvPr>
            <p:ph type="sldNum" sz="quarter" idx="12"/>
          </p:nvPr>
        </p:nvSpPr>
        <p:spPr/>
        <p:txBody>
          <a:bodyPr/>
          <a:lstStyle/>
          <a:p>
            <a:fld id="{D60D0BD3-83D5-472E-B94D-27E1B4892B6F}" type="slidenum">
              <a:rPr lang="sv-SE" smtClean="0"/>
              <a:t>‹#›</a:t>
            </a:fld>
            <a:endParaRPr lang="sv-SE"/>
          </a:p>
        </p:txBody>
      </p:sp>
    </p:spTree>
    <p:extLst>
      <p:ext uri="{BB962C8B-B14F-4D97-AF65-F5344CB8AC3E}">
        <p14:creationId xmlns:p14="http://schemas.microsoft.com/office/powerpoint/2010/main" val="61140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6314F09-3CC9-B584-A478-3DAD14D0FE7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623A001-0029-7D5F-43AE-7DACAF3D6B5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3E3B856-47DE-475E-C1C0-291E346E2CC8}"/>
              </a:ext>
            </a:extLst>
          </p:cNvPr>
          <p:cNvSpPr>
            <a:spLocks noGrp="1"/>
          </p:cNvSpPr>
          <p:nvPr>
            <p:ph type="dt" sz="half" idx="10"/>
          </p:nvPr>
        </p:nvSpPr>
        <p:spPr/>
        <p:txBody>
          <a:bodyPr/>
          <a:lstStyle/>
          <a:p>
            <a:fld id="{FD03F78C-6D27-4EBA-A7ED-E3A9A350C406}" type="datetimeFigureOut">
              <a:rPr lang="sv-SE" smtClean="0"/>
              <a:t>2025-11-10</a:t>
            </a:fld>
            <a:endParaRPr lang="sv-SE"/>
          </a:p>
        </p:txBody>
      </p:sp>
      <p:sp>
        <p:nvSpPr>
          <p:cNvPr id="5" name="Platshållare för sidfot 4">
            <a:extLst>
              <a:ext uri="{FF2B5EF4-FFF2-40B4-BE49-F238E27FC236}">
                <a16:creationId xmlns:a16="http://schemas.microsoft.com/office/drawing/2014/main" id="{AD19D01B-21A4-B362-B222-3AF8C159480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E7BB2B-F92B-72A0-A338-B0CDCE4C239C}"/>
              </a:ext>
            </a:extLst>
          </p:cNvPr>
          <p:cNvSpPr>
            <a:spLocks noGrp="1"/>
          </p:cNvSpPr>
          <p:nvPr>
            <p:ph type="sldNum" sz="quarter" idx="12"/>
          </p:nvPr>
        </p:nvSpPr>
        <p:spPr/>
        <p:txBody>
          <a:bodyPr/>
          <a:lstStyle/>
          <a:p>
            <a:fld id="{D60D0BD3-83D5-472E-B94D-27E1B4892B6F}" type="slidenum">
              <a:rPr lang="sv-SE" smtClean="0"/>
              <a:t>‹#›</a:t>
            </a:fld>
            <a:endParaRPr lang="sv-SE"/>
          </a:p>
        </p:txBody>
      </p:sp>
    </p:spTree>
    <p:extLst>
      <p:ext uri="{BB962C8B-B14F-4D97-AF65-F5344CB8AC3E}">
        <p14:creationId xmlns:p14="http://schemas.microsoft.com/office/powerpoint/2010/main" val="225184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E21FEB-C0FF-ADE0-981A-1CC567E8F11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F7A5C4F-B8E4-5205-7C5E-5249DB2E5A6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5C8025-8504-B55F-6C6F-E1747F879F3D}"/>
              </a:ext>
            </a:extLst>
          </p:cNvPr>
          <p:cNvSpPr>
            <a:spLocks noGrp="1"/>
          </p:cNvSpPr>
          <p:nvPr>
            <p:ph type="dt" sz="half" idx="10"/>
          </p:nvPr>
        </p:nvSpPr>
        <p:spPr/>
        <p:txBody>
          <a:bodyPr/>
          <a:lstStyle/>
          <a:p>
            <a:fld id="{FD03F78C-6D27-4EBA-A7ED-E3A9A350C406}" type="datetimeFigureOut">
              <a:rPr lang="sv-SE" smtClean="0"/>
              <a:t>2025-11-10</a:t>
            </a:fld>
            <a:endParaRPr lang="sv-SE"/>
          </a:p>
        </p:txBody>
      </p:sp>
      <p:sp>
        <p:nvSpPr>
          <p:cNvPr id="5" name="Platshållare för sidfot 4">
            <a:extLst>
              <a:ext uri="{FF2B5EF4-FFF2-40B4-BE49-F238E27FC236}">
                <a16:creationId xmlns:a16="http://schemas.microsoft.com/office/drawing/2014/main" id="{B2308683-EC31-D537-2BF5-47BA3F8882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58E8D4-A4F4-F5F3-41D7-15296063BAFB}"/>
              </a:ext>
            </a:extLst>
          </p:cNvPr>
          <p:cNvSpPr>
            <a:spLocks noGrp="1"/>
          </p:cNvSpPr>
          <p:nvPr>
            <p:ph type="sldNum" sz="quarter" idx="12"/>
          </p:nvPr>
        </p:nvSpPr>
        <p:spPr/>
        <p:txBody>
          <a:bodyPr/>
          <a:lstStyle/>
          <a:p>
            <a:fld id="{D60D0BD3-83D5-472E-B94D-27E1B4892B6F}" type="slidenum">
              <a:rPr lang="sv-SE" smtClean="0"/>
              <a:t>‹#›</a:t>
            </a:fld>
            <a:endParaRPr lang="sv-SE"/>
          </a:p>
        </p:txBody>
      </p:sp>
    </p:spTree>
    <p:extLst>
      <p:ext uri="{BB962C8B-B14F-4D97-AF65-F5344CB8AC3E}">
        <p14:creationId xmlns:p14="http://schemas.microsoft.com/office/powerpoint/2010/main" val="422062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B7DB8C-D5E2-3848-81C8-E508678D7DE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8DD6C99-9963-0D94-AD5E-015CDF951B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F7036D8-C969-BA66-AA87-9BA5AFBCD6D4}"/>
              </a:ext>
            </a:extLst>
          </p:cNvPr>
          <p:cNvSpPr>
            <a:spLocks noGrp="1"/>
          </p:cNvSpPr>
          <p:nvPr>
            <p:ph type="dt" sz="half" idx="10"/>
          </p:nvPr>
        </p:nvSpPr>
        <p:spPr/>
        <p:txBody>
          <a:bodyPr/>
          <a:lstStyle/>
          <a:p>
            <a:fld id="{FD03F78C-6D27-4EBA-A7ED-E3A9A350C406}" type="datetimeFigureOut">
              <a:rPr lang="sv-SE" smtClean="0"/>
              <a:t>2025-11-10</a:t>
            </a:fld>
            <a:endParaRPr lang="sv-SE"/>
          </a:p>
        </p:txBody>
      </p:sp>
      <p:sp>
        <p:nvSpPr>
          <p:cNvPr id="5" name="Platshållare för sidfot 4">
            <a:extLst>
              <a:ext uri="{FF2B5EF4-FFF2-40B4-BE49-F238E27FC236}">
                <a16:creationId xmlns:a16="http://schemas.microsoft.com/office/drawing/2014/main" id="{D8E67DC8-BA39-0EC2-069F-A681EBC7B2F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9C2EB51-E25C-B120-0F8C-D1D951D277C2}"/>
              </a:ext>
            </a:extLst>
          </p:cNvPr>
          <p:cNvSpPr>
            <a:spLocks noGrp="1"/>
          </p:cNvSpPr>
          <p:nvPr>
            <p:ph type="sldNum" sz="quarter" idx="12"/>
          </p:nvPr>
        </p:nvSpPr>
        <p:spPr/>
        <p:txBody>
          <a:bodyPr/>
          <a:lstStyle/>
          <a:p>
            <a:fld id="{D60D0BD3-83D5-472E-B94D-27E1B4892B6F}" type="slidenum">
              <a:rPr lang="sv-SE" smtClean="0"/>
              <a:t>‹#›</a:t>
            </a:fld>
            <a:endParaRPr lang="sv-SE"/>
          </a:p>
        </p:txBody>
      </p:sp>
    </p:spTree>
    <p:extLst>
      <p:ext uri="{BB962C8B-B14F-4D97-AF65-F5344CB8AC3E}">
        <p14:creationId xmlns:p14="http://schemas.microsoft.com/office/powerpoint/2010/main" val="294170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233ECA-E53C-CB08-2236-7B0B729E411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650F83E-7BC0-20F6-99D0-BC94D1F7C1E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AD8CE14-46B4-302F-3350-A190320CD67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AF32265-C82F-6C9C-D310-CC5652053A59}"/>
              </a:ext>
            </a:extLst>
          </p:cNvPr>
          <p:cNvSpPr>
            <a:spLocks noGrp="1"/>
          </p:cNvSpPr>
          <p:nvPr>
            <p:ph type="dt" sz="half" idx="10"/>
          </p:nvPr>
        </p:nvSpPr>
        <p:spPr/>
        <p:txBody>
          <a:bodyPr/>
          <a:lstStyle/>
          <a:p>
            <a:fld id="{FD03F78C-6D27-4EBA-A7ED-E3A9A350C406}" type="datetimeFigureOut">
              <a:rPr lang="sv-SE" smtClean="0"/>
              <a:t>2025-11-10</a:t>
            </a:fld>
            <a:endParaRPr lang="sv-SE"/>
          </a:p>
        </p:txBody>
      </p:sp>
      <p:sp>
        <p:nvSpPr>
          <p:cNvPr id="6" name="Platshållare för sidfot 5">
            <a:extLst>
              <a:ext uri="{FF2B5EF4-FFF2-40B4-BE49-F238E27FC236}">
                <a16:creationId xmlns:a16="http://schemas.microsoft.com/office/drawing/2014/main" id="{9C6BB431-2042-3D6F-16D9-E828E1D7550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5816EEC-927E-2351-369F-4A25D48776AF}"/>
              </a:ext>
            </a:extLst>
          </p:cNvPr>
          <p:cNvSpPr>
            <a:spLocks noGrp="1"/>
          </p:cNvSpPr>
          <p:nvPr>
            <p:ph type="sldNum" sz="quarter" idx="12"/>
          </p:nvPr>
        </p:nvSpPr>
        <p:spPr/>
        <p:txBody>
          <a:bodyPr/>
          <a:lstStyle/>
          <a:p>
            <a:fld id="{D60D0BD3-83D5-472E-B94D-27E1B4892B6F}" type="slidenum">
              <a:rPr lang="sv-SE" smtClean="0"/>
              <a:t>‹#›</a:t>
            </a:fld>
            <a:endParaRPr lang="sv-SE"/>
          </a:p>
        </p:txBody>
      </p:sp>
    </p:spTree>
    <p:extLst>
      <p:ext uri="{BB962C8B-B14F-4D97-AF65-F5344CB8AC3E}">
        <p14:creationId xmlns:p14="http://schemas.microsoft.com/office/powerpoint/2010/main" val="376953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475D2-2C09-CB41-01C4-4A3B98C7969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A429BD3-FE70-BFF3-F3DB-490758891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A5E9B60-2A25-ABBF-26DF-D5B80BAF4D5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6CB78CA-D538-B50F-BB0C-2ECA60DAC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9841C19-F58E-7B81-03C3-4BC598727A7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D4572AD-323A-DBB7-487F-7673714D883E}"/>
              </a:ext>
            </a:extLst>
          </p:cNvPr>
          <p:cNvSpPr>
            <a:spLocks noGrp="1"/>
          </p:cNvSpPr>
          <p:nvPr>
            <p:ph type="dt" sz="half" idx="10"/>
          </p:nvPr>
        </p:nvSpPr>
        <p:spPr/>
        <p:txBody>
          <a:bodyPr/>
          <a:lstStyle/>
          <a:p>
            <a:fld id="{FD03F78C-6D27-4EBA-A7ED-E3A9A350C406}" type="datetimeFigureOut">
              <a:rPr lang="sv-SE" smtClean="0"/>
              <a:t>2025-11-10</a:t>
            </a:fld>
            <a:endParaRPr lang="sv-SE"/>
          </a:p>
        </p:txBody>
      </p:sp>
      <p:sp>
        <p:nvSpPr>
          <p:cNvPr id="8" name="Platshållare för sidfot 7">
            <a:extLst>
              <a:ext uri="{FF2B5EF4-FFF2-40B4-BE49-F238E27FC236}">
                <a16:creationId xmlns:a16="http://schemas.microsoft.com/office/drawing/2014/main" id="{0CBE2AEE-7365-0525-FAEF-6518AA0B4BF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B046D3E-0CF3-DEEC-DD99-0357AAD11BDB}"/>
              </a:ext>
            </a:extLst>
          </p:cNvPr>
          <p:cNvSpPr>
            <a:spLocks noGrp="1"/>
          </p:cNvSpPr>
          <p:nvPr>
            <p:ph type="sldNum" sz="quarter" idx="12"/>
          </p:nvPr>
        </p:nvSpPr>
        <p:spPr/>
        <p:txBody>
          <a:bodyPr/>
          <a:lstStyle/>
          <a:p>
            <a:fld id="{D60D0BD3-83D5-472E-B94D-27E1B4892B6F}" type="slidenum">
              <a:rPr lang="sv-SE" smtClean="0"/>
              <a:t>‹#›</a:t>
            </a:fld>
            <a:endParaRPr lang="sv-SE"/>
          </a:p>
        </p:txBody>
      </p:sp>
    </p:spTree>
    <p:extLst>
      <p:ext uri="{BB962C8B-B14F-4D97-AF65-F5344CB8AC3E}">
        <p14:creationId xmlns:p14="http://schemas.microsoft.com/office/powerpoint/2010/main" val="140781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E2A770-1964-6070-61D6-6009E79E4AF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7D7C58D-F843-C714-062B-91ACA37745D1}"/>
              </a:ext>
            </a:extLst>
          </p:cNvPr>
          <p:cNvSpPr>
            <a:spLocks noGrp="1"/>
          </p:cNvSpPr>
          <p:nvPr>
            <p:ph type="dt" sz="half" idx="10"/>
          </p:nvPr>
        </p:nvSpPr>
        <p:spPr/>
        <p:txBody>
          <a:bodyPr/>
          <a:lstStyle/>
          <a:p>
            <a:fld id="{FD03F78C-6D27-4EBA-A7ED-E3A9A350C406}" type="datetimeFigureOut">
              <a:rPr lang="sv-SE" smtClean="0"/>
              <a:t>2025-11-10</a:t>
            </a:fld>
            <a:endParaRPr lang="sv-SE"/>
          </a:p>
        </p:txBody>
      </p:sp>
      <p:sp>
        <p:nvSpPr>
          <p:cNvPr id="4" name="Platshållare för sidfot 3">
            <a:extLst>
              <a:ext uri="{FF2B5EF4-FFF2-40B4-BE49-F238E27FC236}">
                <a16:creationId xmlns:a16="http://schemas.microsoft.com/office/drawing/2014/main" id="{DD3A0A1C-45E3-D26E-7A7A-0E1330E8D4A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F3351A-9446-348A-73AA-80D1B3CAFEB2}"/>
              </a:ext>
            </a:extLst>
          </p:cNvPr>
          <p:cNvSpPr>
            <a:spLocks noGrp="1"/>
          </p:cNvSpPr>
          <p:nvPr>
            <p:ph type="sldNum" sz="quarter" idx="12"/>
          </p:nvPr>
        </p:nvSpPr>
        <p:spPr/>
        <p:txBody>
          <a:bodyPr/>
          <a:lstStyle/>
          <a:p>
            <a:fld id="{D60D0BD3-83D5-472E-B94D-27E1B4892B6F}" type="slidenum">
              <a:rPr lang="sv-SE" smtClean="0"/>
              <a:t>‹#›</a:t>
            </a:fld>
            <a:endParaRPr lang="sv-SE"/>
          </a:p>
        </p:txBody>
      </p:sp>
    </p:spTree>
    <p:extLst>
      <p:ext uri="{BB962C8B-B14F-4D97-AF65-F5344CB8AC3E}">
        <p14:creationId xmlns:p14="http://schemas.microsoft.com/office/powerpoint/2010/main" val="337984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17DD40C-78BD-85AD-D0AD-562482D4DA38}"/>
              </a:ext>
            </a:extLst>
          </p:cNvPr>
          <p:cNvSpPr>
            <a:spLocks noGrp="1"/>
          </p:cNvSpPr>
          <p:nvPr>
            <p:ph type="dt" sz="half" idx="10"/>
          </p:nvPr>
        </p:nvSpPr>
        <p:spPr/>
        <p:txBody>
          <a:bodyPr/>
          <a:lstStyle/>
          <a:p>
            <a:fld id="{FD03F78C-6D27-4EBA-A7ED-E3A9A350C406}" type="datetimeFigureOut">
              <a:rPr lang="sv-SE" smtClean="0"/>
              <a:t>2025-11-10</a:t>
            </a:fld>
            <a:endParaRPr lang="sv-SE"/>
          </a:p>
        </p:txBody>
      </p:sp>
      <p:sp>
        <p:nvSpPr>
          <p:cNvPr id="3" name="Platshållare för sidfot 2">
            <a:extLst>
              <a:ext uri="{FF2B5EF4-FFF2-40B4-BE49-F238E27FC236}">
                <a16:creationId xmlns:a16="http://schemas.microsoft.com/office/drawing/2014/main" id="{A4AEA121-79FB-5CD1-2E16-0FDE80E4D7B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67E0EE3-6E20-8387-51EC-6BCEAF0DD9EE}"/>
              </a:ext>
            </a:extLst>
          </p:cNvPr>
          <p:cNvSpPr>
            <a:spLocks noGrp="1"/>
          </p:cNvSpPr>
          <p:nvPr>
            <p:ph type="sldNum" sz="quarter" idx="12"/>
          </p:nvPr>
        </p:nvSpPr>
        <p:spPr/>
        <p:txBody>
          <a:bodyPr/>
          <a:lstStyle/>
          <a:p>
            <a:fld id="{D60D0BD3-83D5-472E-B94D-27E1B4892B6F}" type="slidenum">
              <a:rPr lang="sv-SE" smtClean="0"/>
              <a:t>‹#›</a:t>
            </a:fld>
            <a:endParaRPr lang="sv-SE"/>
          </a:p>
        </p:txBody>
      </p:sp>
    </p:spTree>
    <p:extLst>
      <p:ext uri="{BB962C8B-B14F-4D97-AF65-F5344CB8AC3E}">
        <p14:creationId xmlns:p14="http://schemas.microsoft.com/office/powerpoint/2010/main" val="303528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568C3E-7ED3-A7CF-2414-8029ECA41B6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D259AFD-CD59-C09B-827F-4D55F84131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5C97FFF-FA92-954A-A7A5-0FF9C8239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13C8E2A-169A-6790-F040-25AE37296DD4}"/>
              </a:ext>
            </a:extLst>
          </p:cNvPr>
          <p:cNvSpPr>
            <a:spLocks noGrp="1"/>
          </p:cNvSpPr>
          <p:nvPr>
            <p:ph type="dt" sz="half" idx="10"/>
          </p:nvPr>
        </p:nvSpPr>
        <p:spPr/>
        <p:txBody>
          <a:bodyPr/>
          <a:lstStyle/>
          <a:p>
            <a:fld id="{FD03F78C-6D27-4EBA-A7ED-E3A9A350C406}" type="datetimeFigureOut">
              <a:rPr lang="sv-SE" smtClean="0"/>
              <a:t>2025-11-10</a:t>
            </a:fld>
            <a:endParaRPr lang="sv-SE"/>
          </a:p>
        </p:txBody>
      </p:sp>
      <p:sp>
        <p:nvSpPr>
          <p:cNvPr id="6" name="Platshållare för sidfot 5">
            <a:extLst>
              <a:ext uri="{FF2B5EF4-FFF2-40B4-BE49-F238E27FC236}">
                <a16:creationId xmlns:a16="http://schemas.microsoft.com/office/drawing/2014/main" id="{122723D5-AA59-6892-F609-974194BE0C2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CD24350-CFFF-2485-3E38-389497ED4214}"/>
              </a:ext>
            </a:extLst>
          </p:cNvPr>
          <p:cNvSpPr>
            <a:spLocks noGrp="1"/>
          </p:cNvSpPr>
          <p:nvPr>
            <p:ph type="sldNum" sz="quarter" idx="12"/>
          </p:nvPr>
        </p:nvSpPr>
        <p:spPr/>
        <p:txBody>
          <a:bodyPr/>
          <a:lstStyle/>
          <a:p>
            <a:fld id="{D60D0BD3-83D5-472E-B94D-27E1B4892B6F}" type="slidenum">
              <a:rPr lang="sv-SE" smtClean="0"/>
              <a:t>‹#›</a:t>
            </a:fld>
            <a:endParaRPr lang="sv-SE"/>
          </a:p>
        </p:txBody>
      </p:sp>
    </p:spTree>
    <p:extLst>
      <p:ext uri="{BB962C8B-B14F-4D97-AF65-F5344CB8AC3E}">
        <p14:creationId xmlns:p14="http://schemas.microsoft.com/office/powerpoint/2010/main" val="367486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4E6F37-B4D0-3157-F24C-F3CA76B0BCE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AC39738-32D7-7E35-D046-66B0BFECE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8DC1203-4B20-7B9E-8D4A-61B0DE82B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BAE6715-E066-E1FB-CA2C-B53C25301370}"/>
              </a:ext>
            </a:extLst>
          </p:cNvPr>
          <p:cNvSpPr>
            <a:spLocks noGrp="1"/>
          </p:cNvSpPr>
          <p:nvPr>
            <p:ph type="dt" sz="half" idx="10"/>
          </p:nvPr>
        </p:nvSpPr>
        <p:spPr/>
        <p:txBody>
          <a:bodyPr/>
          <a:lstStyle/>
          <a:p>
            <a:fld id="{FD03F78C-6D27-4EBA-A7ED-E3A9A350C406}" type="datetimeFigureOut">
              <a:rPr lang="sv-SE" smtClean="0"/>
              <a:t>2025-11-10</a:t>
            </a:fld>
            <a:endParaRPr lang="sv-SE"/>
          </a:p>
        </p:txBody>
      </p:sp>
      <p:sp>
        <p:nvSpPr>
          <p:cNvPr id="6" name="Platshållare för sidfot 5">
            <a:extLst>
              <a:ext uri="{FF2B5EF4-FFF2-40B4-BE49-F238E27FC236}">
                <a16:creationId xmlns:a16="http://schemas.microsoft.com/office/drawing/2014/main" id="{3A8FD22D-447F-5BF6-59C1-08030C430AD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F529484-3E25-F586-D681-AD633D896F55}"/>
              </a:ext>
            </a:extLst>
          </p:cNvPr>
          <p:cNvSpPr>
            <a:spLocks noGrp="1"/>
          </p:cNvSpPr>
          <p:nvPr>
            <p:ph type="sldNum" sz="quarter" idx="12"/>
          </p:nvPr>
        </p:nvSpPr>
        <p:spPr/>
        <p:txBody>
          <a:bodyPr/>
          <a:lstStyle/>
          <a:p>
            <a:fld id="{D60D0BD3-83D5-472E-B94D-27E1B4892B6F}" type="slidenum">
              <a:rPr lang="sv-SE" smtClean="0"/>
              <a:t>‹#›</a:t>
            </a:fld>
            <a:endParaRPr lang="sv-SE"/>
          </a:p>
        </p:txBody>
      </p:sp>
    </p:spTree>
    <p:extLst>
      <p:ext uri="{BB962C8B-B14F-4D97-AF65-F5344CB8AC3E}">
        <p14:creationId xmlns:p14="http://schemas.microsoft.com/office/powerpoint/2010/main" val="249407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721DF71-711B-D736-E37F-5163164FC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68F6754-19DD-088B-4B41-F254392AE4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4FFAE81-1D45-0F37-A94C-D27974BA2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03F78C-6D27-4EBA-A7ED-E3A9A350C406}" type="datetimeFigureOut">
              <a:rPr lang="sv-SE" smtClean="0"/>
              <a:t>2025-11-10</a:t>
            </a:fld>
            <a:endParaRPr lang="sv-SE"/>
          </a:p>
        </p:txBody>
      </p:sp>
      <p:sp>
        <p:nvSpPr>
          <p:cNvPr id="5" name="Platshållare för sidfot 4">
            <a:extLst>
              <a:ext uri="{FF2B5EF4-FFF2-40B4-BE49-F238E27FC236}">
                <a16:creationId xmlns:a16="http://schemas.microsoft.com/office/drawing/2014/main" id="{86AB368C-636D-9F26-9491-388CE6609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1C6E08B0-38DD-4A35-E60D-260B10FFEA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0D0BD3-83D5-472E-B94D-27E1B4892B6F}" type="slidenum">
              <a:rPr lang="sv-SE" smtClean="0"/>
              <a:t>‹#›</a:t>
            </a:fld>
            <a:endParaRPr lang="sv-SE"/>
          </a:p>
        </p:txBody>
      </p:sp>
    </p:spTree>
    <p:extLst>
      <p:ext uri="{BB962C8B-B14F-4D97-AF65-F5344CB8AC3E}">
        <p14:creationId xmlns:p14="http://schemas.microsoft.com/office/powerpoint/2010/main" val="3167230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hyperlink" Target="https://hpvcentre.net/statistics/reports/UKR_FS.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hpvcenter.se/wp-content/uploads/Chapter-2-Human-Papillomavirus-Types.pd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irect.com/topics/immunology-and-microbiology/phylogenetic-tree"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google.com/search?q=virus-like+particles+%28VLPs%29&amp;sca_esv=2e82bc2b963fb339&amp;rlz=1C1GCEA_enSE1031SE1031&amp;ei=T_8QaajAKsKh1fIPx6-poAw&amp;ved=2ahUKEwi24IWm-uWQAxWuKRAIHfp1C8EQgK4QegQIARAE&amp;uact=5&amp;oq=L1++in+HPV+vaccine&amp;gs_lp=Egxnd3Mtd2l6LXNlcnAiEkwxICBpbiBIUFYgdmFjY2luZTIGEAAYFhgeMgsQABiABBiGAxiKBTILEAAYgAQYhgMYigUyCxAAGIAEGIYDGIoFMggQABiABBiiBDIIEAAYgAQYogQyCBAAGIAEGKIEMggQABiABBiiBEjXD1DFAljVBXABeACQAQGYAYIBoAGfA6oBAzIuMrgBA8gBAPgBAZgCA6ACzgLCAggQABgIGA0YHsICCBAhGKABGMMEmAMAiAYBkgcDMS4yoAf5ELIHAzEuMrgHzgLCBwUyLTIuMcgHFg&amp;sclient=gws-wiz-serp&amp;mstk=AUtExfBysYXwTHMw95d3ZaAEwfrFMXh4F5HcZ7k_zHzDDFHWkMTtYSRWO-feo2m8p9lPE0T20jZ8XS5TVulXqRSv5_fEjmrFxDqbrZF72UQvJCqGK4Q5jCmAV4OCQvNH-Z9Ll5Bb7J4TvzBVVVeZo3MyiyNc2tNzSGrGcX0qzgqcvOnQuM0k7WVa0t-dNUV3T4F0VmY_&amp;csui=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topics/immunology-and-microbiology/speci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hpvcenter.se/wp-content/uploads/Chapter-2-Human-Papillomavirus-Types.pd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ACCCB7A3-9D98-3E07-E50B-700023612916}"/>
              </a:ext>
            </a:extLst>
          </p:cNvPr>
          <p:cNvSpPr txBox="1"/>
          <p:nvPr/>
        </p:nvSpPr>
        <p:spPr>
          <a:xfrm>
            <a:off x="1360713" y="183369"/>
            <a:ext cx="9847218" cy="7709803"/>
          </a:xfrm>
          <a:prstGeom prst="rect">
            <a:avLst/>
          </a:prstGeom>
          <a:noFill/>
        </p:spPr>
        <p:txBody>
          <a:bodyPr wrap="square" rtlCol="0">
            <a:spAutoFit/>
          </a:bodyPr>
          <a:lstStyle/>
          <a:p>
            <a:pPr algn="ctr"/>
            <a:r>
              <a:rPr lang="en-US" sz="4000" b="1" dirty="0"/>
              <a:t>Genetic characterization of high-risk human papillomaviruses in Ukraine and Latvia to inform national policy of cervical cancer prevention – aims, tasks and first achievements of the project</a:t>
            </a:r>
          </a:p>
          <a:p>
            <a:pPr algn="ctr"/>
            <a:endParaRPr lang="en-US" sz="4000" dirty="0"/>
          </a:p>
          <a:p>
            <a:pPr algn="ctr"/>
            <a:r>
              <a:rPr lang="en-US" sz="2500" dirty="0"/>
              <a:t>Partners:</a:t>
            </a:r>
          </a:p>
          <a:p>
            <a:pPr algn="ctr"/>
            <a:r>
              <a:rPr lang="en-US" sz="2500" dirty="0"/>
              <a:t>Maria Issagouliantis – PhD, Assoc Prof, Institute of Microbiology and Virology, Riga </a:t>
            </a:r>
            <a:r>
              <a:rPr lang="en-US" sz="2500" dirty="0" err="1"/>
              <a:t>Stradins</a:t>
            </a:r>
            <a:r>
              <a:rPr lang="en-US" sz="2500" dirty="0"/>
              <a:t> University, Riga, Latvia;</a:t>
            </a:r>
          </a:p>
          <a:p>
            <a:pPr algn="ctr"/>
            <a:endParaRPr lang="en-US" sz="2500" dirty="0"/>
          </a:p>
          <a:p>
            <a:pPr algn="ctr"/>
            <a:r>
              <a:rPr lang="en-US" sz="2500" dirty="0"/>
              <a:t>Elena Kashuba – Dr Hab, Assoc Prof, R.E. </a:t>
            </a:r>
            <a:r>
              <a:rPr lang="en-US" sz="2500" dirty="0" err="1"/>
              <a:t>Kavetsky</a:t>
            </a:r>
            <a:r>
              <a:rPr lang="en-US" sz="2500" dirty="0"/>
              <a:t> Institute of experimental pathology, oncology and radiobiology (IEPOR) of National Academy of Sciences (NAS) of Ukraine</a:t>
            </a:r>
          </a:p>
          <a:p>
            <a:pPr algn="ctr"/>
            <a:endParaRPr lang="sv-SE" sz="4000" dirty="0"/>
          </a:p>
          <a:p>
            <a:pPr algn="ctr"/>
            <a:endParaRPr lang="sv-SE" sz="4000" dirty="0"/>
          </a:p>
        </p:txBody>
      </p:sp>
    </p:spTree>
    <p:extLst>
      <p:ext uri="{BB962C8B-B14F-4D97-AF65-F5344CB8AC3E}">
        <p14:creationId xmlns:p14="http://schemas.microsoft.com/office/powerpoint/2010/main" val="173166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Bildobjekt 2">
            <a:extLst>
              <a:ext uri="{FF2B5EF4-FFF2-40B4-BE49-F238E27FC236}">
                <a16:creationId xmlns:a16="http://schemas.microsoft.com/office/drawing/2014/main" id="{CDA8068A-C8C7-987B-3B29-1ED67AF84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93" y="1535035"/>
            <a:ext cx="4770597" cy="4325607"/>
          </a:xfrm>
          <a:prstGeom prst="rect">
            <a:avLst/>
          </a:prstGeom>
          <a:noFill/>
          <a:extLst>
            <a:ext uri="{909E8E84-426E-40DD-AFC4-6F175D3DCCD1}">
              <a14:hiddenFill xmlns:a14="http://schemas.microsoft.com/office/drawing/2010/main">
                <a:solidFill>
                  <a:srgbClr val="FFFFFF"/>
                </a:solidFill>
              </a14:hiddenFill>
            </a:ext>
          </a:extLst>
        </p:spPr>
      </p:pic>
      <p:pic>
        <p:nvPicPr>
          <p:cNvPr id="16385" name="Picture 1">
            <a:extLst>
              <a:ext uri="{FF2B5EF4-FFF2-40B4-BE49-F238E27FC236}">
                <a16:creationId xmlns:a16="http://schemas.microsoft.com/office/drawing/2014/main" id="{A25A2CFD-27E9-A86B-13B9-82906D90F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101" y="1393148"/>
            <a:ext cx="4963218" cy="45589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90D69D25-1C39-15FA-9011-65C7A36C855F}"/>
              </a:ext>
            </a:extLst>
          </p:cNvPr>
          <p:cNvSpPr>
            <a:spLocks noChangeArrowheads="1"/>
          </p:cNvSpPr>
          <p:nvPr/>
        </p:nvSpPr>
        <p:spPr bwMode="auto">
          <a:xfrm>
            <a:off x="3656801" y="166104"/>
            <a:ext cx="521803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lv-LV" altLang="sv-SE" sz="3000" b="1" i="0" u="none" strike="noStrike" cap="none" normalizeH="0" baseline="0" dirty="0">
                <a:ln>
                  <a:noFill/>
                </a:ln>
                <a:solidFill>
                  <a:srgbClr val="000000"/>
                </a:solidFill>
                <a:effectLst/>
                <a:latin typeface="+mj-lt"/>
                <a:ea typeface="Times New Roman" panose="02020603050405020304" pitchFamily="18" charset="0"/>
                <a:cs typeface="Aptos" panose="020B0004020202020204" pitchFamily="34" charset="0"/>
              </a:rPr>
              <a:t>Coverage with HPV screenings </a:t>
            </a:r>
            <a:endParaRPr kumimoji="0" lang="lv-LV" altLang="sv-SE" sz="3000" b="1" i="0" u="none" strike="noStrike" cap="none" normalizeH="0" baseline="0" dirty="0">
              <a:ln>
                <a:noFill/>
              </a:ln>
              <a:solidFill>
                <a:schemeClr val="tx1"/>
              </a:solidFill>
              <a:effectLst/>
              <a:latin typeface="+mj-lt"/>
            </a:endParaRPr>
          </a:p>
        </p:txBody>
      </p:sp>
      <p:sp>
        <p:nvSpPr>
          <p:cNvPr id="3" name="Rectangle 4">
            <a:extLst>
              <a:ext uri="{FF2B5EF4-FFF2-40B4-BE49-F238E27FC236}">
                <a16:creationId xmlns:a16="http://schemas.microsoft.com/office/drawing/2014/main" id="{86E45F5C-2AB7-A90F-2959-3BA23936A960}"/>
              </a:ext>
            </a:extLst>
          </p:cNvPr>
          <p:cNvSpPr>
            <a:spLocks noChangeArrowheads="1"/>
          </p:cNvSpPr>
          <p:nvPr/>
        </p:nvSpPr>
        <p:spPr bwMode="auto">
          <a:xfrm>
            <a:off x="0" y="1720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Rectangle 5">
            <a:extLst>
              <a:ext uri="{FF2B5EF4-FFF2-40B4-BE49-F238E27FC236}">
                <a16:creationId xmlns:a16="http://schemas.microsoft.com/office/drawing/2014/main" id="{B53202CA-EB35-D538-2DB9-63616B70CD96}"/>
              </a:ext>
            </a:extLst>
          </p:cNvPr>
          <p:cNvSpPr>
            <a:spLocks noChangeArrowheads="1"/>
          </p:cNvSpPr>
          <p:nvPr/>
        </p:nvSpPr>
        <p:spPr bwMode="auto">
          <a:xfrm>
            <a:off x="0" y="2984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sv-SE"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sv-SE"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ptos" panose="020B0004020202020204" pitchFamily="34" charset="0"/>
              </a:rPr>
              <a:t>  </a:t>
            </a:r>
            <a:endParaRPr kumimoji="0" lang="lv-LV" altLang="sv-SE" sz="1800" b="0" i="0" u="none" strike="noStrike" cap="none" normalizeH="0" baseline="0">
              <a:ln>
                <a:noFill/>
              </a:ln>
              <a:solidFill>
                <a:schemeClr val="tx1"/>
              </a:solidFill>
              <a:effectLst/>
              <a:latin typeface="Arial" panose="020B0604020202020204" pitchFamily="34" charset="0"/>
            </a:endParaRPr>
          </a:p>
        </p:txBody>
      </p:sp>
      <p:sp>
        <p:nvSpPr>
          <p:cNvPr id="5" name="textruta 4">
            <a:extLst>
              <a:ext uri="{FF2B5EF4-FFF2-40B4-BE49-F238E27FC236}">
                <a16:creationId xmlns:a16="http://schemas.microsoft.com/office/drawing/2014/main" id="{97491A10-D820-9A37-B91D-583B974563A8}"/>
              </a:ext>
            </a:extLst>
          </p:cNvPr>
          <p:cNvSpPr txBox="1"/>
          <p:nvPr/>
        </p:nvSpPr>
        <p:spPr>
          <a:xfrm>
            <a:off x="4761889" y="6046457"/>
            <a:ext cx="6753497" cy="646331"/>
          </a:xfrm>
          <a:prstGeom prst="rect">
            <a:avLst/>
          </a:prstGeom>
          <a:noFill/>
        </p:spPr>
        <p:txBody>
          <a:bodyPr wrap="square" rtlCol="0">
            <a:spAutoFit/>
          </a:bodyPr>
          <a:lstStyle/>
          <a:p>
            <a:r>
              <a:rPr lang="sv-SE" altLang="sv-SE" dirty="0" err="1">
                <a:solidFill>
                  <a:srgbClr val="000000"/>
                </a:solidFill>
                <a:latin typeface="Arial" panose="020B0604020202020204" pitchFamily="34" charset="0"/>
                <a:ea typeface="Times New Roman" panose="02020603050405020304" pitchFamily="18" charset="0"/>
                <a:cs typeface="Aptos" panose="020B0004020202020204" pitchFamily="34" charset="0"/>
                <a:hlinkClick r:id="rId4"/>
              </a:rPr>
              <a:t>Exported</a:t>
            </a:r>
            <a:r>
              <a:rPr lang="sv-SE" altLang="sv-SE" dirty="0">
                <a:solidFill>
                  <a:srgbClr val="000000"/>
                </a:solidFill>
                <a:latin typeface="Arial" panose="020B0604020202020204" pitchFamily="34" charset="0"/>
                <a:ea typeface="Times New Roman" panose="02020603050405020304" pitchFamily="18" charset="0"/>
                <a:cs typeface="Aptos" panose="020B0004020202020204" pitchFamily="34" charset="0"/>
                <a:hlinkClick r:id="rId4"/>
              </a:rPr>
              <a:t> from </a:t>
            </a:r>
            <a:r>
              <a:rPr lang="lv-LV" altLang="sv-SE" dirty="0">
                <a:solidFill>
                  <a:srgbClr val="000000"/>
                </a:solidFill>
                <a:latin typeface="Arial" panose="020B0604020202020204" pitchFamily="34" charset="0"/>
                <a:ea typeface="Times New Roman" panose="02020603050405020304" pitchFamily="18" charset="0"/>
                <a:cs typeface="Aptos" panose="020B0004020202020204" pitchFamily="34" charset="0"/>
                <a:hlinkClick r:id="rId4"/>
              </a:rPr>
              <a:t>https://hpvcentre.net/statistics/reports/UKR_FS.pdf</a:t>
            </a:r>
            <a:endParaRPr lang="sv-SE" dirty="0"/>
          </a:p>
        </p:txBody>
      </p:sp>
      <p:sp>
        <p:nvSpPr>
          <p:cNvPr id="6" name="Rectangle 3">
            <a:extLst>
              <a:ext uri="{FF2B5EF4-FFF2-40B4-BE49-F238E27FC236}">
                <a16:creationId xmlns:a16="http://schemas.microsoft.com/office/drawing/2014/main" id="{1EF259BD-AE36-9031-CFE2-7752D84A8F55}"/>
              </a:ext>
            </a:extLst>
          </p:cNvPr>
          <p:cNvSpPr>
            <a:spLocks noChangeArrowheads="1"/>
          </p:cNvSpPr>
          <p:nvPr/>
        </p:nvSpPr>
        <p:spPr bwMode="auto">
          <a:xfrm>
            <a:off x="2546140" y="905917"/>
            <a:ext cx="834401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sv-SE" altLang="sv-SE" sz="3000" b="0" i="0" u="none" strike="noStrike" cap="none" normalizeH="0" baseline="0" dirty="0">
                <a:ln>
                  <a:noFill/>
                </a:ln>
                <a:solidFill>
                  <a:srgbClr val="000000"/>
                </a:solidFill>
                <a:effectLst/>
                <a:latin typeface="+mj-lt"/>
                <a:ea typeface="Times New Roman" panose="02020603050405020304" pitchFamily="18" charset="0"/>
                <a:cs typeface="Aptos" panose="020B0004020202020204" pitchFamily="34" charset="0"/>
              </a:rPr>
              <a:t> </a:t>
            </a:r>
            <a:r>
              <a:rPr kumimoji="0" lang="lv-LV" altLang="sv-SE" sz="3000" b="0" i="0" u="none" strike="noStrike" cap="none" normalizeH="0" baseline="0" dirty="0">
                <a:ln>
                  <a:noFill/>
                </a:ln>
                <a:solidFill>
                  <a:srgbClr val="000000"/>
                </a:solidFill>
                <a:effectLst/>
                <a:latin typeface="+mj-lt"/>
                <a:ea typeface="Times New Roman" panose="02020603050405020304" pitchFamily="18" charset="0"/>
                <a:cs typeface="Aptos" panose="020B0004020202020204" pitchFamily="34" charset="0"/>
              </a:rPr>
              <a:t>Latvia </a:t>
            </a:r>
            <a:r>
              <a:rPr kumimoji="0" lang="sv-SE" altLang="sv-SE" sz="3000" b="0" i="0" u="none" strike="noStrike" cap="none" normalizeH="0" baseline="0" dirty="0">
                <a:ln>
                  <a:noFill/>
                </a:ln>
                <a:solidFill>
                  <a:srgbClr val="000000"/>
                </a:solidFill>
                <a:effectLst/>
                <a:latin typeface="+mj-lt"/>
                <a:ea typeface="Times New Roman" panose="02020603050405020304" pitchFamily="18" charset="0"/>
                <a:cs typeface="Aptos" panose="020B0004020202020204" pitchFamily="34" charset="0"/>
              </a:rPr>
              <a:t>                                                                  </a:t>
            </a:r>
            <a:r>
              <a:rPr kumimoji="0" lang="lv-LV" altLang="sv-SE" sz="3000" b="0" i="0" u="none" strike="noStrike" cap="none" normalizeH="0" baseline="0" dirty="0">
                <a:ln>
                  <a:noFill/>
                </a:ln>
                <a:solidFill>
                  <a:srgbClr val="000000"/>
                </a:solidFill>
                <a:effectLst/>
                <a:latin typeface="+mj-lt"/>
                <a:ea typeface="Times New Roman" panose="02020603050405020304" pitchFamily="18" charset="0"/>
                <a:cs typeface="Aptos" panose="020B0004020202020204" pitchFamily="34" charset="0"/>
              </a:rPr>
              <a:t>Ukraine </a:t>
            </a:r>
            <a:r>
              <a:rPr kumimoji="0" lang="sv-SE" altLang="sv-SE" sz="3000" b="0" i="0" u="none" strike="noStrike" cap="none" normalizeH="0" baseline="0" dirty="0">
                <a:ln>
                  <a:noFill/>
                </a:ln>
                <a:solidFill>
                  <a:srgbClr val="000000"/>
                </a:solidFill>
                <a:effectLst/>
                <a:latin typeface="+mj-lt"/>
                <a:ea typeface="Times New Roman" panose="02020603050405020304" pitchFamily="18" charset="0"/>
                <a:cs typeface="Aptos" panose="020B0004020202020204" pitchFamily="34" charset="0"/>
              </a:rPr>
              <a:t>              </a:t>
            </a:r>
            <a:endParaRPr kumimoji="0" lang="lv-LV" altLang="sv-SE" sz="3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58952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4D4C06C-9DB3-D4B1-70B1-F097EBB948A2}"/>
              </a:ext>
            </a:extLst>
          </p:cNvPr>
          <p:cNvSpPr txBox="1"/>
          <p:nvPr/>
        </p:nvSpPr>
        <p:spPr>
          <a:xfrm>
            <a:off x="923109" y="309878"/>
            <a:ext cx="10924903" cy="6678751"/>
          </a:xfrm>
          <a:prstGeom prst="rect">
            <a:avLst/>
          </a:prstGeom>
          <a:noFill/>
        </p:spPr>
        <p:txBody>
          <a:bodyPr wrap="square" rtlCol="0">
            <a:spAutoFit/>
          </a:bodyPr>
          <a:lstStyle/>
          <a:p>
            <a:r>
              <a:rPr lang="en-US" sz="4000" b="1" dirty="0"/>
              <a:t>HPV Vaccines</a:t>
            </a:r>
          </a:p>
          <a:p>
            <a:endParaRPr lang="en-US" sz="4000" b="1" dirty="0"/>
          </a:p>
          <a:p>
            <a:r>
              <a:rPr lang="en-US" sz="3000" dirty="0"/>
              <a:t>- 2vHPV (</a:t>
            </a:r>
            <a:r>
              <a:rPr lang="en-US" sz="3000" dirty="0" err="1"/>
              <a:t>Cervarix</a:t>
            </a:r>
            <a:r>
              <a:rPr lang="en-US" sz="3000" dirty="0"/>
              <a:t>) prevents HPV types 16, 18</a:t>
            </a:r>
          </a:p>
          <a:p>
            <a:endParaRPr lang="en-US" sz="3000" dirty="0"/>
          </a:p>
          <a:p>
            <a:r>
              <a:rPr lang="en-US" sz="3000" dirty="0"/>
              <a:t>- 4vHPV (Gardasil 4) prevents HPV types 6, 11, 16, 18 – in Latvia, in girls aged 12-17 since 2010. </a:t>
            </a:r>
          </a:p>
          <a:p>
            <a:r>
              <a:rPr lang="en-US" sz="3000" dirty="0"/>
              <a:t>Production discontinued in 2022.</a:t>
            </a:r>
          </a:p>
          <a:p>
            <a:endParaRPr lang="en-US" sz="3000" dirty="0"/>
          </a:p>
          <a:p>
            <a:r>
              <a:rPr lang="en-US" sz="3000" dirty="0"/>
              <a:t>- 9vHPV (Gardasil 9)  prevents HPV types 6, 11, 16, 18, 31, 33, 45, 52, 58 – in Latvia, in girls aged 12-17 since 2020, </a:t>
            </a:r>
          </a:p>
          <a:p>
            <a:endParaRPr lang="en-US" sz="3000" dirty="0"/>
          </a:p>
          <a:p>
            <a:r>
              <a:rPr lang="en-US" sz="3000" dirty="0"/>
              <a:t>- 9vHPV (Gardasil 9) - in Latvia, in both girls and </a:t>
            </a:r>
            <a:r>
              <a:rPr lang="en-US" sz="3000" dirty="0" err="1"/>
              <a:t>boyes</a:t>
            </a:r>
            <a:r>
              <a:rPr lang="en-US" sz="3000" dirty="0"/>
              <a:t> aged 12-17 since 2023.</a:t>
            </a:r>
          </a:p>
          <a:p>
            <a:endParaRPr lang="sv-SE" dirty="0"/>
          </a:p>
        </p:txBody>
      </p:sp>
    </p:spTree>
    <p:extLst>
      <p:ext uri="{BB962C8B-B14F-4D97-AF65-F5344CB8AC3E}">
        <p14:creationId xmlns:p14="http://schemas.microsoft.com/office/powerpoint/2010/main" val="95480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DAFE8-7C21-35FB-735A-7F727F35FF0D}"/>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768A27CF-0631-17F6-CF79-F108E0641FC3}"/>
              </a:ext>
            </a:extLst>
          </p:cNvPr>
          <p:cNvPicPr>
            <a:picLocks noChangeAspect="1"/>
          </p:cNvPicPr>
          <p:nvPr/>
        </p:nvPicPr>
        <p:blipFill>
          <a:blip r:embed="rId2"/>
          <a:stretch>
            <a:fillRect/>
          </a:stretch>
        </p:blipFill>
        <p:spPr>
          <a:xfrm>
            <a:off x="4506686" y="76111"/>
            <a:ext cx="6264740" cy="6705777"/>
          </a:xfrm>
          <a:prstGeom prst="rect">
            <a:avLst/>
          </a:prstGeom>
        </p:spPr>
      </p:pic>
      <p:sp>
        <p:nvSpPr>
          <p:cNvPr id="4" name="textruta 3">
            <a:extLst>
              <a:ext uri="{FF2B5EF4-FFF2-40B4-BE49-F238E27FC236}">
                <a16:creationId xmlns:a16="http://schemas.microsoft.com/office/drawing/2014/main" id="{164F4FAF-E0A0-6CEC-7630-D8B9B13F7C8B}"/>
              </a:ext>
            </a:extLst>
          </p:cNvPr>
          <p:cNvSpPr txBox="1"/>
          <p:nvPr/>
        </p:nvSpPr>
        <p:spPr>
          <a:xfrm>
            <a:off x="339633" y="166567"/>
            <a:ext cx="4062550" cy="6709529"/>
          </a:xfrm>
          <a:prstGeom prst="rect">
            <a:avLst/>
          </a:prstGeom>
          <a:noFill/>
        </p:spPr>
        <p:txBody>
          <a:bodyPr wrap="square" rtlCol="0">
            <a:spAutoFit/>
          </a:bodyPr>
          <a:lstStyle/>
          <a:p>
            <a:r>
              <a:rPr lang="en-US" sz="3000" b="1" dirty="0"/>
              <a:t>Of HR HPV types in cervical cancer only first 7 are included into Gardasil9.</a:t>
            </a:r>
          </a:p>
          <a:p>
            <a:endParaRPr lang="en-US" sz="3000" b="1" dirty="0"/>
          </a:p>
          <a:p>
            <a:r>
              <a:rPr lang="en-US" sz="3000" b="1" dirty="0">
                <a:solidFill>
                  <a:srgbClr val="FF0000"/>
                </a:solidFill>
              </a:rPr>
              <a:t>Ones not included cause (or rather earlier caused) </a:t>
            </a:r>
          </a:p>
          <a:p>
            <a:r>
              <a:rPr lang="en-US" sz="3000" b="1" dirty="0">
                <a:solidFill>
                  <a:srgbClr val="FF0000"/>
                </a:solidFill>
              </a:rPr>
              <a:t>&lt;2% cancers </a:t>
            </a:r>
          </a:p>
          <a:p>
            <a:endParaRPr lang="en-US" sz="2000" i="1" dirty="0"/>
          </a:p>
          <a:p>
            <a:r>
              <a:rPr lang="sv-SE" sz="2000" i="1" dirty="0">
                <a:hlinkClick r:id="rId3"/>
              </a:rPr>
              <a:t>https://www.hpvcenter.se/wp-content/uploads/Chapter-2-Human-Papillomavirus-Types.pdf</a:t>
            </a:r>
            <a:r>
              <a:rPr lang="sv-SE" sz="2000" i="1" dirty="0"/>
              <a:t> </a:t>
            </a:r>
          </a:p>
          <a:p>
            <a:endParaRPr lang="sv-SE" sz="2000" i="1" dirty="0"/>
          </a:p>
          <a:p>
            <a:r>
              <a:rPr lang="en-US" sz="2000" i="1" dirty="0"/>
              <a:t>Adapted from Clifford G, et al. “IARC Handbooks Volume 18: Cervical Cancer Screening” (2022)</a:t>
            </a:r>
          </a:p>
        </p:txBody>
      </p:sp>
      <p:cxnSp>
        <p:nvCxnSpPr>
          <p:cNvPr id="5" name="Rak koppling 4">
            <a:extLst>
              <a:ext uri="{FF2B5EF4-FFF2-40B4-BE49-F238E27FC236}">
                <a16:creationId xmlns:a16="http://schemas.microsoft.com/office/drawing/2014/main" id="{90270A33-9216-C5F3-6F79-22714C8311CE}"/>
              </a:ext>
            </a:extLst>
          </p:cNvPr>
          <p:cNvCxnSpPr>
            <a:cxnSpLocks/>
          </p:cNvCxnSpPr>
          <p:nvPr/>
        </p:nvCxnSpPr>
        <p:spPr>
          <a:xfrm>
            <a:off x="3579223" y="2390503"/>
            <a:ext cx="8085908"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69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group of graphs showing different colors&#10;&#10;AI-generated content may be incorrect.">
            <a:extLst>
              <a:ext uri="{FF2B5EF4-FFF2-40B4-BE49-F238E27FC236}">
                <a16:creationId xmlns:a16="http://schemas.microsoft.com/office/drawing/2014/main" id="{7651ED72-56C7-0594-8FD9-CC24D6107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503" y="1588643"/>
            <a:ext cx="10239103" cy="8630977"/>
          </a:xfrm>
          <a:prstGeom prst="rect">
            <a:avLst/>
          </a:prstGeom>
        </p:spPr>
      </p:pic>
      <p:sp>
        <p:nvSpPr>
          <p:cNvPr id="3" name="textruta 2">
            <a:extLst>
              <a:ext uri="{FF2B5EF4-FFF2-40B4-BE49-F238E27FC236}">
                <a16:creationId xmlns:a16="http://schemas.microsoft.com/office/drawing/2014/main" id="{64A104B0-82F3-2108-2AC8-4AF077EDF3C8}"/>
              </a:ext>
            </a:extLst>
          </p:cNvPr>
          <p:cNvSpPr txBox="1"/>
          <p:nvPr/>
        </p:nvSpPr>
        <p:spPr>
          <a:xfrm>
            <a:off x="1412965" y="111315"/>
            <a:ext cx="10239103" cy="1477328"/>
          </a:xfrm>
          <a:prstGeom prst="rect">
            <a:avLst/>
          </a:prstGeom>
          <a:noFill/>
        </p:spPr>
        <p:txBody>
          <a:bodyPr wrap="square" rtlCol="0">
            <a:spAutoFit/>
          </a:bodyPr>
          <a:lstStyle/>
          <a:p>
            <a:r>
              <a:rPr lang="en-US" sz="3000" b="1" dirty="0"/>
              <a:t>HR-HPV genotype prevalence in cervical disease, cervical </a:t>
            </a:r>
            <a:r>
              <a:rPr lang="en-US" sz="3000" b="1" dirty="0" err="1"/>
              <a:t>carcinmoas</a:t>
            </a:r>
            <a:r>
              <a:rPr lang="en-US" sz="3000" b="1" dirty="0"/>
              <a:t> (CSCC) and cervical dysplasia (CD)</a:t>
            </a:r>
          </a:p>
          <a:p>
            <a:r>
              <a:rPr lang="en-US" sz="3000" dirty="0"/>
              <a:t>A – as a whole; B – by diagnosis</a:t>
            </a:r>
            <a:endParaRPr lang="sv-SE" sz="3000" dirty="0"/>
          </a:p>
        </p:txBody>
      </p:sp>
      <p:sp>
        <p:nvSpPr>
          <p:cNvPr id="4" name="Rektangel 3">
            <a:extLst>
              <a:ext uri="{FF2B5EF4-FFF2-40B4-BE49-F238E27FC236}">
                <a16:creationId xmlns:a16="http://schemas.microsoft.com/office/drawing/2014/main" id="{67CF7B89-7C93-330B-AEC1-721F8BDBB6AE}"/>
              </a:ext>
            </a:extLst>
          </p:cNvPr>
          <p:cNvSpPr/>
          <p:nvPr/>
        </p:nvSpPr>
        <p:spPr>
          <a:xfrm>
            <a:off x="-145869" y="6746685"/>
            <a:ext cx="12810310" cy="24819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2EF40911-CE7E-FE52-CEF3-7CFF23217CDB}"/>
              </a:ext>
            </a:extLst>
          </p:cNvPr>
          <p:cNvSpPr txBox="1"/>
          <p:nvPr/>
        </p:nvSpPr>
        <p:spPr>
          <a:xfrm>
            <a:off x="6490061" y="6488668"/>
            <a:ext cx="8804366" cy="369332"/>
          </a:xfrm>
          <a:prstGeom prst="rect">
            <a:avLst/>
          </a:prstGeom>
          <a:noFill/>
        </p:spPr>
        <p:txBody>
          <a:bodyPr wrap="square" rtlCol="0">
            <a:spAutoFit/>
          </a:bodyPr>
          <a:lstStyle/>
          <a:p>
            <a:r>
              <a:rPr lang="sv-SE" i="1" dirty="0" err="1"/>
              <a:t>Sokolovska</a:t>
            </a:r>
            <a:r>
              <a:rPr lang="sv-SE" i="1" dirty="0"/>
              <a:t> L et al, </a:t>
            </a:r>
            <a:r>
              <a:rPr lang="sv-SE" i="1" dirty="0" err="1"/>
              <a:t>Frontiers</a:t>
            </a:r>
            <a:r>
              <a:rPr lang="sv-SE" i="1" dirty="0"/>
              <a:t> in </a:t>
            </a:r>
            <a:r>
              <a:rPr lang="sv-SE" i="1" dirty="0" err="1"/>
              <a:t>Oncology</a:t>
            </a:r>
            <a:r>
              <a:rPr lang="sv-SE" i="1" dirty="0"/>
              <a:t> 2025</a:t>
            </a:r>
          </a:p>
        </p:txBody>
      </p:sp>
      <p:cxnSp>
        <p:nvCxnSpPr>
          <p:cNvPr id="8" name="Rak pilkoppling 7">
            <a:extLst>
              <a:ext uri="{FF2B5EF4-FFF2-40B4-BE49-F238E27FC236}">
                <a16:creationId xmlns:a16="http://schemas.microsoft.com/office/drawing/2014/main" id="{6369FA41-1FEF-9FB9-6BEF-6C791821C4B1}"/>
              </a:ext>
            </a:extLst>
          </p:cNvPr>
          <p:cNvCxnSpPr>
            <a:cxnSpLocks/>
          </p:cNvCxnSpPr>
          <p:nvPr/>
        </p:nvCxnSpPr>
        <p:spPr>
          <a:xfrm flipH="1">
            <a:off x="1992576" y="3875965"/>
            <a:ext cx="627797"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Rak pilkoppling 9">
            <a:extLst>
              <a:ext uri="{FF2B5EF4-FFF2-40B4-BE49-F238E27FC236}">
                <a16:creationId xmlns:a16="http://schemas.microsoft.com/office/drawing/2014/main" id="{C1979263-91F3-72E6-10B5-4B976B22AB4C}"/>
              </a:ext>
            </a:extLst>
          </p:cNvPr>
          <p:cNvCxnSpPr>
            <a:cxnSpLocks/>
          </p:cNvCxnSpPr>
          <p:nvPr/>
        </p:nvCxnSpPr>
        <p:spPr>
          <a:xfrm flipH="1">
            <a:off x="1978928" y="4145846"/>
            <a:ext cx="627797"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Rak pilkoppling 10">
            <a:extLst>
              <a:ext uri="{FF2B5EF4-FFF2-40B4-BE49-F238E27FC236}">
                <a16:creationId xmlns:a16="http://schemas.microsoft.com/office/drawing/2014/main" id="{895C2C48-B3EB-8C85-40EC-B99BDF90E6C0}"/>
              </a:ext>
            </a:extLst>
          </p:cNvPr>
          <p:cNvCxnSpPr>
            <a:cxnSpLocks/>
          </p:cNvCxnSpPr>
          <p:nvPr/>
        </p:nvCxnSpPr>
        <p:spPr>
          <a:xfrm flipH="1">
            <a:off x="1978928" y="4710753"/>
            <a:ext cx="627797"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Rak pilkoppling 11">
            <a:extLst>
              <a:ext uri="{FF2B5EF4-FFF2-40B4-BE49-F238E27FC236}">
                <a16:creationId xmlns:a16="http://schemas.microsoft.com/office/drawing/2014/main" id="{91D80E3C-E38A-CB50-57C9-321082759A57}"/>
              </a:ext>
            </a:extLst>
          </p:cNvPr>
          <p:cNvCxnSpPr>
            <a:cxnSpLocks/>
          </p:cNvCxnSpPr>
          <p:nvPr/>
        </p:nvCxnSpPr>
        <p:spPr>
          <a:xfrm flipH="1">
            <a:off x="1981200" y="2815989"/>
            <a:ext cx="627797"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Rak pilkoppling 12">
            <a:extLst>
              <a:ext uri="{FF2B5EF4-FFF2-40B4-BE49-F238E27FC236}">
                <a16:creationId xmlns:a16="http://schemas.microsoft.com/office/drawing/2014/main" id="{3B182CD6-E720-B91F-ED92-3506782201B3}"/>
              </a:ext>
            </a:extLst>
          </p:cNvPr>
          <p:cNvCxnSpPr>
            <a:cxnSpLocks/>
          </p:cNvCxnSpPr>
          <p:nvPr/>
        </p:nvCxnSpPr>
        <p:spPr>
          <a:xfrm>
            <a:off x="7524465" y="4913194"/>
            <a:ext cx="0" cy="58685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Rak pilkoppling 15">
            <a:extLst>
              <a:ext uri="{FF2B5EF4-FFF2-40B4-BE49-F238E27FC236}">
                <a16:creationId xmlns:a16="http://schemas.microsoft.com/office/drawing/2014/main" id="{B825E05D-F794-9C3A-9DA2-84A2B90A81EA}"/>
              </a:ext>
            </a:extLst>
          </p:cNvPr>
          <p:cNvCxnSpPr>
            <a:cxnSpLocks/>
          </p:cNvCxnSpPr>
          <p:nvPr/>
        </p:nvCxnSpPr>
        <p:spPr>
          <a:xfrm>
            <a:off x="8563970" y="4619767"/>
            <a:ext cx="0" cy="58685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Rak pilkoppling 16">
            <a:extLst>
              <a:ext uri="{FF2B5EF4-FFF2-40B4-BE49-F238E27FC236}">
                <a16:creationId xmlns:a16="http://schemas.microsoft.com/office/drawing/2014/main" id="{A6C98BD2-DD9A-5017-4435-527D19D1D174}"/>
              </a:ext>
            </a:extLst>
          </p:cNvPr>
          <p:cNvCxnSpPr>
            <a:cxnSpLocks/>
          </p:cNvCxnSpPr>
          <p:nvPr/>
        </p:nvCxnSpPr>
        <p:spPr>
          <a:xfrm>
            <a:off x="10097196" y="5058770"/>
            <a:ext cx="0" cy="58685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Rak pilkoppling 17">
            <a:extLst>
              <a:ext uri="{FF2B5EF4-FFF2-40B4-BE49-F238E27FC236}">
                <a16:creationId xmlns:a16="http://schemas.microsoft.com/office/drawing/2014/main" id="{49BFB125-2D76-6667-2BB2-B2C3B3E8DFDA}"/>
              </a:ext>
            </a:extLst>
          </p:cNvPr>
          <p:cNvCxnSpPr>
            <a:cxnSpLocks/>
          </p:cNvCxnSpPr>
          <p:nvPr/>
        </p:nvCxnSpPr>
        <p:spPr>
          <a:xfrm>
            <a:off x="9002973" y="5045122"/>
            <a:ext cx="0" cy="58685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32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C0E33-93FF-5518-FD4A-5DA6D4760513}"/>
            </a:ext>
          </a:extLst>
        </p:cNvPr>
        <p:cNvGrpSpPr/>
        <p:nvPr/>
      </p:nvGrpSpPr>
      <p:grpSpPr>
        <a:xfrm>
          <a:off x="0" y="0"/>
          <a:ext cx="0" cy="0"/>
          <a:chOff x="0" y="0"/>
          <a:chExt cx="0" cy="0"/>
        </a:xfrm>
      </p:grpSpPr>
      <p:pic>
        <p:nvPicPr>
          <p:cNvPr id="2" name="Picture 7" descr="A chart of different types of graphs&#10;&#10;AI-generated content may be incorrect.">
            <a:extLst>
              <a:ext uri="{FF2B5EF4-FFF2-40B4-BE49-F238E27FC236}">
                <a16:creationId xmlns:a16="http://schemas.microsoft.com/office/drawing/2014/main" id="{680941B6-25C6-F042-A4D7-85D1FF5570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531" y="-3010986"/>
            <a:ext cx="9892938" cy="9228906"/>
          </a:xfrm>
          <a:prstGeom prst="rect">
            <a:avLst/>
          </a:prstGeom>
        </p:spPr>
      </p:pic>
      <p:sp>
        <p:nvSpPr>
          <p:cNvPr id="3" name="textruta 2">
            <a:extLst>
              <a:ext uri="{FF2B5EF4-FFF2-40B4-BE49-F238E27FC236}">
                <a16:creationId xmlns:a16="http://schemas.microsoft.com/office/drawing/2014/main" id="{B8832BC0-5572-7405-6344-2ACDFA1F2C4E}"/>
              </a:ext>
            </a:extLst>
          </p:cNvPr>
          <p:cNvSpPr txBox="1"/>
          <p:nvPr/>
        </p:nvSpPr>
        <p:spPr>
          <a:xfrm>
            <a:off x="222069" y="-1"/>
            <a:ext cx="12187646" cy="1015663"/>
          </a:xfrm>
          <a:prstGeom prst="rect">
            <a:avLst/>
          </a:prstGeom>
          <a:solidFill>
            <a:schemeClr val="bg1"/>
          </a:solidFill>
        </p:spPr>
        <p:txBody>
          <a:bodyPr wrap="square" rtlCol="0">
            <a:spAutoFit/>
          </a:bodyPr>
          <a:lstStyle/>
          <a:p>
            <a:r>
              <a:rPr lang="en-US" sz="3000" b="1" dirty="0"/>
              <a:t>HR-HPV prevalence changes as a percentage of HR-HPV positive samples across the three periods 2016-2018, 2019-2021, 2022-2024</a:t>
            </a:r>
          </a:p>
        </p:txBody>
      </p:sp>
      <p:sp>
        <p:nvSpPr>
          <p:cNvPr id="5" name="Ellips 4">
            <a:extLst>
              <a:ext uri="{FF2B5EF4-FFF2-40B4-BE49-F238E27FC236}">
                <a16:creationId xmlns:a16="http://schemas.microsoft.com/office/drawing/2014/main" id="{8E976DCA-BB8E-5FBC-D279-F837060A41CD}"/>
              </a:ext>
            </a:extLst>
          </p:cNvPr>
          <p:cNvSpPr/>
          <p:nvPr/>
        </p:nvSpPr>
        <p:spPr>
          <a:xfrm>
            <a:off x="3653245" y="2713834"/>
            <a:ext cx="2852058" cy="18157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0BCC4F22-3429-7A7E-A0BD-45EEBAA42A5D}"/>
              </a:ext>
            </a:extLst>
          </p:cNvPr>
          <p:cNvSpPr/>
          <p:nvPr/>
        </p:nvSpPr>
        <p:spPr>
          <a:xfrm>
            <a:off x="5921828" y="4400562"/>
            <a:ext cx="2852058" cy="18157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9E7C5209-1A40-426D-DEA1-133BDBD2046B}"/>
              </a:ext>
            </a:extLst>
          </p:cNvPr>
          <p:cNvSpPr/>
          <p:nvPr/>
        </p:nvSpPr>
        <p:spPr>
          <a:xfrm>
            <a:off x="1149531" y="1015662"/>
            <a:ext cx="2852058" cy="18157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7773B292-F01B-69D8-4F0C-D8BC19B6DCC6}"/>
              </a:ext>
            </a:extLst>
          </p:cNvPr>
          <p:cNvSpPr txBox="1"/>
          <p:nvPr/>
        </p:nvSpPr>
        <p:spPr>
          <a:xfrm>
            <a:off x="6490061" y="6488668"/>
            <a:ext cx="5178775" cy="369332"/>
          </a:xfrm>
          <a:prstGeom prst="rect">
            <a:avLst/>
          </a:prstGeom>
          <a:noFill/>
        </p:spPr>
        <p:txBody>
          <a:bodyPr wrap="square" rtlCol="0">
            <a:spAutoFit/>
          </a:bodyPr>
          <a:lstStyle/>
          <a:p>
            <a:r>
              <a:rPr lang="sv-SE" i="1" dirty="0" err="1"/>
              <a:t>Sokolovska</a:t>
            </a:r>
            <a:r>
              <a:rPr lang="sv-SE" i="1" dirty="0"/>
              <a:t> L et al, </a:t>
            </a:r>
            <a:r>
              <a:rPr lang="sv-SE" i="1" dirty="0" err="1"/>
              <a:t>Frontiers</a:t>
            </a:r>
            <a:r>
              <a:rPr lang="sv-SE" i="1" dirty="0"/>
              <a:t> in </a:t>
            </a:r>
            <a:r>
              <a:rPr lang="sv-SE" i="1" dirty="0" err="1"/>
              <a:t>Oncology</a:t>
            </a:r>
            <a:r>
              <a:rPr lang="sv-SE" i="1" dirty="0"/>
              <a:t> 2025</a:t>
            </a:r>
          </a:p>
        </p:txBody>
      </p:sp>
    </p:spTree>
    <p:extLst>
      <p:ext uri="{BB962C8B-B14F-4D97-AF65-F5344CB8AC3E}">
        <p14:creationId xmlns:p14="http://schemas.microsoft.com/office/powerpoint/2010/main" val="212986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9F6DFA6-8CF9-ABD0-A153-8D0ACA2E41EE}"/>
              </a:ext>
            </a:extLst>
          </p:cNvPr>
          <p:cNvSpPr txBox="1"/>
          <p:nvPr/>
        </p:nvSpPr>
        <p:spPr>
          <a:xfrm>
            <a:off x="681460" y="905232"/>
            <a:ext cx="11408895" cy="5324535"/>
          </a:xfrm>
          <a:prstGeom prst="rect">
            <a:avLst/>
          </a:prstGeom>
          <a:noFill/>
        </p:spPr>
        <p:txBody>
          <a:bodyPr wrap="square" rtlCol="0">
            <a:spAutoFit/>
          </a:bodyPr>
          <a:lstStyle/>
          <a:p>
            <a:r>
              <a:rPr lang="en-US" sz="3000" dirty="0"/>
              <a:t>Despite vaccination, HPV16 is still the leading HR-HPV genotype in CSCC and CD with overall prevalence of 91.4% (127/139 of all positive samples). </a:t>
            </a:r>
          </a:p>
          <a:p>
            <a:endParaRPr lang="en-US" sz="2000" dirty="0"/>
          </a:p>
          <a:p>
            <a:r>
              <a:rPr lang="en-US" sz="3000" dirty="0"/>
              <a:t>Prevalence of HPV16 in CD increased with higher stages of the disease (CIN I: 67%; CIN II: 85%; CIN III: 86%). </a:t>
            </a:r>
          </a:p>
          <a:p>
            <a:endParaRPr lang="en-US" sz="2000" dirty="0"/>
          </a:p>
          <a:p>
            <a:r>
              <a:rPr lang="en-US" sz="3000" dirty="0"/>
              <a:t>The second most prevalent HR-HPV genotype is HPV33 (23.0%), followed by HPV39 (9.4%) and HPV18 (7.9%). </a:t>
            </a:r>
          </a:p>
          <a:p>
            <a:endParaRPr lang="en-US" sz="2000" dirty="0"/>
          </a:p>
          <a:p>
            <a:r>
              <a:rPr lang="en-US" sz="3000" dirty="0"/>
              <a:t>Prevalence of HPV </a:t>
            </a:r>
            <a:r>
              <a:rPr lang="en-US" sz="3000" b="1" dirty="0"/>
              <a:t>66, 45, 39</a:t>
            </a:r>
            <a:r>
              <a:rPr lang="en-US" sz="3000" dirty="0"/>
              <a:t>, 31, and 33 increased with time. Of note, three HR HPVs in bold are not included in HPV vaccine.</a:t>
            </a:r>
          </a:p>
        </p:txBody>
      </p:sp>
      <p:sp>
        <p:nvSpPr>
          <p:cNvPr id="3" name="textruta 2">
            <a:extLst>
              <a:ext uri="{FF2B5EF4-FFF2-40B4-BE49-F238E27FC236}">
                <a16:creationId xmlns:a16="http://schemas.microsoft.com/office/drawing/2014/main" id="{A20C5B51-D692-07FE-D111-BBE2AFE9B14F}"/>
              </a:ext>
            </a:extLst>
          </p:cNvPr>
          <p:cNvSpPr txBox="1"/>
          <p:nvPr/>
        </p:nvSpPr>
        <p:spPr>
          <a:xfrm>
            <a:off x="1266357" y="92333"/>
            <a:ext cx="10239103" cy="553998"/>
          </a:xfrm>
          <a:prstGeom prst="rect">
            <a:avLst/>
          </a:prstGeom>
          <a:noFill/>
        </p:spPr>
        <p:txBody>
          <a:bodyPr wrap="square" rtlCol="0">
            <a:spAutoFit/>
          </a:bodyPr>
          <a:lstStyle/>
          <a:p>
            <a:r>
              <a:rPr lang="en-US" sz="3000" b="1" dirty="0"/>
              <a:t>HR-HPV genotype prevalence in cervical disease</a:t>
            </a:r>
          </a:p>
        </p:txBody>
      </p:sp>
      <p:sp>
        <p:nvSpPr>
          <p:cNvPr id="4" name="textruta 3">
            <a:extLst>
              <a:ext uri="{FF2B5EF4-FFF2-40B4-BE49-F238E27FC236}">
                <a16:creationId xmlns:a16="http://schemas.microsoft.com/office/drawing/2014/main" id="{A1851018-88D0-2C59-76DB-FA44CF29B234}"/>
              </a:ext>
            </a:extLst>
          </p:cNvPr>
          <p:cNvSpPr txBox="1"/>
          <p:nvPr/>
        </p:nvSpPr>
        <p:spPr>
          <a:xfrm>
            <a:off x="6490061" y="6488668"/>
            <a:ext cx="5206070" cy="369332"/>
          </a:xfrm>
          <a:prstGeom prst="rect">
            <a:avLst/>
          </a:prstGeom>
          <a:noFill/>
        </p:spPr>
        <p:txBody>
          <a:bodyPr wrap="square" rtlCol="0">
            <a:spAutoFit/>
          </a:bodyPr>
          <a:lstStyle/>
          <a:p>
            <a:r>
              <a:rPr lang="sv-SE" i="1" dirty="0" err="1"/>
              <a:t>Sokolovska</a:t>
            </a:r>
            <a:r>
              <a:rPr lang="sv-SE" i="1" dirty="0"/>
              <a:t> L et al, </a:t>
            </a:r>
            <a:r>
              <a:rPr lang="sv-SE" i="1" dirty="0" err="1"/>
              <a:t>Frontiers</a:t>
            </a:r>
            <a:r>
              <a:rPr lang="sv-SE" i="1" dirty="0"/>
              <a:t> in </a:t>
            </a:r>
            <a:r>
              <a:rPr lang="sv-SE" i="1" dirty="0" err="1"/>
              <a:t>Oncology</a:t>
            </a:r>
            <a:r>
              <a:rPr lang="sv-SE" i="1" dirty="0"/>
              <a:t> 2025</a:t>
            </a:r>
          </a:p>
        </p:txBody>
      </p:sp>
    </p:spTree>
    <p:extLst>
      <p:ext uri="{BB962C8B-B14F-4D97-AF65-F5344CB8AC3E}">
        <p14:creationId xmlns:p14="http://schemas.microsoft.com/office/powerpoint/2010/main" val="305133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7830C3E-9491-2F94-EBE5-D94F37633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552" y="1028903"/>
            <a:ext cx="7311405" cy="4966804"/>
          </a:xfrm>
          <a:prstGeom prst="rect">
            <a:avLst/>
          </a:prstGeom>
          <a:noFill/>
          <a:extLst>
            <a:ext uri="{909E8E84-426E-40DD-AFC4-6F175D3DCCD1}">
              <a14:hiddenFill xmlns:a14="http://schemas.microsoft.com/office/drawing/2010/main">
                <a:solidFill>
                  <a:srgbClr val="FFFFFF"/>
                </a:solidFill>
              </a14:hiddenFill>
            </a:ext>
          </a:extLst>
        </p:spPr>
      </p:pic>
      <p:sp>
        <p:nvSpPr>
          <p:cNvPr id="2" name="Ellips 1">
            <a:extLst>
              <a:ext uri="{FF2B5EF4-FFF2-40B4-BE49-F238E27FC236}">
                <a16:creationId xmlns:a16="http://schemas.microsoft.com/office/drawing/2014/main" id="{77C0C5B2-B95C-349B-C8BD-2633CFD1EFE9}"/>
              </a:ext>
            </a:extLst>
          </p:cNvPr>
          <p:cNvSpPr/>
          <p:nvPr/>
        </p:nvSpPr>
        <p:spPr>
          <a:xfrm>
            <a:off x="9429203" y="3670663"/>
            <a:ext cx="1894115" cy="1162594"/>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4A083141-D34B-C431-5BCE-3B9AB8033A3C}"/>
              </a:ext>
            </a:extLst>
          </p:cNvPr>
          <p:cNvSpPr txBox="1"/>
          <p:nvPr/>
        </p:nvSpPr>
        <p:spPr>
          <a:xfrm>
            <a:off x="269966" y="1536174"/>
            <a:ext cx="2658971" cy="3785652"/>
          </a:xfrm>
          <a:prstGeom prst="rect">
            <a:avLst/>
          </a:prstGeom>
          <a:noFill/>
        </p:spPr>
        <p:txBody>
          <a:bodyPr wrap="square" rtlCol="0">
            <a:spAutoFit/>
          </a:bodyPr>
          <a:lstStyle/>
          <a:p>
            <a:r>
              <a:rPr lang="en-US" sz="3000" dirty="0">
                <a:hlinkClick r:id="rId3" tooltip="Learn more about Phylogenetic trees from ScienceDirect's AI-generated Topic Pages"/>
              </a:rPr>
              <a:t>Phylogenetic trees</a:t>
            </a:r>
            <a:r>
              <a:rPr lang="en-US" sz="3000" dirty="0"/>
              <a:t> showing representative types and variant lineages/ </a:t>
            </a:r>
            <a:r>
              <a:rPr lang="en-US" sz="3000" dirty="0" err="1"/>
              <a:t>sublineages</a:t>
            </a:r>
            <a:r>
              <a:rPr lang="en-US" sz="3000" dirty="0"/>
              <a:t> of alpha-9. </a:t>
            </a:r>
            <a:endParaRPr lang="sv-SE" sz="3000" dirty="0"/>
          </a:p>
        </p:txBody>
      </p:sp>
      <p:sp>
        <p:nvSpPr>
          <p:cNvPr id="4" name="textruta 3">
            <a:extLst>
              <a:ext uri="{FF2B5EF4-FFF2-40B4-BE49-F238E27FC236}">
                <a16:creationId xmlns:a16="http://schemas.microsoft.com/office/drawing/2014/main" id="{6AD76B24-55DA-258C-F0E4-89F84D96488D}"/>
              </a:ext>
            </a:extLst>
          </p:cNvPr>
          <p:cNvSpPr txBox="1"/>
          <p:nvPr/>
        </p:nvSpPr>
        <p:spPr>
          <a:xfrm>
            <a:off x="128449" y="5921430"/>
            <a:ext cx="8804366" cy="923330"/>
          </a:xfrm>
          <a:prstGeom prst="rect">
            <a:avLst/>
          </a:prstGeom>
          <a:noFill/>
        </p:spPr>
        <p:txBody>
          <a:bodyPr wrap="square" rtlCol="0">
            <a:spAutoFit/>
          </a:bodyPr>
          <a:lstStyle/>
          <a:p>
            <a:r>
              <a:rPr lang="sv-SE" i="1" dirty="0" err="1"/>
              <a:t>Adapted</a:t>
            </a:r>
            <a:r>
              <a:rPr lang="sv-SE" i="1" dirty="0"/>
              <a:t> from Robert D. Burk, </a:t>
            </a:r>
            <a:r>
              <a:rPr lang="sv-SE" i="1" dirty="0" err="1"/>
              <a:t>Ariana</a:t>
            </a:r>
            <a:r>
              <a:rPr lang="sv-SE" i="1" dirty="0"/>
              <a:t> </a:t>
            </a:r>
            <a:r>
              <a:rPr lang="sv-SE" i="1" dirty="0" err="1"/>
              <a:t>Harari</a:t>
            </a:r>
            <a:r>
              <a:rPr lang="sv-SE" i="1" dirty="0"/>
              <a:t>, </a:t>
            </a:r>
            <a:r>
              <a:rPr lang="sv-SE" i="1" dirty="0" err="1"/>
              <a:t>Zigui</a:t>
            </a:r>
            <a:r>
              <a:rPr lang="sv-SE" i="1" dirty="0"/>
              <a:t> Chen,</a:t>
            </a:r>
          </a:p>
          <a:p>
            <a:r>
              <a:rPr lang="sv-SE" i="1" dirty="0"/>
              <a:t>Human </a:t>
            </a:r>
            <a:r>
              <a:rPr lang="sv-SE" i="1" dirty="0" err="1"/>
              <a:t>papillomavirus</a:t>
            </a:r>
            <a:r>
              <a:rPr lang="sv-SE" i="1" dirty="0"/>
              <a:t> </a:t>
            </a:r>
            <a:r>
              <a:rPr lang="sv-SE" i="1" dirty="0" err="1"/>
              <a:t>genome</a:t>
            </a:r>
            <a:r>
              <a:rPr lang="sv-SE" i="1" dirty="0"/>
              <a:t> variants, </a:t>
            </a:r>
            <a:r>
              <a:rPr lang="sv-SE" i="1" dirty="0" err="1"/>
              <a:t>Virology</a:t>
            </a:r>
            <a:r>
              <a:rPr lang="sv-SE" i="1" dirty="0"/>
              <a:t>, 2013 https://www.sciencedirect.com/science/article/pii/S0042682213004388</a:t>
            </a:r>
          </a:p>
        </p:txBody>
      </p:sp>
      <p:sp>
        <p:nvSpPr>
          <p:cNvPr id="5" name="textruta 4">
            <a:extLst>
              <a:ext uri="{FF2B5EF4-FFF2-40B4-BE49-F238E27FC236}">
                <a16:creationId xmlns:a16="http://schemas.microsoft.com/office/drawing/2014/main" id="{2AB59639-D31F-4D5D-CE64-07907940DB00}"/>
              </a:ext>
            </a:extLst>
          </p:cNvPr>
          <p:cNvSpPr txBox="1"/>
          <p:nvPr/>
        </p:nvSpPr>
        <p:spPr>
          <a:xfrm>
            <a:off x="169817" y="96725"/>
            <a:ext cx="12022183" cy="553998"/>
          </a:xfrm>
          <a:prstGeom prst="rect">
            <a:avLst/>
          </a:prstGeom>
          <a:noFill/>
        </p:spPr>
        <p:txBody>
          <a:bodyPr wrap="square" rtlCol="0">
            <a:spAutoFit/>
          </a:bodyPr>
          <a:lstStyle/>
          <a:p>
            <a:r>
              <a:rPr lang="en-US" sz="3000" b="1" dirty="0"/>
              <a:t>The main efforts were put into WGS of the dominant HR HPV – HPV16</a:t>
            </a:r>
          </a:p>
        </p:txBody>
      </p:sp>
    </p:spTree>
    <p:extLst>
      <p:ext uri="{BB962C8B-B14F-4D97-AF65-F5344CB8AC3E}">
        <p14:creationId xmlns:p14="http://schemas.microsoft.com/office/powerpoint/2010/main" val="283622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FA0488E-B684-4440-D66C-1669FA334B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854" y="1240411"/>
            <a:ext cx="10337072" cy="5434148"/>
          </a:xfrm>
          <a:prstGeom prst="rect">
            <a:avLst/>
          </a:prstGeom>
          <a:noFill/>
          <a:ln>
            <a:noFill/>
          </a:ln>
        </p:spPr>
      </p:pic>
      <p:sp>
        <p:nvSpPr>
          <p:cNvPr id="6" name="textruta 5">
            <a:extLst>
              <a:ext uri="{FF2B5EF4-FFF2-40B4-BE49-F238E27FC236}">
                <a16:creationId xmlns:a16="http://schemas.microsoft.com/office/drawing/2014/main" id="{2EB56206-9F66-E5A3-F355-241FF68ABB54}"/>
              </a:ext>
            </a:extLst>
          </p:cNvPr>
          <p:cNvSpPr txBox="1"/>
          <p:nvPr/>
        </p:nvSpPr>
        <p:spPr>
          <a:xfrm>
            <a:off x="490038" y="139341"/>
            <a:ext cx="10162903" cy="1292662"/>
          </a:xfrm>
          <a:prstGeom prst="rect">
            <a:avLst/>
          </a:prstGeom>
          <a:solidFill>
            <a:schemeClr val="bg1"/>
          </a:solidFill>
        </p:spPr>
        <p:txBody>
          <a:bodyPr wrap="square" rtlCol="0">
            <a:spAutoFit/>
          </a:bodyPr>
          <a:lstStyle/>
          <a:p>
            <a:r>
              <a:rPr lang="en-GB" sz="2600" b="1" dirty="0"/>
              <a:t>The first Latvian study group </a:t>
            </a:r>
            <a:r>
              <a:rPr lang="en-GB" sz="2600" dirty="0"/>
              <a:t>Patients with squamous cell carcinomas (SCC) grades 1 to 3, cervical intraepithelial lesions (CIN) stages I to III, CINIII/carcinoma in situ (n=16). </a:t>
            </a:r>
            <a:endParaRPr lang="sv-SE" sz="2600" dirty="0"/>
          </a:p>
        </p:txBody>
      </p:sp>
      <p:sp>
        <p:nvSpPr>
          <p:cNvPr id="2" name="Rektangel 1">
            <a:extLst>
              <a:ext uri="{FF2B5EF4-FFF2-40B4-BE49-F238E27FC236}">
                <a16:creationId xmlns:a16="http://schemas.microsoft.com/office/drawing/2014/main" id="{B98E37E7-25FA-4848-A997-2C3BA688B03B}"/>
              </a:ext>
            </a:extLst>
          </p:cNvPr>
          <p:cNvSpPr/>
          <p:nvPr/>
        </p:nvSpPr>
        <p:spPr>
          <a:xfrm>
            <a:off x="7845424" y="1266536"/>
            <a:ext cx="3153502" cy="55914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04DC0219-FA3C-8566-5E30-474A89D88BB4}"/>
              </a:ext>
            </a:extLst>
          </p:cNvPr>
          <p:cNvSpPr txBox="1"/>
          <p:nvPr/>
        </p:nvSpPr>
        <p:spPr>
          <a:xfrm>
            <a:off x="8837205" y="6015165"/>
            <a:ext cx="2939143" cy="646331"/>
          </a:xfrm>
          <a:prstGeom prst="rect">
            <a:avLst/>
          </a:prstGeom>
          <a:noFill/>
        </p:spPr>
        <p:txBody>
          <a:bodyPr wrap="square" rtlCol="0">
            <a:spAutoFit/>
          </a:bodyPr>
          <a:lstStyle/>
          <a:p>
            <a:r>
              <a:rPr lang="en-GB" i="1" dirty="0" err="1"/>
              <a:t>Zrelov</a:t>
            </a:r>
            <a:r>
              <a:rPr lang="en-GB" i="1" dirty="0"/>
              <a:t> N et al, in manuscript</a:t>
            </a:r>
            <a:endParaRPr lang="sv-SE" i="1" dirty="0"/>
          </a:p>
          <a:p>
            <a:endParaRPr lang="sv-SE" dirty="0"/>
          </a:p>
        </p:txBody>
      </p:sp>
      <p:sp>
        <p:nvSpPr>
          <p:cNvPr id="8" name="textruta 7">
            <a:extLst>
              <a:ext uri="{FF2B5EF4-FFF2-40B4-BE49-F238E27FC236}">
                <a16:creationId xmlns:a16="http://schemas.microsoft.com/office/drawing/2014/main" id="{8BD1ED30-6FEE-3023-061D-1134417265F8}"/>
              </a:ext>
            </a:extLst>
          </p:cNvPr>
          <p:cNvSpPr txBox="1"/>
          <p:nvPr/>
        </p:nvSpPr>
        <p:spPr>
          <a:xfrm>
            <a:off x="8615136" y="1571344"/>
            <a:ext cx="2037805" cy="4247317"/>
          </a:xfrm>
          <a:prstGeom prst="rect">
            <a:avLst/>
          </a:prstGeom>
          <a:noFill/>
        </p:spPr>
        <p:txBody>
          <a:bodyPr wrap="square" rtlCol="0">
            <a:spAutoFit/>
          </a:bodyPr>
          <a:lstStyle/>
          <a:p>
            <a:r>
              <a:rPr lang="en-GB" dirty="0"/>
              <a:t>Genotypes of </a:t>
            </a:r>
            <a:r>
              <a:rPr lang="en-GB" dirty="0" err="1"/>
              <a:t>hrHPV</a:t>
            </a:r>
            <a:r>
              <a:rPr lang="en-GB" dirty="0"/>
              <a:t> were detected by commercial PCR using </a:t>
            </a:r>
            <a:r>
              <a:rPr lang="en-GB" dirty="0" err="1"/>
              <a:t>quantitive</a:t>
            </a:r>
            <a:r>
              <a:rPr lang="en-GB" dirty="0"/>
              <a:t> assay </a:t>
            </a:r>
            <a:r>
              <a:rPr lang="en-GB" dirty="0" err="1"/>
              <a:t>AllPlex</a:t>
            </a:r>
            <a:r>
              <a:rPr lang="en-GB" dirty="0"/>
              <a:t> (both </a:t>
            </a:r>
            <a:r>
              <a:rPr lang="en-GB" dirty="0" err="1"/>
              <a:t>Seegene</a:t>
            </a:r>
            <a:r>
              <a:rPr lang="en-GB" dirty="0"/>
              <a:t>), providing virus load as Ct, and semiquantitative </a:t>
            </a:r>
            <a:r>
              <a:rPr lang="en-GB" dirty="0" err="1"/>
              <a:t>AnyPlex</a:t>
            </a:r>
            <a:r>
              <a:rPr lang="en-GB" dirty="0"/>
              <a:t> II kit providing data on virus load as high (+++), medium (++) and low (+).</a:t>
            </a:r>
            <a:endParaRPr lang="sv-SE" dirty="0"/>
          </a:p>
        </p:txBody>
      </p:sp>
    </p:spTree>
    <p:extLst>
      <p:ext uri="{BB962C8B-B14F-4D97-AF65-F5344CB8AC3E}">
        <p14:creationId xmlns:p14="http://schemas.microsoft.com/office/powerpoint/2010/main" val="588133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5F24CD3-3D22-FA2F-7506-EDEA19B4F85E}"/>
              </a:ext>
            </a:extLst>
          </p:cNvPr>
          <p:cNvSpPr txBox="1"/>
          <p:nvPr/>
        </p:nvSpPr>
        <p:spPr>
          <a:xfrm>
            <a:off x="2042160" y="1371601"/>
            <a:ext cx="8891451" cy="5170646"/>
          </a:xfrm>
          <a:prstGeom prst="rect">
            <a:avLst/>
          </a:prstGeom>
          <a:noFill/>
        </p:spPr>
        <p:txBody>
          <a:bodyPr wrap="square" rtlCol="0">
            <a:spAutoFit/>
          </a:bodyPr>
          <a:lstStyle/>
          <a:p>
            <a:r>
              <a:rPr lang="en-GB" sz="3000" dirty="0"/>
              <a:t>The whole genome sequencing for the samples (PV809647-PV809650, PV809661, PV809662) was performed in kind by </a:t>
            </a:r>
            <a:r>
              <a:rPr lang="en-GB" sz="3000" dirty="0" err="1"/>
              <a:t>Eligens</a:t>
            </a:r>
            <a:r>
              <a:rPr lang="en-GB" sz="3000" dirty="0"/>
              <a:t> company (Riga, Latvia) on the </a:t>
            </a:r>
            <a:r>
              <a:rPr lang="en-GB" sz="3000" dirty="0" err="1"/>
              <a:t>lllumina</a:t>
            </a:r>
            <a:r>
              <a:rPr lang="en-GB" sz="3000" dirty="0"/>
              <a:t> HiSeq2500 platform (read length: 2 x 100 bp, output: 10 Gb per sample). </a:t>
            </a:r>
          </a:p>
          <a:p>
            <a:endParaRPr lang="en-GB" sz="3000" dirty="0"/>
          </a:p>
          <a:p>
            <a:r>
              <a:rPr lang="en-GB" sz="3000" dirty="0"/>
              <a:t>The whole genome sequencing for the samples (PV809651 - PV809660) was performed by </a:t>
            </a:r>
            <a:r>
              <a:rPr lang="en-GB" sz="3000" dirty="0" err="1"/>
              <a:t>CeGaT</a:t>
            </a:r>
            <a:r>
              <a:rPr lang="en-GB" sz="3000" dirty="0"/>
              <a:t> company (Tübingen, Germany) on the Illumina </a:t>
            </a:r>
            <a:r>
              <a:rPr lang="en-GB" sz="3000" dirty="0" err="1"/>
              <a:t>NovaSeq</a:t>
            </a:r>
            <a:r>
              <a:rPr lang="en-GB" sz="3000" dirty="0"/>
              <a:t> 6000 platform (read length: 2 x 100 bp, output: 52 Gb per sample). </a:t>
            </a:r>
            <a:endParaRPr lang="sv-SE" sz="3000" dirty="0"/>
          </a:p>
        </p:txBody>
      </p:sp>
      <p:sp>
        <p:nvSpPr>
          <p:cNvPr id="3" name="textruta 2">
            <a:extLst>
              <a:ext uri="{FF2B5EF4-FFF2-40B4-BE49-F238E27FC236}">
                <a16:creationId xmlns:a16="http://schemas.microsoft.com/office/drawing/2014/main" id="{F2A35BF9-C413-1A74-5CFD-EB68C105CB98}"/>
              </a:ext>
            </a:extLst>
          </p:cNvPr>
          <p:cNvSpPr txBox="1"/>
          <p:nvPr/>
        </p:nvSpPr>
        <p:spPr>
          <a:xfrm>
            <a:off x="2991394" y="418012"/>
            <a:ext cx="7537268" cy="1077218"/>
          </a:xfrm>
          <a:prstGeom prst="rect">
            <a:avLst/>
          </a:prstGeom>
          <a:noFill/>
        </p:spPr>
        <p:txBody>
          <a:bodyPr wrap="square" rtlCol="0">
            <a:spAutoFit/>
          </a:bodyPr>
          <a:lstStyle/>
          <a:p>
            <a:r>
              <a:rPr lang="sv-SE" sz="3200" b="1" dirty="0" err="1"/>
              <a:t>Whole</a:t>
            </a:r>
            <a:r>
              <a:rPr lang="sv-SE" sz="3200" b="1" dirty="0"/>
              <a:t> </a:t>
            </a:r>
            <a:r>
              <a:rPr lang="sv-SE" sz="3200" b="1" dirty="0" err="1"/>
              <a:t>genome</a:t>
            </a:r>
            <a:r>
              <a:rPr lang="sv-SE" sz="3200" b="1" dirty="0"/>
              <a:t> </a:t>
            </a:r>
            <a:r>
              <a:rPr lang="sv-SE" sz="3200" b="1" dirty="0" err="1"/>
              <a:t>sequencing</a:t>
            </a:r>
            <a:r>
              <a:rPr lang="sv-SE" sz="3200" b="1" dirty="0"/>
              <a:t> (WGS)</a:t>
            </a:r>
            <a:endParaRPr lang="sv-SE" sz="3200" dirty="0"/>
          </a:p>
          <a:p>
            <a:endParaRPr lang="sv-SE" sz="3200" dirty="0"/>
          </a:p>
        </p:txBody>
      </p:sp>
    </p:spTree>
    <p:extLst>
      <p:ext uri="{BB962C8B-B14F-4D97-AF65-F5344CB8AC3E}">
        <p14:creationId xmlns:p14="http://schemas.microsoft.com/office/powerpoint/2010/main" val="158070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5D1E1-2A2E-6FA6-6326-CCE2E188D0C5}"/>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58C62305-2D35-4665-C046-47465DA84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865" y="1888871"/>
            <a:ext cx="6564675" cy="4459533"/>
          </a:xfrm>
          <a:prstGeom prst="rect">
            <a:avLst/>
          </a:prstGeom>
          <a:noFill/>
          <a:extLst>
            <a:ext uri="{909E8E84-426E-40DD-AFC4-6F175D3DCCD1}">
              <a14:hiddenFill xmlns:a14="http://schemas.microsoft.com/office/drawing/2010/main">
                <a:solidFill>
                  <a:srgbClr val="FFFFFF"/>
                </a:solidFill>
              </a14:hiddenFill>
            </a:ext>
          </a:extLst>
        </p:spPr>
      </p:pic>
      <p:sp>
        <p:nvSpPr>
          <p:cNvPr id="2" name="Ellips 1">
            <a:extLst>
              <a:ext uri="{FF2B5EF4-FFF2-40B4-BE49-F238E27FC236}">
                <a16:creationId xmlns:a16="http://schemas.microsoft.com/office/drawing/2014/main" id="{32EB5E98-E0E4-5C15-663D-321FDED27A33}"/>
              </a:ext>
            </a:extLst>
          </p:cNvPr>
          <p:cNvSpPr/>
          <p:nvPr/>
        </p:nvSpPr>
        <p:spPr>
          <a:xfrm>
            <a:off x="10620103" y="4271554"/>
            <a:ext cx="1096191" cy="830550"/>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4B0F94F4-3B67-8AFD-93F3-A3B03427BE93}"/>
              </a:ext>
            </a:extLst>
          </p:cNvPr>
          <p:cNvSpPr txBox="1"/>
          <p:nvPr/>
        </p:nvSpPr>
        <p:spPr>
          <a:xfrm>
            <a:off x="475705" y="1235729"/>
            <a:ext cx="4190406" cy="5170646"/>
          </a:xfrm>
          <a:prstGeom prst="rect">
            <a:avLst/>
          </a:prstGeom>
          <a:noFill/>
        </p:spPr>
        <p:txBody>
          <a:bodyPr wrap="square" rtlCol="0">
            <a:spAutoFit/>
          </a:bodyPr>
          <a:lstStyle/>
          <a:p>
            <a:r>
              <a:rPr lang="en-GB" sz="2200" dirty="0"/>
              <a:t>Within the current framework of the HPV16 (sub)lineage designation, all 16 of the Latvian cervical cancer sequences we were able to reconstruct clustered together with the so-called “A” lineage of HPV16. </a:t>
            </a:r>
          </a:p>
          <a:p>
            <a:endParaRPr lang="en-GB" sz="2200" dirty="0"/>
          </a:p>
          <a:p>
            <a:r>
              <a:rPr lang="en-GB" sz="2200" dirty="0"/>
              <a:t>More specifically, 13 of the isolates are most closely related to the “European” </a:t>
            </a:r>
            <a:r>
              <a:rPr lang="en-GB" sz="2200" dirty="0" err="1"/>
              <a:t>sublineage</a:t>
            </a:r>
            <a:r>
              <a:rPr lang="en-GB" sz="2200" dirty="0"/>
              <a:t> A1, whereas 3 of the isolates seem to cluster together with the “European” </a:t>
            </a:r>
            <a:r>
              <a:rPr lang="en-GB" sz="2200" dirty="0" err="1"/>
              <a:t>sublineage</a:t>
            </a:r>
            <a:r>
              <a:rPr lang="en-GB" sz="2200" dirty="0"/>
              <a:t> A2 reference </a:t>
            </a:r>
            <a:endParaRPr lang="sv-SE" sz="2200" dirty="0"/>
          </a:p>
        </p:txBody>
      </p:sp>
      <p:sp>
        <p:nvSpPr>
          <p:cNvPr id="5" name="textruta 4">
            <a:extLst>
              <a:ext uri="{FF2B5EF4-FFF2-40B4-BE49-F238E27FC236}">
                <a16:creationId xmlns:a16="http://schemas.microsoft.com/office/drawing/2014/main" id="{331CA1ED-0EF7-371A-B80B-5AD9461913C9}"/>
              </a:ext>
            </a:extLst>
          </p:cNvPr>
          <p:cNvSpPr txBox="1"/>
          <p:nvPr/>
        </p:nvSpPr>
        <p:spPr>
          <a:xfrm>
            <a:off x="318949" y="365572"/>
            <a:ext cx="12051575" cy="553998"/>
          </a:xfrm>
          <a:prstGeom prst="rect">
            <a:avLst/>
          </a:prstGeom>
          <a:noFill/>
        </p:spPr>
        <p:txBody>
          <a:bodyPr wrap="square" rtlCol="0">
            <a:spAutoFit/>
          </a:bodyPr>
          <a:lstStyle/>
          <a:p>
            <a:r>
              <a:rPr lang="en-US" sz="3000" b="1" dirty="0"/>
              <a:t>Latvian HPV16 isolates belong to </a:t>
            </a:r>
            <a:r>
              <a:rPr lang="en-US" sz="3000" b="1" dirty="0" err="1"/>
              <a:t>sublineage</a:t>
            </a:r>
            <a:r>
              <a:rPr lang="en-US" sz="3000" b="1" dirty="0"/>
              <a:t> A1 (n=13) and A2 (n=3) </a:t>
            </a:r>
          </a:p>
        </p:txBody>
      </p:sp>
    </p:spTree>
    <p:extLst>
      <p:ext uri="{BB962C8B-B14F-4D97-AF65-F5344CB8AC3E}">
        <p14:creationId xmlns:p14="http://schemas.microsoft.com/office/powerpoint/2010/main" val="359888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8D80967D-F00F-3599-681C-CA6DF4118D09}"/>
              </a:ext>
            </a:extLst>
          </p:cNvPr>
          <p:cNvSpPr txBox="1"/>
          <p:nvPr/>
        </p:nvSpPr>
        <p:spPr>
          <a:xfrm>
            <a:off x="1543595" y="612844"/>
            <a:ext cx="9821092" cy="5632311"/>
          </a:xfrm>
          <a:prstGeom prst="rect">
            <a:avLst/>
          </a:prstGeom>
          <a:noFill/>
        </p:spPr>
        <p:txBody>
          <a:bodyPr wrap="square" rtlCol="0">
            <a:spAutoFit/>
          </a:bodyPr>
          <a:lstStyle/>
          <a:p>
            <a:r>
              <a:rPr lang="lv-LV" sz="3000" dirty="0"/>
              <a:t>Cervical cancer (CC) is the second most common cancer affecting women in EU, associated with high-risk human papillomaviruses (hrHPV) infection. </a:t>
            </a:r>
            <a:endParaRPr lang="sv-SE" sz="3000" dirty="0"/>
          </a:p>
          <a:p>
            <a:endParaRPr lang="sv-SE" sz="3000" dirty="0"/>
          </a:p>
          <a:p>
            <a:r>
              <a:rPr lang="lv-LV" sz="3000" dirty="0"/>
              <a:t>CC is preventable by HPV screening and HPV vaccination, both insufficiently efficient in widening EU countries as Latvia, and not supported in EU-associated countries as Ukraine, requesting policy change. </a:t>
            </a:r>
            <a:endParaRPr lang="sv-SE" sz="3000" dirty="0"/>
          </a:p>
          <a:p>
            <a:endParaRPr lang="sv-SE" sz="3000" dirty="0"/>
          </a:p>
          <a:p>
            <a:r>
              <a:rPr lang="lv-LV" sz="3000" b="1" dirty="0"/>
              <a:t>To promote this, we will genotype and sequence regionally prevalent CC-causing hrHPVs, such data is currently missing</a:t>
            </a:r>
            <a:r>
              <a:rPr lang="lv-LV" sz="3000" dirty="0"/>
              <a:t>. </a:t>
            </a:r>
            <a:endParaRPr lang="sv-SE" sz="3000" dirty="0"/>
          </a:p>
        </p:txBody>
      </p:sp>
    </p:spTree>
    <p:extLst>
      <p:ext uri="{BB962C8B-B14F-4D97-AF65-F5344CB8AC3E}">
        <p14:creationId xmlns:p14="http://schemas.microsoft.com/office/powerpoint/2010/main" val="3007333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3D structure of L1 HPV16 protein showing the positions of the... | Download  Scientific Diagram">
            <a:extLst>
              <a:ext uri="{FF2B5EF4-FFF2-40B4-BE49-F238E27FC236}">
                <a16:creationId xmlns:a16="http://schemas.microsoft.com/office/drawing/2014/main" id="{BF1AD205-81A8-C9FE-1870-2C7E900AD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978" y="1489284"/>
            <a:ext cx="5540634" cy="266470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C6132F23-0D7D-63F3-B71B-CB2C03DCD78B}"/>
              </a:ext>
            </a:extLst>
          </p:cNvPr>
          <p:cNvSpPr txBox="1"/>
          <p:nvPr/>
        </p:nvSpPr>
        <p:spPr>
          <a:xfrm>
            <a:off x="877388" y="1489284"/>
            <a:ext cx="4493623" cy="2462213"/>
          </a:xfrm>
          <a:prstGeom prst="rect">
            <a:avLst/>
          </a:prstGeom>
          <a:noFill/>
        </p:spPr>
        <p:txBody>
          <a:bodyPr wrap="square" rtlCol="0">
            <a:spAutoFit/>
          </a:bodyPr>
          <a:lstStyle/>
          <a:p>
            <a:r>
              <a:rPr lang="en-US" sz="2200" dirty="0"/>
              <a:t>L1 in an HPV vaccine is the </a:t>
            </a:r>
            <a:r>
              <a:rPr lang="en-US" sz="2200" b="1" dirty="0">
                <a:effectLst/>
              </a:rPr>
              <a:t>major capsid protein</a:t>
            </a:r>
            <a:r>
              <a:rPr lang="en-US" sz="2200" dirty="0"/>
              <a:t> HPVs. It is the key component of vaccines like Gardasil and </a:t>
            </a:r>
            <a:r>
              <a:rPr lang="en-US" sz="2200" dirty="0" err="1"/>
              <a:t>Cervarix</a:t>
            </a:r>
            <a:r>
              <a:rPr lang="en-US" sz="2200" dirty="0"/>
              <a:t> because it can be used to create </a:t>
            </a:r>
            <a:r>
              <a:rPr lang="en-US" sz="2200" b="1" dirty="0">
                <a:hlinkClick r:id="rId4"/>
              </a:rPr>
              <a:t>virus-like particles (VLPs)</a:t>
            </a:r>
            <a:r>
              <a:rPr lang="en-US" sz="2200" dirty="0"/>
              <a:t>, which mimic the outer shell of the virus. </a:t>
            </a:r>
            <a:endParaRPr lang="sv-SE" sz="2200" dirty="0"/>
          </a:p>
        </p:txBody>
      </p:sp>
      <p:sp>
        <p:nvSpPr>
          <p:cNvPr id="4" name="textruta 3">
            <a:extLst>
              <a:ext uri="{FF2B5EF4-FFF2-40B4-BE49-F238E27FC236}">
                <a16:creationId xmlns:a16="http://schemas.microsoft.com/office/drawing/2014/main" id="{A90C8D63-5160-BDE5-63CE-0B6258ECC449}"/>
              </a:ext>
            </a:extLst>
          </p:cNvPr>
          <p:cNvSpPr txBox="1"/>
          <p:nvPr/>
        </p:nvSpPr>
        <p:spPr>
          <a:xfrm>
            <a:off x="545374" y="4285232"/>
            <a:ext cx="11101252" cy="2462213"/>
          </a:xfrm>
          <a:prstGeom prst="rect">
            <a:avLst/>
          </a:prstGeom>
          <a:noFill/>
        </p:spPr>
        <p:txBody>
          <a:bodyPr wrap="square" rtlCol="0">
            <a:spAutoFit/>
          </a:bodyPr>
          <a:lstStyle/>
          <a:p>
            <a:r>
              <a:rPr lang="sv-SE" sz="2200" dirty="0"/>
              <a:t>I</a:t>
            </a:r>
            <a:r>
              <a:rPr lang="en-GB" sz="2200" dirty="0"/>
              <a:t>n the L1 ORF of the Latvian isolates, we observed SNPs at 12 sites (3 nonsynonymous and 9 synonymous). The main was L1 polymorphism led to aa substitutions A266T and was detected in 10/16 (62,5%). </a:t>
            </a:r>
          </a:p>
          <a:p>
            <a:endParaRPr lang="en-GB" sz="2200" dirty="0"/>
          </a:p>
          <a:p>
            <a:r>
              <a:rPr lang="en-GB" sz="2200" dirty="0"/>
              <a:t>Prevalence of L1:A266T remained stable in the viral population, with no difference between samples collected before  and after 2019. Distribution of A266T was not related to the disease severity (did not differ between CINIII/G1 and G2/G cases; all P values &gt;0.1). </a:t>
            </a:r>
          </a:p>
        </p:txBody>
      </p:sp>
      <p:sp>
        <p:nvSpPr>
          <p:cNvPr id="5" name="textruta 4">
            <a:extLst>
              <a:ext uri="{FF2B5EF4-FFF2-40B4-BE49-F238E27FC236}">
                <a16:creationId xmlns:a16="http://schemas.microsoft.com/office/drawing/2014/main" id="{DCCE8CC4-1795-C155-C5CA-F397C4A4588A}"/>
              </a:ext>
            </a:extLst>
          </p:cNvPr>
          <p:cNvSpPr txBox="1"/>
          <p:nvPr/>
        </p:nvSpPr>
        <p:spPr>
          <a:xfrm>
            <a:off x="1097280" y="342378"/>
            <a:ext cx="10620103" cy="1015663"/>
          </a:xfrm>
          <a:prstGeom prst="rect">
            <a:avLst/>
          </a:prstGeom>
          <a:noFill/>
        </p:spPr>
        <p:txBody>
          <a:bodyPr wrap="square" rtlCol="0">
            <a:spAutoFit/>
          </a:bodyPr>
          <a:lstStyle/>
          <a:p>
            <a:r>
              <a:rPr lang="sv-SE" sz="3000" b="1" dirty="0"/>
              <a:t>HPV </a:t>
            </a:r>
            <a:r>
              <a:rPr lang="sv-SE" sz="3000" b="1" dirty="0" err="1"/>
              <a:t>vaccine</a:t>
            </a:r>
            <a:r>
              <a:rPr lang="sv-SE" sz="3000" b="1" dirty="0"/>
              <a:t> is </a:t>
            </a:r>
            <a:r>
              <a:rPr lang="sv-SE" sz="3000" b="1" dirty="0" err="1"/>
              <a:t>targeted</a:t>
            </a:r>
            <a:r>
              <a:rPr lang="sv-SE" sz="3000" b="1" dirty="0"/>
              <a:t> </a:t>
            </a:r>
            <a:r>
              <a:rPr lang="sv-SE" sz="3000" b="1" dirty="0" err="1"/>
              <a:t>against</a:t>
            </a:r>
            <a:r>
              <a:rPr lang="sv-SE" sz="3000" b="1" dirty="0"/>
              <a:t> L1 protein – </a:t>
            </a:r>
            <a:r>
              <a:rPr lang="sv-SE" sz="3000" b="1" dirty="0" err="1"/>
              <a:t>one</a:t>
            </a:r>
            <a:r>
              <a:rPr lang="sv-SE" sz="3000" b="1" dirty="0"/>
              <a:t> </a:t>
            </a:r>
            <a:r>
              <a:rPr lang="sv-SE" sz="3000" b="1" dirty="0" err="1"/>
              <a:t>can</a:t>
            </a:r>
            <a:r>
              <a:rPr lang="sv-SE" sz="3000" b="1" dirty="0"/>
              <a:t> </a:t>
            </a:r>
            <a:r>
              <a:rPr lang="sv-SE" sz="3000" b="1" dirty="0" err="1"/>
              <a:t>expect</a:t>
            </a:r>
            <a:r>
              <a:rPr lang="sv-SE" sz="3000" b="1" dirty="0"/>
              <a:t> </a:t>
            </a:r>
            <a:r>
              <a:rPr lang="sv-SE" sz="3000" b="1" dirty="0" err="1"/>
              <a:t>appearance</a:t>
            </a:r>
            <a:r>
              <a:rPr lang="sv-SE" sz="3000" b="1" dirty="0"/>
              <a:t> </a:t>
            </a:r>
            <a:r>
              <a:rPr lang="sv-SE" sz="3000" b="1" dirty="0" err="1"/>
              <a:t>of</a:t>
            </a:r>
            <a:r>
              <a:rPr lang="sv-SE" sz="3000" b="1" dirty="0"/>
              <a:t> immune </a:t>
            </a:r>
            <a:r>
              <a:rPr lang="sv-SE" sz="3000" b="1" dirty="0" err="1"/>
              <a:t>escape</a:t>
            </a:r>
            <a:r>
              <a:rPr lang="sv-SE" sz="3000" b="1" dirty="0"/>
              <a:t> variants</a:t>
            </a:r>
          </a:p>
        </p:txBody>
      </p:sp>
    </p:spTree>
    <p:extLst>
      <p:ext uri="{BB962C8B-B14F-4D97-AF65-F5344CB8AC3E}">
        <p14:creationId xmlns:p14="http://schemas.microsoft.com/office/powerpoint/2010/main" val="1756840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FAE3BA1-1636-F610-B384-FF080A69E179}"/>
              </a:ext>
            </a:extLst>
          </p:cNvPr>
          <p:cNvSpPr txBox="1"/>
          <p:nvPr/>
        </p:nvSpPr>
        <p:spPr>
          <a:xfrm>
            <a:off x="984068" y="945867"/>
            <a:ext cx="10223863" cy="5693866"/>
          </a:xfrm>
          <a:prstGeom prst="rect">
            <a:avLst/>
          </a:prstGeom>
          <a:noFill/>
        </p:spPr>
        <p:txBody>
          <a:bodyPr wrap="square" rtlCol="0">
            <a:spAutoFit/>
          </a:bodyPr>
          <a:lstStyle/>
          <a:p>
            <a:r>
              <a:rPr lang="en-GB" sz="2800" dirty="0"/>
              <a:t>We have characterized WGS of 16 isolates of the most prevalent HR HPV circulating in Latvia, HPV16 in samples collected between 2012 and 2023.</a:t>
            </a:r>
          </a:p>
          <a:p>
            <a:endParaRPr lang="en-GB" sz="2800" dirty="0"/>
          </a:p>
          <a:p>
            <a:r>
              <a:rPr lang="en-GB" sz="2800" dirty="0"/>
              <a:t>We have evaluated the rate of amino acid substitutions in L1 – target for vaccine response. It was not higher than in other ORFs. </a:t>
            </a:r>
          </a:p>
          <a:p>
            <a:endParaRPr lang="en-GB" sz="2800" dirty="0"/>
          </a:p>
          <a:p>
            <a:r>
              <a:rPr lang="en-GB" sz="2800" dirty="0"/>
              <a:t>However, we detected one substitution in L1 - </a:t>
            </a:r>
            <a:r>
              <a:rPr lang="en-US" sz="2800" dirty="0"/>
              <a:t>A266T - a potential immune escape mutation, as it is located in an immunodominant FG loop which potentially impact vaccine effectiveness. </a:t>
            </a:r>
            <a:r>
              <a:rPr lang="sv-SE" sz="2800" dirty="0"/>
              <a:t> </a:t>
            </a:r>
          </a:p>
          <a:p>
            <a:endParaRPr lang="en-GB" sz="2800" dirty="0"/>
          </a:p>
          <a:p>
            <a:r>
              <a:rPr lang="en-GB" sz="2800" dirty="0"/>
              <a:t>Local sequences of other prevalent HR HPV genotypes, such as HPV31, 33, 45 remain so far unknown.</a:t>
            </a:r>
            <a:endParaRPr lang="sv-SE" sz="2800" dirty="0"/>
          </a:p>
        </p:txBody>
      </p:sp>
      <p:sp>
        <p:nvSpPr>
          <p:cNvPr id="3" name="textruta 2">
            <a:extLst>
              <a:ext uri="{FF2B5EF4-FFF2-40B4-BE49-F238E27FC236}">
                <a16:creationId xmlns:a16="http://schemas.microsoft.com/office/drawing/2014/main" id="{05A9F62A-87F7-E838-6890-B0EFE158B572}"/>
              </a:ext>
            </a:extLst>
          </p:cNvPr>
          <p:cNvSpPr txBox="1"/>
          <p:nvPr/>
        </p:nvSpPr>
        <p:spPr>
          <a:xfrm>
            <a:off x="3592286" y="218267"/>
            <a:ext cx="6557554" cy="553998"/>
          </a:xfrm>
          <a:prstGeom prst="rect">
            <a:avLst/>
          </a:prstGeom>
          <a:noFill/>
        </p:spPr>
        <p:txBody>
          <a:bodyPr wrap="square" rtlCol="0">
            <a:spAutoFit/>
          </a:bodyPr>
          <a:lstStyle/>
          <a:p>
            <a:r>
              <a:rPr lang="sv-SE" sz="3000" b="1" dirty="0" err="1"/>
              <a:t>Results</a:t>
            </a:r>
            <a:r>
              <a:rPr lang="sv-SE" sz="3000" b="1" dirty="0"/>
              <a:t> </a:t>
            </a:r>
            <a:r>
              <a:rPr lang="sv-SE" sz="3000" b="1" dirty="0" err="1"/>
              <a:t>of</a:t>
            </a:r>
            <a:r>
              <a:rPr lang="sv-SE" sz="3000" b="1" dirty="0"/>
              <a:t> the 1st </a:t>
            </a:r>
            <a:r>
              <a:rPr lang="sv-SE" sz="3000" b="1" dirty="0" err="1"/>
              <a:t>year</a:t>
            </a:r>
            <a:r>
              <a:rPr lang="sv-SE" sz="3000" b="1" dirty="0"/>
              <a:t>:</a:t>
            </a:r>
          </a:p>
        </p:txBody>
      </p:sp>
    </p:spTree>
    <p:extLst>
      <p:ext uri="{BB962C8B-B14F-4D97-AF65-F5344CB8AC3E}">
        <p14:creationId xmlns:p14="http://schemas.microsoft.com/office/powerpoint/2010/main" val="234172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532F498-47EF-9735-313A-9D776D61BBE1}"/>
              </a:ext>
            </a:extLst>
          </p:cNvPr>
          <p:cNvSpPr txBox="1"/>
          <p:nvPr/>
        </p:nvSpPr>
        <p:spPr>
          <a:xfrm>
            <a:off x="892628" y="221468"/>
            <a:ext cx="11412583" cy="6463308"/>
          </a:xfrm>
          <a:prstGeom prst="rect">
            <a:avLst/>
          </a:prstGeom>
          <a:solidFill>
            <a:schemeClr val="bg1"/>
          </a:solidFill>
        </p:spPr>
        <p:txBody>
          <a:bodyPr wrap="square" rtlCol="0">
            <a:spAutoFit/>
          </a:bodyPr>
          <a:lstStyle/>
          <a:p>
            <a:r>
              <a:rPr lang="en-GB" sz="3200" b="1" dirty="0"/>
              <a:t>The 2</a:t>
            </a:r>
            <a:r>
              <a:rPr lang="en-GB" sz="3200" b="1" baseline="30000" dirty="0"/>
              <a:t>nd</a:t>
            </a:r>
            <a:r>
              <a:rPr lang="en-GB" sz="3200" b="1" dirty="0"/>
              <a:t> Latvian study group, continued </a:t>
            </a:r>
            <a:r>
              <a:rPr lang="en-GB" sz="3200" b="1" dirty="0" err="1"/>
              <a:t>retroprospective</a:t>
            </a:r>
            <a:r>
              <a:rPr lang="en-GB" sz="3200" b="1" dirty="0"/>
              <a:t> study</a:t>
            </a:r>
          </a:p>
          <a:p>
            <a:endParaRPr lang="en-GB" sz="3200" b="1" dirty="0"/>
          </a:p>
          <a:p>
            <a:r>
              <a:rPr lang="en-GB" sz="3200" b="1" dirty="0"/>
              <a:t>21 patients with CD followed up since 2023.</a:t>
            </a:r>
          </a:p>
          <a:p>
            <a:r>
              <a:rPr lang="en-GB" sz="3200" b="1" dirty="0"/>
              <a:t>Of these, </a:t>
            </a:r>
          </a:p>
          <a:p>
            <a:r>
              <a:rPr lang="en-GB" sz="3200" b="1" dirty="0"/>
              <a:t>- 3 are healthy</a:t>
            </a:r>
          </a:p>
          <a:p>
            <a:pPr marL="457200" indent="-457200">
              <a:buFontTx/>
              <a:buChar char="-"/>
            </a:pPr>
            <a:r>
              <a:rPr lang="en-GB" sz="3200" b="1" dirty="0"/>
              <a:t>18 have cervical lesions, mostly CINI-CINII</a:t>
            </a:r>
          </a:p>
          <a:p>
            <a:r>
              <a:rPr lang="en-GB" sz="3200" b="1" dirty="0"/>
              <a:t>All volunteered to continue follow up to detect and genotype infecting HR HPVs.</a:t>
            </a:r>
          </a:p>
          <a:p>
            <a:endParaRPr lang="en-GB" sz="3200" b="1" dirty="0"/>
          </a:p>
          <a:p>
            <a:r>
              <a:rPr lang="en-GB" sz="3200" b="1" dirty="0"/>
              <a:t>Seven samples with HPV31, 35, 45, 66 had been selected for WGS</a:t>
            </a:r>
          </a:p>
          <a:p>
            <a:endParaRPr lang="en-US" sz="3000" b="1" dirty="0"/>
          </a:p>
        </p:txBody>
      </p:sp>
      <p:sp>
        <p:nvSpPr>
          <p:cNvPr id="7" name="textruta 6">
            <a:extLst>
              <a:ext uri="{FF2B5EF4-FFF2-40B4-BE49-F238E27FC236}">
                <a16:creationId xmlns:a16="http://schemas.microsoft.com/office/drawing/2014/main" id="{49578B98-35A0-0597-03C4-5FDE9C3AE62B}"/>
              </a:ext>
            </a:extLst>
          </p:cNvPr>
          <p:cNvSpPr txBox="1"/>
          <p:nvPr/>
        </p:nvSpPr>
        <p:spPr>
          <a:xfrm>
            <a:off x="8830491" y="6361611"/>
            <a:ext cx="3200401" cy="646331"/>
          </a:xfrm>
          <a:prstGeom prst="rect">
            <a:avLst/>
          </a:prstGeom>
          <a:noFill/>
        </p:spPr>
        <p:txBody>
          <a:bodyPr wrap="square" rtlCol="0">
            <a:spAutoFit/>
          </a:bodyPr>
          <a:lstStyle/>
          <a:p>
            <a:r>
              <a:rPr lang="sv-SE" i="1" dirty="0"/>
              <a:t>Arta </a:t>
            </a:r>
            <a:r>
              <a:rPr lang="sv-SE" i="1" dirty="0" err="1"/>
              <a:t>Spridzane</a:t>
            </a:r>
            <a:r>
              <a:rPr lang="sv-SE" i="1" dirty="0"/>
              <a:t>, RAKUS &amp; RSU</a:t>
            </a:r>
          </a:p>
          <a:p>
            <a:endParaRPr lang="sv-SE" dirty="0"/>
          </a:p>
        </p:txBody>
      </p:sp>
    </p:spTree>
    <p:extLst>
      <p:ext uri="{BB962C8B-B14F-4D97-AF65-F5344CB8AC3E}">
        <p14:creationId xmlns:p14="http://schemas.microsoft.com/office/powerpoint/2010/main" val="210105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430A0122-E92A-8272-9383-65C4B7E138BE}"/>
              </a:ext>
            </a:extLst>
          </p:cNvPr>
          <p:cNvGraphicFramePr>
            <a:graphicFrameLocks noGrp="1"/>
          </p:cNvGraphicFramePr>
          <p:nvPr>
            <p:extLst>
              <p:ext uri="{D42A27DB-BD31-4B8C-83A1-F6EECF244321}">
                <p14:modId xmlns:p14="http://schemas.microsoft.com/office/powerpoint/2010/main" val="3555170294"/>
              </p:ext>
            </p:extLst>
          </p:nvPr>
        </p:nvGraphicFramePr>
        <p:xfrm>
          <a:off x="2743199" y="121920"/>
          <a:ext cx="8307978" cy="6614160"/>
        </p:xfrm>
        <a:graphic>
          <a:graphicData uri="http://schemas.openxmlformats.org/drawingml/2006/table">
            <a:tbl>
              <a:tblPr firstRow="1" firstCol="1" lastRow="1" lastCol="1" bandRow="1" bandCol="1">
                <a:tableStyleId>{5C22544A-7EE6-4342-B048-85BDC9FD1C3A}</a:tableStyleId>
              </a:tblPr>
              <a:tblGrid>
                <a:gridCol w="347294">
                  <a:extLst>
                    <a:ext uri="{9D8B030D-6E8A-4147-A177-3AD203B41FA5}">
                      <a16:colId xmlns:a16="http://schemas.microsoft.com/office/drawing/2014/main" val="1894824070"/>
                    </a:ext>
                  </a:extLst>
                </a:gridCol>
                <a:gridCol w="989892">
                  <a:extLst>
                    <a:ext uri="{9D8B030D-6E8A-4147-A177-3AD203B41FA5}">
                      <a16:colId xmlns:a16="http://schemas.microsoft.com/office/drawing/2014/main" val="3273161071"/>
                    </a:ext>
                  </a:extLst>
                </a:gridCol>
                <a:gridCol w="958697">
                  <a:extLst>
                    <a:ext uri="{9D8B030D-6E8A-4147-A177-3AD203B41FA5}">
                      <a16:colId xmlns:a16="http://schemas.microsoft.com/office/drawing/2014/main" val="828835760"/>
                    </a:ext>
                  </a:extLst>
                </a:gridCol>
                <a:gridCol w="1788463">
                  <a:extLst>
                    <a:ext uri="{9D8B030D-6E8A-4147-A177-3AD203B41FA5}">
                      <a16:colId xmlns:a16="http://schemas.microsoft.com/office/drawing/2014/main" val="2868268201"/>
                    </a:ext>
                  </a:extLst>
                </a:gridCol>
                <a:gridCol w="3008786">
                  <a:extLst>
                    <a:ext uri="{9D8B030D-6E8A-4147-A177-3AD203B41FA5}">
                      <a16:colId xmlns:a16="http://schemas.microsoft.com/office/drawing/2014/main" val="3525916150"/>
                    </a:ext>
                  </a:extLst>
                </a:gridCol>
                <a:gridCol w="1214846">
                  <a:extLst>
                    <a:ext uri="{9D8B030D-6E8A-4147-A177-3AD203B41FA5}">
                      <a16:colId xmlns:a16="http://schemas.microsoft.com/office/drawing/2014/main" val="1568503511"/>
                    </a:ext>
                  </a:extLst>
                </a:gridCol>
              </a:tblGrid>
              <a:tr h="193415">
                <a:tc>
                  <a:txBody>
                    <a:bodyPr/>
                    <a:lstStyle/>
                    <a:p>
                      <a:pPr>
                        <a:buNone/>
                      </a:pPr>
                      <a:r>
                        <a:rPr lang="sv-SE" sz="1400">
                          <a:effectLst/>
                        </a:rPr>
                        <a:t>#</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Age</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TNM</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Morphology/ histological type</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stage</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1179943555"/>
                  </a:ext>
                </a:extLst>
              </a:tr>
              <a:tr h="193415">
                <a:tc>
                  <a:txBody>
                    <a:bodyPr/>
                    <a:lstStyle/>
                    <a:p>
                      <a:pPr>
                        <a:buNone/>
                      </a:pPr>
                      <a:r>
                        <a:rPr lang="sv-SE" sz="1400">
                          <a:effectLst/>
                        </a:rPr>
                        <a:t>1</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1.01</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40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x</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1122171898"/>
                  </a:ext>
                </a:extLst>
              </a:tr>
              <a:tr h="193415">
                <a:tc>
                  <a:txBody>
                    <a:bodyPr/>
                    <a:lstStyle/>
                    <a:p>
                      <a:pPr>
                        <a:buNone/>
                      </a:pPr>
                      <a:r>
                        <a:rPr lang="sv-SE" sz="1400">
                          <a:effectLst/>
                        </a:rPr>
                        <a:t>2</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1.02</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38</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1</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IIIB</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3037855726"/>
                  </a:ext>
                </a:extLst>
              </a:tr>
              <a:tr h="193415">
                <a:tc>
                  <a:txBody>
                    <a:bodyPr/>
                    <a:lstStyle/>
                    <a:p>
                      <a:pPr>
                        <a:buNone/>
                      </a:pPr>
                      <a:r>
                        <a:rPr lang="sv-SE" sz="1400">
                          <a:effectLst/>
                        </a:rPr>
                        <a:t>3</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1.03</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46</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ru-RU" sz="1400">
                          <a:effectLst/>
                        </a:rPr>
                        <a:t>-</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2093519305"/>
                  </a:ext>
                </a:extLst>
              </a:tr>
              <a:tr h="193415">
                <a:tc>
                  <a:txBody>
                    <a:bodyPr/>
                    <a:lstStyle/>
                    <a:p>
                      <a:pPr>
                        <a:buNone/>
                      </a:pPr>
                      <a:r>
                        <a:rPr lang="sv-SE" sz="1400">
                          <a:effectLst/>
                        </a:rPr>
                        <a:t>4</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1.04</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40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x</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GB" sz="1400">
                          <a:effectLst/>
                        </a:rPr>
                        <a:t>Adenocarcinoma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1390173031"/>
                  </a:ext>
                </a:extLst>
              </a:tr>
              <a:tr h="193415">
                <a:tc>
                  <a:txBody>
                    <a:bodyPr/>
                    <a:lstStyle/>
                    <a:p>
                      <a:pPr>
                        <a:buNone/>
                      </a:pPr>
                      <a:r>
                        <a:rPr lang="sv-SE" sz="1400">
                          <a:effectLst/>
                        </a:rPr>
                        <a:t>5</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1.05</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52</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141182970"/>
                  </a:ext>
                </a:extLst>
              </a:tr>
              <a:tr h="193415">
                <a:tc>
                  <a:txBody>
                    <a:bodyPr/>
                    <a:lstStyle/>
                    <a:p>
                      <a:pPr>
                        <a:buNone/>
                      </a:pPr>
                      <a:r>
                        <a:rPr lang="sv-SE" sz="1400">
                          <a:effectLst/>
                        </a:rPr>
                        <a:t>6</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1.06</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38</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1</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IIIB</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1760824844"/>
                  </a:ext>
                </a:extLst>
              </a:tr>
              <a:tr h="193415">
                <a:tc>
                  <a:txBody>
                    <a:bodyPr/>
                    <a:lstStyle/>
                    <a:p>
                      <a:pPr>
                        <a:buNone/>
                      </a:pPr>
                      <a:r>
                        <a:rPr lang="sv-SE" sz="1400">
                          <a:effectLst/>
                        </a:rPr>
                        <a:t>7</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1.07</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47</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b2</a:t>
                      </a:r>
                      <a:r>
                        <a:rPr lang="sv-SE" sz="1400">
                          <a:effectLst/>
                        </a:rPr>
                        <a:t>N</a:t>
                      </a:r>
                      <a:r>
                        <a:rPr lang="sv-SE" sz="1400" baseline="-25000">
                          <a:effectLst/>
                        </a:rPr>
                        <a:t>1</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III</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412733271"/>
                  </a:ext>
                </a:extLst>
              </a:tr>
              <a:tr h="193415">
                <a:tc>
                  <a:txBody>
                    <a:bodyPr/>
                    <a:lstStyle/>
                    <a:p>
                      <a:pPr>
                        <a:buNone/>
                      </a:pPr>
                      <a:r>
                        <a:rPr lang="sv-SE" sz="1400">
                          <a:effectLst/>
                        </a:rPr>
                        <a:t>8</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1.08</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54</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2</a:t>
                      </a:r>
                      <a:r>
                        <a:rPr lang="sv-SE" sz="1400">
                          <a:effectLst/>
                        </a:rPr>
                        <a:t>N</a:t>
                      </a:r>
                      <a:r>
                        <a:rPr lang="sv-SE" sz="1400" baseline="-25000">
                          <a:effectLst/>
                        </a:rPr>
                        <a:t>1</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III</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2812378258"/>
                  </a:ext>
                </a:extLst>
              </a:tr>
              <a:tr h="193415">
                <a:tc>
                  <a:txBody>
                    <a:bodyPr/>
                    <a:lstStyle/>
                    <a:p>
                      <a:pPr>
                        <a:buNone/>
                      </a:pPr>
                      <a:r>
                        <a:rPr lang="sv-SE" sz="1400">
                          <a:effectLst/>
                        </a:rPr>
                        <a:t>9</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1.09</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63</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3a</a:t>
                      </a:r>
                      <a:r>
                        <a:rPr lang="sv-SE" sz="1400">
                          <a:effectLst/>
                        </a:rPr>
                        <a:t>N</a:t>
                      </a:r>
                      <a:r>
                        <a:rPr lang="sv-SE" sz="1400" baseline="-25000">
                          <a:effectLst/>
                        </a:rPr>
                        <a:t>x</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GB" sz="1400">
                          <a:effectLst/>
                        </a:rPr>
                        <a:t>Adenocarcinoma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IVB</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3527379214"/>
                  </a:ext>
                </a:extLst>
              </a:tr>
              <a:tr h="193415">
                <a:tc>
                  <a:txBody>
                    <a:bodyPr/>
                    <a:lstStyle/>
                    <a:p>
                      <a:pPr>
                        <a:buNone/>
                      </a:pPr>
                      <a:r>
                        <a:rPr lang="sv-SE" sz="1400">
                          <a:effectLst/>
                        </a:rPr>
                        <a:t>10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1.10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46</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1b2</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IB2</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2368060208"/>
                  </a:ext>
                </a:extLst>
              </a:tr>
              <a:tr h="193415">
                <a:tc>
                  <a:txBody>
                    <a:bodyPr/>
                    <a:lstStyle/>
                    <a:p>
                      <a:pPr>
                        <a:buNone/>
                      </a:pPr>
                      <a:r>
                        <a:rPr lang="sv-SE" sz="1400">
                          <a:effectLst/>
                        </a:rPr>
                        <a:t>11</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1.11</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41</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831913587"/>
                  </a:ext>
                </a:extLst>
              </a:tr>
              <a:tr h="193415">
                <a:tc>
                  <a:txBody>
                    <a:bodyPr/>
                    <a:lstStyle/>
                    <a:p>
                      <a:pPr>
                        <a:buNone/>
                      </a:pPr>
                      <a:r>
                        <a:rPr lang="sv-SE" sz="1400">
                          <a:effectLst/>
                        </a:rPr>
                        <a:t>12</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1.12</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ru-RU" sz="1400">
                          <a:effectLst/>
                        </a:rPr>
                        <a:t>37</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1b2</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IB2</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2928952575"/>
                  </a:ext>
                </a:extLst>
              </a:tr>
              <a:tr h="193415">
                <a:tc>
                  <a:txBody>
                    <a:bodyPr/>
                    <a:lstStyle/>
                    <a:p>
                      <a:pPr>
                        <a:buNone/>
                      </a:pPr>
                      <a:r>
                        <a:rPr lang="sv-SE" sz="1400">
                          <a:effectLst/>
                        </a:rPr>
                        <a:t>13</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1.13</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30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1</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III</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720871120"/>
                  </a:ext>
                </a:extLst>
              </a:tr>
              <a:tr h="193415">
                <a:tc>
                  <a:txBody>
                    <a:bodyPr/>
                    <a:lstStyle/>
                    <a:p>
                      <a:pPr>
                        <a:buNone/>
                      </a:pPr>
                      <a:r>
                        <a:rPr lang="sv-SE" sz="1400">
                          <a:effectLst/>
                        </a:rPr>
                        <a:t>14</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1.14</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51</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1b2</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IB2</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1877930073"/>
                  </a:ext>
                </a:extLst>
              </a:tr>
              <a:tr h="193415">
                <a:tc>
                  <a:txBody>
                    <a:bodyPr/>
                    <a:lstStyle/>
                    <a:p>
                      <a:pPr>
                        <a:buNone/>
                      </a:pPr>
                      <a:r>
                        <a:rPr lang="sv-SE" sz="1400">
                          <a:effectLst/>
                        </a:rPr>
                        <a:t>15</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1.15</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57</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2</a:t>
                      </a:r>
                      <a:r>
                        <a:rPr lang="sv-SE" sz="1400">
                          <a:effectLst/>
                        </a:rPr>
                        <a:t>N</a:t>
                      </a:r>
                      <a:r>
                        <a:rPr lang="sv-SE" sz="1400" baseline="-25000">
                          <a:effectLst/>
                        </a:rPr>
                        <a:t>1</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III</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2212290803"/>
                  </a:ext>
                </a:extLst>
              </a:tr>
              <a:tr h="193415">
                <a:tc>
                  <a:txBody>
                    <a:bodyPr/>
                    <a:lstStyle/>
                    <a:p>
                      <a:pPr>
                        <a:buNone/>
                      </a:pPr>
                      <a:r>
                        <a:rPr lang="sv-SE" sz="1400">
                          <a:effectLst/>
                        </a:rPr>
                        <a:t>16</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1.16</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29</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3101536907"/>
                  </a:ext>
                </a:extLst>
              </a:tr>
              <a:tr h="193415">
                <a:tc>
                  <a:txBody>
                    <a:bodyPr/>
                    <a:lstStyle/>
                    <a:p>
                      <a:pPr>
                        <a:buNone/>
                      </a:pPr>
                      <a:r>
                        <a:rPr lang="sv-SE" sz="1400">
                          <a:effectLst/>
                        </a:rPr>
                        <a:t>17</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1.17</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40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1b2</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IB2</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3590800897"/>
                  </a:ext>
                </a:extLst>
              </a:tr>
              <a:tr h="193415">
                <a:tc>
                  <a:txBody>
                    <a:bodyPr/>
                    <a:lstStyle/>
                    <a:p>
                      <a:pPr>
                        <a:buNone/>
                      </a:pPr>
                      <a:r>
                        <a:rPr lang="sv-SE" sz="1400">
                          <a:effectLst/>
                        </a:rPr>
                        <a:t>18</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1.18</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65</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1b1</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a:t>
                      </a:r>
                      <a:r>
                        <a:rPr lang="sv-SE" sz="1400" baseline="-25000">
                          <a:effectLst/>
                        </a:rPr>
                        <a:t>1</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2434765779"/>
                  </a:ext>
                </a:extLst>
              </a:tr>
              <a:tr h="193415">
                <a:tc>
                  <a:txBody>
                    <a:bodyPr/>
                    <a:lstStyle/>
                    <a:p>
                      <a:pPr>
                        <a:buNone/>
                      </a:pPr>
                      <a:r>
                        <a:rPr lang="sv-SE" sz="1400">
                          <a:effectLst/>
                        </a:rPr>
                        <a:t>19</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1.19</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ru-RU" sz="1400">
                          <a:effectLst/>
                        </a:rPr>
                        <a:t>55</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2</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II</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3986013275"/>
                  </a:ext>
                </a:extLst>
              </a:tr>
              <a:tr h="193415">
                <a:tc>
                  <a:txBody>
                    <a:bodyPr/>
                    <a:lstStyle/>
                    <a:p>
                      <a:pPr>
                        <a:buNone/>
                      </a:pPr>
                      <a:r>
                        <a:rPr lang="sv-SE" sz="1400">
                          <a:effectLst/>
                        </a:rPr>
                        <a:t>20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1.20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66</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GB" sz="1400">
                          <a:effectLst/>
                        </a:rPr>
                        <a:t>Adenocarcinoma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1104353243"/>
                  </a:ext>
                </a:extLst>
              </a:tr>
              <a:tr h="193415">
                <a:tc>
                  <a:txBody>
                    <a:bodyPr/>
                    <a:lstStyle/>
                    <a:p>
                      <a:pPr>
                        <a:buNone/>
                      </a:pPr>
                      <a:r>
                        <a:rPr lang="sv-SE" sz="1400">
                          <a:effectLst/>
                        </a:rPr>
                        <a:t>21</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1.21</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53</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2078547821"/>
                  </a:ext>
                </a:extLst>
              </a:tr>
              <a:tr h="193415">
                <a:tc>
                  <a:txBody>
                    <a:bodyPr/>
                    <a:lstStyle/>
                    <a:p>
                      <a:pPr>
                        <a:buNone/>
                      </a:pPr>
                      <a:r>
                        <a:rPr lang="sv-SE" sz="1400">
                          <a:effectLst/>
                        </a:rPr>
                        <a:t>22</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1.22</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40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IB</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1317443616"/>
                  </a:ext>
                </a:extLst>
              </a:tr>
              <a:tr h="193415">
                <a:tc>
                  <a:txBody>
                    <a:bodyPr/>
                    <a:lstStyle/>
                    <a:p>
                      <a:pPr>
                        <a:buNone/>
                      </a:pPr>
                      <a:r>
                        <a:rPr lang="sv-SE" sz="1400">
                          <a:effectLst/>
                        </a:rPr>
                        <a:t>23</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1.23</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30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1b2</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III</a:t>
                      </a:r>
                      <a:endParaRPr lang="sv-SE" sz="140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3869437173"/>
                  </a:ext>
                </a:extLst>
              </a:tr>
              <a:tr h="193415">
                <a:tc>
                  <a:txBody>
                    <a:bodyPr/>
                    <a:lstStyle/>
                    <a:p>
                      <a:pPr>
                        <a:buNone/>
                      </a:pPr>
                      <a:r>
                        <a:rPr lang="sv-SE" sz="1400">
                          <a:effectLst/>
                        </a:rPr>
                        <a:t>24</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1.24</a:t>
                      </a:r>
                      <a:endParaRPr lang="sv-SE" sz="14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a:t>
                      </a:r>
                      <a:endParaRPr lang="sv-SE" sz="14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0</a:t>
                      </a:r>
                      <a:r>
                        <a:rPr lang="sv-SE" sz="1400">
                          <a:effectLst/>
                        </a:rPr>
                        <a:t>M</a:t>
                      </a:r>
                      <a:r>
                        <a:rPr lang="sv-SE" sz="1400" baseline="-25000">
                          <a:effectLst/>
                        </a:rPr>
                        <a:t>0</a:t>
                      </a:r>
                      <a:endParaRPr lang="sv-SE" sz="14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a:t>
                      </a:r>
                      <a:endParaRPr lang="sv-SE" sz="14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dirty="0">
                          <a:effectLst/>
                        </a:rPr>
                        <a:t>I</a:t>
                      </a:r>
                      <a:endParaRPr lang="sv-SE" sz="1400" dirty="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2832159063"/>
                  </a:ext>
                </a:extLst>
              </a:tr>
              <a:tr h="193415">
                <a:tc>
                  <a:txBody>
                    <a:bodyPr/>
                    <a:lstStyle/>
                    <a:p>
                      <a:pPr>
                        <a:buNone/>
                      </a:pPr>
                      <a:r>
                        <a:rPr lang="sv-SE" sz="1400">
                          <a:effectLst/>
                        </a:rPr>
                        <a:t>25</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1.25</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52</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b2</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dirty="0">
                          <a:effectLst/>
                        </a:rPr>
                        <a:t>Squamous cell carcinoma</a:t>
                      </a:r>
                      <a:endParaRPr lang="sv-SE" sz="14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dirty="0">
                          <a:effectLst/>
                        </a:rPr>
                        <a:t>IIB</a:t>
                      </a:r>
                      <a:endParaRPr lang="sv-SE" sz="1400" dirty="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2908162073"/>
                  </a:ext>
                </a:extLst>
              </a:tr>
              <a:tr h="193415">
                <a:tc>
                  <a:txBody>
                    <a:bodyPr/>
                    <a:lstStyle/>
                    <a:p>
                      <a:pPr>
                        <a:buNone/>
                      </a:pPr>
                      <a:r>
                        <a:rPr lang="sv-SE" sz="1400">
                          <a:effectLst/>
                        </a:rPr>
                        <a:t>26</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1.26</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33</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T</a:t>
                      </a:r>
                      <a:r>
                        <a:rPr lang="sv-SE" sz="1400" baseline="-25000">
                          <a:effectLst/>
                        </a:rPr>
                        <a:t>1b</a:t>
                      </a:r>
                      <a:r>
                        <a:rPr lang="sv-SE" sz="1400">
                          <a:effectLst/>
                        </a:rPr>
                        <a:t>N</a:t>
                      </a:r>
                      <a:r>
                        <a:rPr lang="sv-SE" sz="1400" baseline="-25000">
                          <a:effectLst/>
                        </a:rPr>
                        <a:t>0</a:t>
                      </a:r>
                      <a:r>
                        <a:rPr lang="sv-SE" sz="1400">
                          <a:effectLst/>
                        </a:rPr>
                        <a:t>M</a:t>
                      </a:r>
                      <a:r>
                        <a:rPr lang="sv-SE" sz="1400" baseline="-25000">
                          <a:effectLst/>
                        </a:rPr>
                        <a:t>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dirty="0">
                          <a:effectLst/>
                        </a:rPr>
                        <a:t>Squamous cell carcinoma</a:t>
                      </a:r>
                      <a:endParaRPr lang="sv-SE" sz="14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dirty="0">
                          <a:effectLst/>
                        </a:rPr>
                        <a:t>IB</a:t>
                      </a:r>
                      <a:endParaRPr lang="sv-SE" sz="1400" dirty="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2769749399"/>
                  </a:ext>
                </a:extLst>
              </a:tr>
              <a:tr h="193415">
                <a:tc>
                  <a:txBody>
                    <a:bodyPr/>
                    <a:lstStyle/>
                    <a:p>
                      <a:pPr>
                        <a:buNone/>
                      </a:pPr>
                      <a:r>
                        <a:rPr lang="sv-SE" sz="1400">
                          <a:effectLst/>
                        </a:rPr>
                        <a:t>27</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1.27</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sv-SE" sz="1400">
                          <a:effectLst/>
                        </a:rPr>
                        <a:t>50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T</a:t>
                      </a:r>
                      <a:r>
                        <a:rPr lang="en-US" sz="1400" baseline="-25000">
                          <a:effectLst/>
                        </a:rPr>
                        <a:t>1b2</a:t>
                      </a:r>
                      <a:r>
                        <a:rPr lang="en-US" sz="1400">
                          <a:effectLst/>
                        </a:rPr>
                        <a:t>N</a:t>
                      </a:r>
                      <a:r>
                        <a:rPr lang="en-US" sz="1400" baseline="-25000">
                          <a:effectLst/>
                        </a:rPr>
                        <a:t>0</a:t>
                      </a:r>
                      <a:r>
                        <a:rPr lang="en-US" sz="1400">
                          <a:effectLst/>
                        </a:rPr>
                        <a:t>M</a:t>
                      </a:r>
                      <a:r>
                        <a:rPr lang="en-US" sz="1400" baseline="-25000">
                          <a:effectLst/>
                        </a:rPr>
                        <a:t>0</a:t>
                      </a:r>
                      <a:r>
                        <a:rPr lang="en-US" sz="1400">
                          <a:effectLst/>
                        </a:rPr>
                        <a:t> </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dirty="0">
                          <a:effectLst/>
                        </a:rPr>
                        <a:t>Squamous cell carcinoma</a:t>
                      </a:r>
                      <a:endParaRPr lang="sv-SE" sz="14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dirty="0">
                          <a:effectLst/>
                        </a:rPr>
                        <a:t>IIB</a:t>
                      </a:r>
                      <a:endParaRPr lang="sv-SE" sz="1400" dirty="0">
                        <a:effectLst/>
                        <a:latin typeface="Times New Roman" panose="02020603050405020304" pitchFamily="18" charset="0"/>
                        <a:ea typeface="Times New Roman" panose="02020603050405020304" pitchFamily="18" charset="0"/>
                      </a:endParaRPr>
                    </a:p>
                  </a:txBody>
                  <a:tcPr marL="52637" marR="52637" marT="0" marB="0"/>
                </a:tc>
                <a:extLst>
                  <a:ext uri="{0D108BD9-81ED-4DB2-BD59-A6C34878D82A}">
                    <a16:rowId xmlns:a16="http://schemas.microsoft.com/office/drawing/2014/main" val="2090050090"/>
                  </a:ext>
                </a:extLst>
              </a:tr>
              <a:tr h="193415">
                <a:tc>
                  <a:txBody>
                    <a:bodyPr/>
                    <a:lstStyle/>
                    <a:p>
                      <a:pPr algn="ctr">
                        <a:buNone/>
                      </a:pPr>
                      <a:r>
                        <a:rPr lang="en-US" sz="1400">
                          <a:effectLst/>
                        </a:rPr>
                        <a:t>28</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lgn="ctr">
                        <a:buNone/>
                      </a:pPr>
                      <a:r>
                        <a:rPr lang="en-US" sz="1400">
                          <a:effectLst/>
                        </a:rPr>
                        <a:t>1.28</a:t>
                      </a:r>
                      <a:endParaRPr lang="sv-SE" sz="1400">
                        <a:effectLst/>
                        <a:latin typeface="Times New Roman" panose="02020603050405020304" pitchFamily="18" charset="0"/>
                        <a:ea typeface="Times New Roman" panose="02020603050405020304" pitchFamily="18" charset="0"/>
                      </a:endParaRPr>
                    </a:p>
                  </a:txBody>
                  <a:tcPr marL="52637" marR="52637" marT="0" marB="0" anchor="ctr"/>
                </a:tc>
                <a:tc>
                  <a:txBody>
                    <a:bodyPr/>
                    <a:lstStyle/>
                    <a:p>
                      <a:pPr algn="ctr">
                        <a:buNone/>
                      </a:pPr>
                      <a:r>
                        <a:rPr lang="en-US" sz="1400">
                          <a:effectLst/>
                        </a:rPr>
                        <a:t>74</a:t>
                      </a:r>
                      <a:endParaRPr lang="sv-SE" sz="1400">
                        <a:effectLst/>
                        <a:latin typeface="Times New Roman" panose="02020603050405020304" pitchFamily="18" charset="0"/>
                        <a:ea typeface="Times New Roman" panose="02020603050405020304" pitchFamily="18" charset="0"/>
                      </a:endParaRPr>
                    </a:p>
                  </a:txBody>
                  <a:tcPr marL="52637" marR="52637" marT="0" marB="0" anchor="ctr"/>
                </a:tc>
                <a:tc>
                  <a:txBody>
                    <a:bodyPr/>
                    <a:lstStyle/>
                    <a:p>
                      <a:pPr>
                        <a:buNone/>
                      </a:pPr>
                      <a:r>
                        <a:rPr lang="en-US" sz="1400">
                          <a:effectLst/>
                        </a:rPr>
                        <a:t>T</a:t>
                      </a:r>
                      <a:r>
                        <a:rPr lang="en-US" sz="1400" baseline="-25000">
                          <a:effectLst/>
                        </a:rPr>
                        <a:t>1b</a:t>
                      </a:r>
                      <a:r>
                        <a:rPr lang="en-US" sz="1400">
                          <a:effectLst/>
                        </a:rPr>
                        <a:t>N</a:t>
                      </a:r>
                      <a:r>
                        <a:rPr lang="en-US" sz="1400" baseline="-25000">
                          <a:effectLst/>
                        </a:rPr>
                        <a:t>0</a:t>
                      </a:r>
                      <a:r>
                        <a:rPr lang="en-US" sz="1400">
                          <a:effectLst/>
                        </a:rPr>
                        <a:t>M</a:t>
                      </a:r>
                      <a:r>
                        <a:rPr lang="en-US" sz="1400" baseline="-25000">
                          <a:effectLst/>
                        </a:rPr>
                        <a:t>0</a:t>
                      </a:r>
                      <a:r>
                        <a:rPr lang="en-US" sz="1400">
                          <a:effectLst/>
                        </a:rPr>
                        <a:t> </a:t>
                      </a:r>
                      <a:endParaRPr lang="sv-SE" sz="1400">
                        <a:effectLst/>
                        <a:latin typeface="Times New Roman" panose="02020603050405020304" pitchFamily="18" charset="0"/>
                        <a:ea typeface="Times New Roman" panose="02020603050405020304" pitchFamily="18" charset="0"/>
                      </a:endParaRPr>
                    </a:p>
                  </a:txBody>
                  <a:tcPr marL="52637" marR="52637" marT="0" marB="0" anchor="ctr"/>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IB</a:t>
                      </a:r>
                      <a:endParaRPr lang="sv-SE" sz="1400">
                        <a:effectLst/>
                        <a:latin typeface="Times New Roman" panose="02020603050405020304" pitchFamily="18" charset="0"/>
                        <a:ea typeface="Times New Roman" panose="02020603050405020304" pitchFamily="18" charset="0"/>
                      </a:endParaRPr>
                    </a:p>
                  </a:txBody>
                  <a:tcPr marL="52637" marR="52637" marT="0" marB="0" anchor="ctr"/>
                </a:tc>
                <a:extLst>
                  <a:ext uri="{0D108BD9-81ED-4DB2-BD59-A6C34878D82A}">
                    <a16:rowId xmlns:a16="http://schemas.microsoft.com/office/drawing/2014/main" val="139220384"/>
                  </a:ext>
                </a:extLst>
              </a:tr>
              <a:tr h="193415">
                <a:tc>
                  <a:txBody>
                    <a:bodyPr/>
                    <a:lstStyle/>
                    <a:p>
                      <a:pPr algn="ctr">
                        <a:buNone/>
                      </a:pPr>
                      <a:r>
                        <a:rPr lang="en-US" sz="1400">
                          <a:effectLst/>
                        </a:rPr>
                        <a:t>29</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lgn="ctr">
                        <a:buNone/>
                      </a:pPr>
                      <a:r>
                        <a:rPr lang="en-US" sz="1400">
                          <a:effectLst/>
                        </a:rPr>
                        <a:t>1.29</a:t>
                      </a:r>
                      <a:endParaRPr lang="sv-SE" sz="1400">
                        <a:effectLst/>
                        <a:latin typeface="Times New Roman" panose="02020603050405020304" pitchFamily="18" charset="0"/>
                        <a:ea typeface="Times New Roman" panose="02020603050405020304" pitchFamily="18" charset="0"/>
                      </a:endParaRPr>
                    </a:p>
                  </a:txBody>
                  <a:tcPr marL="52637" marR="52637" marT="0" marB="0" anchor="ctr"/>
                </a:tc>
                <a:tc>
                  <a:txBody>
                    <a:bodyPr/>
                    <a:lstStyle/>
                    <a:p>
                      <a:pPr algn="ctr">
                        <a:buNone/>
                      </a:pPr>
                      <a:r>
                        <a:rPr lang="en-US" sz="1400">
                          <a:effectLst/>
                        </a:rPr>
                        <a:t>61</a:t>
                      </a:r>
                      <a:endParaRPr lang="sv-SE" sz="1400">
                        <a:effectLst/>
                        <a:latin typeface="Times New Roman" panose="02020603050405020304" pitchFamily="18" charset="0"/>
                        <a:ea typeface="Times New Roman" panose="02020603050405020304" pitchFamily="18" charset="0"/>
                      </a:endParaRPr>
                    </a:p>
                  </a:txBody>
                  <a:tcPr marL="52637" marR="52637" marT="0" marB="0" anchor="ctr"/>
                </a:tc>
                <a:tc>
                  <a:txBody>
                    <a:bodyPr/>
                    <a:lstStyle/>
                    <a:p>
                      <a:pPr>
                        <a:buNone/>
                      </a:pPr>
                      <a:r>
                        <a:rPr lang="en-US" sz="1400">
                          <a:effectLst/>
                        </a:rPr>
                        <a:t>T</a:t>
                      </a:r>
                      <a:r>
                        <a:rPr lang="en-US" sz="1400" baseline="-25000">
                          <a:effectLst/>
                        </a:rPr>
                        <a:t>2</a:t>
                      </a:r>
                      <a:r>
                        <a:rPr lang="en-US" sz="1400">
                          <a:effectLst/>
                        </a:rPr>
                        <a:t>N</a:t>
                      </a:r>
                      <a:r>
                        <a:rPr lang="en-US" sz="1400" baseline="-25000">
                          <a:effectLst/>
                        </a:rPr>
                        <a:t>0</a:t>
                      </a:r>
                      <a:r>
                        <a:rPr lang="en-US" sz="1400">
                          <a:effectLst/>
                        </a:rPr>
                        <a:t>M</a:t>
                      </a:r>
                      <a:r>
                        <a:rPr lang="en-US" sz="1400" baseline="-25000">
                          <a:effectLst/>
                        </a:rPr>
                        <a:t>0</a:t>
                      </a:r>
                      <a:r>
                        <a:rPr lang="en-US" sz="1400">
                          <a:effectLst/>
                        </a:rPr>
                        <a:t> </a:t>
                      </a:r>
                      <a:endParaRPr lang="sv-SE" sz="1400">
                        <a:effectLst/>
                        <a:latin typeface="Times New Roman" panose="02020603050405020304" pitchFamily="18" charset="0"/>
                        <a:ea typeface="Times New Roman" panose="02020603050405020304" pitchFamily="18" charset="0"/>
                      </a:endParaRPr>
                    </a:p>
                  </a:txBody>
                  <a:tcPr marL="52637" marR="52637" marT="0" marB="0" anchor="ctr"/>
                </a:tc>
                <a:tc>
                  <a:txBody>
                    <a:bodyPr/>
                    <a:lstStyle/>
                    <a:p>
                      <a:pPr>
                        <a:buNone/>
                      </a:pPr>
                      <a:r>
                        <a:rPr lang="en-US" sz="1400">
                          <a:effectLst/>
                        </a:rPr>
                        <a:t>Squamous cell 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a:effectLst/>
                        </a:rPr>
                        <a:t>II</a:t>
                      </a:r>
                      <a:endParaRPr lang="sv-SE" sz="1400">
                        <a:effectLst/>
                        <a:latin typeface="Times New Roman" panose="02020603050405020304" pitchFamily="18" charset="0"/>
                        <a:ea typeface="Times New Roman" panose="02020603050405020304" pitchFamily="18" charset="0"/>
                      </a:endParaRPr>
                    </a:p>
                  </a:txBody>
                  <a:tcPr marL="52637" marR="52637" marT="0" marB="0" anchor="ctr"/>
                </a:tc>
                <a:extLst>
                  <a:ext uri="{0D108BD9-81ED-4DB2-BD59-A6C34878D82A}">
                    <a16:rowId xmlns:a16="http://schemas.microsoft.com/office/drawing/2014/main" val="2009630133"/>
                  </a:ext>
                </a:extLst>
              </a:tr>
              <a:tr h="193415">
                <a:tc>
                  <a:txBody>
                    <a:bodyPr/>
                    <a:lstStyle/>
                    <a:p>
                      <a:pPr algn="ctr">
                        <a:buNone/>
                      </a:pPr>
                      <a:r>
                        <a:rPr lang="en-US" sz="1400">
                          <a:effectLst/>
                        </a:rPr>
                        <a:t>30</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lgn="ctr">
                        <a:buNone/>
                      </a:pPr>
                      <a:r>
                        <a:rPr lang="en-US" sz="1400">
                          <a:effectLst/>
                        </a:rPr>
                        <a:t>1.30</a:t>
                      </a:r>
                      <a:endParaRPr lang="sv-SE" sz="1400">
                        <a:effectLst/>
                        <a:latin typeface="Times New Roman" panose="02020603050405020304" pitchFamily="18" charset="0"/>
                        <a:ea typeface="Times New Roman" panose="02020603050405020304" pitchFamily="18" charset="0"/>
                      </a:endParaRPr>
                    </a:p>
                  </a:txBody>
                  <a:tcPr marL="52637" marR="52637" marT="0" marB="0" anchor="ctr"/>
                </a:tc>
                <a:tc>
                  <a:txBody>
                    <a:bodyPr/>
                    <a:lstStyle/>
                    <a:p>
                      <a:pPr algn="ctr">
                        <a:buNone/>
                      </a:pPr>
                      <a:r>
                        <a:rPr lang="en-US" sz="1400">
                          <a:effectLst/>
                        </a:rPr>
                        <a:t>48</a:t>
                      </a:r>
                      <a:endParaRPr lang="sv-SE" sz="1400">
                        <a:effectLst/>
                        <a:latin typeface="Times New Roman" panose="02020603050405020304" pitchFamily="18" charset="0"/>
                        <a:ea typeface="Times New Roman" panose="02020603050405020304" pitchFamily="18" charset="0"/>
                      </a:endParaRPr>
                    </a:p>
                  </a:txBody>
                  <a:tcPr marL="52637" marR="52637" marT="0" marB="0" anchor="ctr"/>
                </a:tc>
                <a:tc>
                  <a:txBody>
                    <a:bodyPr/>
                    <a:lstStyle/>
                    <a:p>
                      <a:pPr>
                        <a:buNone/>
                      </a:pPr>
                      <a:r>
                        <a:rPr lang="en-US" sz="1400">
                          <a:effectLst/>
                        </a:rPr>
                        <a:t>T</a:t>
                      </a:r>
                      <a:r>
                        <a:rPr lang="en-US" sz="1400" baseline="-25000">
                          <a:effectLst/>
                        </a:rPr>
                        <a:t>2</a:t>
                      </a:r>
                      <a:r>
                        <a:rPr lang="en-US" sz="1400">
                          <a:effectLst/>
                        </a:rPr>
                        <a:t>N</a:t>
                      </a:r>
                      <a:r>
                        <a:rPr lang="en-US" sz="1400" baseline="-25000">
                          <a:effectLst/>
                        </a:rPr>
                        <a:t>0</a:t>
                      </a:r>
                      <a:r>
                        <a:rPr lang="en-US" sz="1400">
                          <a:effectLst/>
                        </a:rPr>
                        <a:t>M</a:t>
                      </a:r>
                      <a:r>
                        <a:rPr lang="en-US" sz="1400" baseline="-25000">
                          <a:effectLst/>
                        </a:rPr>
                        <a:t>0</a:t>
                      </a:r>
                      <a:r>
                        <a:rPr lang="en-US" sz="1400">
                          <a:effectLst/>
                        </a:rPr>
                        <a:t> </a:t>
                      </a:r>
                      <a:endParaRPr lang="sv-SE" sz="1400">
                        <a:effectLst/>
                        <a:latin typeface="Times New Roman" panose="02020603050405020304" pitchFamily="18" charset="0"/>
                        <a:ea typeface="Times New Roman" panose="02020603050405020304" pitchFamily="18" charset="0"/>
                      </a:endParaRPr>
                    </a:p>
                  </a:txBody>
                  <a:tcPr marL="52637" marR="52637" marT="0" marB="0" anchor="ctr"/>
                </a:tc>
                <a:tc>
                  <a:txBody>
                    <a:bodyPr/>
                    <a:lstStyle/>
                    <a:p>
                      <a:pPr>
                        <a:buNone/>
                      </a:pPr>
                      <a:r>
                        <a:rPr lang="en-GB" sz="1400">
                          <a:effectLst/>
                        </a:rPr>
                        <a:t>Adenocarcinoma</a:t>
                      </a:r>
                      <a:endParaRPr lang="sv-SE" sz="1400">
                        <a:effectLst/>
                        <a:latin typeface="Times New Roman" panose="02020603050405020304" pitchFamily="18" charset="0"/>
                        <a:ea typeface="Times New Roman" panose="02020603050405020304" pitchFamily="18" charset="0"/>
                      </a:endParaRPr>
                    </a:p>
                  </a:txBody>
                  <a:tcPr marL="52637" marR="52637" marT="0" marB="0"/>
                </a:tc>
                <a:tc>
                  <a:txBody>
                    <a:bodyPr/>
                    <a:lstStyle/>
                    <a:p>
                      <a:pPr>
                        <a:buNone/>
                      </a:pPr>
                      <a:r>
                        <a:rPr lang="en-US" sz="1400" dirty="0">
                          <a:effectLst/>
                        </a:rPr>
                        <a:t>II</a:t>
                      </a:r>
                      <a:endParaRPr lang="sv-SE" sz="1400" dirty="0">
                        <a:effectLst/>
                        <a:latin typeface="Times New Roman" panose="02020603050405020304" pitchFamily="18" charset="0"/>
                        <a:ea typeface="Times New Roman" panose="02020603050405020304" pitchFamily="18" charset="0"/>
                      </a:endParaRPr>
                    </a:p>
                  </a:txBody>
                  <a:tcPr marL="52637" marR="52637" marT="0" marB="0" anchor="ctr"/>
                </a:tc>
                <a:extLst>
                  <a:ext uri="{0D108BD9-81ED-4DB2-BD59-A6C34878D82A}">
                    <a16:rowId xmlns:a16="http://schemas.microsoft.com/office/drawing/2014/main" val="2293562922"/>
                  </a:ext>
                </a:extLst>
              </a:tr>
            </a:tbl>
          </a:graphicData>
        </a:graphic>
      </p:graphicFrame>
      <p:sp>
        <p:nvSpPr>
          <p:cNvPr id="5" name="textruta 4">
            <a:extLst>
              <a:ext uri="{FF2B5EF4-FFF2-40B4-BE49-F238E27FC236}">
                <a16:creationId xmlns:a16="http://schemas.microsoft.com/office/drawing/2014/main" id="{CA32CA9D-80EC-C094-21A8-46DBF376ED33}"/>
              </a:ext>
            </a:extLst>
          </p:cNvPr>
          <p:cNvSpPr txBox="1"/>
          <p:nvPr/>
        </p:nvSpPr>
        <p:spPr>
          <a:xfrm>
            <a:off x="470264" y="566678"/>
            <a:ext cx="2011680" cy="2862322"/>
          </a:xfrm>
          <a:prstGeom prst="rect">
            <a:avLst/>
          </a:prstGeom>
          <a:solidFill>
            <a:schemeClr val="bg1"/>
          </a:solidFill>
        </p:spPr>
        <p:txBody>
          <a:bodyPr wrap="square" rtlCol="0">
            <a:spAutoFit/>
          </a:bodyPr>
          <a:lstStyle/>
          <a:p>
            <a:r>
              <a:rPr lang="en-US" sz="3000" b="1" dirty="0"/>
              <a:t>Patients recruited to study HR HPV genomes - in Ukraine</a:t>
            </a:r>
          </a:p>
        </p:txBody>
      </p:sp>
      <p:sp>
        <p:nvSpPr>
          <p:cNvPr id="6" name="textruta 5">
            <a:extLst>
              <a:ext uri="{FF2B5EF4-FFF2-40B4-BE49-F238E27FC236}">
                <a16:creationId xmlns:a16="http://schemas.microsoft.com/office/drawing/2014/main" id="{EA291A07-B46E-6E69-C27D-9A0E83664E21}"/>
              </a:ext>
            </a:extLst>
          </p:cNvPr>
          <p:cNvSpPr txBox="1"/>
          <p:nvPr/>
        </p:nvSpPr>
        <p:spPr>
          <a:xfrm>
            <a:off x="398416" y="5367992"/>
            <a:ext cx="2344783" cy="923330"/>
          </a:xfrm>
          <a:prstGeom prst="rect">
            <a:avLst/>
          </a:prstGeom>
          <a:noFill/>
        </p:spPr>
        <p:txBody>
          <a:bodyPr wrap="square" rtlCol="0">
            <a:spAutoFit/>
          </a:bodyPr>
          <a:lstStyle/>
          <a:p>
            <a:r>
              <a:rPr lang="sv-SE" i="1" dirty="0"/>
              <a:t>Elena </a:t>
            </a:r>
            <a:r>
              <a:rPr lang="sv-SE" i="1" dirty="0" err="1"/>
              <a:t>Kashuba</a:t>
            </a:r>
            <a:r>
              <a:rPr lang="sv-SE" i="1" dirty="0"/>
              <a:t>, IEPOR, </a:t>
            </a:r>
            <a:r>
              <a:rPr lang="sv-SE" i="1" dirty="0" err="1"/>
              <a:t>Kyiv</a:t>
            </a:r>
            <a:endParaRPr lang="sv-SE" i="1" dirty="0"/>
          </a:p>
          <a:p>
            <a:endParaRPr lang="sv-SE" dirty="0"/>
          </a:p>
        </p:txBody>
      </p:sp>
    </p:spTree>
    <p:extLst>
      <p:ext uri="{BB962C8B-B14F-4D97-AF65-F5344CB8AC3E}">
        <p14:creationId xmlns:p14="http://schemas.microsoft.com/office/powerpoint/2010/main" val="279846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52B3A0F-BBF0-0513-0487-67D9BC61DBBD}"/>
              </a:ext>
            </a:extLst>
          </p:cNvPr>
          <p:cNvSpPr txBox="1"/>
          <p:nvPr/>
        </p:nvSpPr>
        <p:spPr>
          <a:xfrm>
            <a:off x="323306" y="89624"/>
            <a:ext cx="11545388" cy="6678751"/>
          </a:xfrm>
          <a:prstGeom prst="rect">
            <a:avLst/>
          </a:prstGeom>
          <a:noFill/>
        </p:spPr>
        <p:txBody>
          <a:bodyPr wrap="square" rtlCol="0">
            <a:spAutoFit/>
          </a:bodyPr>
          <a:lstStyle/>
          <a:p>
            <a:r>
              <a:rPr lang="sv-SE" sz="2900" b="1" dirty="0" err="1"/>
              <a:t>Expected</a:t>
            </a:r>
            <a:r>
              <a:rPr lang="sv-SE" sz="2900" b="1" dirty="0"/>
              <a:t> </a:t>
            </a:r>
            <a:r>
              <a:rPr lang="sv-SE" sz="2900" b="1" dirty="0" err="1"/>
              <a:t>project</a:t>
            </a:r>
            <a:r>
              <a:rPr lang="sv-SE" sz="2900" b="1" dirty="0"/>
              <a:t> </a:t>
            </a:r>
            <a:r>
              <a:rPr lang="sv-SE" sz="2900" b="1" dirty="0" err="1"/>
              <a:t>results</a:t>
            </a:r>
            <a:r>
              <a:rPr lang="sv-SE" sz="2900" dirty="0"/>
              <a:t>:</a:t>
            </a:r>
          </a:p>
          <a:p>
            <a:pPr marL="457200" indent="-457200">
              <a:buFontTx/>
              <a:buChar char="-"/>
            </a:pPr>
            <a:r>
              <a:rPr lang="sv-SE" sz="2800" dirty="0"/>
              <a:t>D</a:t>
            </a:r>
            <a:r>
              <a:rPr lang="lv-LV" sz="2800" dirty="0"/>
              <a:t>issect the long-term effect(s) of HPV vaccination in Latvia as compared to non-vaccinated Ukrainian population</a:t>
            </a:r>
            <a:r>
              <a:rPr lang="sv-SE" sz="2800" dirty="0"/>
              <a:t> </a:t>
            </a:r>
            <a:r>
              <a:rPr lang="sv-SE" sz="2800" dirty="0" err="1"/>
              <a:t>with</a:t>
            </a:r>
            <a:r>
              <a:rPr lang="sv-SE" sz="2800" dirty="0"/>
              <a:t> </a:t>
            </a:r>
            <a:r>
              <a:rPr lang="sv-SE" sz="2800" dirty="0" err="1"/>
              <a:t>respect</a:t>
            </a:r>
            <a:r>
              <a:rPr lang="sv-SE" sz="2800" dirty="0"/>
              <a:t> to </a:t>
            </a:r>
            <a:r>
              <a:rPr lang="sv-SE" sz="2800" dirty="0" err="1"/>
              <a:t>prevalence</a:t>
            </a:r>
            <a:r>
              <a:rPr lang="sv-SE" sz="2800" dirty="0"/>
              <a:t> </a:t>
            </a:r>
            <a:r>
              <a:rPr lang="sv-SE" sz="2800" dirty="0" err="1"/>
              <a:t>of</a:t>
            </a:r>
            <a:r>
              <a:rPr lang="sv-SE" sz="2800" dirty="0"/>
              <a:t> HR </a:t>
            </a:r>
            <a:r>
              <a:rPr lang="sv-SE" sz="2800" dirty="0" err="1"/>
              <a:t>HPVs</a:t>
            </a:r>
            <a:r>
              <a:rPr lang="sv-SE" sz="2800" dirty="0"/>
              <a:t> </a:t>
            </a:r>
            <a:r>
              <a:rPr lang="sv-SE" sz="2800" dirty="0" err="1"/>
              <a:t>included</a:t>
            </a:r>
            <a:r>
              <a:rPr lang="sv-SE" sz="2800" dirty="0"/>
              <a:t> or not </a:t>
            </a:r>
            <a:r>
              <a:rPr lang="sv-SE" sz="2800" dirty="0" err="1"/>
              <a:t>into</a:t>
            </a:r>
            <a:r>
              <a:rPr lang="sv-SE" sz="2800" dirty="0"/>
              <a:t> HPV </a:t>
            </a:r>
            <a:r>
              <a:rPr lang="sv-SE" sz="2800" dirty="0" err="1"/>
              <a:t>vaccine</a:t>
            </a:r>
            <a:r>
              <a:rPr lang="sv-SE" sz="2800" dirty="0"/>
              <a:t>;</a:t>
            </a:r>
            <a:r>
              <a:rPr lang="lv-LV" sz="2800" dirty="0"/>
              <a:t> </a:t>
            </a:r>
            <a:endParaRPr lang="sv-SE" sz="2800" dirty="0"/>
          </a:p>
          <a:p>
            <a:pPr marL="457200" indent="-457200">
              <a:buFontTx/>
              <a:buChar char="-"/>
            </a:pPr>
            <a:r>
              <a:rPr lang="sv-SE" sz="2800" dirty="0"/>
              <a:t>I</a:t>
            </a:r>
            <a:r>
              <a:rPr lang="lv-LV" sz="2800" dirty="0"/>
              <a:t>dentify </a:t>
            </a:r>
            <a:r>
              <a:rPr lang="sv-SE" sz="2800" dirty="0" err="1"/>
              <a:t>sequence</a:t>
            </a:r>
            <a:r>
              <a:rPr lang="sv-SE" sz="2800" dirty="0"/>
              <a:t> ”</a:t>
            </a:r>
            <a:r>
              <a:rPr lang="sv-SE" sz="2800" dirty="0" err="1"/>
              <a:t>foot-prints</a:t>
            </a:r>
            <a:r>
              <a:rPr lang="sv-SE" sz="2800" dirty="0"/>
              <a:t>”</a:t>
            </a:r>
            <a:r>
              <a:rPr lang="lv-LV" sz="2800" dirty="0"/>
              <a:t> of immune escape</a:t>
            </a:r>
            <a:r>
              <a:rPr lang="sv-SE" sz="2800" dirty="0"/>
              <a:t> (in L1) in population </a:t>
            </a:r>
            <a:r>
              <a:rPr lang="sv-SE" sz="2800" dirty="0" err="1"/>
              <a:t>of</a:t>
            </a:r>
            <a:r>
              <a:rPr lang="sv-SE" sz="2800" dirty="0"/>
              <a:t> </a:t>
            </a:r>
            <a:r>
              <a:rPr lang="sv-SE" sz="2800" dirty="0" err="1"/>
              <a:t>countries</a:t>
            </a:r>
            <a:r>
              <a:rPr lang="sv-SE" sz="2800" dirty="0"/>
              <a:t> </a:t>
            </a:r>
            <a:r>
              <a:rPr lang="sv-SE" sz="2800" dirty="0" err="1"/>
              <a:t>performing</a:t>
            </a:r>
            <a:r>
              <a:rPr lang="sv-SE" sz="2800" dirty="0"/>
              <a:t> or not </a:t>
            </a:r>
            <a:r>
              <a:rPr lang="sv-SE" sz="2800" dirty="0" err="1"/>
              <a:t>performing</a:t>
            </a:r>
            <a:r>
              <a:rPr lang="sv-SE" sz="2800" dirty="0"/>
              <a:t> HPV vaccination;</a:t>
            </a:r>
            <a:r>
              <a:rPr lang="lv-LV" sz="2800" dirty="0"/>
              <a:t> </a:t>
            </a:r>
            <a:endParaRPr lang="sv-SE" sz="2800" dirty="0"/>
          </a:p>
          <a:p>
            <a:pPr marL="457200" indent="-457200">
              <a:buFontTx/>
              <a:buChar char="-"/>
            </a:pPr>
            <a:r>
              <a:rPr lang="sv-SE" sz="2800" dirty="0"/>
              <a:t>D</a:t>
            </a:r>
            <a:r>
              <a:rPr lang="lv-LV" sz="2800" dirty="0"/>
              <a:t>efine </a:t>
            </a:r>
            <a:r>
              <a:rPr lang="sv-SE" sz="2800" dirty="0"/>
              <a:t>common </a:t>
            </a:r>
            <a:r>
              <a:rPr lang="lv-LV" sz="2800" dirty="0"/>
              <a:t>molecular signatures of disease severity of diagnostic/prognostic value. </a:t>
            </a:r>
            <a:endParaRPr lang="sv-SE" sz="2800" dirty="0"/>
          </a:p>
          <a:p>
            <a:pPr marL="457200" indent="-457200">
              <a:buFontTx/>
              <a:buChar char="-"/>
            </a:pPr>
            <a:endParaRPr lang="sv-SE" sz="2900" dirty="0"/>
          </a:p>
          <a:p>
            <a:r>
              <a:rPr lang="sv-SE" sz="2900" b="1" dirty="0" err="1"/>
              <a:t>Expected</a:t>
            </a:r>
            <a:r>
              <a:rPr lang="sv-SE" sz="2900" b="1" dirty="0"/>
              <a:t> </a:t>
            </a:r>
            <a:r>
              <a:rPr lang="sv-SE" sz="2900" b="1" dirty="0" err="1"/>
              <a:t>results</a:t>
            </a:r>
            <a:r>
              <a:rPr lang="sv-SE" sz="2900" b="1" dirty="0"/>
              <a:t> for stake </a:t>
            </a:r>
            <a:r>
              <a:rPr lang="sv-SE" sz="2900" b="1" dirty="0" err="1"/>
              <a:t>holders</a:t>
            </a:r>
            <a:r>
              <a:rPr lang="sv-SE" sz="2900" dirty="0"/>
              <a:t>:</a:t>
            </a:r>
          </a:p>
          <a:p>
            <a:pPr marL="457200" indent="-457200">
              <a:buFontTx/>
              <a:buChar char="-"/>
            </a:pPr>
            <a:r>
              <a:rPr lang="sv-SE" sz="2800" dirty="0"/>
              <a:t>Project </a:t>
            </a:r>
            <a:r>
              <a:rPr lang="sv-SE" sz="2800" dirty="0" err="1"/>
              <a:t>will</a:t>
            </a:r>
            <a:r>
              <a:rPr lang="sv-SE" sz="2800" dirty="0"/>
              <a:t> </a:t>
            </a:r>
            <a:r>
              <a:rPr lang="lv-LV" sz="2800" dirty="0"/>
              <a:t>draw attention of the health care authorities of both countries to the necessity to support and promote HPV screening and vaccination</a:t>
            </a:r>
            <a:endParaRPr lang="sv-SE" sz="2800" dirty="0"/>
          </a:p>
          <a:p>
            <a:pPr marL="457200" indent="-457200">
              <a:buFontTx/>
              <a:buChar char="-"/>
            </a:pPr>
            <a:r>
              <a:rPr lang="sv-SE" sz="2800" dirty="0"/>
              <a:t>RSU and IEPOR </a:t>
            </a:r>
            <a:r>
              <a:rPr lang="sv-SE" sz="2800" dirty="0" err="1"/>
              <a:t>will</a:t>
            </a:r>
            <a:r>
              <a:rPr lang="sv-SE" sz="2800" dirty="0"/>
              <a:t> </a:t>
            </a:r>
            <a:r>
              <a:rPr lang="lv-LV" sz="2800" dirty="0"/>
              <a:t>tak</a:t>
            </a:r>
            <a:r>
              <a:rPr lang="sv-SE" sz="2800" dirty="0"/>
              <a:t>e</a:t>
            </a:r>
            <a:r>
              <a:rPr lang="lv-LV" sz="2800" dirty="0"/>
              <a:t> stand in anti-HPV/anti-cancer compaign</a:t>
            </a:r>
            <a:r>
              <a:rPr lang="sv-SE" sz="2800" dirty="0"/>
              <a:t>;</a:t>
            </a:r>
          </a:p>
          <a:p>
            <a:pPr marL="457200" indent="-457200">
              <a:buFontTx/>
              <a:buChar char="-"/>
            </a:pPr>
            <a:r>
              <a:rPr lang="sv-SE" sz="2800" dirty="0"/>
              <a:t>P</a:t>
            </a:r>
            <a:r>
              <a:rPr lang="lv-LV" sz="2800" dirty="0"/>
              <a:t>roject will strengthen research cooperation in widening Europe. </a:t>
            </a:r>
            <a:endParaRPr lang="sv-SE" sz="2800" dirty="0"/>
          </a:p>
        </p:txBody>
      </p:sp>
    </p:spTree>
    <p:extLst>
      <p:ext uri="{BB962C8B-B14F-4D97-AF65-F5344CB8AC3E}">
        <p14:creationId xmlns:p14="http://schemas.microsoft.com/office/powerpoint/2010/main" val="1124979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71A5F9C-36FE-F4E0-54D6-AE332EB0D4D3}"/>
              </a:ext>
            </a:extLst>
          </p:cNvPr>
          <p:cNvSpPr txBox="1"/>
          <p:nvPr/>
        </p:nvSpPr>
        <p:spPr>
          <a:xfrm>
            <a:off x="1624149" y="793016"/>
            <a:ext cx="9361713" cy="5016758"/>
          </a:xfrm>
          <a:prstGeom prst="rect">
            <a:avLst/>
          </a:prstGeom>
          <a:solidFill>
            <a:schemeClr val="bg1"/>
          </a:solidFill>
        </p:spPr>
        <p:txBody>
          <a:bodyPr wrap="square" rtlCol="0">
            <a:spAutoFit/>
          </a:bodyPr>
          <a:lstStyle/>
          <a:p>
            <a:pPr algn="ctr"/>
            <a:r>
              <a:rPr lang="en-GB" sz="5000" b="1" dirty="0"/>
              <a:t>Thank you for your attention!</a:t>
            </a:r>
          </a:p>
          <a:p>
            <a:pPr algn="ctr"/>
            <a:endParaRPr lang="en-GB" sz="4000" b="1" dirty="0"/>
          </a:p>
          <a:p>
            <a:pPr algn="ctr"/>
            <a:r>
              <a:rPr lang="en-GB" sz="4000" b="1" dirty="0"/>
              <a:t>Acknowledgements:</a:t>
            </a:r>
          </a:p>
          <a:p>
            <a:pPr algn="ctr"/>
            <a:r>
              <a:rPr lang="en-GB" sz="3000" b="1" dirty="0"/>
              <a:t>Karina </a:t>
            </a:r>
            <a:r>
              <a:rPr lang="en-GB" sz="3000" b="1" dirty="0" err="1"/>
              <a:t>Biserova</a:t>
            </a:r>
            <a:r>
              <a:rPr lang="en-GB" sz="3000" b="1" dirty="0"/>
              <a:t>, Svetlana </a:t>
            </a:r>
            <a:r>
              <a:rPr lang="en-GB" sz="3000" b="1" dirty="0" err="1"/>
              <a:t>Gebrila</a:t>
            </a:r>
            <a:r>
              <a:rPr lang="en-GB" sz="3000" b="1" dirty="0"/>
              <a:t>,  Juris Jansons, </a:t>
            </a:r>
            <a:r>
              <a:rPr lang="en-GB" sz="3000" b="1" dirty="0" err="1"/>
              <a:t>Ilvija</a:t>
            </a:r>
            <a:r>
              <a:rPr lang="en-GB" sz="3000" b="1" dirty="0"/>
              <a:t> </a:t>
            </a:r>
            <a:r>
              <a:rPr lang="en-GB" sz="3000" b="1" dirty="0" err="1"/>
              <a:t>Krasovska</a:t>
            </a:r>
            <a:r>
              <a:rPr lang="en-GB" sz="3000" b="1" dirty="0"/>
              <a:t>, Marija Nazarenko, </a:t>
            </a:r>
            <a:r>
              <a:rPr lang="en-GB" sz="3000" b="1" dirty="0" err="1"/>
              <a:t>Jurijs</a:t>
            </a:r>
            <a:r>
              <a:rPr lang="en-GB" sz="3000" b="1" dirty="0"/>
              <a:t> Nazarovs, Dita Pole, Arta </a:t>
            </a:r>
            <a:r>
              <a:rPr lang="en-GB" sz="3000" b="1" dirty="0" err="1"/>
              <a:t>Spridzane</a:t>
            </a:r>
            <a:r>
              <a:rPr lang="en-GB" sz="3000" b="1" dirty="0"/>
              <a:t>, Nikita </a:t>
            </a:r>
            <a:r>
              <a:rPr lang="en-GB" sz="3000" b="1" dirty="0" err="1"/>
              <a:t>Zrelovs</a:t>
            </a:r>
            <a:r>
              <a:rPr lang="en-GB" sz="3000" b="1" dirty="0"/>
              <a:t>.</a:t>
            </a:r>
          </a:p>
          <a:p>
            <a:pPr algn="ctr"/>
            <a:endParaRPr lang="en-GB" sz="4000" b="1" dirty="0"/>
          </a:p>
          <a:p>
            <a:pPr algn="ctr"/>
            <a:r>
              <a:rPr lang="en-GB" sz="3000" b="1" dirty="0"/>
              <a:t>Project of the Latvian Science Fund </a:t>
            </a:r>
          </a:p>
          <a:p>
            <a:pPr algn="ctr"/>
            <a:r>
              <a:rPr lang="en-GB" sz="3000" b="1" dirty="0"/>
              <a:t>LZP_LV-UA2025-3</a:t>
            </a:r>
            <a:endParaRPr lang="en-US" sz="3000" b="1" dirty="0"/>
          </a:p>
        </p:txBody>
      </p:sp>
    </p:spTree>
    <p:extLst>
      <p:ext uri="{BB962C8B-B14F-4D97-AF65-F5344CB8AC3E}">
        <p14:creationId xmlns:p14="http://schemas.microsoft.com/office/powerpoint/2010/main" val="2314687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A5AB1B9-2EF8-6B2E-803B-838460610FCD}"/>
              </a:ext>
            </a:extLst>
          </p:cNvPr>
          <p:cNvSpPr txBox="1"/>
          <p:nvPr/>
        </p:nvSpPr>
        <p:spPr>
          <a:xfrm>
            <a:off x="2930435" y="610136"/>
            <a:ext cx="8852262" cy="5632311"/>
          </a:xfrm>
          <a:prstGeom prst="rect">
            <a:avLst/>
          </a:prstGeom>
          <a:solidFill>
            <a:schemeClr val="bg1"/>
          </a:solidFill>
        </p:spPr>
        <p:txBody>
          <a:bodyPr wrap="square" rtlCol="0">
            <a:spAutoFit/>
          </a:bodyPr>
          <a:lstStyle/>
          <a:p>
            <a:r>
              <a:rPr lang="en-GB" sz="4000" b="1" dirty="0"/>
              <a:t>Thank you for your attention!</a:t>
            </a:r>
          </a:p>
          <a:p>
            <a:endParaRPr lang="en-GB" sz="4000" b="1" dirty="0"/>
          </a:p>
          <a:p>
            <a:r>
              <a:rPr lang="en-GB" sz="4000" b="1" dirty="0"/>
              <a:t>Acknowledgements:</a:t>
            </a:r>
          </a:p>
          <a:p>
            <a:r>
              <a:rPr lang="en-GB" sz="4000" b="1" dirty="0"/>
              <a:t>Juris Jansons, Arta </a:t>
            </a:r>
            <a:r>
              <a:rPr lang="en-GB" sz="4000" b="1" dirty="0" err="1"/>
              <a:t>Spridzane</a:t>
            </a:r>
            <a:r>
              <a:rPr lang="en-GB" sz="4000" b="1" dirty="0"/>
              <a:t>, </a:t>
            </a:r>
            <a:r>
              <a:rPr lang="en-GB" sz="4000" b="1" dirty="0" err="1"/>
              <a:t>Ilvija</a:t>
            </a:r>
            <a:r>
              <a:rPr lang="en-GB" sz="4000" b="1" dirty="0"/>
              <a:t> </a:t>
            </a:r>
            <a:r>
              <a:rPr lang="en-GB" sz="4000" b="1" dirty="0" err="1"/>
              <a:t>Krasovska</a:t>
            </a:r>
            <a:r>
              <a:rPr lang="en-GB" sz="4000" b="1" dirty="0"/>
              <a:t>, </a:t>
            </a:r>
            <a:r>
              <a:rPr lang="en-GB" sz="4000" b="1" dirty="0" err="1"/>
              <a:t>Jurijs</a:t>
            </a:r>
            <a:r>
              <a:rPr lang="en-GB" sz="4000" b="1" dirty="0"/>
              <a:t> Nazarovs, Karina </a:t>
            </a:r>
            <a:r>
              <a:rPr lang="en-GB" sz="4000" b="1" dirty="0" err="1"/>
              <a:t>Biserova</a:t>
            </a:r>
            <a:r>
              <a:rPr lang="en-GB" sz="4000" b="1" dirty="0"/>
              <a:t>, Svetlana </a:t>
            </a:r>
            <a:r>
              <a:rPr lang="en-GB" sz="4000" b="1" dirty="0" err="1"/>
              <a:t>Gebrila</a:t>
            </a:r>
            <a:r>
              <a:rPr lang="en-GB" sz="4000" b="1" dirty="0"/>
              <a:t>,   </a:t>
            </a:r>
          </a:p>
          <a:p>
            <a:endParaRPr lang="en-GB" sz="4000" b="1" dirty="0"/>
          </a:p>
          <a:p>
            <a:r>
              <a:rPr lang="en-GB" sz="4000" b="1" dirty="0"/>
              <a:t>Project of the Latvian Science Fund </a:t>
            </a:r>
            <a:r>
              <a:rPr lang="en-GB" sz="4000" b="1" dirty="0" err="1"/>
              <a:t>LZP_Uk</a:t>
            </a:r>
            <a:r>
              <a:rPr lang="en-GB" sz="4000" b="1" dirty="0"/>
              <a:t> LV-UA2025-3</a:t>
            </a:r>
            <a:endParaRPr lang="en-US" sz="4000" b="1" dirty="0"/>
          </a:p>
        </p:txBody>
      </p:sp>
    </p:spTree>
    <p:extLst>
      <p:ext uri="{BB962C8B-B14F-4D97-AF65-F5344CB8AC3E}">
        <p14:creationId xmlns:p14="http://schemas.microsoft.com/office/powerpoint/2010/main" val="34600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A4882-F188-6E22-5B7D-959B4D477E9F}"/>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AF10DA42-6700-B5AB-2CD3-2488B5E2A0EB}"/>
              </a:ext>
            </a:extLst>
          </p:cNvPr>
          <p:cNvSpPr txBox="1"/>
          <p:nvPr/>
        </p:nvSpPr>
        <p:spPr>
          <a:xfrm>
            <a:off x="1055914" y="0"/>
            <a:ext cx="10857412" cy="6924973"/>
          </a:xfrm>
          <a:prstGeom prst="rect">
            <a:avLst/>
          </a:prstGeom>
          <a:noFill/>
        </p:spPr>
        <p:txBody>
          <a:bodyPr wrap="square" rtlCol="0">
            <a:spAutoFit/>
          </a:bodyPr>
          <a:lstStyle/>
          <a:p>
            <a:r>
              <a:rPr lang="en-US" sz="4000" b="1" dirty="0"/>
              <a:t>Specific objectives of the project (I)</a:t>
            </a:r>
          </a:p>
          <a:p>
            <a:endParaRPr lang="sv-SE" sz="2900" dirty="0"/>
          </a:p>
          <a:p>
            <a:r>
              <a:rPr lang="en-US" sz="2900" dirty="0"/>
              <a:t>1</a:t>
            </a:r>
            <a:r>
              <a:rPr lang="en-US" sz="2800" dirty="0"/>
              <a:t>. Retrospective recruitment of cases of cervical cancer in Kyiv, Ukraine, and retro- and prospective recruitment of CC cases and high-grade CL cases in Riga, Latvia, and assembly of the study cohort.</a:t>
            </a:r>
          </a:p>
          <a:p>
            <a:endParaRPr lang="en-US" sz="1000" dirty="0"/>
          </a:p>
          <a:p>
            <a:r>
              <a:rPr lang="en-US" sz="2800" dirty="0"/>
              <a:t>2. Genotyping of HR HPVs to create comparative epidemiologic “portrait” of HPV associated CLs and CC in Latvia and Ukraine.</a:t>
            </a:r>
          </a:p>
          <a:p>
            <a:endParaRPr lang="sv-SE" sz="1000" dirty="0"/>
          </a:p>
          <a:p>
            <a:r>
              <a:rPr lang="en-US" sz="2800" dirty="0"/>
              <a:t>3. Whole genomic sequencing (WGS) of HR HPVs prevalent in Latvia and Ukraine to characterize them on molecular level and associate their conservation/variability with cervical pathology, identification of sequence signatures associated with parameters of CLs and CCs with the aim to exploit them as molecular markers for personalized prognosis of cervical disease course and outcome, and strategy of follow up and treatment.</a:t>
            </a:r>
            <a:endParaRPr lang="sv-SE" sz="2800" dirty="0"/>
          </a:p>
          <a:p>
            <a:endParaRPr lang="sv-SE" dirty="0"/>
          </a:p>
        </p:txBody>
      </p:sp>
    </p:spTree>
    <p:extLst>
      <p:ext uri="{BB962C8B-B14F-4D97-AF65-F5344CB8AC3E}">
        <p14:creationId xmlns:p14="http://schemas.microsoft.com/office/powerpoint/2010/main" val="213937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8F905-FAED-80C2-72DC-AC8340108984}"/>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808BD0E5-8ABB-F9AE-7F7C-CA705B2DD16C}"/>
              </a:ext>
            </a:extLst>
          </p:cNvPr>
          <p:cNvSpPr txBox="1"/>
          <p:nvPr/>
        </p:nvSpPr>
        <p:spPr>
          <a:xfrm>
            <a:off x="862148" y="302359"/>
            <a:ext cx="11116491" cy="6555641"/>
          </a:xfrm>
          <a:prstGeom prst="rect">
            <a:avLst/>
          </a:prstGeom>
          <a:noFill/>
        </p:spPr>
        <p:txBody>
          <a:bodyPr wrap="square" rtlCol="0">
            <a:spAutoFit/>
          </a:bodyPr>
          <a:lstStyle/>
          <a:p>
            <a:r>
              <a:rPr lang="en-US" sz="4000" b="1" dirty="0"/>
              <a:t>Specific objectives of the project (II)</a:t>
            </a:r>
          </a:p>
          <a:p>
            <a:endParaRPr lang="en-US" b="1" dirty="0"/>
          </a:p>
          <a:p>
            <a:r>
              <a:rPr lang="en-US" sz="2800" dirty="0"/>
              <a:t>4. Dissemination of project results and reaching project impact by informing international research community, health authorities and stake holders on HPV status of women with cervical lesions and cancer, demonstrating acute need to implement HPV vaccination in Ukraine and advance and promote HPV vaccination among teenagers and adolescents as well as catch-up vaccination among adults in Latvia.</a:t>
            </a:r>
          </a:p>
          <a:p>
            <a:endParaRPr lang="sv-SE" dirty="0"/>
          </a:p>
          <a:p>
            <a:r>
              <a:rPr lang="en-US" sz="2800" dirty="0"/>
              <a:t>5. Harmonization of research activities of the leading Latvian and Ukrainian medical research institutions, training and career promotion for young researchers, and support research cooperation.</a:t>
            </a:r>
          </a:p>
          <a:p>
            <a:endParaRPr lang="sv-SE" dirty="0"/>
          </a:p>
          <a:p>
            <a:r>
              <a:rPr lang="en-US" sz="2800" dirty="0"/>
              <a:t>6. Efficient coordination and management to ensure attaining of project results by both teams.</a:t>
            </a:r>
            <a:endParaRPr lang="sv-SE" sz="2800" dirty="0"/>
          </a:p>
          <a:p>
            <a:endParaRPr lang="sv-SE" dirty="0"/>
          </a:p>
        </p:txBody>
      </p:sp>
    </p:spTree>
    <p:extLst>
      <p:ext uri="{BB962C8B-B14F-4D97-AF65-F5344CB8AC3E}">
        <p14:creationId xmlns:p14="http://schemas.microsoft.com/office/powerpoint/2010/main" val="227447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9B34C-E973-1932-2341-CFAE99B45015}"/>
            </a:ext>
          </a:extLst>
        </p:cNvPr>
        <p:cNvGrpSpPr/>
        <p:nvPr/>
      </p:nvGrpSpPr>
      <p:grpSpPr>
        <a:xfrm>
          <a:off x="0" y="0"/>
          <a:ext cx="0" cy="0"/>
          <a:chOff x="0" y="0"/>
          <a:chExt cx="0" cy="0"/>
        </a:xfrm>
      </p:grpSpPr>
      <p:pic>
        <p:nvPicPr>
          <p:cNvPr id="4098" name="Picture 2" descr="diagram shows the different groups of HPV types and the problems each group can cause">
            <a:extLst>
              <a:ext uri="{FF2B5EF4-FFF2-40B4-BE49-F238E27FC236}">
                <a16:creationId xmlns:a16="http://schemas.microsoft.com/office/drawing/2014/main" id="{9CA3D642-72C6-546A-DBE0-DB2ECDF4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446" y="169817"/>
            <a:ext cx="8486502" cy="5969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6AFB56BF-A3B9-35F4-E993-5E19E0070A7D}"/>
              </a:ext>
            </a:extLst>
          </p:cNvPr>
          <p:cNvSpPr txBox="1"/>
          <p:nvPr/>
        </p:nvSpPr>
        <p:spPr>
          <a:xfrm>
            <a:off x="1881052" y="6288073"/>
            <a:ext cx="9357360" cy="400110"/>
          </a:xfrm>
          <a:prstGeom prst="rect">
            <a:avLst/>
          </a:prstGeom>
          <a:noFill/>
        </p:spPr>
        <p:txBody>
          <a:bodyPr wrap="square" rtlCol="0">
            <a:spAutoFit/>
          </a:bodyPr>
          <a:lstStyle/>
          <a:p>
            <a:r>
              <a:rPr lang="sv-SE" sz="2000" i="1" dirty="0" err="1"/>
              <a:t>Adapted</a:t>
            </a:r>
            <a:r>
              <a:rPr lang="sv-SE" sz="2000" i="1" dirty="0"/>
              <a:t> from https://www.cancer.org/cancer/risk-prevention/hpv/types-of-hpv.html</a:t>
            </a:r>
          </a:p>
        </p:txBody>
      </p:sp>
      <p:sp>
        <p:nvSpPr>
          <p:cNvPr id="3" name="textruta 2">
            <a:extLst>
              <a:ext uri="{FF2B5EF4-FFF2-40B4-BE49-F238E27FC236}">
                <a16:creationId xmlns:a16="http://schemas.microsoft.com/office/drawing/2014/main" id="{36F6E1C7-71BC-A019-645F-17F501C05818}"/>
              </a:ext>
            </a:extLst>
          </p:cNvPr>
          <p:cNvSpPr txBox="1"/>
          <p:nvPr/>
        </p:nvSpPr>
        <p:spPr>
          <a:xfrm>
            <a:off x="431074" y="379903"/>
            <a:ext cx="12788537" cy="677108"/>
          </a:xfrm>
          <a:prstGeom prst="rect">
            <a:avLst/>
          </a:prstGeom>
          <a:solidFill>
            <a:schemeClr val="bg1"/>
          </a:solidFill>
        </p:spPr>
        <p:txBody>
          <a:bodyPr wrap="square" rtlCol="0">
            <a:spAutoFit/>
          </a:bodyPr>
          <a:lstStyle/>
          <a:p>
            <a:r>
              <a:rPr lang="sv-SE" sz="3800" b="1" dirty="0"/>
              <a:t>OVER 200 HUMAN PAPILLOMA VIRUS GENOTYPES!!!!</a:t>
            </a:r>
          </a:p>
        </p:txBody>
      </p:sp>
      <p:cxnSp>
        <p:nvCxnSpPr>
          <p:cNvPr id="5" name="Rak pilkoppling 4">
            <a:extLst>
              <a:ext uri="{FF2B5EF4-FFF2-40B4-BE49-F238E27FC236}">
                <a16:creationId xmlns:a16="http://schemas.microsoft.com/office/drawing/2014/main" id="{7158CD28-21B2-1801-F586-ED37264C782B}"/>
              </a:ext>
            </a:extLst>
          </p:cNvPr>
          <p:cNvCxnSpPr/>
          <p:nvPr/>
        </p:nvCxnSpPr>
        <p:spPr>
          <a:xfrm flipH="1">
            <a:off x="3540033" y="1267097"/>
            <a:ext cx="2338252" cy="2521131"/>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Rak pilkoppling 5">
            <a:extLst>
              <a:ext uri="{FF2B5EF4-FFF2-40B4-BE49-F238E27FC236}">
                <a16:creationId xmlns:a16="http://schemas.microsoft.com/office/drawing/2014/main" id="{5C8F573B-1990-B82C-3F27-77D9618E8FCA}"/>
              </a:ext>
            </a:extLst>
          </p:cNvPr>
          <p:cNvCxnSpPr>
            <a:cxnSpLocks/>
          </p:cNvCxnSpPr>
          <p:nvPr/>
        </p:nvCxnSpPr>
        <p:spPr>
          <a:xfrm>
            <a:off x="4976951" y="2201575"/>
            <a:ext cx="1946363" cy="2161419"/>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Rak pilkoppling 8">
            <a:extLst>
              <a:ext uri="{FF2B5EF4-FFF2-40B4-BE49-F238E27FC236}">
                <a16:creationId xmlns:a16="http://schemas.microsoft.com/office/drawing/2014/main" id="{F8093EC3-B193-39A8-F877-52EED97E58C4}"/>
              </a:ext>
            </a:extLst>
          </p:cNvPr>
          <p:cNvCxnSpPr>
            <a:cxnSpLocks/>
          </p:cNvCxnSpPr>
          <p:nvPr/>
        </p:nvCxnSpPr>
        <p:spPr>
          <a:xfrm>
            <a:off x="6825342" y="1317384"/>
            <a:ext cx="1240972" cy="1837296"/>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60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1300E28-3EE0-9D7A-EB89-368B6232DCD8}"/>
              </a:ext>
            </a:extLst>
          </p:cNvPr>
          <p:cNvPicPr>
            <a:picLocks noChangeAspect="1"/>
          </p:cNvPicPr>
          <p:nvPr/>
        </p:nvPicPr>
        <p:blipFill>
          <a:blip r:embed="rId2"/>
          <a:stretch>
            <a:fillRect/>
          </a:stretch>
        </p:blipFill>
        <p:spPr>
          <a:xfrm>
            <a:off x="3775165" y="1105939"/>
            <a:ext cx="5886089" cy="5554053"/>
          </a:xfrm>
          <a:prstGeom prst="rect">
            <a:avLst/>
          </a:prstGeom>
        </p:spPr>
      </p:pic>
      <p:sp>
        <p:nvSpPr>
          <p:cNvPr id="5" name="textruta 4">
            <a:extLst>
              <a:ext uri="{FF2B5EF4-FFF2-40B4-BE49-F238E27FC236}">
                <a16:creationId xmlns:a16="http://schemas.microsoft.com/office/drawing/2014/main" id="{1426BB11-A1B2-A2AE-7656-D654E15CF20A}"/>
              </a:ext>
            </a:extLst>
          </p:cNvPr>
          <p:cNvSpPr txBox="1"/>
          <p:nvPr/>
        </p:nvSpPr>
        <p:spPr>
          <a:xfrm>
            <a:off x="622980" y="198008"/>
            <a:ext cx="10532700" cy="1015663"/>
          </a:xfrm>
          <a:prstGeom prst="rect">
            <a:avLst/>
          </a:prstGeom>
          <a:noFill/>
        </p:spPr>
        <p:txBody>
          <a:bodyPr wrap="square">
            <a:spAutoFit/>
          </a:bodyPr>
          <a:lstStyle/>
          <a:p>
            <a:r>
              <a:rPr lang="en-US" sz="3000" b="1" dirty="0"/>
              <a:t>Phylogenetic tree comprising all official HPV types established until 2024-10-02</a:t>
            </a:r>
          </a:p>
        </p:txBody>
      </p:sp>
      <p:sp>
        <p:nvSpPr>
          <p:cNvPr id="7" name="textruta 6">
            <a:extLst>
              <a:ext uri="{FF2B5EF4-FFF2-40B4-BE49-F238E27FC236}">
                <a16:creationId xmlns:a16="http://schemas.microsoft.com/office/drawing/2014/main" id="{0BCDD394-4D99-DBAD-1D84-F4B28A6168E2}"/>
              </a:ext>
            </a:extLst>
          </p:cNvPr>
          <p:cNvSpPr txBox="1"/>
          <p:nvPr/>
        </p:nvSpPr>
        <p:spPr>
          <a:xfrm>
            <a:off x="8735106" y="5736662"/>
            <a:ext cx="3346722" cy="923330"/>
          </a:xfrm>
          <a:prstGeom prst="rect">
            <a:avLst/>
          </a:prstGeom>
          <a:noFill/>
        </p:spPr>
        <p:txBody>
          <a:bodyPr wrap="square">
            <a:spAutoFit/>
          </a:bodyPr>
          <a:lstStyle/>
          <a:p>
            <a:r>
              <a:rPr lang="en-US" dirty="0"/>
              <a:t>Exported from https://www.hpvcenter.se/human_reference_clones/</a:t>
            </a:r>
            <a:endParaRPr lang="sv-SE" dirty="0"/>
          </a:p>
        </p:txBody>
      </p:sp>
      <p:sp>
        <p:nvSpPr>
          <p:cNvPr id="8" name="textruta 7">
            <a:extLst>
              <a:ext uri="{FF2B5EF4-FFF2-40B4-BE49-F238E27FC236}">
                <a16:creationId xmlns:a16="http://schemas.microsoft.com/office/drawing/2014/main" id="{ED32E593-B2C4-668B-4F04-A4B72EBD67B6}"/>
              </a:ext>
            </a:extLst>
          </p:cNvPr>
          <p:cNvSpPr txBox="1"/>
          <p:nvPr/>
        </p:nvSpPr>
        <p:spPr>
          <a:xfrm>
            <a:off x="622980" y="1595021"/>
            <a:ext cx="3056709" cy="5262979"/>
          </a:xfrm>
          <a:prstGeom prst="rect">
            <a:avLst/>
          </a:prstGeom>
          <a:noFill/>
        </p:spPr>
        <p:txBody>
          <a:bodyPr wrap="square" rtlCol="0">
            <a:spAutoFit/>
          </a:bodyPr>
          <a:lstStyle/>
          <a:p>
            <a:r>
              <a:rPr lang="en-US" sz="2600" dirty="0"/>
              <a:t>Papillomaviruses:</a:t>
            </a:r>
          </a:p>
          <a:p>
            <a:r>
              <a:rPr lang="en-US" sz="2600" b="1" dirty="0"/>
              <a:t>Alpha - green </a:t>
            </a:r>
          </a:p>
          <a:p>
            <a:r>
              <a:rPr lang="en-US" sz="2600" dirty="0"/>
              <a:t>Beta -blue, </a:t>
            </a:r>
          </a:p>
          <a:p>
            <a:r>
              <a:rPr lang="en-US" sz="2600" dirty="0"/>
              <a:t>Gamma - red </a:t>
            </a:r>
          </a:p>
          <a:p>
            <a:r>
              <a:rPr lang="en-US" sz="2600" dirty="0"/>
              <a:t>Mu - yellow</a:t>
            </a:r>
          </a:p>
          <a:p>
            <a:r>
              <a:rPr lang="en-US" sz="2600" dirty="0"/>
              <a:t>Nu – purple</a:t>
            </a:r>
          </a:p>
          <a:p>
            <a:endParaRPr lang="en-US" dirty="0"/>
          </a:p>
          <a:p>
            <a:r>
              <a:rPr lang="en-US" dirty="0"/>
              <a:t>The phylogenetic tree is based on the L1 part of the genome. The evolutionary history was inferred by using the Maximum Likelihood method based on the Tamura-Nei model10 and analyses were conducted in MEGA7.</a:t>
            </a:r>
            <a:endParaRPr lang="sv-SE" dirty="0"/>
          </a:p>
        </p:txBody>
      </p:sp>
    </p:spTree>
    <p:extLst>
      <p:ext uri="{BB962C8B-B14F-4D97-AF65-F5344CB8AC3E}">
        <p14:creationId xmlns:p14="http://schemas.microsoft.com/office/powerpoint/2010/main" val="400982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4148D4E7-81B4-3FD6-FF8B-9E4363C44C7A}"/>
              </a:ext>
            </a:extLst>
          </p:cNvPr>
          <p:cNvSpPr txBox="1"/>
          <p:nvPr/>
        </p:nvSpPr>
        <p:spPr>
          <a:xfrm>
            <a:off x="1105988" y="548642"/>
            <a:ext cx="9980023" cy="4785926"/>
          </a:xfrm>
          <a:prstGeom prst="rect">
            <a:avLst/>
          </a:prstGeom>
          <a:noFill/>
        </p:spPr>
        <p:txBody>
          <a:bodyPr wrap="square" rtlCol="0">
            <a:spAutoFit/>
          </a:bodyPr>
          <a:lstStyle/>
          <a:p>
            <a:r>
              <a:rPr lang="sv-SE" sz="3500" b="1" i="1" dirty="0" err="1"/>
              <a:t>Alphapapillomavirus</a:t>
            </a:r>
            <a:r>
              <a:rPr lang="sv-SE" sz="3500" b="1" dirty="0"/>
              <a:t> form species </a:t>
            </a:r>
            <a:r>
              <a:rPr lang="sv-SE" sz="3500" b="1" dirty="0" err="1">
                <a:hlinkClick r:id="rId3" tooltip="Learn more about species groups from ScienceDirect's AI-generated Topic Pages">
                  <a:extLst>
                    <a:ext uri="{A12FA001-AC4F-418D-AE19-62706E023703}">
                      <ahyp:hlinkClr xmlns:ahyp="http://schemas.microsoft.com/office/drawing/2018/hyperlinkcolor" val="tx"/>
                    </a:ext>
                  </a:extLst>
                </a:hlinkClick>
              </a:rPr>
              <a:t>groups</a:t>
            </a:r>
            <a:r>
              <a:rPr lang="sv-SE" sz="3500" b="1" dirty="0"/>
              <a:t>: </a:t>
            </a:r>
          </a:p>
          <a:p>
            <a:endParaRPr lang="sv-SE" sz="3000" dirty="0"/>
          </a:p>
          <a:p>
            <a:pPr marL="457200" indent="-457200">
              <a:buFont typeface="Arial" panose="020B0604020202020204" pitchFamily="34" charset="0"/>
              <a:buChar char="•"/>
            </a:pPr>
            <a:r>
              <a:rPr lang="sv-SE" sz="3000" dirty="0"/>
              <a:t>alpha-3 (HPV61), </a:t>
            </a:r>
          </a:p>
          <a:p>
            <a:pPr marL="457200" indent="-457200">
              <a:buFont typeface="Arial" panose="020B0604020202020204" pitchFamily="34" charset="0"/>
              <a:buChar char="•"/>
            </a:pPr>
            <a:r>
              <a:rPr lang="sv-SE" sz="3000" dirty="0"/>
              <a:t>alpha-5 (HPV26, 51, 69 and 82), </a:t>
            </a:r>
          </a:p>
          <a:p>
            <a:pPr marL="457200" indent="-457200">
              <a:buFont typeface="Arial" panose="020B0604020202020204" pitchFamily="34" charset="0"/>
              <a:buChar char="•"/>
            </a:pPr>
            <a:r>
              <a:rPr lang="sv-SE" sz="3000" dirty="0"/>
              <a:t>alpha-6 (HPV30, 53, 56, 66), </a:t>
            </a:r>
          </a:p>
          <a:p>
            <a:pPr marL="457200" indent="-457200">
              <a:buFont typeface="Arial" panose="020B0604020202020204" pitchFamily="34" charset="0"/>
              <a:buChar char="•"/>
            </a:pPr>
            <a:r>
              <a:rPr lang="sv-SE" sz="3000" dirty="0"/>
              <a:t>alpha-7 (HPV18, 39, 45, 59, 68, 70, 85 and 97), </a:t>
            </a:r>
          </a:p>
          <a:p>
            <a:pPr marL="457200" indent="-457200">
              <a:buFont typeface="Arial" panose="020B0604020202020204" pitchFamily="34" charset="0"/>
              <a:buChar char="•"/>
            </a:pPr>
            <a:r>
              <a:rPr lang="sv-SE" sz="3000" dirty="0"/>
              <a:t>alpha-9 (HPV16, 31, 33, 35, 52, 58 and 67), </a:t>
            </a:r>
          </a:p>
          <a:p>
            <a:pPr marL="457200" indent="-457200">
              <a:buFont typeface="Arial" panose="020B0604020202020204" pitchFamily="34" charset="0"/>
              <a:buChar char="•"/>
            </a:pPr>
            <a:r>
              <a:rPr lang="sv-SE" sz="3000" dirty="0"/>
              <a:t>alpha-10 (HPV6 and 11), </a:t>
            </a:r>
          </a:p>
          <a:p>
            <a:pPr marL="457200" indent="-457200">
              <a:buFont typeface="Arial" panose="020B0604020202020204" pitchFamily="34" charset="0"/>
              <a:buChar char="•"/>
            </a:pPr>
            <a:r>
              <a:rPr lang="sv-SE" sz="3000" dirty="0"/>
              <a:t>alpha-11 (HPV34 and 73) </a:t>
            </a:r>
          </a:p>
          <a:p>
            <a:pPr marL="457200" indent="-457200">
              <a:buFont typeface="Arial" panose="020B0604020202020204" pitchFamily="34" charset="0"/>
              <a:buChar char="•"/>
            </a:pPr>
            <a:r>
              <a:rPr lang="sv-SE" sz="3000" dirty="0"/>
              <a:t>alpha-13 (HPV54). </a:t>
            </a:r>
          </a:p>
        </p:txBody>
      </p:sp>
      <p:sp>
        <p:nvSpPr>
          <p:cNvPr id="3" name="textruta 2">
            <a:extLst>
              <a:ext uri="{FF2B5EF4-FFF2-40B4-BE49-F238E27FC236}">
                <a16:creationId xmlns:a16="http://schemas.microsoft.com/office/drawing/2014/main" id="{C3E91E1D-4A52-C02A-0F04-04E6C1EA97FA}"/>
              </a:ext>
            </a:extLst>
          </p:cNvPr>
          <p:cNvSpPr txBox="1"/>
          <p:nvPr/>
        </p:nvSpPr>
        <p:spPr>
          <a:xfrm>
            <a:off x="846906" y="5725487"/>
            <a:ext cx="8804366" cy="923330"/>
          </a:xfrm>
          <a:prstGeom prst="rect">
            <a:avLst/>
          </a:prstGeom>
          <a:noFill/>
        </p:spPr>
        <p:txBody>
          <a:bodyPr wrap="square" rtlCol="0">
            <a:spAutoFit/>
          </a:bodyPr>
          <a:lstStyle/>
          <a:p>
            <a:r>
              <a:rPr lang="sv-SE" dirty="0"/>
              <a:t>Robert D. Burk, </a:t>
            </a:r>
            <a:r>
              <a:rPr lang="sv-SE" dirty="0" err="1"/>
              <a:t>Ariana</a:t>
            </a:r>
            <a:r>
              <a:rPr lang="sv-SE" dirty="0"/>
              <a:t> </a:t>
            </a:r>
            <a:r>
              <a:rPr lang="sv-SE" dirty="0" err="1"/>
              <a:t>Harari</a:t>
            </a:r>
            <a:r>
              <a:rPr lang="sv-SE" dirty="0"/>
              <a:t>, </a:t>
            </a:r>
            <a:r>
              <a:rPr lang="sv-SE" dirty="0" err="1"/>
              <a:t>Zigui</a:t>
            </a:r>
            <a:r>
              <a:rPr lang="sv-SE" dirty="0"/>
              <a:t> Chen,</a:t>
            </a:r>
          </a:p>
          <a:p>
            <a:r>
              <a:rPr lang="sv-SE" dirty="0"/>
              <a:t>Human </a:t>
            </a:r>
            <a:r>
              <a:rPr lang="sv-SE" dirty="0" err="1"/>
              <a:t>papillomavirus</a:t>
            </a:r>
            <a:r>
              <a:rPr lang="sv-SE" dirty="0"/>
              <a:t> </a:t>
            </a:r>
            <a:r>
              <a:rPr lang="sv-SE" dirty="0" err="1"/>
              <a:t>genome</a:t>
            </a:r>
            <a:r>
              <a:rPr lang="sv-SE" dirty="0"/>
              <a:t> variants, </a:t>
            </a:r>
            <a:r>
              <a:rPr lang="sv-SE" dirty="0" err="1"/>
              <a:t>Virology</a:t>
            </a:r>
            <a:r>
              <a:rPr lang="sv-SE" dirty="0"/>
              <a:t>, 2013 https://www.sciencedirect.com/science/article/pii/S0042682213004388</a:t>
            </a:r>
          </a:p>
        </p:txBody>
      </p:sp>
    </p:spTree>
    <p:extLst>
      <p:ext uri="{BB962C8B-B14F-4D97-AF65-F5344CB8AC3E}">
        <p14:creationId xmlns:p14="http://schemas.microsoft.com/office/powerpoint/2010/main" val="156027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2E2DA67-4EAA-EC62-527D-85E8615916C7}"/>
              </a:ext>
            </a:extLst>
          </p:cNvPr>
          <p:cNvPicPr>
            <a:picLocks noChangeAspect="1"/>
          </p:cNvPicPr>
          <p:nvPr/>
        </p:nvPicPr>
        <p:blipFill>
          <a:blip r:embed="rId2"/>
          <a:stretch>
            <a:fillRect/>
          </a:stretch>
        </p:blipFill>
        <p:spPr>
          <a:xfrm>
            <a:off x="1929672" y="843154"/>
            <a:ext cx="9034786" cy="5294804"/>
          </a:xfrm>
          <a:prstGeom prst="rect">
            <a:avLst/>
          </a:prstGeom>
        </p:spPr>
      </p:pic>
      <p:sp>
        <p:nvSpPr>
          <p:cNvPr id="5" name="textruta 4">
            <a:extLst>
              <a:ext uri="{FF2B5EF4-FFF2-40B4-BE49-F238E27FC236}">
                <a16:creationId xmlns:a16="http://schemas.microsoft.com/office/drawing/2014/main" id="{0571BD24-2A8C-C100-0D3F-6D969E80FAF7}"/>
              </a:ext>
            </a:extLst>
          </p:cNvPr>
          <p:cNvSpPr txBox="1"/>
          <p:nvPr/>
        </p:nvSpPr>
        <p:spPr>
          <a:xfrm>
            <a:off x="1532166" y="186426"/>
            <a:ext cx="10146028" cy="553998"/>
          </a:xfrm>
          <a:prstGeom prst="rect">
            <a:avLst/>
          </a:prstGeom>
          <a:noFill/>
        </p:spPr>
        <p:txBody>
          <a:bodyPr wrap="square">
            <a:spAutoFit/>
          </a:bodyPr>
          <a:lstStyle/>
          <a:p>
            <a:r>
              <a:rPr lang="en-US" sz="3000" b="1" dirty="0"/>
              <a:t> Classification of HPV types based on oncogenic risk </a:t>
            </a:r>
          </a:p>
        </p:txBody>
      </p:sp>
      <p:sp>
        <p:nvSpPr>
          <p:cNvPr id="6" name="textruta 5">
            <a:extLst>
              <a:ext uri="{FF2B5EF4-FFF2-40B4-BE49-F238E27FC236}">
                <a16:creationId xmlns:a16="http://schemas.microsoft.com/office/drawing/2014/main" id="{D1E2A4C4-51DF-3823-5594-D122A282F0A3}"/>
              </a:ext>
            </a:extLst>
          </p:cNvPr>
          <p:cNvSpPr txBox="1"/>
          <p:nvPr/>
        </p:nvSpPr>
        <p:spPr>
          <a:xfrm>
            <a:off x="2415816" y="6086800"/>
            <a:ext cx="7616459" cy="707886"/>
          </a:xfrm>
          <a:prstGeom prst="rect">
            <a:avLst/>
          </a:prstGeom>
          <a:noFill/>
        </p:spPr>
        <p:txBody>
          <a:bodyPr wrap="square" rtlCol="0">
            <a:spAutoFit/>
          </a:bodyPr>
          <a:lstStyle/>
          <a:p>
            <a:r>
              <a:rPr lang="en-US" sz="2000" dirty="0"/>
              <a:t>HPV 34, 53, 66, 70, 85, 97 do not cause any measurable fraction of cervical cancers and therefore are not listed in Group 2B. </a:t>
            </a:r>
            <a:endParaRPr lang="sv-SE" sz="2000" dirty="0"/>
          </a:p>
        </p:txBody>
      </p:sp>
    </p:spTree>
    <p:extLst>
      <p:ext uri="{BB962C8B-B14F-4D97-AF65-F5344CB8AC3E}">
        <p14:creationId xmlns:p14="http://schemas.microsoft.com/office/powerpoint/2010/main" val="292061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FE2DCCB-89B0-8587-299B-482E024776A6}"/>
              </a:ext>
            </a:extLst>
          </p:cNvPr>
          <p:cNvPicPr>
            <a:picLocks noChangeAspect="1"/>
          </p:cNvPicPr>
          <p:nvPr/>
        </p:nvPicPr>
        <p:blipFill>
          <a:blip r:embed="rId2"/>
          <a:stretch>
            <a:fillRect/>
          </a:stretch>
        </p:blipFill>
        <p:spPr>
          <a:xfrm>
            <a:off x="4506686" y="76111"/>
            <a:ext cx="6264740" cy="6705777"/>
          </a:xfrm>
          <a:prstGeom prst="rect">
            <a:avLst/>
          </a:prstGeom>
        </p:spPr>
      </p:pic>
      <p:sp>
        <p:nvSpPr>
          <p:cNvPr id="4" name="textruta 3">
            <a:extLst>
              <a:ext uri="{FF2B5EF4-FFF2-40B4-BE49-F238E27FC236}">
                <a16:creationId xmlns:a16="http://schemas.microsoft.com/office/drawing/2014/main" id="{0AD4918E-C41D-CEE3-6E39-1BE78BFF88A3}"/>
              </a:ext>
            </a:extLst>
          </p:cNvPr>
          <p:cNvSpPr txBox="1"/>
          <p:nvPr/>
        </p:nvSpPr>
        <p:spPr>
          <a:xfrm>
            <a:off x="509450" y="397400"/>
            <a:ext cx="3840481" cy="6063198"/>
          </a:xfrm>
          <a:prstGeom prst="rect">
            <a:avLst/>
          </a:prstGeom>
          <a:noFill/>
        </p:spPr>
        <p:txBody>
          <a:bodyPr wrap="square" rtlCol="0">
            <a:spAutoFit/>
          </a:bodyPr>
          <a:lstStyle/>
          <a:p>
            <a:r>
              <a:rPr lang="en-US" sz="3000" b="1" dirty="0"/>
              <a:t>Importance of different HPV types in cervical cancer</a:t>
            </a:r>
          </a:p>
          <a:p>
            <a:endParaRPr lang="en-US" dirty="0"/>
          </a:p>
          <a:p>
            <a:endParaRPr lang="en-US" sz="2000" i="1" dirty="0"/>
          </a:p>
          <a:p>
            <a:endParaRPr lang="en-US" sz="2000" i="1" dirty="0"/>
          </a:p>
          <a:p>
            <a:endParaRPr lang="en-US" sz="2000" i="1" dirty="0"/>
          </a:p>
          <a:p>
            <a:endParaRPr lang="en-US" sz="2000" i="1" dirty="0"/>
          </a:p>
          <a:p>
            <a:endParaRPr lang="en-US" sz="2000" i="1" dirty="0"/>
          </a:p>
          <a:p>
            <a:endParaRPr lang="en-US" sz="2000" i="1" dirty="0"/>
          </a:p>
          <a:p>
            <a:r>
              <a:rPr lang="sv-SE" sz="2000" i="1" dirty="0">
                <a:hlinkClick r:id="rId3"/>
              </a:rPr>
              <a:t>https://www.hpvcenter.se/wp-content/uploads/Chapter-2-Human-Papillomavirus-Types.pdf</a:t>
            </a:r>
            <a:r>
              <a:rPr lang="sv-SE" sz="2000" i="1" dirty="0"/>
              <a:t> </a:t>
            </a:r>
          </a:p>
          <a:p>
            <a:endParaRPr lang="sv-SE" sz="2000" i="1" dirty="0"/>
          </a:p>
          <a:p>
            <a:r>
              <a:rPr lang="en-US" sz="2000" i="1" dirty="0"/>
              <a:t>Adapted from Clifford G, et al. “IARC Handbooks Volume 18: Cervical Cancer Screening” (2022)</a:t>
            </a:r>
          </a:p>
        </p:txBody>
      </p:sp>
    </p:spTree>
    <p:extLst>
      <p:ext uri="{BB962C8B-B14F-4D97-AF65-F5344CB8AC3E}">
        <p14:creationId xmlns:p14="http://schemas.microsoft.com/office/powerpoint/2010/main" val="103562410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295</TotalTime>
  <Words>2336</Words>
  <Application>Microsoft Office PowerPoint</Application>
  <PresentationFormat>Bredbild</PresentationFormat>
  <Paragraphs>355</Paragraphs>
  <Slides>26</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26</vt:i4>
      </vt:variant>
    </vt:vector>
  </HeadingPairs>
  <TitlesOfParts>
    <vt:vector size="31" baseType="lpstr">
      <vt:lpstr>Aptos</vt:lpstr>
      <vt:lpstr>Aptos Display</vt:lpstr>
      <vt:lpstr>Arial</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Issagouliantis</dc:creator>
  <cp:lastModifiedBy>Maria Issagouliantis</cp:lastModifiedBy>
  <cp:revision>2</cp:revision>
  <dcterms:created xsi:type="dcterms:W3CDTF">2025-11-09T17:45:21Z</dcterms:created>
  <dcterms:modified xsi:type="dcterms:W3CDTF">2025-11-10T15:05:21Z</dcterms:modified>
</cp:coreProperties>
</file>