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90" r:id="rId3"/>
    <p:sldId id="265" r:id="rId4"/>
    <p:sldId id="264" r:id="rId5"/>
    <p:sldId id="401" r:id="rId6"/>
    <p:sldId id="399" r:id="rId7"/>
    <p:sldId id="402" r:id="rId8"/>
    <p:sldId id="400" r:id="rId9"/>
    <p:sldId id="403" r:id="rId10"/>
    <p:sldId id="292" r:id="rId11"/>
    <p:sldId id="404" r:id="rId12"/>
    <p:sldId id="291" r:id="rId13"/>
    <p:sldId id="40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B7E0F3"/>
    <a:srgbClr val="6600FF"/>
    <a:srgbClr val="FF66FF"/>
    <a:srgbClr val="CC00CC"/>
    <a:srgbClr val="BDE4F5"/>
    <a:srgbClr val="DEF1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5" d="100"/>
          <a:sy n="105" d="100"/>
        </p:scale>
        <p:origin x="179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7D80C4-95A1-42BF-8BE5-A5D9E9B8D036}" type="datetimeFigureOut">
              <a:rPr lang="en-GB" smtClean="0"/>
              <a:t>10/11/2025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D1ECBA-302B-4896-B866-7E56FD8D4204}" type="slidenum">
              <a:rPr lang="en-GB" smtClean="0"/>
              <a:t>‹#›</a:t>
            </a:fld>
            <a:endParaRPr lang="en-GB"/>
          </a:p>
        </p:txBody>
      </p:sp>
    </p:spTree>
    <p:extLst>
      <p:ext uri="{BB962C8B-B14F-4D97-AF65-F5344CB8AC3E}">
        <p14:creationId xmlns:p14="http://schemas.microsoft.com/office/powerpoint/2010/main" val="3032892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D1ECBA-302B-4896-B866-7E56FD8D4204}" type="slidenum">
              <a:rPr lang="en-GB" smtClean="0"/>
              <a:t>1</a:t>
            </a:fld>
            <a:endParaRPr lang="en-GB"/>
          </a:p>
        </p:txBody>
      </p:sp>
    </p:spTree>
    <p:extLst>
      <p:ext uri="{BB962C8B-B14F-4D97-AF65-F5344CB8AC3E}">
        <p14:creationId xmlns:p14="http://schemas.microsoft.com/office/powerpoint/2010/main" val="1300125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D1ECBA-302B-4896-B866-7E56FD8D4204}" type="slidenum">
              <a:rPr lang="en-GB" smtClean="0"/>
              <a:t>8</a:t>
            </a:fld>
            <a:endParaRPr lang="en-GB"/>
          </a:p>
        </p:txBody>
      </p:sp>
    </p:spTree>
    <p:extLst>
      <p:ext uri="{BB962C8B-B14F-4D97-AF65-F5344CB8AC3E}">
        <p14:creationId xmlns:p14="http://schemas.microsoft.com/office/powerpoint/2010/main" val="3693564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B09576-3950-4E54-8858-9CCC9940127F}" type="datetimeFigureOut">
              <a:rPr lang="en-GB" smtClean="0"/>
              <a:t>10/11/2025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6D052E-A0FA-45FD-89A9-2A355F5E1FEA}" type="slidenum">
              <a:rPr lang="en-GB" smtClean="0"/>
              <a:t>‹#›</a:t>
            </a:fld>
            <a:endParaRPr lang="en-GB"/>
          </a:p>
        </p:txBody>
      </p:sp>
    </p:spTree>
    <p:extLst>
      <p:ext uri="{BB962C8B-B14F-4D97-AF65-F5344CB8AC3E}">
        <p14:creationId xmlns:p14="http://schemas.microsoft.com/office/powerpoint/2010/main" val="30931154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09576-3950-4E54-8858-9CCC9940127F}" type="datetimeFigureOut">
              <a:rPr lang="en-GB" smtClean="0"/>
              <a:t>10/11/2025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6D052E-A0FA-45FD-89A9-2A355F5E1FEA}" type="slidenum">
              <a:rPr lang="en-GB" smtClean="0"/>
              <a:t>‹#›</a:t>
            </a:fld>
            <a:endParaRPr lang="en-GB"/>
          </a:p>
        </p:txBody>
      </p:sp>
    </p:spTree>
    <p:extLst>
      <p:ext uri="{BB962C8B-B14F-4D97-AF65-F5344CB8AC3E}">
        <p14:creationId xmlns:p14="http://schemas.microsoft.com/office/powerpoint/2010/main" val="274405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09576-3950-4E54-8858-9CCC9940127F}" type="datetimeFigureOut">
              <a:rPr lang="en-GB" smtClean="0"/>
              <a:t>10/11/2025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6D052E-A0FA-45FD-89A9-2A355F5E1FEA}" type="slidenum">
              <a:rPr lang="en-GB" smtClean="0"/>
              <a:t>‹#›</a:t>
            </a:fld>
            <a:endParaRPr lang="en-GB"/>
          </a:p>
        </p:txBody>
      </p:sp>
    </p:spTree>
    <p:extLst>
      <p:ext uri="{BB962C8B-B14F-4D97-AF65-F5344CB8AC3E}">
        <p14:creationId xmlns:p14="http://schemas.microsoft.com/office/powerpoint/2010/main" val="1552801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09576-3950-4E54-8858-9CCC9940127F}" type="datetimeFigureOut">
              <a:rPr lang="en-GB" smtClean="0"/>
              <a:t>10/11/2025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6D052E-A0FA-45FD-89A9-2A355F5E1FEA}" type="slidenum">
              <a:rPr lang="en-GB" smtClean="0"/>
              <a:t>‹#›</a:t>
            </a:fld>
            <a:endParaRPr lang="en-GB"/>
          </a:p>
        </p:txBody>
      </p:sp>
    </p:spTree>
    <p:extLst>
      <p:ext uri="{BB962C8B-B14F-4D97-AF65-F5344CB8AC3E}">
        <p14:creationId xmlns:p14="http://schemas.microsoft.com/office/powerpoint/2010/main" val="3512259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B09576-3950-4E54-8858-9CCC9940127F}" type="datetimeFigureOut">
              <a:rPr lang="en-GB" smtClean="0"/>
              <a:t>10/11/2025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6D052E-A0FA-45FD-89A9-2A355F5E1FEA}" type="slidenum">
              <a:rPr lang="en-GB" smtClean="0"/>
              <a:t>‹#›</a:t>
            </a:fld>
            <a:endParaRPr lang="en-GB"/>
          </a:p>
        </p:txBody>
      </p:sp>
    </p:spTree>
    <p:extLst>
      <p:ext uri="{BB962C8B-B14F-4D97-AF65-F5344CB8AC3E}">
        <p14:creationId xmlns:p14="http://schemas.microsoft.com/office/powerpoint/2010/main" val="2569821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B09576-3950-4E54-8858-9CCC9940127F}" type="datetimeFigureOut">
              <a:rPr lang="en-GB" smtClean="0"/>
              <a:t>10/11/2025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6D052E-A0FA-45FD-89A9-2A355F5E1FEA}" type="slidenum">
              <a:rPr lang="en-GB" smtClean="0"/>
              <a:t>‹#›</a:t>
            </a:fld>
            <a:endParaRPr lang="en-GB"/>
          </a:p>
        </p:txBody>
      </p:sp>
    </p:spTree>
    <p:extLst>
      <p:ext uri="{BB962C8B-B14F-4D97-AF65-F5344CB8AC3E}">
        <p14:creationId xmlns:p14="http://schemas.microsoft.com/office/powerpoint/2010/main" val="2685559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B09576-3950-4E54-8858-9CCC9940127F}" type="datetimeFigureOut">
              <a:rPr lang="en-GB" smtClean="0"/>
              <a:t>10/11/2025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6D052E-A0FA-45FD-89A9-2A355F5E1FEA}" type="slidenum">
              <a:rPr lang="en-GB" smtClean="0"/>
              <a:t>‹#›</a:t>
            </a:fld>
            <a:endParaRPr lang="en-GB"/>
          </a:p>
        </p:txBody>
      </p:sp>
    </p:spTree>
    <p:extLst>
      <p:ext uri="{BB962C8B-B14F-4D97-AF65-F5344CB8AC3E}">
        <p14:creationId xmlns:p14="http://schemas.microsoft.com/office/powerpoint/2010/main" val="1446416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B09576-3950-4E54-8858-9CCC9940127F}" type="datetimeFigureOut">
              <a:rPr lang="en-GB" smtClean="0"/>
              <a:t>10/11/2025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6D052E-A0FA-45FD-89A9-2A355F5E1FEA}" type="slidenum">
              <a:rPr lang="en-GB" smtClean="0"/>
              <a:t>‹#›</a:t>
            </a:fld>
            <a:endParaRPr lang="en-GB"/>
          </a:p>
        </p:txBody>
      </p:sp>
    </p:spTree>
    <p:extLst>
      <p:ext uri="{BB962C8B-B14F-4D97-AF65-F5344CB8AC3E}">
        <p14:creationId xmlns:p14="http://schemas.microsoft.com/office/powerpoint/2010/main" val="2634731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B09576-3950-4E54-8858-9CCC9940127F}" type="datetimeFigureOut">
              <a:rPr lang="en-GB" smtClean="0"/>
              <a:t>10/11/2025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6D052E-A0FA-45FD-89A9-2A355F5E1FEA}" type="slidenum">
              <a:rPr lang="en-GB" smtClean="0"/>
              <a:t>‹#›</a:t>
            </a:fld>
            <a:endParaRPr lang="en-GB"/>
          </a:p>
        </p:txBody>
      </p:sp>
    </p:spTree>
    <p:extLst>
      <p:ext uri="{BB962C8B-B14F-4D97-AF65-F5344CB8AC3E}">
        <p14:creationId xmlns:p14="http://schemas.microsoft.com/office/powerpoint/2010/main" val="4264142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B09576-3950-4E54-8858-9CCC9940127F}" type="datetimeFigureOut">
              <a:rPr lang="en-GB" smtClean="0"/>
              <a:t>10/11/2025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6D052E-A0FA-45FD-89A9-2A355F5E1FEA}" type="slidenum">
              <a:rPr lang="en-GB" smtClean="0"/>
              <a:t>‹#›</a:t>
            </a:fld>
            <a:endParaRPr lang="en-GB"/>
          </a:p>
        </p:txBody>
      </p:sp>
    </p:spTree>
    <p:extLst>
      <p:ext uri="{BB962C8B-B14F-4D97-AF65-F5344CB8AC3E}">
        <p14:creationId xmlns:p14="http://schemas.microsoft.com/office/powerpoint/2010/main" val="2478058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B09576-3950-4E54-8858-9CCC9940127F}" type="datetimeFigureOut">
              <a:rPr lang="en-GB" smtClean="0"/>
              <a:t>10/11/2025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6D052E-A0FA-45FD-89A9-2A355F5E1FEA}" type="slidenum">
              <a:rPr lang="en-GB" smtClean="0"/>
              <a:t>‹#›</a:t>
            </a:fld>
            <a:endParaRPr lang="en-GB"/>
          </a:p>
        </p:txBody>
      </p:sp>
    </p:spTree>
    <p:extLst>
      <p:ext uri="{BB962C8B-B14F-4D97-AF65-F5344CB8AC3E}">
        <p14:creationId xmlns:p14="http://schemas.microsoft.com/office/powerpoint/2010/main" val="2493768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rgbClr val="DEF1FA">
                <a:alpha val="32941"/>
              </a:srgbClr>
            </a:gs>
            <a:gs pos="94000">
              <a:srgbClr val="B7E0F3"/>
            </a:gs>
            <a:gs pos="100000">
              <a:srgbClr val="BDE4F5"/>
            </a:gs>
            <a:gs pos="100000">
              <a:schemeClr val="accent1">
                <a:lumMod val="30000"/>
                <a:lumOff val="70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4B09576-3950-4E54-8858-9CCC9940127F}" type="datetimeFigureOut">
              <a:rPr lang="en-GB" smtClean="0"/>
              <a:t>10/11/2025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56D052E-A0FA-45FD-89A9-2A355F5E1FEA}" type="slidenum">
              <a:rPr lang="en-GB" smtClean="0"/>
              <a:t>‹#›</a:t>
            </a:fld>
            <a:endParaRPr lang="en-GB"/>
          </a:p>
        </p:txBody>
      </p:sp>
    </p:spTree>
    <p:extLst>
      <p:ext uri="{BB962C8B-B14F-4D97-AF65-F5344CB8AC3E}">
        <p14:creationId xmlns:p14="http://schemas.microsoft.com/office/powerpoint/2010/main" val="2316871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omim.org/geneMap/15/32?start=-3&amp;limit=10&amp;highlight=32" TargetMode="External"/><Relationship Id="rId2" Type="http://schemas.openxmlformats.org/officeDocument/2006/relationships/hyperlink" Target="https://www.genenames.org/tools/search/#!/genes?query=UBE3A" TargetMode="Externa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s://www.ncbi.nlm.nih.gov/" TargetMode="External"/><Relationship Id="rId4" Type="http://schemas.openxmlformats.org/officeDocument/2006/relationships/hyperlink" Target="https://genome.ucsc.edu/cgi-bin/hgTracks?db=hg38&amp;position=chr15:25333728-25439056&amp;dgv=pack&amp;knownGene=pack&amp;omimGene=pack"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899D51-19C4-11F0-9AAA-4E64C119C3DE}"/>
              </a:ext>
            </a:extLst>
          </p:cNvPr>
          <p:cNvSpPr txBox="1"/>
          <p:nvPr/>
        </p:nvSpPr>
        <p:spPr>
          <a:xfrm>
            <a:off x="993140" y="333466"/>
            <a:ext cx="7480300" cy="2062103"/>
          </a:xfrm>
          <a:prstGeom prst="rect">
            <a:avLst/>
          </a:prstGeom>
          <a:noFill/>
        </p:spPr>
        <p:txBody>
          <a:bodyPr wrap="square">
            <a:spAutoFit/>
          </a:bodyPr>
          <a:lstStyle/>
          <a:p>
            <a:pPr algn="ctr"/>
            <a:r>
              <a:rPr lang="en-GB" sz="3200" dirty="0">
                <a:solidFill>
                  <a:srgbClr val="3333FF"/>
                </a:solidFill>
                <a:latin typeface="Comic Sans MS" panose="030F0702030302020204" pitchFamily="66" charset="0"/>
              </a:rPr>
              <a:t>Natural history of human papillomavirus infection and molecular mechanisms of malignant transformation of epithelial cells</a:t>
            </a:r>
          </a:p>
        </p:txBody>
      </p:sp>
      <p:sp>
        <p:nvSpPr>
          <p:cNvPr id="7" name="TextBox 6">
            <a:extLst>
              <a:ext uri="{FF2B5EF4-FFF2-40B4-BE49-F238E27FC236}">
                <a16:creationId xmlns:a16="http://schemas.microsoft.com/office/drawing/2014/main" id="{FD5D7BBD-A1D0-F4F9-EAD1-3C0496140729}"/>
              </a:ext>
            </a:extLst>
          </p:cNvPr>
          <p:cNvSpPr txBox="1"/>
          <p:nvPr/>
        </p:nvSpPr>
        <p:spPr>
          <a:xfrm>
            <a:off x="650240" y="2429196"/>
            <a:ext cx="8166100" cy="1754326"/>
          </a:xfrm>
          <a:prstGeom prst="rect">
            <a:avLst/>
          </a:prstGeom>
          <a:noFill/>
        </p:spPr>
        <p:txBody>
          <a:bodyPr wrap="square">
            <a:spAutoFit/>
          </a:bodyPr>
          <a:lstStyle/>
          <a:p>
            <a:pPr algn="ctr"/>
            <a:endParaRPr lang="en-GB" sz="2400" b="1" dirty="0">
              <a:solidFill>
                <a:srgbClr val="3333FF"/>
              </a:solidFill>
              <a:latin typeface="Comic Sans MS" panose="030F0702030302020204" pitchFamily="66" charset="0"/>
            </a:endParaRPr>
          </a:p>
          <a:p>
            <a:pPr algn="ctr"/>
            <a:r>
              <a:rPr lang="en-GB" sz="2400" b="1" dirty="0">
                <a:solidFill>
                  <a:srgbClr val="3333FF"/>
                </a:solidFill>
                <a:latin typeface="Comic Sans MS" panose="030F0702030302020204" pitchFamily="66" charset="0"/>
              </a:rPr>
              <a:t>Elena Kashuba</a:t>
            </a:r>
          </a:p>
          <a:p>
            <a:pPr algn="ctr"/>
            <a:endParaRPr lang="en-GB" sz="2400" dirty="0">
              <a:solidFill>
                <a:srgbClr val="3333FF"/>
              </a:solidFill>
              <a:latin typeface="Comic Sans MS" panose="030F0702030302020204" pitchFamily="66" charset="0"/>
            </a:endParaRPr>
          </a:p>
          <a:p>
            <a:pPr algn="ctr"/>
            <a:endParaRPr lang="en-GB" i="1" dirty="0">
              <a:solidFill>
                <a:srgbClr val="3333FF"/>
              </a:solidFill>
              <a:latin typeface="Comic Sans MS" panose="030F0702030302020204" pitchFamily="66" charset="0"/>
            </a:endParaRPr>
          </a:p>
          <a:p>
            <a:pPr algn="ctr"/>
            <a:r>
              <a:rPr lang="en-GB" i="1" dirty="0">
                <a:solidFill>
                  <a:srgbClr val="3333FF"/>
                </a:solidFill>
                <a:latin typeface="Comic Sans MS" panose="030F0702030302020204" pitchFamily="66" charset="0"/>
              </a:rPr>
              <a:t>10 November 2025</a:t>
            </a:r>
          </a:p>
        </p:txBody>
      </p:sp>
      <p:pic>
        <p:nvPicPr>
          <p:cNvPr id="2" name="Picture 2">
            <a:extLst>
              <a:ext uri="{FF2B5EF4-FFF2-40B4-BE49-F238E27FC236}">
                <a16:creationId xmlns:a16="http://schemas.microsoft.com/office/drawing/2014/main" id="{4416DA9A-F1CB-BDB2-8189-66D7E8F43653}"/>
              </a:ext>
            </a:extLst>
          </p:cNvPr>
          <p:cNvPicPr>
            <a:picLocks noChangeAspect="1" noChangeArrowheads="1"/>
          </p:cNvPicPr>
          <p:nvPr/>
        </p:nvPicPr>
        <p:blipFill>
          <a:blip r:embed="rId3"/>
          <a:srcRect/>
          <a:stretch>
            <a:fillRect/>
          </a:stretch>
        </p:blipFill>
        <p:spPr bwMode="auto">
          <a:xfrm>
            <a:off x="5327090" y="5048136"/>
            <a:ext cx="3640633" cy="1112909"/>
          </a:xfrm>
          <a:prstGeom prst="rect">
            <a:avLst/>
          </a:prstGeom>
          <a:noFill/>
          <a:ln w="9525">
            <a:noFill/>
            <a:miter lim="800000"/>
            <a:headEnd/>
            <a:tailEnd/>
          </a:ln>
          <a:effectLst/>
        </p:spPr>
      </p:pic>
      <p:pic>
        <p:nvPicPr>
          <p:cNvPr id="3" name="Picture 2">
            <a:extLst>
              <a:ext uri="{FF2B5EF4-FFF2-40B4-BE49-F238E27FC236}">
                <a16:creationId xmlns:a16="http://schemas.microsoft.com/office/drawing/2014/main" id="{7368F05B-6A89-826A-00F7-CEF9FF2009C0}"/>
              </a:ext>
            </a:extLst>
          </p:cNvPr>
          <p:cNvPicPr>
            <a:picLocks noChangeAspect="1"/>
          </p:cNvPicPr>
          <p:nvPr/>
        </p:nvPicPr>
        <p:blipFill>
          <a:blip r:embed="rId4"/>
          <a:stretch>
            <a:fillRect/>
          </a:stretch>
        </p:blipFill>
        <p:spPr>
          <a:xfrm>
            <a:off x="176277" y="5005981"/>
            <a:ext cx="805063" cy="1276495"/>
          </a:xfrm>
          <a:prstGeom prst="rect">
            <a:avLst/>
          </a:prstGeom>
        </p:spPr>
      </p:pic>
      <p:sp>
        <p:nvSpPr>
          <p:cNvPr id="6" name="TextBox 5">
            <a:extLst>
              <a:ext uri="{FF2B5EF4-FFF2-40B4-BE49-F238E27FC236}">
                <a16:creationId xmlns:a16="http://schemas.microsoft.com/office/drawing/2014/main" id="{DA357B95-4DF2-DAA1-4F9B-495B1F967627}"/>
              </a:ext>
            </a:extLst>
          </p:cNvPr>
          <p:cNvSpPr txBox="1"/>
          <p:nvPr/>
        </p:nvSpPr>
        <p:spPr>
          <a:xfrm>
            <a:off x="805063" y="5073234"/>
            <a:ext cx="4572000" cy="1077218"/>
          </a:xfrm>
          <a:prstGeom prst="rect">
            <a:avLst/>
          </a:prstGeom>
          <a:noFill/>
        </p:spPr>
        <p:txBody>
          <a:bodyPr wrap="square">
            <a:spAutoFit/>
          </a:bodyPr>
          <a:lstStyle/>
          <a:p>
            <a:pPr algn="ctr"/>
            <a:r>
              <a:rPr lang="en-GB" sz="1600" i="1" dirty="0">
                <a:solidFill>
                  <a:srgbClr val="3333FF"/>
                </a:solidFill>
                <a:latin typeface="Comic Sans MS" panose="030F0702030302020204" pitchFamily="66" charset="0"/>
              </a:rPr>
              <a:t>RE </a:t>
            </a:r>
            <a:r>
              <a:rPr lang="en-GB" sz="1600" i="1" dirty="0" err="1">
                <a:solidFill>
                  <a:srgbClr val="3333FF"/>
                </a:solidFill>
                <a:latin typeface="Comic Sans MS" panose="030F0702030302020204" pitchFamily="66" charset="0"/>
              </a:rPr>
              <a:t>Kavetsky</a:t>
            </a:r>
            <a:r>
              <a:rPr lang="en-GB" sz="1600" i="1" dirty="0">
                <a:solidFill>
                  <a:srgbClr val="3333FF"/>
                </a:solidFill>
                <a:latin typeface="Comic Sans MS" panose="030F0702030302020204" pitchFamily="66" charset="0"/>
              </a:rPr>
              <a:t> Institute of Experimental Pathology, Oncology and Radiobiology of National Academy of Sciences of Ukraine, Kyiv, Ukraine</a:t>
            </a:r>
          </a:p>
        </p:txBody>
      </p:sp>
    </p:spTree>
    <p:extLst>
      <p:ext uri="{BB962C8B-B14F-4D97-AF65-F5344CB8AC3E}">
        <p14:creationId xmlns:p14="http://schemas.microsoft.com/office/powerpoint/2010/main" val="4022896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242028-6804-95AD-C18B-24A16A7EB97C}"/>
              </a:ext>
            </a:extLst>
          </p:cNvPr>
          <p:cNvSpPr txBox="1"/>
          <p:nvPr/>
        </p:nvSpPr>
        <p:spPr>
          <a:xfrm>
            <a:off x="0" y="0"/>
            <a:ext cx="9144000" cy="6555641"/>
          </a:xfrm>
          <a:prstGeom prst="rect">
            <a:avLst/>
          </a:prstGeom>
          <a:noFill/>
        </p:spPr>
        <p:txBody>
          <a:bodyPr wrap="square">
            <a:spAutoFit/>
          </a:bodyPr>
          <a:lstStyle/>
          <a:p>
            <a:pPr marR="0" algn="ctr" rtl="0"/>
            <a:r>
              <a:rPr lang="en-GB" sz="2000" b="1" i="0" u="none" strike="noStrike" baseline="0" dirty="0">
                <a:solidFill>
                  <a:srgbClr val="3333FF"/>
                </a:solidFill>
                <a:latin typeface="Comic Sans MS" panose="030F0702030302020204" pitchFamily="66" charset="0"/>
              </a:rPr>
              <a:t>Integration of viruses into the host cell genome</a:t>
            </a:r>
          </a:p>
          <a:p>
            <a:pPr marR="0" algn="just" rtl="0"/>
            <a:endParaRPr lang="en-US" sz="2000" b="0" i="0" u="none" strike="noStrike" baseline="0" dirty="0">
              <a:solidFill>
                <a:srgbClr val="3333FF"/>
              </a:solidFill>
              <a:latin typeface="Comic Sans MS" panose="030F0702030302020204" pitchFamily="66" charset="0"/>
            </a:endParaRPr>
          </a:p>
          <a:p>
            <a:pPr marR="0" algn="just" rtl="0"/>
            <a:r>
              <a:rPr lang="en-US" sz="2000" b="1" i="0" u="none" strike="noStrike" baseline="0" dirty="0">
                <a:solidFill>
                  <a:srgbClr val="CC00CC"/>
                </a:solidFill>
                <a:latin typeface="Comic Sans MS" panose="030F0702030302020204" pitchFamily="66" charset="0"/>
              </a:rPr>
              <a:t>HPV</a:t>
            </a:r>
          </a:p>
          <a:p>
            <a:pPr marR="0" algn="just" rtl="0"/>
            <a:endParaRPr lang="en-US" sz="2000" b="1" i="0" u="none" strike="noStrike" baseline="0" dirty="0">
              <a:solidFill>
                <a:srgbClr val="CC00CC"/>
              </a:solidFill>
              <a:latin typeface="Comic Sans MS" panose="030F0702030302020204" pitchFamily="66" charset="0"/>
            </a:endParaRPr>
          </a:p>
          <a:p>
            <a:pPr marL="342900" marR="0" indent="-342900" algn="just" rtl="0">
              <a:buFont typeface="Arial" panose="020B0604020202020204" pitchFamily="34" charset="0"/>
              <a:buChar char="•"/>
            </a:pPr>
            <a:r>
              <a:rPr lang="en-GB" sz="2000" b="0" i="0" u="none" strike="noStrike" baseline="0" dirty="0">
                <a:solidFill>
                  <a:srgbClr val="3333FF"/>
                </a:solidFill>
                <a:latin typeface="Comic Sans MS" panose="030F0702030302020204" pitchFamily="66" charset="0"/>
              </a:rPr>
              <a:t>It was shown that viral DNA integrated into the host cell genome in all cases of cervical carcinoma, their metastasis and derivative cell lines. </a:t>
            </a:r>
          </a:p>
          <a:p>
            <a:pPr marR="0" algn="just" rtl="0"/>
            <a:endParaRPr lang="en-US" sz="2000" b="0" i="0" u="none" strike="noStrike" baseline="0" dirty="0">
              <a:solidFill>
                <a:srgbClr val="3333FF"/>
              </a:solidFill>
              <a:latin typeface="Comic Sans MS" panose="030F0702030302020204" pitchFamily="66" charset="0"/>
            </a:endParaRPr>
          </a:p>
          <a:p>
            <a:pPr marL="342900" marR="0" indent="-342900" algn="just" rtl="0">
              <a:buFont typeface="Arial" panose="020B0604020202020204" pitchFamily="34" charset="0"/>
              <a:buChar char="•"/>
            </a:pPr>
            <a:r>
              <a:rPr lang="en-GB" sz="2000" b="0" i="0" u="none" strike="noStrike" baseline="0" dirty="0">
                <a:solidFill>
                  <a:srgbClr val="3333FF"/>
                </a:solidFill>
                <a:latin typeface="Comic Sans MS" panose="030F0702030302020204" pitchFamily="66" charset="0"/>
              </a:rPr>
              <a:t>Usually DNA is linearized between genes L1 and L2 and integration occurs at the different chromosomes. Regulatory region of HVP genome and E6 and E7 oncogenes remain intact. Other viral genes, such as L1, L2, and E1 are lost or damaged. The transcriptional regulator E2 is inactivated, as a rule. Full length E2 protein prevents entry in S-phase and allows by that the viral replication.</a:t>
            </a:r>
          </a:p>
          <a:p>
            <a:pPr marR="0" algn="just" rtl="0"/>
            <a:endParaRPr lang="en-US" sz="2000" b="0" i="0" u="none" strike="noStrike" baseline="0" dirty="0">
              <a:solidFill>
                <a:srgbClr val="3333FF"/>
              </a:solidFill>
              <a:latin typeface="Comic Sans MS" panose="030F0702030302020204" pitchFamily="66" charset="0"/>
            </a:endParaRPr>
          </a:p>
          <a:p>
            <a:pPr marL="342900" marR="0" indent="-342900" algn="just" rtl="0">
              <a:buFont typeface="Arial" panose="020B0604020202020204" pitchFamily="34" charset="0"/>
              <a:buChar char="•"/>
            </a:pPr>
            <a:r>
              <a:rPr lang="en-GB" sz="2000" b="0" i="0" u="none" strike="noStrike" baseline="0" dirty="0">
                <a:solidFill>
                  <a:srgbClr val="3333FF"/>
                </a:solidFill>
                <a:latin typeface="Comic Sans MS" panose="030F0702030302020204" pitchFamily="66" charset="0"/>
              </a:rPr>
              <a:t>In result of integration, normal transcripts of E6 and E7 are produced at the elevated level. </a:t>
            </a:r>
          </a:p>
          <a:p>
            <a:pPr marR="0" algn="just" rtl="0"/>
            <a:endParaRPr lang="en-US" sz="2000" b="0" i="0" u="none" strike="noStrike" baseline="0" dirty="0">
              <a:solidFill>
                <a:srgbClr val="3333FF"/>
              </a:solidFill>
              <a:latin typeface="Comic Sans MS" panose="030F0702030302020204" pitchFamily="66" charset="0"/>
            </a:endParaRPr>
          </a:p>
          <a:p>
            <a:pPr marL="342900" marR="0" indent="-342900" algn="just" rtl="0">
              <a:buFont typeface="Arial" panose="020B0604020202020204" pitchFamily="34" charset="0"/>
              <a:buChar char="•"/>
            </a:pPr>
            <a:r>
              <a:rPr lang="en-GB" sz="2000" b="0" i="0" u="none" strike="noStrike" baseline="0" dirty="0">
                <a:solidFill>
                  <a:srgbClr val="3333FF"/>
                </a:solidFill>
                <a:latin typeface="Comic Sans MS" panose="030F0702030302020204" pitchFamily="66" charset="0"/>
              </a:rPr>
              <a:t>The host cell chromosomal rearrangements play a role in the </a:t>
            </a:r>
            <a:r>
              <a:rPr lang="en-GB" sz="2000" b="0" i="0" u="none" strike="noStrike" baseline="0" dirty="0" err="1">
                <a:solidFill>
                  <a:srgbClr val="3333FF"/>
                </a:solidFill>
                <a:latin typeface="Comic Sans MS" panose="030F0702030302020204" pitchFamily="66" charset="0"/>
              </a:rPr>
              <a:t>cancerogenesis</a:t>
            </a:r>
            <a:r>
              <a:rPr lang="en-GB" sz="2000" b="0" i="0" u="none" strike="noStrike" baseline="0" dirty="0">
                <a:solidFill>
                  <a:srgbClr val="3333FF"/>
                </a:solidFill>
                <a:latin typeface="Comic Sans MS" panose="030F0702030302020204" pitchFamily="66" charset="0"/>
              </a:rPr>
              <a:t>. For example, activation of c-</a:t>
            </a:r>
            <a:r>
              <a:rPr lang="en-GB" sz="2000" b="0" i="0" u="none" strike="noStrike" baseline="0" dirty="0" err="1">
                <a:solidFill>
                  <a:srgbClr val="3333FF"/>
                </a:solidFill>
                <a:latin typeface="Comic Sans MS" panose="030F0702030302020204" pitchFamily="66" charset="0"/>
              </a:rPr>
              <a:t>myc</a:t>
            </a:r>
            <a:r>
              <a:rPr lang="en-GB" sz="2000" b="0" i="0" u="none" strike="noStrike" baseline="0" dirty="0">
                <a:solidFill>
                  <a:srgbClr val="3333FF"/>
                </a:solidFill>
                <a:latin typeface="Comic Sans MS" panose="030F0702030302020204" pitchFamily="66" charset="0"/>
              </a:rPr>
              <a:t> (8q24) and JUN-B (19p13.2) and deletions on chromosome 3 (3p14, 3q25) contribute to development of </a:t>
            </a:r>
            <a:r>
              <a:rPr lang="en-GB" sz="2000" b="0" i="0" u="none" strike="noStrike" baseline="0" dirty="0" err="1">
                <a:solidFill>
                  <a:srgbClr val="3333FF"/>
                </a:solidFill>
                <a:latin typeface="Comic Sans MS" panose="030F0702030302020204" pitchFamily="66" charset="0"/>
              </a:rPr>
              <a:t>tumor</a:t>
            </a:r>
            <a:r>
              <a:rPr lang="en-GB" sz="2000" b="0" i="0" u="none" strike="noStrike" baseline="0" dirty="0">
                <a:solidFill>
                  <a:srgbClr val="3333FF"/>
                </a:solidFill>
                <a:latin typeface="Comic Sans MS" panose="030F0702030302020204" pitchFamily="66" charset="0"/>
              </a:rPr>
              <a:t>.</a:t>
            </a:r>
          </a:p>
        </p:txBody>
      </p:sp>
    </p:spTree>
    <p:extLst>
      <p:ext uri="{BB962C8B-B14F-4D97-AF65-F5344CB8AC3E}">
        <p14:creationId xmlns:p14="http://schemas.microsoft.com/office/powerpoint/2010/main" val="4181075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16E17C-12BD-B711-FC87-5E12F7E0C139}"/>
              </a:ext>
            </a:extLst>
          </p:cNvPr>
          <p:cNvSpPr txBox="1"/>
          <p:nvPr/>
        </p:nvSpPr>
        <p:spPr>
          <a:xfrm>
            <a:off x="186266" y="0"/>
            <a:ext cx="8466667" cy="3844642"/>
          </a:xfrm>
          <a:prstGeom prst="rect">
            <a:avLst/>
          </a:prstGeom>
          <a:noFill/>
        </p:spPr>
        <p:txBody>
          <a:bodyPr wrap="square">
            <a:spAutoFit/>
          </a:bodyPr>
          <a:lstStyle/>
          <a:p>
            <a:pPr algn="l">
              <a:buNone/>
            </a:pPr>
            <a:r>
              <a:rPr lang="en-GB" b="1" i="0" dirty="0">
                <a:solidFill>
                  <a:srgbClr val="A94442"/>
                </a:solidFill>
                <a:effectLst/>
                <a:latin typeface="Palatino Linotype" panose="02040502050505030304" pitchFamily="18" charset="0"/>
              </a:rPr>
              <a:t>*</a:t>
            </a:r>
            <a:r>
              <a:rPr lang="en-GB" b="0" i="0" dirty="0">
                <a:solidFill>
                  <a:srgbClr val="000000"/>
                </a:solidFill>
                <a:effectLst/>
                <a:latin typeface="Palatino Linotype" panose="02040502050505030304" pitchFamily="18" charset="0"/>
              </a:rPr>
              <a:t> 601623</a:t>
            </a:r>
            <a:endParaRPr lang="en-GB" b="0" i="0" dirty="0">
              <a:solidFill>
                <a:srgbClr val="000000"/>
              </a:solidFill>
              <a:effectLst/>
              <a:latin typeface="Lucida Sans" panose="020B0602030504020204" pitchFamily="34" charset="0"/>
            </a:endParaRPr>
          </a:p>
          <a:p>
            <a:pPr algn="l">
              <a:spcBef>
                <a:spcPts val="1500"/>
              </a:spcBef>
              <a:spcAft>
                <a:spcPts val="750"/>
              </a:spcAft>
              <a:buNone/>
            </a:pPr>
            <a:r>
              <a:rPr lang="en-GB" b="0" i="0" dirty="0">
                <a:solidFill>
                  <a:srgbClr val="000000"/>
                </a:solidFill>
                <a:effectLst/>
                <a:latin typeface="Palatino Linotype" panose="02040502050505030304" pitchFamily="18" charset="0"/>
              </a:rPr>
              <a:t>UBIQUITIN-PROTEIN LIGASE E3A; UBE3A</a:t>
            </a:r>
            <a:endParaRPr lang="en-GB" b="0" i="0" dirty="0">
              <a:solidFill>
                <a:srgbClr val="000000"/>
              </a:solidFill>
              <a:effectLst/>
              <a:latin typeface="inherit"/>
            </a:endParaRPr>
          </a:p>
          <a:p>
            <a:pPr algn="l">
              <a:buNone/>
            </a:pPr>
            <a:br>
              <a:rPr lang="en-GB" b="0" i="0" dirty="0">
                <a:solidFill>
                  <a:srgbClr val="000000"/>
                </a:solidFill>
                <a:effectLst/>
                <a:latin typeface="Lucida Sans" panose="020B0602030504020204" pitchFamily="34" charset="0"/>
              </a:rPr>
            </a:br>
            <a:endParaRPr lang="en-GB" b="0" i="0" dirty="0">
              <a:solidFill>
                <a:srgbClr val="000000"/>
              </a:solidFill>
              <a:effectLst/>
              <a:latin typeface="Lucida Sans" panose="020B0602030504020204" pitchFamily="34" charset="0"/>
            </a:endParaRPr>
          </a:p>
          <a:p>
            <a:pPr algn="l">
              <a:spcAft>
                <a:spcPts val="750"/>
              </a:spcAft>
              <a:buNone/>
            </a:pPr>
            <a:r>
              <a:rPr lang="en-GB" b="0" i="1" dirty="0">
                <a:solidFill>
                  <a:srgbClr val="000000"/>
                </a:solidFill>
                <a:effectLst/>
                <a:latin typeface="Palatino Linotype" panose="02040502050505030304" pitchFamily="18" charset="0"/>
              </a:rPr>
              <a:t>Alternative titles; symbols</a:t>
            </a:r>
            <a:endParaRPr lang="en-GB" b="0" i="0" dirty="0">
              <a:solidFill>
                <a:srgbClr val="000000"/>
              </a:solidFill>
              <a:effectLst/>
              <a:latin typeface="Lucida Sans" panose="020B0602030504020204" pitchFamily="34" charset="0"/>
            </a:endParaRPr>
          </a:p>
          <a:p>
            <a:pPr algn="l">
              <a:spcBef>
                <a:spcPts val="750"/>
              </a:spcBef>
              <a:spcAft>
                <a:spcPts val="750"/>
              </a:spcAft>
              <a:buNone/>
            </a:pPr>
            <a:r>
              <a:rPr lang="en-GB" b="0" i="0" dirty="0">
                <a:solidFill>
                  <a:srgbClr val="000000"/>
                </a:solidFill>
                <a:effectLst/>
                <a:latin typeface="Palatino Linotype" panose="02040502050505030304" pitchFamily="18" charset="0"/>
              </a:rPr>
              <a:t>HUMAN PAPILLOMAVIRUS E6-ASSOCIATED PROTEIN; E6AP</a:t>
            </a:r>
            <a:endParaRPr lang="en-GB" b="0" i="0" dirty="0">
              <a:solidFill>
                <a:srgbClr val="000000"/>
              </a:solidFill>
              <a:effectLst/>
              <a:latin typeface="inherit"/>
            </a:endParaRPr>
          </a:p>
          <a:p>
            <a:pPr algn="l">
              <a:buNone/>
            </a:pPr>
            <a:br>
              <a:rPr lang="en-GB" b="0" i="0" dirty="0">
                <a:solidFill>
                  <a:srgbClr val="000000"/>
                </a:solidFill>
                <a:effectLst/>
                <a:latin typeface="Lucida Sans" panose="020B0602030504020204" pitchFamily="34" charset="0"/>
              </a:rPr>
            </a:br>
            <a:endParaRPr lang="en-GB" b="0" i="0" dirty="0">
              <a:solidFill>
                <a:srgbClr val="000000"/>
              </a:solidFill>
              <a:effectLst/>
              <a:latin typeface="Lucida Sans" panose="020B0602030504020204" pitchFamily="34" charset="0"/>
            </a:endParaRPr>
          </a:p>
          <a:p>
            <a:pPr algn="l">
              <a:spcAft>
                <a:spcPts val="750"/>
              </a:spcAft>
              <a:buNone/>
            </a:pPr>
            <a:r>
              <a:rPr lang="en-GB" b="1" i="1" dirty="0">
                <a:solidFill>
                  <a:srgbClr val="000000"/>
                </a:solidFill>
                <a:effectLst/>
                <a:latin typeface="Palatino Linotype" panose="02040502050505030304" pitchFamily="18" charset="0"/>
              </a:rPr>
              <a:t>HGNC Approved Gene Symbol: </a:t>
            </a:r>
            <a:r>
              <a:rPr lang="en-GB" b="1" i="1" u="none" strike="noStrike" dirty="0">
                <a:solidFill>
                  <a:srgbClr val="0C2EBB"/>
                </a:solidFill>
                <a:effectLst/>
                <a:latin typeface="Palatino Linotype" panose="02040502050505030304" pitchFamily="18" charset="0"/>
                <a:hlinkClick r:id="rId2"/>
              </a:rPr>
              <a:t>UBE3A</a:t>
            </a:r>
            <a:endParaRPr lang="en-GB" b="0" i="0" dirty="0">
              <a:solidFill>
                <a:srgbClr val="000000"/>
              </a:solidFill>
              <a:effectLst/>
              <a:latin typeface="Lucida Sans" panose="020B0602030504020204" pitchFamily="34" charset="0"/>
            </a:endParaRPr>
          </a:p>
          <a:p>
            <a:pPr algn="l">
              <a:spcAft>
                <a:spcPts val="750"/>
              </a:spcAft>
              <a:buNone/>
            </a:pPr>
            <a:r>
              <a:rPr lang="en-GB" b="1" i="1" dirty="0">
                <a:solidFill>
                  <a:srgbClr val="000000"/>
                </a:solidFill>
                <a:effectLst/>
                <a:latin typeface="Palatino Linotype" panose="02040502050505030304" pitchFamily="18" charset="0"/>
              </a:rPr>
              <a:t>Cytogenetic location: </a:t>
            </a:r>
            <a:r>
              <a:rPr lang="en-GB" b="1" i="1" u="none" strike="noStrike" dirty="0">
                <a:solidFill>
                  <a:srgbClr val="0C2EBB"/>
                </a:solidFill>
                <a:effectLst/>
                <a:latin typeface="Palatino Linotype" panose="02040502050505030304" pitchFamily="18" charset="0"/>
                <a:hlinkClick r:id="rId3"/>
              </a:rPr>
              <a:t>15q11.2</a:t>
            </a:r>
            <a:r>
              <a:rPr lang="en-GB" b="1" i="1" dirty="0">
                <a:solidFill>
                  <a:srgbClr val="000000"/>
                </a:solidFill>
                <a:effectLst/>
                <a:latin typeface="Palatino Linotype" panose="02040502050505030304" pitchFamily="18" charset="0"/>
              </a:rPr>
              <a:t>   Genomic coordinates (GRCh38) : </a:t>
            </a:r>
            <a:r>
              <a:rPr lang="en-GB" b="1" i="1" u="none" strike="noStrike" dirty="0">
                <a:solidFill>
                  <a:srgbClr val="0C2EBB"/>
                </a:solidFill>
                <a:effectLst/>
                <a:latin typeface="Palatino Linotype" panose="02040502050505030304" pitchFamily="18" charset="0"/>
                <a:hlinkClick r:id="rId4"/>
              </a:rPr>
              <a:t>15:25,333,728-25,439,056</a:t>
            </a:r>
            <a:r>
              <a:rPr lang="en-GB" b="1" i="1" dirty="0">
                <a:solidFill>
                  <a:srgbClr val="000000"/>
                </a:solidFill>
                <a:effectLst/>
                <a:latin typeface="Palatino Linotype" panose="02040502050505030304" pitchFamily="18" charset="0"/>
              </a:rPr>
              <a:t> </a:t>
            </a:r>
            <a:r>
              <a:rPr lang="en-GB" b="0" i="0" u="none" strike="noStrike" dirty="0">
                <a:solidFill>
                  <a:srgbClr val="0C2EBB"/>
                </a:solidFill>
                <a:effectLst/>
                <a:latin typeface="Lucida Sans" panose="020B0602030504020204" pitchFamily="34" charset="0"/>
                <a:hlinkClick r:id="rId5"/>
              </a:rPr>
              <a:t>(from NCBI)</a:t>
            </a:r>
            <a:endParaRPr lang="en-GB" b="0" i="0" dirty="0">
              <a:solidFill>
                <a:srgbClr val="000000"/>
              </a:solidFill>
              <a:effectLst/>
              <a:latin typeface="Lucida Sans" panose="020B0602030504020204" pitchFamily="34" charset="0"/>
            </a:endParaRPr>
          </a:p>
        </p:txBody>
      </p:sp>
      <p:pic>
        <p:nvPicPr>
          <p:cNvPr id="4098" name="Picture 2" descr="undefined">
            <a:extLst>
              <a:ext uri="{FF2B5EF4-FFF2-40B4-BE49-F238E27FC236}">
                <a16:creationId xmlns:a16="http://schemas.microsoft.com/office/drawing/2014/main" id="{F57E53E2-9091-F2FF-175B-45BB17DBC0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429000"/>
            <a:ext cx="3720155" cy="3234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382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2C6C738-72E6-EEC0-44A2-04666B6D9A78}"/>
              </a:ext>
            </a:extLst>
          </p:cNvPr>
          <p:cNvGrpSpPr>
            <a:grpSpLocks noChangeAspect="1"/>
          </p:cNvGrpSpPr>
          <p:nvPr/>
        </p:nvGrpSpPr>
        <p:grpSpPr bwMode="auto">
          <a:xfrm>
            <a:off x="280988" y="651669"/>
            <a:ext cx="8394700" cy="5326061"/>
            <a:chOff x="241" y="492"/>
            <a:chExt cx="5288" cy="3355"/>
          </a:xfrm>
        </p:grpSpPr>
        <p:sp>
          <p:nvSpPr>
            <p:cNvPr id="5" name="AutoShape 5">
              <a:extLst>
                <a:ext uri="{FF2B5EF4-FFF2-40B4-BE49-F238E27FC236}">
                  <a16:creationId xmlns:a16="http://schemas.microsoft.com/office/drawing/2014/main" id="{B08A633A-0599-D54E-5E68-13E12C01E9FB}"/>
                </a:ext>
              </a:extLst>
            </p:cNvPr>
            <p:cNvSpPr>
              <a:spLocks noChangeAspect="1" noChangeArrowheads="1" noTextEdit="1"/>
            </p:cNvSpPr>
            <p:nvPr/>
          </p:nvSpPr>
          <p:spPr bwMode="auto">
            <a:xfrm>
              <a:off x="241" y="493"/>
              <a:ext cx="5278" cy="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grpSp>
          <p:nvGrpSpPr>
            <p:cNvPr id="6" name="Group 5">
              <a:extLst>
                <a:ext uri="{FF2B5EF4-FFF2-40B4-BE49-F238E27FC236}">
                  <a16:creationId xmlns:a16="http://schemas.microsoft.com/office/drawing/2014/main" id="{1B1AA6E5-81FD-6D90-A93A-C1A5AD62E77E}"/>
                </a:ext>
              </a:extLst>
            </p:cNvPr>
            <p:cNvGrpSpPr>
              <a:grpSpLocks/>
            </p:cNvGrpSpPr>
            <p:nvPr/>
          </p:nvGrpSpPr>
          <p:grpSpPr bwMode="auto">
            <a:xfrm>
              <a:off x="241" y="492"/>
              <a:ext cx="5288" cy="3187"/>
              <a:chOff x="241" y="492"/>
              <a:chExt cx="5288" cy="3187"/>
            </a:xfrm>
          </p:grpSpPr>
          <p:sp>
            <p:nvSpPr>
              <p:cNvPr id="47" name="Rectangle 46">
                <a:extLst>
                  <a:ext uri="{FF2B5EF4-FFF2-40B4-BE49-F238E27FC236}">
                    <a16:creationId xmlns:a16="http://schemas.microsoft.com/office/drawing/2014/main" id="{99619F08-90F7-8762-4193-2A5805686A6B}"/>
                  </a:ext>
                </a:extLst>
              </p:cNvPr>
              <p:cNvSpPr>
                <a:spLocks noChangeArrowheads="1"/>
              </p:cNvSpPr>
              <p:nvPr/>
            </p:nvSpPr>
            <p:spPr bwMode="auto">
              <a:xfrm>
                <a:off x="2301" y="492"/>
                <a:ext cx="197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sz="2000" b="1" dirty="0">
                    <a:solidFill>
                      <a:srgbClr val="3333FF"/>
                    </a:solidFill>
                    <a:latin typeface="Comic Sans MS" panose="030F0702030302020204" pitchFamily="66" charset="0"/>
                  </a:rPr>
                  <a:t>Small DNA tumor viruses</a:t>
                </a:r>
                <a:endParaRPr lang="en-US" altLang="en-US" sz="2000" dirty="0">
                  <a:solidFill>
                    <a:srgbClr val="3333FF"/>
                  </a:solidFill>
                  <a:latin typeface="Comic Sans MS" panose="030F0702030302020204" pitchFamily="66" charset="0"/>
                </a:endParaRPr>
              </a:p>
            </p:txBody>
          </p:sp>
          <p:sp>
            <p:nvSpPr>
              <p:cNvPr id="48" name="Rectangle 47">
                <a:extLst>
                  <a:ext uri="{FF2B5EF4-FFF2-40B4-BE49-F238E27FC236}">
                    <a16:creationId xmlns:a16="http://schemas.microsoft.com/office/drawing/2014/main" id="{FFE65808-62EA-392D-3429-E722727BC1F4}"/>
                  </a:ext>
                </a:extLst>
              </p:cNvPr>
              <p:cNvSpPr>
                <a:spLocks noChangeArrowheads="1"/>
              </p:cNvSpPr>
              <p:nvPr/>
            </p:nvSpPr>
            <p:spPr bwMode="auto">
              <a:xfrm>
                <a:off x="3454" y="492"/>
                <a:ext cx="73"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b="1">
                    <a:solidFill>
                      <a:srgbClr val="000000"/>
                    </a:solidFill>
                  </a:rPr>
                  <a:t> </a:t>
                </a:r>
                <a:endParaRPr lang="en-US" altLang="en-US"/>
              </a:p>
            </p:txBody>
          </p:sp>
          <p:sp>
            <p:nvSpPr>
              <p:cNvPr id="49" name="Rectangle 48">
                <a:extLst>
                  <a:ext uri="{FF2B5EF4-FFF2-40B4-BE49-F238E27FC236}">
                    <a16:creationId xmlns:a16="http://schemas.microsoft.com/office/drawing/2014/main" id="{C4DA725E-3384-6EBB-BB0D-A64875027E22}"/>
                  </a:ext>
                </a:extLst>
              </p:cNvPr>
              <p:cNvSpPr>
                <a:spLocks noChangeArrowheads="1"/>
              </p:cNvSpPr>
              <p:nvPr/>
            </p:nvSpPr>
            <p:spPr bwMode="auto">
              <a:xfrm>
                <a:off x="286" y="606"/>
                <a:ext cx="6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 </a:t>
                </a:r>
                <a:endParaRPr lang="en-US" altLang="en-US"/>
              </a:p>
            </p:txBody>
          </p:sp>
          <p:sp>
            <p:nvSpPr>
              <p:cNvPr id="50" name="Rectangle 49">
                <a:extLst>
                  <a:ext uri="{FF2B5EF4-FFF2-40B4-BE49-F238E27FC236}">
                    <a16:creationId xmlns:a16="http://schemas.microsoft.com/office/drawing/2014/main" id="{20F20FE7-D54F-1298-1ED2-0C5BB258E13D}"/>
                  </a:ext>
                </a:extLst>
              </p:cNvPr>
              <p:cNvSpPr>
                <a:spLocks noChangeArrowheads="1"/>
              </p:cNvSpPr>
              <p:nvPr/>
            </p:nvSpPr>
            <p:spPr bwMode="auto">
              <a:xfrm>
                <a:off x="2446" y="718"/>
                <a:ext cx="621"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b="1">
                    <a:solidFill>
                      <a:srgbClr val="000000"/>
                    </a:solidFill>
                  </a:rPr>
                  <a:t>p53 pathway</a:t>
                </a:r>
                <a:endParaRPr lang="en-US" altLang="en-US"/>
              </a:p>
            </p:txBody>
          </p:sp>
          <p:sp>
            <p:nvSpPr>
              <p:cNvPr id="51" name="Rectangle 50">
                <a:extLst>
                  <a:ext uri="{FF2B5EF4-FFF2-40B4-BE49-F238E27FC236}">
                    <a16:creationId xmlns:a16="http://schemas.microsoft.com/office/drawing/2014/main" id="{05BA4753-5D80-70EB-E8CC-E14833325585}"/>
                  </a:ext>
                </a:extLst>
              </p:cNvPr>
              <p:cNvSpPr>
                <a:spLocks noChangeArrowheads="1"/>
              </p:cNvSpPr>
              <p:nvPr/>
            </p:nvSpPr>
            <p:spPr bwMode="auto">
              <a:xfrm>
                <a:off x="3021" y="718"/>
                <a:ext cx="73"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b="1">
                    <a:solidFill>
                      <a:srgbClr val="000000"/>
                    </a:solidFill>
                  </a:rPr>
                  <a:t> </a:t>
                </a:r>
                <a:endParaRPr lang="en-US" altLang="en-US"/>
              </a:p>
            </p:txBody>
          </p:sp>
          <p:sp>
            <p:nvSpPr>
              <p:cNvPr id="52" name="Rectangle 51">
                <a:extLst>
                  <a:ext uri="{FF2B5EF4-FFF2-40B4-BE49-F238E27FC236}">
                    <a16:creationId xmlns:a16="http://schemas.microsoft.com/office/drawing/2014/main" id="{A259FA4C-AA19-62BE-2D65-2C4F761D8B55}"/>
                  </a:ext>
                </a:extLst>
              </p:cNvPr>
              <p:cNvSpPr>
                <a:spLocks noChangeArrowheads="1"/>
              </p:cNvSpPr>
              <p:nvPr/>
            </p:nvSpPr>
            <p:spPr bwMode="auto">
              <a:xfrm>
                <a:off x="4536" y="718"/>
                <a:ext cx="643"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b="1">
                    <a:solidFill>
                      <a:srgbClr val="000000"/>
                    </a:solidFill>
                  </a:rPr>
                  <a:t>pRb pathway</a:t>
                </a:r>
                <a:endParaRPr lang="en-US" altLang="en-US"/>
              </a:p>
            </p:txBody>
          </p:sp>
          <p:sp>
            <p:nvSpPr>
              <p:cNvPr id="53" name="Rectangle 52">
                <a:extLst>
                  <a:ext uri="{FF2B5EF4-FFF2-40B4-BE49-F238E27FC236}">
                    <a16:creationId xmlns:a16="http://schemas.microsoft.com/office/drawing/2014/main" id="{3A29AF9E-9116-0799-CE90-3988F890492D}"/>
                  </a:ext>
                </a:extLst>
              </p:cNvPr>
              <p:cNvSpPr>
                <a:spLocks noChangeArrowheads="1"/>
              </p:cNvSpPr>
              <p:nvPr/>
            </p:nvSpPr>
            <p:spPr bwMode="auto">
              <a:xfrm>
                <a:off x="5132" y="718"/>
                <a:ext cx="73"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b="1">
                    <a:solidFill>
                      <a:srgbClr val="000000"/>
                    </a:solidFill>
                  </a:rPr>
                  <a:t> </a:t>
                </a:r>
                <a:endParaRPr lang="en-US" altLang="en-US"/>
              </a:p>
            </p:txBody>
          </p:sp>
          <p:sp>
            <p:nvSpPr>
              <p:cNvPr id="54" name="Rectangle 53">
                <a:extLst>
                  <a:ext uri="{FF2B5EF4-FFF2-40B4-BE49-F238E27FC236}">
                    <a16:creationId xmlns:a16="http://schemas.microsoft.com/office/drawing/2014/main" id="{1EB630CB-92A1-54AC-6D10-03CB8ED0EBA4}"/>
                  </a:ext>
                </a:extLst>
              </p:cNvPr>
              <p:cNvSpPr>
                <a:spLocks noChangeArrowheads="1"/>
              </p:cNvSpPr>
              <p:nvPr/>
            </p:nvSpPr>
            <p:spPr bwMode="auto">
              <a:xfrm>
                <a:off x="241" y="714"/>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55" name="Rectangle 54">
                <a:extLst>
                  <a:ext uri="{FF2B5EF4-FFF2-40B4-BE49-F238E27FC236}">
                    <a16:creationId xmlns:a16="http://schemas.microsoft.com/office/drawing/2014/main" id="{4626C3EB-4BB4-2952-747E-2F76043C0B33}"/>
                  </a:ext>
                </a:extLst>
              </p:cNvPr>
              <p:cNvSpPr>
                <a:spLocks noChangeArrowheads="1"/>
              </p:cNvSpPr>
              <p:nvPr/>
            </p:nvSpPr>
            <p:spPr bwMode="auto">
              <a:xfrm>
                <a:off x="241" y="714"/>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56" name="Rectangle 55">
                <a:extLst>
                  <a:ext uri="{FF2B5EF4-FFF2-40B4-BE49-F238E27FC236}">
                    <a16:creationId xmlns:a16="http://schemas.microsoft.com/office/drawing/2014/main" id="{AAFFE4CB-A5ED-58FF-44B9-740341D6EF5D}"/>
                  </a:ext>
                </a:extLst>
              </p:cNvPr>
              <p:cNvSpPr>
                <a:spLocks noChangeArrowheads="1"/>
              </p:cNvSpPr>
              <p:nvPr/>
            </p:nvSpPr>
            <p:spPr bwMode="auto">
              <a:xfrm>
                <a:off x="245" y="714"/>
                <a:ext cx="36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57" name="Rectangle 56">
                <a:extLst>
                  <a:ext uri="{FF2B5EF4-FFF2-40B4-BE49-F238E27FC236}">
                    <a16:creationId xmlns:a16="http://schemas.microsoft.com/office/drawing/2014/main" id="{3D6EB350-9074-B33F-BE60-6F4800F3FABA}"/>
                  </a:ext>
                </a:extLst>
              </p:cNvPr>
              <p:cNvSpPr>
                <a:spLocks noChangeArrowheads="1"/>
              </p:cNvSpPr>
              <p:nvPr/>
            </p:nvSpPr>
            <p:spPr bwMode="auto">
              <a:xfrm>
                <a:off x="605" y="714"/>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58" name="Rectangle 57">
                <a:extLst>
                  <a:ext uri="{FF2B5EF4-FFF2-40B4-BE49-F238E27FC236}">
                    <a16:creationId xmlns:a16="http://schemas.microsoft.com/office/drawing/2014/main" id="{BD6A231E-6158-3AFD-CE6C-EB600C1EB49F}"/>
                  </a:ext>
                </a:extLst>
              </p:cNvPr>
              <p:cNvSpPr>
                <a:spLocks noChangeArrowheads="1"/>
              </p:cNvSpPr>
              <p:nvPr/>
            </p:nvSpPr>
            <p:spPr bwMode="auto">
              <a:xfrm>
                <a:off x="609" y="714"/>
                <a:ext cx="70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59" name="Rectangle 58">
                <a:extLst>
                  <a:ext uri="{FF2B5EF4-FFF2-40B4-BE49-F238E27FC236}">
                    <a16:creationId xmlns:a16="http://schemas.microsoft.com/office/drawing/2014/main" id="{66FC7FBB-EA81-1DE0-17B7-2EB23E8D0822}"/>
                  </a:ext>
                </a:extLst>
              </p:cNvPr>
              <p:cNvSpPr>
                <a:spLocks noChangeArrowheads="1"/>
              </p:cNvSpPr>
              <p:nvPr/>
            </p:nvSpPr>
            <p:spPr bwMode="auto">
              <a:xfrm>
                <a:off x="1310" y="714"/>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60" name="Rectangle 59">
                <a:extLst>
                  <a:ext uri="{FF2B5EF4-FFF2-40B4-BE49-F238E27FC236}">
                    <a16:creationId xmlns:a16="http://schemas.microsoft.com/office/drawing/2014/main" id="{4F4D2D63-031E-1330-AD64-EFBB3E193B9E}"/>
                  </a:ext>
                </a:extLst>
              </p:cNvPr>
              <p:cNvSpPr>
                <a:spLocks noChangeArrowheads="1"/>
              </p:cNvSpPr>
              <p:nvPr/>
            </p:nvSpPr>
            <p:spPr bwMode="auto">
              <a:xfrm>
                <a:off x="1314" y="714"/>
                <a:ext cx="283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61" name="Rectangle 60">
                <a:extLst>
                  <a:ext uri="{FF2B5EF4-FFF2-40B4-BE49-F238E27FC236}">
                    <a16:creationId xmlns:a16="http://schemas.microsoft.com/office/drawing/2014/main" id="{024F03C3-08F8-E531-3EC7-0EE8F6328729}"/>
                  </a:ext>
                </a:extLst>
              </p:cNvPr>
              <p:cNvSpPr>
                <a:spLocks noChangeArrowheads="1"/>
              </p:cNvSpPr>
              <p:nvPr/>
            </p:nvSpPr>
            <p:spPr bwMode="auto">
              <a:xfrm>
                <a:off x="4153" y="714"/>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62" name="Rectangle 61">
                <a:extLst>
                  <a:ext uri="{FF2B5EF4-FFF2-40B4-BE49-F238E27FC236}">
                    <a16:creationId xmlns:a16="http://schemas.microsoft.com/office/drawing/2014/main" id="{5758EB60-C2BD-194B-60A8-A92CB827799A}"/>
                  </a:ext>
                </a:extLst>
              </p:cNvPr>
              <p:cNvSpPr>
                <a:spLocks noChangeArrowheads="1"/>
              </p:cNvSpPr>
              <p:nvPr/>
            </p:nvSpPr>
            <p:spPr bwMode="auto">
              <a:xfrm>
                <a:off x="4157" y="714"/>
                <a:ext cx="135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63" name="Rectangle 62">
                <a:extLst>
                  <a:ext uri="{FF2B5EF4-FFF2-40B4-BE49-F238E27FC236}">
                    <a16:creationId xmlns:a16="http://schemas.microsoft.com/office/drawing/2014/main" id="{DC37C4C2-5369-F523-67DA-A4CC15C2849D}"/>
                  </a:ext>
                </a:extLst>
              </p:cNvPr>
              <p:cNvSpPr>
                <a:spLocks noChangeArrowheads="1"/>
              </p:cNvSpPr>
              <p:nvPr/>
            </p:nvSpPr>
            <p:spPr bwMode="auto">
              <a:xfrm>
                <a:off x="5511" y="714"/>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64" name="Rectangle 63">
                <a:extLst>
                  <a:ext uri="{FF2B5EF4-FFF2-40B4-BE49-F238E27FC236}">
                    <a16:creationId xmlns:a16="http://schemas.microsoft.com/office/drawing/2014/main" id="{EB136C38-B83B-898E-C587-BE6DE24AD939}"/>
                  </a:ext>
                </a:extLst>
              </p:cNvPr>
              <p:cNvSpPr>
                <a:spLocks noChangeArrowheads="1"/>
              </p:cNvSpPr>
              <p:nvPr/>
            </p:nvSpPr>
            <p:spPr bwMode="auto">
              <a:xfrm>
                <a:off x="5511" y="714"/>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65" name="Rectangle 64">
                <a:extLst>
                  <a:ext uri="{FF2B5EF4-FFF2-40B4-BE49-F238E27FC236}">
                    <a16:creationId xmlns:a16="http://schemas.microsoft.com/office/drawing/2014/main" id="{377FEEA6-4736-08DA-B3AA-25332E002E14}"/>
                  </a:ext>
                </a:extLst>
              </p:cNvPr>
              <p:cNvSpPr>
                <a:spLocks noChangeArrowheads="1"/>
              </p:cNvSpPr>
              <p:nvPr/>
            </p:nvSpPr>
            <p:spPr bwMode="auto">
              <a:xfrm>
                <a:off x="241" y="718"/>
                <a:ext cx="4" cy="1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66" name="Rectangle 65">
                <a:extLst>
                  <a:ext uri="{FF2B5EF4-FFF2-40B4-BE49-F238E27FC236}">
                    <a16:creationId xmlns:a16="http://schemas.microsoft.com/office/drawing/2014/main" id="{8095F2D8-89DB-4138-B5D7-98B714AB7196}"/>
                  </a:ext>
                </a:extLst>
              </p:cNvPr>
              <p:cNvSpPr>
                <a:spLocks noChangeArrowheads="1"/>
              </p:cNvSpPr>
              <p:nvPr/>
            </p:nvSpPr>
            <p:spPr bwMode="auto">
              <a:xfrm>
                <a:off x="605" y="718"/>
                <a:ext cx="4" cy="1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67" name="Rectangle 66">
                <a:extLst>
                  <a:ext uri="{FF2B5EF4-FFF2-40B4-BE49-F238E27FC236}">
                    <a16:creationId xmlns:a16="http://schemas.microsoft.com/office/drawing/2014/main" id="{190C8587-F72E-CDD0-62D7-4BBF4F083342}"/>
                  </a:ext>
                </a:extLst>
              </p:cNvPr>
              <p:cNvSpPr>
                <a:spLocks noChangeArrowheads="1"/>
              </p:cNvSpPr>
              <p:nvPr/>
            </p:nvSpPr>
            <p:spPr bwMode="auto">
              <a:xfrm>
                <a:off x="1310" y="718"/>
                <a:ext cx="4" cy="1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68" name="Rectangle 67">
                <a:extLst>
                  <a:ext uri="{FF2B5EF4-FFF2-40B4-BE49-F238E27FC236}">
                    <a16:creationId xmlns:a16="http://schemas.microsoft.com/office/drawing/2014/main" id="{8DA41DA9-E355-4E08-CC9E-09F76920F44A}"/>
                  </a:ext>
                </a:extLst>
              </p:cNvPr>
              <p:cNvSpPr>
                <a:spLocks noChangeArrowheads="1"/>
              </p:cNvSpPr>
              <p:nvPr/>
            </p:nvSpPr>
            <p:spPr bwMode="auto">
              <a:xfrm>
                <a:off x="4153" y="718"/>
                <a:ext cx="4" cy="1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69" name="Rectangle 68">
                <a:extLst>
                  <a:ext uri="{FF2B5EF4-FFF2-40B4-BE49-F238E27FC236}">
                    <a16:creationId xmlns:a16="http://schemas.microsoft.com/office/drawing/2014/main" id="{A8FF5F8E-7088-41E0-EB8B-E3032801EE19}"/>
                  </a:ext>
                </a:extLst>
              </p:cNvPr>
              <p:cNvSpPr>
                <a:spLocks noChangeArrowheads="1"/>
              </p:cNvSpPr>
              <p:nvPr/>
            </p:nvSpPr>
            <p:spPr bwMode="auto">
              <a:xfrm>
                <a:off x="5511" y="718"/>
                <a:ext cx="4" cy="1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70" name="Rectangle 69">
                <a:extLst>
                  <a:ext uri="{FF2B5EF4-FFF2-40B4-BE49-F238E27FC236}">
                    <a16:creationId xmlns:a16="http://schemas.microsoft.com/office/drawing/2014/main" id="{88EC465F-47F0-F367-B6CF-70504AB5DEE5}"/>
                  </a:ext>
                </a:extLst>
              </p:cNvPr>
              <p:cNvSpPr>
                <a:spLocks noChangeArrowheads="1"/>
              </p:cNvSpPr>
              <p:nvPr/>
            </p:nvSpPr>
            <p:spPr bwMode="auto">
              <a:xfrm>
                <a:off x="286" y="718"/>
                <a:ext cx="28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b="1">
                    <a:solidFill>
                      <a:srgbClr val="000000"/>
                    </a:solidFill>
                  </a:rPr>
                  <a:t>Virus</a:t>
                </a:r>
                <a:endParaRPr lang="en-US" altLang="en-US"/>
              </a:p>
            </p:txBody>
          </p:sp>
          <p:sp>
            <p:nvSpPr>
              <p:cNvPr id="71" name="Rectangle 70">
                <a:extLst>
                  <a:ext uri="{FF2B5EF4-FFF2-40B4-BE49-F238E27FC236}">
                    <a16:creationId xmlns:a16="http://schemas.microsoft.com/office/drawing/2014/main" id="{FF969BA5-50D9-6626-BE33-B61E53898EFB}"/>
                  </a:ext>
                </a:extLst>
              </p:cNvPr>
              <p:cNvSpPr>
                <a:spLocks noChangeArrowheads="1"/>
              </p:cNvSpPr>
              <p:nvPr/>
            </p:nvSpPr>
            <p:spPr bwMode="auto">
              <a:xfrm>
                <a:off x="527" y="718"/>
                <a:ext cx="73"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b="1">
                    <a:solidFill>
                      <a:srgbClr val="000000"/>
                    </a:solidFill>
                  </a:rPr>
                  <a:t> </a:t>
                </a:r>
                <a:endParaRPr lang="en-US" altLang="en-US"/>
              </a:p>
            </p:txBody>
          </p:sp>
          <p:sp>
            <p:nvSpPr>
              <p:cNvPr id="72" name="Rectangle 71">
                <a:extLst>
                  <a:ext uri="{FF2B5EF4-FFF2-40B4-BE49-F238E27FC236}">
                    <a16:creationId xmlns:a16="http://schemas.microsoft.com/office/drawing/2014/main" id="{ABE8043C-5632-B872-0974-8EE52C437140}"/>
                  </a:ext>
                </a:extLst>
              </p:cNvPr>
              <p:cNvSpPr>
                <a:spLocks noChangeArrowheads="1"/>
              </p:cNvSpPr>
              <p:nvPr/>
            </p:nvSpPr>
            <p:spPr bwMode="auto">
              <a:xfrm>
                <a:off x="829" y="718"/>
                <a:ext cx="30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b="1">
                    <a:solidFill>
                      <a:srgbClr val="000000"/>
                    </a:solidFill>
                  </a:rPr>
                  <a:t>Usual</a:t>
                </a:r>
                <a:endParaRPr lang="en-US" altLang="en-US"/>
              </a:p>
            </p:txBody>
          </p:sp>
          <p:sp>
            <p:nvSpPr>
              <p:cNvPr id="73" name="Rectangle 72">
                <a:extLst>
                  <a:ext uri="{FF2B5EF4-FFF2-40B4-BE49-F238E27FC236}">
                    <a16:creationId xmlns:a16="http://schemas.microsoft.com/office/drawing/2014/main" id="{169709ED-D5B3-12C5-7B3D-8ADBBF2FFE7C}"/>
                  </a:ext>
                </a:extLst>
              </p:cNvPr>
              <p:cNvSpPr>
                <a:spLocks noChangeArrowheads="1"/>
              </p:cNvSpPr>
              <p:nvPr/>
            </p:nvSpPr>
            <p:spPr bwMode="auto">
              <a:xfrm>
                <a:off x="1091" y="718"/>
                <a:ext cx="73"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b="1">
                    <a:solidFill>
                      <a:srgbClr val="000000"/>
                    </a:solidFill>
                  </a:rPr>
                  <a:t> </a:t>
                </a:r>
                <a:endParaRPr lang="en-US" altLang="en-US"/>
              </a:p>
            </p:txBody>
          </p:sp>
          <p:sp>
            <p:nvSpPr>
              <p:cNvPr id="74" name="Rectangle 73">
                <a:extLst>
                  <a:ext uri="{FF2B5EF4-FFF2-40B4-BE49-F238E27FC236}">
                    <a16:creationId xmlns:a16="http://schemas.microsoft.com/office/drawing/2014/main" id="{CBB3B4EC-55A7-A9AD-CC44-46F38A01DD4B}"/>
                  </a:ext>
                </a:extLst>
              </p:cNvPr>
              <p:cNvSpPr>
                <a:spLocks noChangeArrowheads="1"/>
              </p:cNvSpPr>
              <p:nvPr/>
            </p:nvSpPr>
            <p:spPr bwMode="auto">
              <a:xfrm>
                <a:off x="713" y="883"/>
                <a:ext cx="73"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b="1">
                    <a:solidFill>
                      <a:srgbClr val="000000"/>
                    </a:solidFill>
                  </a:rPr>
                  <a:t>i</a:t>
                </a:r>
                <a:endParaRPr lang="en-US" altLang="en-US"/>
              </a:p>
            </p:txBody>
          </p:sp>
          <p:sp>
            <p:nvSpPr>
              <p:cNvPr id="75" name="Rectangle 74">
                <a:extLst>
                  <a:ext uri="{FF2B5EF4-FFF2-40B4-BE49-F238E27FC236}">
                    <a16:creationId xmlns:a16="http://schemas.microsoft.com/office/drawing/2014/main" id="{B83EC37C-B467-497E-5BD9-863C327501C0}"/>
                  </a:ext>
                </a:extLst>
              </p:cNvPr>
              <p:cNvSpPr>
                <a:spLocks noChangeArrowheads="1"/>
              </p:cNvSpPr>
              <p:nvPr/>
            </p:nvSpPr>
            <p:spPr bwMode="auto">
              <a:xfrm>
                <a:off x="740" y="883"/>
                <a:ext cx="51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b="1">
                    <a:solidFill>
                      <a:srgbClr val="000000"/>
                    </a:solidFill>
                  </a:rPr>
                  <a:t>nteraction</a:t>
                </a:r>
                <a:endParaRPr lang="en-US" altLang="en-US"/>
              </a:p>
            </p:txBody>
          </p:sp>
          <p:sp>
            <p:nvSpPr>
              <p:cNvPr id="76" name="Rectangle 75">
                <a:extLst>
                  <a:ext uri="{FF2B5EF4-FFF2-40B4-BE49-F238E27FC236}">
                    <a16:creationId xmlns:a16="http://schemas.microsoft.com/office/drawing/2014/main" id="{80A2FAFB-A69F-1BBA-5330-48042A99CCA5}"/>
                  </a:ext>
                </a:extLst>
              </p:cNvPr>
              <p:cNvSpPr>
                <a:spLocks noChangeArrowheads="1"/>
              </p:cNvSpPr>
              <p:nvPr/>
            </p:nvSpPr>
            <p:spPr bwMode="auto">
              <a:xfrm>
                <a:off x="1205" y="883"/>
                <a:ext cx="73"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b="1">
                    <a:solidFill>
                      <a:srgbClr val="000000"/>
                    </a:solidFill>
                  </a:rPr>
                  <a:t> </a:t>
                </a:r>
                <a:endParaRPr lang="en-US" altLang="en-US"/>
              </a:p>
            </p:txBody>
          </p:sp>
          <p:sp>
            <p:nvSpPr>
              <p:cNvPr id="77" name="Rectangle 76">
                <a:extLst>
                  <a:ext uri="{FF2B5EF4-FFF2-40B4-BE49-F238E27FC236}">
                    <a16:creationId xmlns:a16="http://schemas.microsoft.com/office/drawing/2014/main" id="{AA80BF19-57FD-C114-FBD5-6B8459A9CE88}"/>
                  </a:ext>
                </a:extLst>
              </p:cNvPr>
              <p:cNvSpPr>
                <a:spLocks noChangeArrowheads="1"/>
              </p:cNvSpPr>
              <p:nvPr/>
            </p:nvSpPr>
            <p:spPr bwMode="auto">
              <a:xfrm>
                <a:off x="1842" y="887"/>
                <a:ext cx="211"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b="1">
                    <a:solidFill>
                      <a:srgbClr val="000000"/>
                    </a:solidFill>
                  </a:rPr>
                  <a:t>p53</a:t>
                </a:r>
                <a:endParaRPr lang="en-US" altLang="en-US"/>
              </a:p>
            </p:txBody>
          </p:sp>
          <p:sp>
            <p:nvSpPr>
              <p:cNvPr id="78" name="Rectangle 77">
                <a:extLst>
                  <a:ext uri="{FF2B5EF4-FFF2-40B4-BE49-F238E27FC236}">
                    <a16:creationId xmlns:a16="http://schemas.microsoft.com/office/drawing/2014/main" id="{A8B347FA-CC18-488C-A728-30EE96B3F2A2}"/>
                  </a:ext>
                </a:extLst>
              </p:cNvPr>
              <p:cNvSpPr>
                <a:spLocks noChangeArrowheads="1"/>
              </p:cNvSpPr>
              <p:nvPr/>
            </p:nvSpPr>
            <p:spPr bwMode="auto">
              <a:xfrm>
                <a:off x="2008" y="887"/>
                <a:ext cx="73"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b="1">
                    <a:solidFill>
                      <a:srgbClr val="000000"/>
                    </a:solidFill>
                  </a:rPr>
                  <a:t> </a:t>
                </a:r>
                <a:endParaRPr lang="en-US" altLang="en-US"/>
              </a:p>
            </p:txBody>
          </p:sp>
          <p:sp>
            <p:nvSpPr>
              <p:cNvPr id="79" name="Rectangle 78">
                <a:extLst>
                  <a:ext uri="{FF2B5EF4-FFF2-40B4-BE49-F238E27FC236}">
                    <a16:creationId xmlns:a16="http://schemas.microsoft.com/office/drawing/2014/main" id="{4C13CA08-1A78-3633-0770-0D704D415748}"/>
                  </a:ext>
                </a:extLst>
              </p:cNvPr>
              <p:cNvSpPr>
                <a:spLocks noChangeArrowheads="1"/>
              </p:cNvSpPr>
              <p:nvPr/>
            </p:nvSpPr>
            <p:spPr bwMode="auto">
              <a:xfrm>
                <a:off x="2762" y="887"/>
                <a:ext cx="40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b="1">
                    <a:solidFill>
                      <a:srgbClr val="000000"/>
                    </a:solidFill>
                  </a:rPr>
                  <a:t>p14ARF</a:t>
                </a:r>
                <a:endParaRPr lang="en-US" altLang="en-US"/>
              </a:p>
            </p:txBody>
          </p:sp>
          <p:sp>
            <p:nvSpPr>
              <p:cNvPr id="80" name="Rectangle 79">
                <a:extLst>
                  <a:ext uri="{FF2B5EF4-FFF2-40B4-BE49-F238E27FC236}">
                    <a16:creationId xmlns:a16="http://schemas.microsoft.com/office/drawing/2014/main" id="{B121EFCE-5942-9E2B-ABD7-77EA347524F3}"/>
                  </a:ext>
                </a:extLst>
              </p:cNvPr>
              <p:cNvSpPr>
                <a:spLocks noChangeArrowheads="1"/>
              </p:cNvSpPr>
              <p:nvPr/>
            </p:nvSpPr>
            <p:spPr bwMode="auto">
              <a:xfrm>
                <a:off x="3124" y="887"/>
                <a:ext cx="73"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b="1">
                    <a:solidFill>
                      <a:srgbClr val="000000"/>
                    </a:solidFill>
                  </a:rPr>
                  <a:t> </a:t>
                </a:r>
                <a:endParaRPr lang="en-US" altLang="en-US"/>
              </a:p>
            </p:txBody>
          </p:sp>
          <p:sp>
            <p:nvSpPr>
              <p:cNvPr id="81" name="Rectangle 80">
                <a:extLst>
                  <a:ext uri="{FF2B5EF4-FFF2-40B4-BE49-F238E27FC236}">
                    <a16:creationId xmlns:a16="http://schemas.microsoft.com/office/drawing/2014/main" id="{EC44C7E6-2026-75F8-E6A6-91E873A43FAD}"/>
                  </a:ext>
                </a:extLst>
              </p:cNvPr>
              <p:cNvSpPr>
                <a:spLocks noChangeArrowheads="1"/>
              </p:cNvSpPr>
              <p:nvPr/>
            </p:nvSpPr>
            <p:spPr bwMode="auto">
              <a:xfrm>
                <a:off x="3610" y="887"/>
                <a:ext cx="32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b="1">
                    <a:solidFill>
                      <a:srgbClr val="000000"/>
                    </a:solidFill>
                  </a:rPr>
                  <a:t>MDM2</a:t>
                </a:r>
                <a:endParaRPr lang="en-US" altLang="en-US"/>
              </a:p>
            </p:txBody>
          </p:sp>
          <p:sp>
            <p:nvSpPr>
              <p:cNvPr id="82" name="Rectangle 81">
                <a:extLst>
                  <a:ext uri="{FF2B5EF4-FFF2-40B4-BE49-F238E27FC236}">
                    <a16:creationId xmlns:a16="http://schemas.microsoft.com/office/drawing/2014/main" id="{190EBFDD-28D3-052C-D357-A0FD8CBEEA12}"/>
                  </a:ext>
                </a:extLst>
              </p:cNvPr>
              <p:cNvSpPr>
                <a:spLocks noChangeArrowheads="1"/>
              </p:cNvSpPr>
              <p:nvPr/>
            </p:nvSpPr>
            <p:spPr bwMode="auto">
              <a:xfrm>
                <a:off x="3893" y="887"/>
                <a:ext cx="73"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b="1">
                    <a:solidFill>
                      <a:srgbClr val="000000"/>
                    </a:solidFill>
                  </a:rPr>
                  <a:t> </a:t>
                </a:r>
                <a:endParaRPr lang="en-US" altLang="en-US"/>
              </a:p>
            </p:txBody>
          </p:sp>
          <p:sp>
            <p:nvSpPr>
              <p:cNvPr id="83" name="Rectangle 82">
                <a:extLst>
                  <a:ext uri="{FF2B5EF4-FFF2-40B4-BE49-F238E27FC236}">
                    <a16:creationId xmlns:a16="http://schemas.microsoft.com/office/drawing/2014/main" id="{14EA74F5-8DCA-C8A1-DC98-223B0977ECBF}"/>
                  </a:ext>
                </a:extLst>
              </p:cNvPr>
              <p:cNvSpPr>
                <a:spLocks noChangeArrowheads="1"/>
              </p:cNvSpPr>
              <p:nvPr/>
            </p:nvSpPr>
            <p:spPr bwMode="auto">
              <a:xfrm>
                <a:off x="4740" y="887"/>
                <a:ext cx="233"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b="1">
                    <a:solidFill>
                      <a:srgbClr val="000000"/>
                    </a:solidFill>
                  </a:rPr>
                  <a:t>pRb</a:t>
                </a:r>
                <a:endParaRPr lang="en-US" altLang="en-US"/>
              </a:p>
            </p:txBody>
          </p:sp>
          <p:sp>
            <p:nvSpPr>
              <p:cNvPr id="84" name="Rectangle 83">
                <a:extLst>
                  <a:ext uri="{FF2B5EF4-FFF2-40B4-BE49-F238E27FC236}">
                    <a16:creationId xmlns:a16="http://schemas.microsoft.com/office/drawing/2014/main" id="{498336DB-384D-D518-175C-632D62B104FC}"/>
                  </a:ext>
                </a:extLst>
              </p:cNvPr>
              <p:cNvSpPr>
                <a:spLocks noChangeArrowheads="1"/>
              </p:cNvSpPr>
              <p:nvPr/>
            </p:nvSpPr>
            <p:spPr bwMode="auto">
              <a:xfrm>
                <a:off x="4927" y="887"/>
                <a:ext cx="73"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b="1">
                    <a:solidFill>
                      <a:srgbClr val="000000"/>
                    </a:solidFill>
                  </a:rPr>
                  <a:t> </a:t>
                </a:r>
                <a:endParaRPr lang="en-US" altLang="en-US"/>
              </a:p>
            </p:txBody>
          </p:sp>
          <p:sp>
            <p:nvSpPr>
              <p:cNvPr id="85" name="Rectangle 84">
                <a:extLst>
                  <a:ext uri="{FF2B5EF4-FFF2-40B4-BE49-F238E27FC236}">
                    <a16:creationId xmlns:a16="http://schemas.microsoft.com/office/drawing/2014/main" id="{42EC03AB-C7E8-C17E-CBAC-F9897D8DB38D}"/>
                  </a:ext>
                </a:extLst>
              </p:cNvPr>
              <p:cNvSpPr>
                <a:spLocks noChangeArrowheads="1"/>
              </p:cNvSpPr>
              <p:nvPr/>
            </p:nvSpPr>
            <p:spPr bwMode="auto">
              <a:xfrm>
                <a:off x="241" y="88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86" name="Rectangle 85">
                <a:extLst>
                  <a:ext uri="{FF2B5EF4-FFF2-40B4-BE49-F238E27FC236}">
                    <a16:creationId xmlns:a16="http://schemas.microsoft.com/office/drawing/2014/main" id="{96C35B58-3E95-4827-CE86-550CDCD3263F}"/>
                  </a:ext>
                </a:extLst>
              </p:cNvPr>
              <p:cNvSpPr>
                <a:spLocks noChangeArrowheads="1"/>
              </p:cNvSpPr>
              <p:nvPr/>
            </p:nvSpPr>
            <p:spPr bwMode="auto">
              <a:xfrm>
                <a:off x="605" y="88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87" name="Rectangle 86">
                <a:extLst>
                  <a:ext uri="{FF2B5EF4-FFF2-40B4-BE49-F238E27FC236}">
                    <a16:creationId xmlns:a16="http://schemas.microsoft.com/office/drawing/2014/main" id="{B7C9448F-B052-05A4-07EA-69C96650003C}"/>
                  </a:ext>
                </a:extLst>
              </p:cNvPr>
              <p:cNvSpPr>
                <a:spLocks noChangeArrowheads="1"/>
              </p:cNvSpPr>
              <p:nvPr/>
            </p:nvSpPr>
            <p:spPr bwMode="auto">
              <a:xfrm>
                <a:off x="1310" y="88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88" name="Rectangle 87">
                <a:extLst>
                  <a:ext uri="{FF2B5EF4-FFF2-40B4-BE49-F238E27FC236}">
                    <a16:creationId xmlns:a16="http://schemas.microsoft.com/office/drawing/2014/main" id="{6DA847CA-3FC3-7666-11B0-C29ACFB2DE21}"/>
                  </a:ext>
                </a:extLst>
              </p:cNvPr>
              <p:cNvSpPr>
                <a:spLocks noChangeArrowheads="1"/>
              </p:cNvSpPr>
              <p:nvPr/>
            </p:nvSpPr>
            <p:spPr bwMode="auto">
              <a:xfrm>
                <a:off x="1314" y="883"/>
                <a:ext cx="122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89" name="Rectangle 88">
                <a:extLst>
                  <a:ext uri="{FF2B5EF4-FFF2-40B4-BE49-F238E27FC236}">
                    <a16:creationId xmlns:a16="http://schemas.microsoft.com/office/drawing/2014/main" id="{CF554B9E-8D88-5858-3B4B-22F98E1D43E2}"/>
                  </a:ext>
                </a:extLst>
              </p:cNvPr>
              <p:cNvSpPr>
                <a:spLocks noChangeArrowheads="1"/>
              </p:cNvSpPr>
              <p:nvPr/>
            </p:nvSpPr>
            <p:spPr bwMode="auto">
              <a:xfrm>
                <a:off x="2536" y="88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90" name="Rectangle 89">
                <a:extLst>
                  <a:ext uri="{FF2B5EF4-FFF2-40B4-BE49-F238E27FC236}">
                    <a16:creationId xmlns:a16="http://schemas.microsoft.com/office/drawing/2014/main" id="{FA544271-F436-1F4C-5F6D-016C421BDC26}"/>
                  </a:ext>
                </a:extLst>
              </p:cNvPr>
              <p:cNvSpPr>
                <a:spLocks noChangeArrowheads="1"/>
              </p:cNvSpPr>
              <p:nvPr/>
            </p:nvSpPr>
            <p:spPr bwMode="auto">
              <a:xfrm>
                <a:off x="2540" y="883"/>
                <a:ext cx="80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91" name="Rectangle 90">
                <a:extLst>
                  <a:ext uri="{FF2B5EF4-FFF2-40B4-BE49-F238E27FC236}">
                    <a16:creationId xmlns:a16="http://schemas.microsoft.com/office/drawing/2014/main" id="{77EC4D94-8120-8C70-D42B-1F384C18C232}"/>
                  </a:ext>
                </a:extLst>
              </p:cNvPr>
              <p:cNvSpPr>
                <a:spLocks noChangeArrowheads="1"/>
              </p:cNvSpPr>
              <p:nvPr/>
            </p:nvSpPr>
            <p:spPr bwMode="auto">
              <a:xfrm>
                <a:off x="3346" y="88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92" name="Rectangle 91">
                <a:extLst>
                  <a:ext uri="{FF2B5EF4-FFF2-40B4-BE49-F238E27FC236}">
                    <a16:creationId xmlns:a16="http://schemas.microsoft.com/office/drawing/2014/main" id="{22D0ED87-8F45-7B74-5E41-DF2D25AC6453}"/>
                  </a:ext>
                </a:extLst>
              </p:cNvPr>
              <p:cNvSpPr>
                <a:spLocks noChangeArrowheads="1"/>
              </p:cNvSpPr>
              <p:nvPr/>
            </p:nvSpPr>
            <p:spPr bwMode="auto">
              <a:xfrm>
                <a:off x="3350" y="883"/>
                <a:ext cx="80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93" name="Rectangle 92">
                <a:extLst>
                  <a:ext uri="{FF2B5EF4-FFF2-40B4-BE49-F238E27FC236}">
                    <a16:creationId xmlns:a16="http://schemas.microsoft.com/office/drawing/2014/main" id="{F0C69382-96A2-E910-66D0-660B6D651D50}"/>
                  </a:ext>
                </a:extLst>
              </p:cNvPr>
              <p:cNvSpPr>
                <a:spLocks noChangeArrowheads="1"/>
              </p:cNvSpPr>
              <p:nvPr/>
            </p:nvSpPr>
            <p:spPr bwMode="auto">
              <a:xfrm>
                <a:off x="4153" y="88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94" name="Rectangle 93">
                <a:extLst>
                  <a:ext uri="{FF2B5EF4-FFF2-40B4-BE49-F238E27FC236}">
                    <a16:creationId xmlns:a16="http://schemas.microsoft.com/office/drawing/2014/main" id="{2B3C42C1-4C94-5C60-2EAA-FE1C1E3747FB}"/>
                  </a:ext>
                </a:extLst>
              </p:cNvPr>
              <p:cNvSpPr>
                <a:spLocks noChangeArrowheads="1"/>
              </p:cNvSpPr>
              <p:nvPr/>
            </p:nvSpPr>
            <p:spPr bwMode="auto">
              <a:xfrm>
                <a:off x="4157" y="883"/>
                <a:ext cx="135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95" name="Rectangle 94">
                <a:extLst>
                  <a:ext uri="{FF2B5EF4-FFF2-40B4-BE49-F238E27FC236}">
                    <a16:creationId xmlns:a16="http://schemas.microsoft.com/office/drawing/2014/main" id="{2F8727E0-833E-3C1E-5298-BBCB7AAAEEA5}"/>
                  </a:ext>
                </a:extLst>
              </p:cNvPr>
              <p:cNvSpPr>
                <a:spLocks noChangeArrowheads="1"/>
              </p:cNvSpPr>
              <p:nvPr/>
            </p:nvSpPr>
            <p:spPr bwMode="auto">
              <a:xfrm>
                <a:off x="5511" y="88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96" name="Rectangle 95">
                <a:extLst>
                  <a:ext uri="{FF2B5EF4-FFF2-40B4-BE49-F238E27FC236}">
                    <a16:creationId xmlns:a16="http://schemas.microsoft.com/office/drawing/2014/main" id="{61AB1323-F4DC-CB49-3B42-009DA911C75D}"/>
                  </a:ext>
                </a:extLst>
              </p:cNvPr>
              <p:cNvSpPr>
                <a:spLocks noChangeArrowheads="1"/>
              </p:cNvSpPr>
              <p:nvPr/>
            </p:nvSpPr>
            <p:spPr bwMode="auto">
              <a:xfrm>
                <a:off x="241" y="887"/>
                <a:ext cx="4" cy="16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97" name="Rectangle 96">
                <a:extLst>
                  <a:ext uri="{FF2B5EF4-FFF2-40B4-BE49-F238E27FC236}">
                    <a16:creationId xmlns:a16="http://schemas.microsoft.com/office/drawing/2014/main" id="{14129A98-E2D0-59C9-37C1-1A60C5784380}"/>
                  </a:ext>
                </a:extLst>
              </p:cNvPr>
              <p:cNvSpPr>
                <a:spLocks noChangeArrowheads="1"/>
              </p:cNvSpPr>
              <p:nvPr/>
            </p:nvSpPr>
            <p:spPr bwMode="auto">
              <a:xfrm>
                <a:off x="605" y="887"/>
                <a:ext cx="4" cy="16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98" name="Rectangle 97">
                <a:extLst>
                  <a:ext uri="{FF2B5EF4-FFF2-40B4-BE49-F238E27FC236}">
                    <a16:creationId xmlns:a16="http://schemas.microsoft.com/office/drawing/2014/main" id="{55172F63-8C41-931D-7B59-8C6C3882EE4B}"/>
                  </a:ext>
                </a:extLst>
              </p:cNvPr>
              <p:cNvSpPr>
                <a:spLocks noChangeArrowheads="1"/>
              </p:cNvSpPr>
              <p:nvPr/>
            </p:nvSpPr>
            <p:spPr bwMode="auto">
              <a:xfrm>
                <a:off x="1310" y="887"/>
                <a:ext cx="4" cy="16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99" name="Rectangle 98">
                <a:extLst>
                  <a:ext uri="{FF2B5EF4-FFF2-40B4-BE49-F238E27FC236}">
                    <a16:creationId xmlns:a16="http://schemas.microsoft.com/office/drawing/2014/main" id="{CF97CD92-A050-14E5-37D4-79BFE5DDFA26}"/>
                  </a:ext>
                </a:extLst>
              </p:cNvPr>
              <p:cNvSpPr>
                <a:spLocks noChangeArrowheads="1"/>
              </p:cNvSpPr>
              <p:nvPr/>
            </p:nvSpPr>
            <p:spPr bwMode="auto">
              <a:xfrm>
                <a:off x="2536" y="887"/>
                <a:ext cx="4" cy="16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100" name="Rectangle 99">
                <a:extLst>
                  <a:ext uri="{FF2B5EF4-FFF2-40B4-BE49-F238E27FC236}">
                    <a16:creationId xmlns:a16="http://schemas.microsoft.com/office/drawing/2014/main" id="{FDC4265A-9FAC-6C56-3934-95E3773F0D0A}"/>
                  </a:ext>
                </a:extLst>
              </p:cNvPr>
              <p:cNvSpPr>
                <a:spLocks noChangeArrowheads="1"/>
              </p:cNvSpPr>
              <p:nvPr/>
            </p:nvSpPr>
            <p:spPr bwMode="auto">
              <a:xfrm>
                <a:off x="3346" y="887"/>
                <a:ext cx="4" cy="16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101" name="Rectangle 100">
                <a:extLst>
                  <a:ext uri="{FF2B5EF4-FFF2-40B4-BE49-F238E27FC236}">
                    <a16:creationId xmlns:a16="http://schemas.microsoft.com/office/drawing/2014/main" id="{8B20F698-0B24-7F7D-2E4D-EBD26946F232}"/>
                  </a:ext>
                </a:extLst>
              </p:cNvPr>
              <p:cNvSpPr>
                <a:spLocks noChangeArrowheads="1"/>
              </p:cNvSpPr>
              <p:nvPr/>
            </p:nvSpPr>
            <p:spPr bwMode="auto">
              <a:xfrm>
                <a:off x="4153" y="887"/>
                <a:ext cx="4" cy="16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102" name="Rectangle 101">
                <a:extLst>
                  <a:ext uri="{FF2B5EF4-FFF2-40B4-BE49-F238E27FC236}">
                    <a16:creationId xmlns:a16="http://schemas.microsoft.com/office/drawing/2014/main" id="{C6D82A8C-D34F-65BA-3509-06CAA494388E}"/>
                  </a:ext>
                </a:extLst>
              </p:cNvPr>
              <p:cNvSpPr>
                <a:spLocks noChangeArrowheads="1"/>
              </p:cNvSpPr>
              <p:nvPr/>
            </p:nvSpPr>
            <p:spPr bwMode="auto">
              <a:xfrm>
                <a:off x="5511" y="887"/>
                <a:ext cx="4" cy="16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103" name="Rectangle 102">
                <a:extLst>
                  <a:ext uri="{FF2B5EF4-FFF2-40B4-BE49-F238E27FC236}">
                    <a16:creationId xmlns:a16="http://schemas.microsoft.com/office/drawing/2014/main" id="{DE16EC28-F11E-8780-71C2-D6EB0ADB7F14}"/>
                  </a:ext>
                </a:extLst>
              </p:cNvPr>
              <p:cNvSpPr>
                <a:spLocks noChangeArrowheads="1"/>
              </p:cNvSpPr>
              <p:nvPr/>
            </p:nvSpPr>
            <p:spPr bwMode="auto">
              <a:xfrm>
                <a:off x="286" y="1060"/>
                <a:ext cx="27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SV40</a:t>
                </a:r>
                <a:endParaRPr lang="en-US" altLang="en-US"/>
              </a:p>
            </p:txBody>
          </p:sp>
          <p:sp>
            <p:nvSpPr>
              <p:cNvPr id="104" name="Rectangle 103">
                <a:extLst>
                  <a:ext uri="{FF2B5EF4-FFF2-40B4-BE49-F238E27FC236}">
                    <a16:creationId xmlns:a16="http://schemas.microsoft.com/office/drawing/2014/main" id="{133406D2-07E0-8230-03FD-3349E0ED9601}"/>
                  </a:ext>
                </a:extLst>
              </p:cNvPr>
              <p:cNvSpPr>
                <a:spLocks noChangeArrowheads="1"/>
              </p:cNvSpPr>
              <p:nvPr/>
            </p:nvSpPr>
            <p:spPr bwMode="auto">
              <a:xfrm>
                <a:off x="522" y="1060"/>
                <a:ext cx="6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 </a:t>
                </a:r>
                <a:endParaRPr lang="en-US" altLang="en-US"/>
              </a:p>
            </p:txBody>
          </p:sp>
          <p:sp>
            <p:nvSpPr>
              <p:cNvPr id="105" name="Rectangle 104">
                <a:extLst>
                  <a:ext uri="{FF2B5EF4-FFF2-40B4-BE49-F238E27FC236}">
                    <a16:creationId xmlns:a16="http://schemas.microsoft.com/office/drawing/2014/main" id="{EDD7F002-73F9-D5AA-AE4E-BB51EEF13694}"/>
                  </a:ext>
                </a:extLst>
              </p:cNvPr>
              <p:cNvSpPr>
                <a:spLocks noChangeArrowheads="1"/>
              </p:cNvSpPr>
              <p:nvPr/>
            </p:nvSpPr>
            <p:spPr bwMode="auto">
              <a:xfrm>
                <a:off x="650" y="1060"/>
                <a:ext cx="437"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Episomal</a:t>
                </a:r>
                <a:endParaRPr lang="en-US" altLang="en-US"/>
              </a:p>
            </p:txBody>
          </p:sp>
          <p:sp>
            <p:nvSpPr>
              <p:cNvPr id="106" name="Rectangle 105">
                <a:extLst>
                  <a:ext uri="{FF2B5EF4-FFF2-40B4-BE49-F238E27FC236}">
                    <a16:creationId xmlns:a16="http://schemas.microsoft.com/office/drawing/2014/main" id="{9184D90C-20E8-F55C-EA82-7DB786F208E8}"/>
                  </a:ext>
                </a:extLst>
              </p:cNvPr>
              <p:cNvSpPr>
                <a:spLocks noChangeArrowheads="1"/>
              </p:cNvSpPr>
              <p:nvPr/>
            </p:nvSpPr>
            <p:spPr bwMode="auto">
              <a:xfrm>
                <a:off x="1045" y="1060"/>
                <a:ext cx="6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a:t>
                </a:r>
                <a:endParaRPr lang="en-US" altLang="en-US"/>
              </a:p>
            </p:txBody>
          </p:sp>
          <p:sp>
            <p:nvSpPr>
              <p:cNvPr id="107" name="Rectangle 106">
                <a:extLst>
                  <a:ext uri="{FF2B5EF4-FFF2-40B4-BE49-F238E27FC236}">
                    <a16:creationId xmlns:a16="http://schemas.microsoft.com/office/drawing/2014/main" id="{C2FF6C62-1C15-7A78-5BD1-BB9D31383B78}"/>
                  </a:ext>
                </a:extLst>
              </p:cNvPr>
              <p:cNvSpPr>
                <a:spLocks noChangeArrowheads="1"/>
              </p:cNvSpPr>
              <p:nvPr/>
            </p:nvSpPr>
            <p:spPr bwMode="auto">
              <a:xfrm>
                <a:off x="1072" y="1060"/>
                <a:ext cx="6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 </a:t>
                </a:r>
                <a:endParaRPr lang="en-US" altLang="en-US"/>
              </a:p>
            </p:txBody>
          </p:sp>
          <p:sp>
            <p:nvSpPr>
              <p:cNvPr id="108" name="Rectangle 107">
                <a:extLst>
                  <a:ext uri="{FF2B5EF4-FFF2-40B4-BE49-F238E27FC236}">
                    <a16:creationId xmlns:a16="http://schemas.microsoft.com/office/drawing/2014/main" id="{87BB6BF5-19D1-5E5E-F971-77C19A240FB5}"/>
                  </a:ext>
                </a:extLst>
              </p:cNvPr>
              <p:cNvSpPr>
                <a:spLocks noChangeArrowheads="1"/>
              </p:cNvSpPr>
              <p:nvPr/>
            </p:nvSpPr>
            <p:spPr bwMode="auto">
              <a:xfrm>
                <a:off x="650" y="1226"/>
                <a:ext cx="280"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rarely</a:t>
                </a:r>
                <a:endParaRPr lang="en-US" altLang="en-US"/>
              </a:p>
            </p:txBody>
          </p:sp>
          <p:sp>
            <p:nvSpPr>
              <p:cNvPr id="109" name="Rectangle 108">
                <a:extLst>
                  <a:ext uri="{FF2B5EF4-FFF2-40B4-BE49-F238E27FC236}">
                    <a16:creationId xmlns:a16="http://schemas.microsoft.com/office/drawing/2014/main" id="{B8CA280D-81F1-6813-0D64-D747DDBA4168}"/>
                  </a:ext>
                </a:extLst>
              </p:cNvPr>
              <p:cNvSpPr>
                <a:spLocks noChangeArrowheads="1"/>
              </p:cNvSpPr>
              <p:nvPr/>
            </p:nvSpPr>
            <p:spPr bwMode="auto">
              <a:xfrm>
                <a:off x="889" y="1226"/>
                <a:ext cx="6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 </a:t>
                </a:r>
                <a:endParaRPr lang="en-US" altLang="en-US"/>
              </a:p>
            </p:txBody>
          </p:sp>
          <p:sp>
            <p:nvSpPr>
              <p:cNvPr id="110" name="Rectangle 109">
                <a:extLst>
                  <a:ext uri="{FF2B5EF4-FFF2-40B4-BE49-F238E27FC236}">
                    <a16:creationId xmlns:a16="http://schemas.microsoft.com/office/drawing/2014/main" id="{0A4F0ABA-E010-4262-5945-D2EBFEFE4494}"/>
                  </a:ext>
                </a:extLst>
              </p:cNvPr>
              <p:cNvSpPr>
                <a:spLocks noChangeArrowheads="1"/>
              </p:cNvSpPr>
              <p:nvPr/>
            </p:nvSpPr>
            <p:spPr bwMode="auto">
              <a:xfrm>
                <a:off x="650" y="1391"/>
                <a:ext cx="568"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integrated in</a:t>
                </a:r>
                <a:endParaRPr lang="en-US" altLang="en-US"/>
              </a:p>
            </p:txBody>
          </p:sp>
          <p:sp>
            <p:nvSpPr>
              <p:cNvPr id="111" name="Rectangle 110">
                <a:extLst>
                  <a:ext uri="{FF2B5EF4-FFF2-40B4-BE49-F238E27FC236}">
                    <a16:creationId xmlns:a16="http://schemas.microsoft.com/office/drawing/2014/main" id="{BAD213EA-5816-002E-6D1C-FBC08F69D1C0}"/>
                  </a:ext>
                </a:extLst>
              </p:cNvPr>
              <p:cNvSpPr>
                <a:spLocks noChangeArrowheads="1"/>
              </p:cNvSpPr>
              <p:nvPr/>
            </p:nvSpPr>
            <p:spPr bwMode="auto">
              <a:xfrm>
                <a:off x="1179" y="1391"/>
                <a:ext cx="6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 </a:t>
                </a:r>
                <a:endParaRPr lang="en-US" altLang="en-US"/>
              </a:p>
            </p:txBody>
          </p:sp>
          <p:sp>
            <p:nvSpPr>
              <p:cNvPr id="112" name="Rectangle 111">
                <a:extLst>
                  <a:ext uri="{FF2B5EF4-FFF2-40B4-BE49-F238E27FC236}">
                    <a16:creationId xmlns:a16="http://schemas.microsoft.com/office/drawing/2014/main" id="{28431FC8-5401-68D6-72D7-F01AB1FB2716}"/>
                  </a:ext>
                </a:extLst>
              </p:cNvPr>
              <p:cNvSpPr>
                <a:spLocks noChangeArrowheads="1"/>
              </p:cNvSpPr>
              <p:nvPr/>
            </p:nvSpPr>
            <p:spPr bwMode="auto">
              <a:xfrm>
                <a:off x="650" y="1556"/>
                <a:ext cx="55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transformed</a:t>
                </a:r>
                <a:endParaRPr lang="en-US" altLang="en-US"/>
              </a:p>
            </p:txBody>
          </p:sp>
          <p:sp>
            <p:nvSpPr>
              <p:cNvPr id="113" name="Rectangle 112">
                <a:extLst>
                  <a:ext uri="{FF2B5EF4-FFF2-40B4-BE49-F238E27FC236}">
                    <a16:creationId xmlns:a16="http://schemas.microsoft.com/office/drawing/2014/main" id="{9413FA3A-8963-2338-C78A-04E8AABA1361}"/>
                  </a:ext>
                </a:extLst>
              </p:cNvPr>
              <p:cNvSpPr>
                <a:spLocks noChangeArrowheads="1"/>
              </p:cNvSpPr>
              <p:nvPr/>
            </p:nvSpPr>
            <p:spPr bwMode="auto">
              <a:xfrm>
                <a:off x="1163" y="1556"/>
                <a:ext cx="6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 </a:t>
                </a:r>
                <a:endParaRPr lang="en-US" altLang="en-US"/>
              </a:p>
            </p:txBody>
          </p:sp>
          <p:sp>
            <p:nvSpPr>
              <p:cNvPr id="114" name="Rectangle 113">
                <a:extLst>
                  <a:ext uri="{FF2B5EF4-FFF2-40B4-BE49-F238E27FC236}">
                    <a16:creationId xmlns:a16="http://schemas.microsoft.com/office/drawing/2014/main" id="{FDCEC1E9-9154-9AC7-4EC8-005AF0436AA1}"/>
                  </a:ext>
                </a:extLst>
              </p:cNvPr>
              <p:cNvSpPr>
                <a:spLocks noChangeArrowheads="1"/>
              </p:cNvSpPr>
              <p:nvPr/>
            </p:nvSpPr>
            <p:spPr bwMode="auto">
              <a:xfrm>
                <a:off x="650" y="1722"/>
                <a:ext cx="68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nonpermissive </a:t>
                </a:r>
                <a:endParaRPr lang="en-US" altLang="en-US"/>
              </a:p>
            </p:txBody>
          </p:sp>
          <p:sp>
            <p:nvSpPr>
              <p:cNvPr id="115" name="Rectangle 114">
                <a:extLst>
                  <a:ext uri="{FF2B5EF4-FFF2-40B4-BE49-F238E27FC236}">
                    <a16:creationId xmlns:a16="http://schemas.microsoft.com/office/drawing/2014/main" id="{C2AA0CFE-1C49-2977-B3E5-E2C486CF7E7B}"/>
                  </a:ext>
                </a:extLst>
              </p:cNvPr>
              <p:cNvSpPr>
                <a:spLocks noChangeArrowheads="1"/>
              </p:cNvSpPr>
              <p:nvPr/>
            </p:nvSpPr>
            <p:spPr bwMode="auto">
              <a:xfrm>
                <a:off x="650" y="1887"/>
                <a:ext cx="233"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cells</a:t>
                </a:r>
                <a:endParaRPr lang="en-US" altLang="en-US"/>
              </a:p>
            </p:txBody>
          </p:sp>
          <p:sp>
            <p:nvSpPr>
              <p:cNvPr id="116" name="Rectangle 115">
                <a:extLst>
                  <a:ext uri="{FF2B5EF4-FFF2-40B4-BE49-F238E27FC236}">
                    <a16:creationId xmlns:a16="http://schemas.microsoft.com/office/drawing/2014/main" id="{E737295A-30FF-9AD2-2E48-A642C3C0DC3B}"/>
                  </a:ext>
                </a:extLst>
              </p:cNvPr>
              <p:cNvSpPr>
                <a:spLocks noChangeArrowheads="1"/>
              </p:cNvSpPr>
              <p:nvPr/>
            </p:nvSpPr>
            <p:spPr bwMode="auto">
              <a:xfrm>
                <a:off x="842" y="1887"/>
                <a:ext cx="6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a:t>
                </a:r>
                <a:endParaRPr lang="en-US" altLang="en-US"/>
              </a:p>
            </p:txBody>
          </p:sp>
          <p:sp>
            <p:nvSpPr>
              <p:cNvPr id="117" name="Rectangle 116">
                <a:extLst>
                  <a:ext uri="{FF2B5EF4-FFF2-40B4-BE49-F238E27FC236}">
                    <a16:creationId xmlns:a16="http://schemas.microsoft.com/office/drawing/2014/main" id="{1FEA8552-66F0-788A-230A-208A183AFDA3}"/>
                  </a:ext>
                </a:extLst>
              </p:cNvPr>
              <p:cNvSpPr>
                <a:spLocks noChangeArrowheads="1"/>
              </p:cNvSpPr>
              <p:nvPr/>
            </p:nvSpPr>
            <p:spPr bwMode="auto">
              <a:xfrm>
                <a:off x="869" y="1887"/>
                <a:ext cx="6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 </a:t>
                </a:r>
                <a:endParaRPr lang="en-US" altLang="en-US"/>
              </a:p>
            </p:txBody>
          </p:sp>
          <p:sp>
            <p:nvSpPr>
              <p:cNvPr id="118" name="Rectangle 117">
                <a:extLst>
                  <a:ext uri="{FF2B5EF4-FFF2-40B4-BE49-F238E27FC236}">
                    <a16:creationId xmlns:a16="http://schemas.microsoft.com/office/drawing/2014/main" id="{1824F7A8-8A77-BA8F-8D87-5ED5F9433F92}"/>
                  </a:ext>
                </a:extLst>
              </p:cNvPr>
              <p:cNvSpPr>
                <a:spLocks noChangeArrowheads="1"/>
              </p:cNvSpPr>
              <p:nvPr/>
            </p:nvSpPr>
            <p:spPr bwMode="auto">
              <a:xfrm>
                <a:off x="1356" y="1060"/>
                <a:ext cx="963"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Large T binds to DNA</a:t>
                </a:r>
                <a:endParaRPr lang="en-US" altLang="en-US"/>
              </a:p>
            </p:txBody>
          </p:sp>
          <p:sp>
            <p:nvSpPr>
              <p:cNvPr id="119" name="Rectangle 118">
                <a:extLst>
                  <a:ext uri="{FF2B5EF4-FFF2-40B4-BE49-F238E27FC236}">
                    <a16:creationId xmlns:a16="http://schemas.microsoft.com/office/drawing/2014/main" id="{9D423801-E3BF-93C4-B915-89610CF7FD04}"/>
                  </a:ext>
                </a:extLst>
              </p:cNvPr>
              <p:cNvSpPr>
                <a:spLocks noChangeArrowheads="1"/>
              </p:cNvSpPr>
              <p:nvPr/>
            </p:nvSpPr>
            <p:spPr bwMode="auto">
              <a:xfrm>
                <a:off x="2279" y="1060"/>
                <a:ext cx="7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a:t>
                </a:r>
                <a:endParaRPr lang="en-US" altLang="en-US"/>
              </a:p>
            </p:txBody>
          </p:sp>
          <p:sp>
            <p:nvSpPr>
              <p:cNvPr id="120" name="Rectangle 119">
                <a:extLst>
                  <a:ext uri="{FF2B5EF4-FFF2-40B4-BE49-F238E27FC236}">
                    <a16:creationId xmlns:a16="http://schemas.microsoft.com/office/drawing/2014/main" id="{1285EC10-942D-CCF2-A1E4-CA8636176578}"/>
                  </a:ext>
                </a:extLst>
              </p:cNvPr>
              <p:cNvSpPr>
                <a:spLocks noChangeArrowheads="1"/>
              </p:cNvSpPr>
              <p:nvPr/>
            </p:nvSpPr>
            <p:spPr bwMode="auto">
              <a:xfrm>
                <a:off x="1356" y="1226"/>
                <a:ext cx="1198"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binding domain of p53 and </a:t>
                </a:r>
                <a:endParaRPr lang="en-US" altLang="en-US"/>
              </a:p>
            </p:txBody>
          </p:sp>
          <p:sp>
            <p:nvSpPr>
              <p:cNvPr id="121" name="Rectangle 120">
                <a:extLst>
                  <a:ext uri="{FF2B5EF4-FFF2-40B4-BE49-F238E27FC236}">
                    <a16:creationId xmlns:a16="http://schemas.microsoft.com/office/drawing/2014/main" id="{18F41903-D225-94A9-B8E5-684D96B675ED}"/>
                  </a:ext>
                </a:extLst>
              </p:cNvPr>
              <p:cNvSpPr>
                <a:spLocks noChangeArrowheads="1"/>
              </p:cNvSpPr>
              <p:nvPr/>
            </p:nvSpPr>
            <p:spPr bwMode="auto">
              <a:xfrm>
                <a:off x="1356" y="1391"/>
                <a:ext cx="445"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abolishes</a:t>
                </a:r>
                <a:endParaRPr lang="en-US" altLang="en-US"/>
              </a:p>
            </p:txBody>
          </p:sp>
          <p:sp>
            <p:nvSpPr>
              <p:cNvPr id="122" name="Rectangle 121">
                <a:extLst>
                  <a:ext uri="{FF2B5EF4-FFF2-40B4-BE49-F238E27FC236}">
                    <a16:creationId xmlns:a16="http://schemas.microsoft.com/office/drawing/2014/main" id="{B2F77ACE-F8E5-6476-49BA-30E6A7B69C79}"/>
                  </a:ext>
                </a:extLst>
              </p:cNvPr>
              <p:cNvSpPr>
                <a:spLocks noChangeArrowheads="1"/>
              </p:cNvSpPr>
              <p:nvPr/>
            </p:nvSpPr>
            <p:spPr bwMode="auto">
              <a:xfrm>
                <a:off x="1763" y="1391"/>
                <a:ext cx="6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 </a:t>
                </a:r>
                <a:endParaRPr lang="en-US" altLang="en-US"/>
              </a:p>
            </p:txBody>
          </p:sp>
          <p:sp>
            <p:nvSpPr>
              <p:cNvPr id="123" name="Rectangle 122">
                <a:extLst>
                  <a:ext uri="{FF2B5EF4-FFF2-40B4-BE49-F238E27FC236}">
                    <a16:creationId xmlns:a16="http://schemas.microsoft.com/office/drawing/2014/main" id="{A78BEBCA-71A0-4449-E0A7-26A0612C0AA5}"/>
                  </a:ext>
                </a:extLst>
              </p:cNvPr>
              <p:cNvSpPr>
                <a:spLocks noChangeArrowheads="1"/>
              </p:cNvSpPr>
              <p:nvPr/>
            </p:nvSpPr>
            <p:spPr bwMode="auto">
              <a:xfrm>
                <a:off x="1356" y="1556"/>
                <a:ext cx="507"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Its function</a:t>
                </a:r>
                <a:endParaRPr lang="en-US" altLang="en-US"/>
              </a:p>
            </p:txBody>
          </p:sp>
          <p:sp>
            <p:nvSpPr>
              <p:cNvPr id="124" name="Rectangle 123">
                <a:extLst>
                  <a:ext uri="{FF2B5EF4-FFF2-40B4-BE49-F238E27FC236}">
                    <a16:creationId xmlns:a16="http://schemas.microsoft.com/office/drawing/2014/main" id="{E07B00EF-8106-A911-157D-F957AAE7A955}"/>
                  </a:ext>
                </a:extLst>
              </p:cNvPr>
              <p:cNvSpPr>
                <a:spLocks noChangeArrowheads="1"/>
              </p:cNvSpPr>
              <p:nvPr/>
            </p:nvSpPr>
            <p:spPr bwMode="auto">
              <a:xfrm>
                <a:off x="1820" y="1556"/>
                <a:ext cx="6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a:t>
                </a:r>
                <a:endParaRPr lang="en-US" altLang="en-US"/>
              </a:p>
            </p:txBody>
          </p:sp>
          <p:sp>
            <p:nvSpPr>
              <p:cNvPr id="125" name="Rectangle 124">
                <a:extLst>
                  <a:ext uri="{FF2B5EF4-FFF2-40B4-BE49-F238E27FC236}">
                    <a16:creationId xmlns:a16="http://schemas.microsoft.com/office/drawing/2014/main" id="{62C7992D-D659-9D23-99EA-9CAE7C91A36F}"/>
                  </a:ext>
                </a:extLst>
              </p:cNvPr>
              <p:cNvSpPr>
                <a:spLocks noChangeArrowheads="1"/>
              </p:cNvSpPr>
              <p:nvPr/>
            </p:nvSpPr>
            <p:spPr bwMode="auto">
              <a:xfrm>
                <a:off x="1847" y="1556"/>
                <a:ext cx="6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 </a:t>
                </a:r>
                <a:endParaRPr lang="en-US" altLang="en-US"/>
              </a:p>
            </p:txBody>
          </p:sp>
          <p:sp>
            <p:nvSpPr>
              <p:cNvPr id="126" name="Rectangle 125">
                <a:extLst>
                  <a:ext uri="{FF2B5EF4-FFF2-40B4-BE49-F238E27FC236}">
                    <a16:creationId xmlns:a16="http://schemas.microsoft.com/office/drawing/2014/main" id="{3547C8BF-BC64-018E-C852-988E85C0B5A4}"/>
                  </a:ext>
                </a:extLst>
              </p:cNvPr>
              <p:cNvSpPr>
                <a:spLocks noChangeArrowheads="1"/>
              </p:cNvSpPr>
              <p:nvPr/>
            </p:nvSpPr>
            <p:spPr bwMode="auto">
              <a:xfrm>
                <a:off x="2581" y="1060"/>
                <a:ext cx="73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Occasional loss </a:t>
                </a:r>
                <a:endParaRPr lang="en-US" altLang="en-US"/>
              </a:p>
            </p:txBody>
          </p:sp>
          <p:sp>
            <p:nvSpPr>
              <p:cNvPr id="127" name="Rectangle 126">
                <a:extLst>
                  <a:ext uri="{FF2B5EF4-FFF2-40B4-BE49-F238E27FC236}">
                    <a16:creationId xmlns:a16="http://schemas.microsoft.com/office/drawing/2014/main" id="{25B6B79C-C458-80C2-7901-643B6DC014D6}"/>
                  </a:ext>
                </a:extLst>
              </p:cNvPr>
              <p:cNvSpPr>
                <a:spLocks noChangeArrowheads="1"/>
              </p:cNvSpPr>
              <p:nvPr/>
            </p:nvSpPr>
            <p:spPr bwMode="auto">
              <a:xfrm>
                <a:off x="2581" y="1226"/>
                <a:ext cx="151"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of </a:t>
                </a:r>
                <a:endParaRPr lang="en-US" altLang="en-US"/>
              </a:p>
            </p:txBody>
          </p:sp>
          <p:sp>
            <p:nvSpPr>
              <p:cNvPr id="128" name="Rectangle 127">
                <a:extLst>
                  <a:ext uri="{FF2B5EF4-FFF2-40B4-BE49-F238E27FC236}">
                    <a16:creationId xmlns:a16="http://schemas.microsoft.com/office/drawing/2014/main" id="{4696571F-E8F2-D50F-206C-1AF7F886982D}"/>
                  </a:ext>
                </a:extLst>
              </p:cNvPr>
              <p:cNvSpPr>
                <a:spLocks noChangeArrowheads="1"/>
              </p:cNvSpPr>
              <p:nvPr/>
            </p:nvSpPr>
            <p:spPr bwMode="auto">
              <a:xfrm>
                <a:off x="2689" y="1226"/>
                <a:ext cx="56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INK4A locus</a:t>
                </a:r>
                <a:endParaRPr lang="en-US" altLang="en-US"/>
              </a:p>
            </p:txBody>
          </p:sp>
          <p:sp>
            <p:nvSpPr>
              <p:cNvPr id="129" name="Rectangle 128">
                <a:extLst>
                  <a:ext uri="{FF2B5EF4-FFF2-40B4-BE49-F238E27FC236}">
                    <a16:creationId xmlns:a16="http://schemas.microsoft.com/office/drawing/2014/main" id="{D723F62F-FDCA-1FFE-571F-69E8897BF8F6}"/>
                  </a:ext>
                </a:extLst>
              </p:cNvPr>
              <p:cNvSpPr>
                <a:spLocks noChangeArrowheads="1"/>
              </p:cNvSpPr>
              <p:nvPr/>
            </p:nvSpPr>
            <p:spPr bwMode="auto">
              <a:xfrm>
                <a:off x="3217" y="1226"/>
                <a:ext cx="6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a:t>
                </a:r>
                <a:endParaRPr lang="en-US" altLang="en-US"/>
              </a:p>
            </p:txBody>
          </p:sp>
          <p:sp>
            <p:nvSpPr>
              <p:cNvPr id="130" name="Rectangle 129">
                <a:extLst>
                  <a:ext uri="{FF2B5EF4-FFF2-40B4-BE49-F238E27FC236}">
                    <a16:creationId xmlns:a16="http://schemas.microsoft.com/office/drawing/2014/main" id="{2FDAE2CE-3F2D-609C-FBE0-5AD9D908DCF6}"/>
                  </a:ext>
                </a:extLst>
              </p:cNvPr>
              <p:cNvSpPr>
                <a:spLocks noChangeArrowheads="1"/>
              </p:cNvSpPr>
              <p:nvPr/>
            </p:nvSpPr>
            <p:spPr bwMode="auto">
              <a:xfrm>
                <a:off x="3244" y="1226"/>
                <a:ext cx="6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 </a:t>
                </a:r>
                <a:endParaRPr lang="en-US" altLang="en-US"/>
              </a:p>
            </p:txBody>
          </p:sp>
          <p:sp>
            <p:nvSpPr>
              <p:cNvPr id="131" name="Rectangle 130">
                <a:extLst>
                  <a:ext uri="{FF2B5EF4-FFF2-40B4-BE49-F238E27FC236}">
                    <a16:creationId xmlns:a16="http://schemas.microsoft.com/office/drawing/2014/main" id="{210D0153-70EB-6600-167F-3F044093C9C7}"/>
                  </a:ext>
                </a:extLst>
              </p:cNvPr>
              <p:cNvSpPr>
                <a:spLocks noChangeArrowheads="1"/>
              </p:cNvSpPr>
              <p:nvPr/>
            </p:nvSpPr>
            <p:spPr bwMode="auto">
              <a:xfrm>
                <a:off x="3392" y="1060"/>
                <a:ext cx="580"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Large T can </a:t>
                </a:r>
                <a:endParaRPr lang="en-US" altLang="en-US"/>
              </a:p>
            </p:txBody>
          </p:sp>
          <p:sp>
            <p:nvSpPr>
              <p:cNvPr id="132" name="Rectangle 131">
                <a:extLst>
                  <a:ext uri="{FF2B5EF4-FFF2-40B4-BE49-F238E27FC236}">
                    <a16:creationId xmlns:a16="http://schemas.microsoft.com/office/drawing/2014/main" id="{7F2A46F4-8B96-BDBC-FF5E-1CEEFC482629}"/>
                  </a:ext>
                </a:extLst>
              </p:cNvPr>
              <p:cNvSpPr>
                <a:spLocks noChangeArrowheads="1"/>
              </p:cNvSpPr>
              <p:nvPr/>
            </p:nvSpPr>
            <p:spPr bwMode="auto">
              <a:xfrm>
                <a:off x="3392" y="1226"/>
                <a:ext cx="52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bind MDM2</a:t>
                </a:r>
                <a:endParaRPr lang="en-US" altLang="en-US"/>
              </a:p>
            </p:txBody>
          </p:sp>
          <p:sp>
            <p:nvSpPr>
              <p:cNvPr id="133" name="Rectangle 132">
                <a:extLst>
                  <a:ext uri="{FF2B5EF4-FFF2-40B4-BE49-F238E27FC236}">
                    <a16:creationId xmlns:a16="http://schemas.microsoft.com/office/drawing/2014/main" id="{D86F330A-2998-9FEA-CBF3-F8717A2ABB66}"/>
                  </a:ext>
                </a:extLst>
              </p:cNvPr>
              <p:cNvSpPr>
                <a:spLocks noChangeArrowheads="1"/>
              </p:cNvSpPr>
              <p:nvPr/>
            </p:nvSpPr>
            <p:spPr bwMode="auto">
              <a:xfrm>
                <a:off x="3883" y="1226"/>
                <a:ext cx="6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a:t>
                </a:r>
                <a:endParaRPr lang="en-US" altLang="en-US"/>
              </a:p>
            </p:txBody>
          </p:sp>
          <p:sp>
            <p:nvSpPr>
              <p:cNvPr id="134" name="Rectangle 133">
                <a:extLst>
                  <a:ext uri="{FF2B5EF4-FFF2-40B4-BE49-F238E27FC236}">
                    <a16:creationId xmlns:a16="http://schemas.microsoft.com/office/drawing/2014/main" id="{9218389A-E2E1-5C67-60DA-0419F6E63714}"/>
                  </a:ext>
                </a:extLst>
              </p:cNvPr>
              <p:cNvSpPr>
                <a:spLocks noChangeArrowheads="1"/>
              </p:cNvSpPr>
              <p:nvPr/>
            </p:nvSpPr>
            <p:spPr bwMode="auto">
              <a:xfrm>
                <a:off x="3910" y="1226"/>
                <a:ext cx="6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 </a:t>
                </a:r>
                <a:endParaRPr lang="en-US" altLang="en-US"/>
              </a:p>
            </p:txBody>
          </p:sp>
          <p:sp>
            <p:nvSpPr>
              <p:cNvPr id="135" name="Rectangle 134">
                <a:extLst>
                  <a:ext uri="{FF2B5EF4-FFF2-40B4-BE49-F238E27FC236}">
                    <a16:creationId xmlns:a16="http://schemas.microsoft.com/office/drawing/2014/main" id="{B3407D65-0B89-C653-AC82-FC429DF6A86C}"/>
                  </a:ext>
                </a:extLst>
              </p:cNvPr>
              <p:cNvSpPr>
                <a:spLocks noChangeArrowheads="1"/>
              </p:cNvSpPr>
              <p:nvPr/>
            </p:nvSpPr>
            <p:spPr bwMode="auto">
              <a:xfrm>
                <a:off x="3392" y="1391"/>
                <a:ext cx="6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 </a:t>
                </a:r>
                <a:endParaRPr lang="en-US" altLang="en-US"/>
              </a:p>
            </p:txBody>
          </p:sp>
          <p:sp>
            <p:nvSpPr>
              <p:cNvPr id="136" name="Rectangle 135">
                <a:extLst>
                  <a:ext uri="{FF2B5EF4-FFF2-40B4-BE49-F238E27FC236}">
                    <a16:creationId xmlns:a16="http://schemas.microsoft.com/office/drawing/2014/main" id="{04DAF1F7-B9B3-9576-B9BF-23CD8B2F7E83}"/>
                  </a:ext>
                </a:extLst>
              </p:cNvPr>
              <p:cNvSpPr>
                <a:spLocks noChangeArrowheads="1"/>
              </p:cNvSpPr>
              <p:nvPr/>
            </p:nvSpPr>
            <p:spPr bwMode="auto">
              <a:xfrm>
                <a:off x="4198" y="1060"/>
                <a:ext cx="963"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Large T binds to pRb </a:t>
                </a:r>
                <a:endParaRPr lang="en-US" altLang="en-US"/>
              </a:p>
            </p:txBody>
          </p:sp>
          <p:sp>
            <p:nvSpPr>
              <p:cNvPr id="137" name="Rectangle 136">
                <a:extLst>
                  <a:ext uri="{FF2B5EF4-FFF2-40B4-BE49-F238E27FC236}">
                    <a16:creationId xmlns:a16="http://schemas.microsoft.com/office/drawing/2014/main" id="{B9ACC6F7-985F-D8E0-6E5E-079A599BA6AB}"/>
                  </a:ext>
                </a:extLst>
              </p:cNvPr>
              <p:cNvSpPr>
                <a:spLocks noChangeArrowheads="1"/>
              </p:cNvSpPr>
              <p:nvPr/>
            </p:nvSpPr>
            <p:spPr bwMode="auto">
              <a:xfrm>
                <a:off x="5122" y="1060"/>
                <a:ext cx="340"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(p130, </a:t>
                </a:r>
                <a:endParaRPr lang="en-US" altLang="en-US"/>
              </a:p>
            </p:txBody>
          </p:sp>
          <p:sp>
            <p:nvSpPr>
              <p:cNvPr id="138" name="Rectangle 137">
                <a:extLst>
                  <a:ext uri="{FF2B5EF4-FFF2-40B4-BE49-F238E27FC236}">
                    <a16:creationId xmlns:a16="http://schemas.microsoft.com/office/drawing/2014/main" id="{70AFA249-F04D-8027-0706-E8C8D8AF4466}"/>
                  </a:ext>
                </a:extLst>
              </p:cNvPr>
              <p:cNvSpPr>
                <a:spLocks noChangeArrowheads="1"/>
              </p:cNvSpPr>
              <p:nvPr/>
            </p:nvSpPr>
            <p:spPr bwMode="auto">
              <a:xfrm>
                <a:off x="4198" y="1226"/>
                <a:ext cx="313"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p107) </a:t>
                </a:r>
                <a:endParaRPr lang="en-US" altLang="en-US"/>
              </a:p>
            </p:txBody>
          </p:sp>
          <p:sp>
            <p:nvSpPr>
              <p:cNvPr id="139" name="Rectangle 138">
                <a:extLst>
                  <a:ext uri="{FF2B5EF4-FFF2-40B4-BE49-F238E27FC236}">
                    <a16:creationId xmlns:a16="http://schemas.microsoft.com/office/drawing/2014/main" id="{CAABE74D-69A3-3A41-015C-97FCE7AF0D85}"/>
                  </a:ext>
                </a:extLst>
              </p:cNvPr>
              <p:cNvSpPr>
                <a:spLocks noChangeArrowheads="1"/>
              </p:cNvSpPr>
              <p:nvPr/>
            </p:nvSpPr>
            <p:spPr bwMode="auto">
              <a:xfrm>
                <a:off x="4471" y="1226"/>
                <a:ext cx="765"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and disrupts pRb</a:t>
                </a:r>
                <a:endParaRPr lang="en-US" altLang="en-US"/>
              </a:p>
            </p:txBody>
          </p:sp>
          <p:sp>
            <p:nvSpPr>
              <p:cNvPr id="140" name="Rectangle 139">
                <a:extLst>
                  <a:ext uri="{FF2B5EF4-FFF2-40B4-BE49-F238E27FC236}">
                    <a16:creationId xmlns:a16="http://schemas.microsoft.com/office/drawing/2014/main" id="{92A579B0-1DE4-F853-9EA8-A57C18EFBD8F}"/>
                  </a:ext>
                </a:extLst>
              </p:cNvPr>
              <p:cNvSpPr>
                <a:spLocks noChangeArrowheads="1"/>
              </p:cNvSpPr>
              <p:nvPr/>
            </p:nvSpPr>
            <p:spPr bwMode="auto">
              <a:xfrm>
                <a:off x="5196" y="1226"/>
                <a:ext cx="7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a:t>
                </a:r>
                <a:endParaRPr lang="en-US" altLang="en-US"/>
              </a:p>
            </p:txBody>
          </p:sp>
          <p:sp>
            <p:nvSpPr>
              <p:cNvPr id="141" name="Rectangle 140">
                <a:extLst>
                  <a:ext uri="{FF2B5EF4-FFF2-40B4-BE49-F238E27FC236}">
                    <a16:creationId xmlns:a16="http://schemas.microsoft.com/office/drawing/2014/main" id="{348E306A-536D-2C52-32DA-D58032708CF9}"/>
                  </a:ext>
                </a:extLst>
              </p:cNvPr>
              <p:cNvSpPr>
                <a:spLocks noChangeArrowheads="1"/>
              </p:cNvSpPr>
              <p:nvPr/>
            </p:nvSpPr>
            <p:spPr bwMode="auto">
              <a:xfrm>
                <a:off x="5228" y="1226"/>
                <a:ext cx="245"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E2F </a:t>
                </a:r>
                <a:endParaRPr lang="en-US" altLang="en-US"/>
              </a:p>
            </p:txBody>
          </p:sp>
          <p:sp>
            <p:nvSpPr>
              <p:cNvPr id="142" name="Rectangle 141">
                <a:extLst>
                  <a:ext uri="{FF2B5EF4-FFF2-40B4-BE49-F238E27FC236}">
                    <a16:creationId xmlns:a16="http://schemas.microsoft.com/office/drawing/2014/main" id="{2E260E02-8490-99EC-FD5C-6A8A227C7F66}"/>
                  </a:ext>
                </a:extLst>
              </p:cNvPr>
              <p:cNvSpPr>
                <a:spLocks noChangeArrowheads="1"/>
              </p:cNvSpPr>
              <p:nvPr/>
            </p:nvSpPr>
            <p:spPr bwMode="auto">
              <a:xfrm>
                <a:off x="4198" y="1391"/>
                <a:ext cx="500"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complexes</a:t>
                </a:r>
                <a:endParaRPr lang="en-US" altLang="en-US"/>
              </a:p>
            </p:txBody>
          </p:sp>
          <p:sp>
            <p:nvSpPr>
              <p:cNvPr id="143" name="Rectangle 142">
                <a:extLst>
                  <a:ext uri="{FF2B5EF4-FFF2-40B4-BE49-F238E27FC236}">
                    <a16:creationId xmlns:a16="http://schemas.microsoft.com/office/drawing/2014/main" id="{0270569F-1853-651D-03CE-4CAB20422173}"/>
                  </a:ext>
                </a:extLst>
              </p:cNvPr>
              <p:cNvSpPr>
                <a:spLocks noChangeArrowheads="1"/>
              </p:cNvSpPr>
              <p:nvPr/>
            </p:nvSpPr>
            <p:spPr bwMode="auto">
              <a:xfrm>
                <a:off x="4657" y="1391"/>
                <a:ext cx="6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a:t>
                </a:r>
                <a:endParaRPr lang="en-US" altLang="en-US"/>
              </a:p>
            </p:txBody>
          </p:sp>
          <p:sp>
            <p:nvSpPr>
              <p:cNvPr id="144" name="Rectangle 143">
                <a:extLst>
                  <a:ext uri="{FF2B5EF4-FFF2-40B4-BE49-F238E27FC236}">
                    <a16:creationId xmlns:a16="http://schemas.microsoft.com/office/drawing/2014/main" id="{8B33C3AA-0027-2EF2-0683-51AAC8D77824}"/>
                  </a:ext>
                </a:extLst>
              </p:cNvPr>
              <p:cNvSpPr>
                <a:spLocks noChangeArrowheads="1"/>
              </p:cNvSpPr>
              <p:nvPr/>
            </p:nvSpPr>
            <p:spPr bwMode="auto">
              <a:xfrm>
                <a:off x="4684" y="1391"/>
                <a:ext cx="6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 </a:t>
                </a:r>
                <a:endParaRPr lang="en-US" altLang="en-US"/>
              </a:p>
            </p:txBody>
          </p:sp>
          <p:sp>
            <p:nvSpPr>
              <p:cNvPr id="145" name="Rectangle 144">
                <a:extLst>
                  <a:ext uri="{FF2B5EF4-FFF2-40B4-BE49-F238E27FC236}">
                    <a16:creationId xmlns:a16="http://schemas.microsoft.com/office/drawing/2014/main" id="{40B571C4-5297-D4CA-DAF0-C467785A7222}"/>
                  </a:ext>
                </a:extLst>
              </p:cNvPr>
              <p:cNvSpPr>
                <a:spLocks noChangeArrowheads="1"/>
              </p:cNvSpPr>
              <p:nvPr/>
            </p:nvSpPr>
            <p:spPr bwMode="auto">
              <a:xfrm>
                <a:off x="241" y="105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146" name="Rectangle 145">
                <a:extLst>
                  <a:ext uri="{FF2B5EF4-FFF2-40B4-BE49-F238E27FC236}">
                    <a16:creationId xmlns:a16="http://schemas.microsoft.com/office/drawing/2014/main" id="{6D770F7A-FC3B-283E-DBD4-23C838C1E28F}"/>
                  </a:ext>
                </a:extLst>
              </p:cNvPr>
              <p:cNvSpPr>
                <a:spLocks noChangeArrowheads="1"/>
              </p:cNvSpPr>
              <p:nvPr/>
            </p:nvSpPr>
            <p:spPr bwMode="auto">
              <a:xfrm>
                <a:off x="245" y="1053"/>
                <a:ext cx="36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147" name="Rectangle 146">
                <a:extLst>
                  <a:ext uri="{FF2B5EF4-FFF2-40B4-BE49-F238E27FC236}">
                    <a16:creationId xmlns:a16="http://schemas.microsoft.com/office/drawing/2014/main" id="{44D71587-0A21-954E-7963-BB3D5CD219D5}"/>
                  </a:ext>
                </a:extLst>
              </p:cNvPr>
              <p:cNvSpPr>
                <a:spLocks noChangeArrowheads="1"/>
              </p:cNvSpPr>
              <p:nvPr/>
            </p:nvSpPr>
            <p:spPr bwMode="auto">
              <a:xfrm>
                <a:off x="605" y="105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148" name="Rectangle 147">
                <a:extLst>
                  <a:ext uri="{FF2B5EF4-FFF2-40B4-BE49-F238E27FC236}">
                    <a16:creationId xmlns:a16="http://schemas.microsoft.com/office/drawing/2014/main" id="{D47B25AB-F5FD-7CEB-55E8-2D0C04E90AB1}"/>
                  </a:ext>
                </a:extLst>
              </p:cNvPr>
              <p:cNvSpPr>
                <a:spLocks noChangeArrowheads="1"/>
              </p:cNvSpPr>
              <p:nvPr/>
            </p:nvSpPr>
            <p:spPr bwMode="auto">
              <a:xfrm>
                <a:off x="609" y="1053"/>
                <a:ext cx="70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149" name="Rectangle 148">
                <a:extLst>
                  <a:ext uri="{FF2B5EF4-FFF2-40B4-BE49-F238E27FC236}">
                    <a16:creationId xmlns:a16="http://schemas.microsoft.com/office/drawing/2014/main" id="{428DDA21-E15E-DA36-AD7B-6C8F47809C2F}"/>
                  </a:ext>
                </a:extLst>
              </p:cNvPr>
              <p:cNvSpPr>
                <a:spLocks noChangeArrowheads="1"/>
              </p:cNvSpPr>
              <p:nvPr/>
            </p:nvSpPr>
            <p:spPr bwMode="auto">
              <a:xfrm>
                <a:off x="1310" y="105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150" name="Rectangle 149">
                <a:extLst>
                  <a:ext uri="{FF2B5EF4-FFF2-40B4-BE49-F238E27FC236}">
                    <a16:creationId xmlns:a16="http://schemas.microsoft.com/office/drawing/2014/main" id="{A8357051-23E4-ED14-B020-47640FF239DC}"/>
                  </a:ext>
                </a:extLst>
              </p:cNvPr>
              <p:cNvSpPr>
                <a:spLocks noChangeArrowheads="1"/>
              </p:cNvSpPr>
              <p:nvPr/>
            </p:nvSpPr>
            <p:spPr bwMode="auto">
              <a:xfrm>
                <a:off x="1314" y="1053"/>
                <a:ext cx="122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151" name="Rectangle 150">
                <a:extLst>
                  <a:ext uri="{FF2B5EF4-FFF2-40B4-BE49-F238E27FC236}">
                    <a16:creationId xmlns:a16="http://schemas.microsoft.com/office/drawing/2014/main" id="{2C0086E2-F145-ABEA-7AD2-2077B6C0EA78}"/>
                  </a:ext>
                </a:extLst>
              </p:cNvPr>
              <p:cNvSpPr>
                <a:spLocks noChangeArrowheads="1"/>
              </p:cNvSpPr>
              <p:nvPr/>
            </p:nvSpPr>
            <p:spPr bwMode="auto">
              <a:xfrm>
                <a:off x="2536" y="105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152" name="Rectangle 151">
                <a:extLst>
                  <a:ext uri="{FF2B5EF4-FFF2-40B4-BE49-F238E27FC236}">
                    <a16:creationId xmlns:a16="http://schemas.microsoft.com/office/drawing/2014/main" id="{9A70A706-C43C-5231-E03F-80AA61F6D584}"/>
                  </a:ext>
                </a:extLst>
              </p:cNvPr>
              <p:cNvSpPr>
                <a:spLocks noChangeArrowheads="1"/>
              </p:cNvSpPr>
              <p:nvPr/>
            </p:nvSpPr>
            <p:spPr bwMode="auto">
              <a:xfrm>
                <a:off x="2540" y="1053"/>
                <a:ext cx="80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153" name="Rectangle 152">
                <a:extLst>
                  <a:ext uri="{FF2B5EF4-FFF2-40B4-BE49-F238E27FC236}">
                    <a16:creationId xmlns:a16="http://schemas.microsoft.com/office/drawing/2014/main" id="{813289CA-724E-BB35-C010-105A9A996D64}"/>
                  </a:ext>
                </a:extLst>
              </p:cNvPr>
              <p:cNvSpPr>
                <a:spLocks noChangeArrowheads="1"/>
              </p:cNvSpPr>
              <p:nvPr/>
            </p:nvSpPr>
            <p:spPr bwMode="auto">
              <a:xfrm>
                <a:off x="3346" y="105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154" name="Rectangle 153">
                <a:extLst>
                  <a:ext uri="{FF2B5EF4-FFF2-40B4-BE49-F238E27FC236}">
                    <a16:creationId xmlns:a16="http://schemas.microsoft.com/office/drawing/2014/main" id="{F1986FB9-FD15-033F-6674-62F7A8B946C3}"/>
                  </a:ext>
                </a:extLst>
              </p:cNvPr>
              <p:cNvSpPr>
                <a:spLocks noChangeArrowheads="1"/>
              </p:cNvSpPr>
              <p:nvPr/>
            </p:nvSpPr>
            <p:spPr bwMode="auto">
              <a:xfrm>
                <a:off x="3350" y="1053"/>
                <a:ext cx="80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155" name="Rectangle 154">
                <a:extLst>
                  <a:ext uri="{FF2B5EF4-FFF2-40B4-BE49-F238E27FC236}">
                    <a16:creationId xmlns:a16="http://schemas.microsoft.com/office/drawing/2014/main" id="{704239D1-F7BE-7127-35F0-02E6F3939844}"/>
                  </a:ext>
                </a:extLst>
              </p:cNvPr>
              <p:cNvSpPr>
                <a:spLocks noChangeArrowheads="1"/>
              </p:cNvSpPr>
              <p:nvPr/>
            </p:nvSpPr>
            <p:spPr bwMode="auto">
              <a:xfrm>
                <a:off x="4153" y="105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156" name="Rectangle 155">
                <a:extLst>
                  <a:ext uri="{FF2B5EF4-FFF2-40B4-BE49-F238E27FC236}">
                    <a16:creationId xmlns:a16="http://schemas.microsoft.com/office/drawing/2014/main" id="{DE1C4D00-831B-77A2-74D4-D59F81DEC7C4}"/>
                  </a:ext>
                </a:extLst>
              </p:cNvPr>
              <p:cNvSpPr>
                <a:spLocks noChangeArrowheads="1"/>
              </p:cNvSpPr>
              <p:nvPr/>
            </p:nvSpPr>
            <p:spPr bwMode="auto">
              <a:xfrm>
                <a:off x="4157" y="1053"/>
                <a:ext cx="135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157" name="Rectangle 156">
                <a:extLst>
                  <a:ext uri="{FF2B5EF4-FFF2-40B4-BE49-F238E27FC236}">
                    <a16:creationId xmlns:a16="http://schemas.microsoft.com/office/drawing/2014/main" id="{8452A98A-07BA-2034-D1CE-8E4D59CAC872}"/>
                  </a:ext>
                </a:extLst>
              </p:cNvPr>
              <p:cNvSpPr>
                <a:spLocks noChangeArrowheads="1"/>
              </p:cNvSpPr>
              <p:nvPr/>
            </p:nvSpPr>
            <p:spPr bwMode="auto">
              <a:xfrm>
                <a:off x="5511" y="105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158" name="Rectangle 157">
                <a:extLst>
                  <a:ext uri="{FF2B5EF4-FFF2-40B4-BE49-F238E27FC236}">
                    <a16:creationId xmlns:a16="http://schemas.microsoft.com/office/drawing/2014/main" id="{E99BF7D7-9801-7A09-639C-7F274BA08257}"/>
                  </a:ext>
                </a:extLst>
              </p:cNvPr>
              <p:cNvSpPr>
                <a:spLocks noChangeArrowheads="1"/>
              </p:cNvSpPr>
              <p:nvPr/>
            </p:nvSpPr>
            <p:spPr bwMode="auto">
              <a:xfrm>
                <a:off x="241" y="1057"/>
                <a:ext cx="4" cy="9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159" name="Rectangle 158">
                <a:extLst>
                  <a:ext uri="{FF2B5EF4-FFF2-40B4-BE49-F238E27FC236}">
                    <a16:creationId xmlns:a16="http://schemas.microsoft.com/office/drawing/2014/main" id="{3E64810F-3466-90F2-6902-BD9D27E5E4E1}"/>
                  </a:ext>
                </a:extLst>
              </p:cNvPr>
              <p:cNvSpPr>
                <a:spLocks noChangeArrowheads="1"/>
              </p:cNvSpPr>
              <p:nvPr/>
            </p:nvSpPr>
            <p:spPr bwMode="auto">
              <a:xfrm>
                <a:off x="605" y="1057"/>
                <a:ext cx="4" cy="9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160" name="Rectangle 159">
                <a:extLst>
                  <a:ext uri="{FF2B5EF4-FFF2-40B4-BE49-F238E27FC236}">
                    <a16:creationId xmlns:a16="http://schemas.microsoft.com/office/drawing/2014/main" id="{79533707-CAD6-A5C1-FA63-33D161828BFD}"/>
                  </a:ext>
                </a:extLst>
              </p:cNvPr>
              <p:cNvSpPr>
                <a:spLocks noChangeArrowheads="1"/>
              </p:cNvSpPr>
              <p:nvPr/>
            </p:nvSpPr>
            <p:spPr bwMode="auto">
              <a:xfrm>
                <a:off x="1310" y="1057"/>
                <a:ext cx="4" cy="9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161" name="Rectangle 160">
                <a:extLst>
                  <a:ext uri="{FF2B5EF4-FFF2-40B4-BE49-F238E27FC236}">
                    <a16:creationId xmlns:a16="http://schemas.microsoft.com/office/drawing/2014/main" id="{315689F2-49E3-C61E-B58E-554CC13B528F}"/>
                  </a:ext>
                </a:extLst>
              </p:cNvPr>
              <p:cNvSpPr>
                <a:spLocks noChangeArrowheads="1"/>
              </p:cNvSpPr>
              <p:nvPr/>
            </p:nvSpPr>
            <p:spPr bwMode="auto">
              <a:xfrm>
                <a:off x="2536" y="1057"/>
                <a:ext cx="4" cy="9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162" name="Rectangle 161">
                <a:extLst>
                  <a:ext uri="{FF2B5EF4-FFF2-40B4-BE49-F238E27FC236}">
                    <a16:creationId xmlns:a16="http://schemas.microsoft.com/office/drawing/2014/main" id="{5507D4FC-2532-7468-F736-D6AC70A7BDF2}"/>
                  </a:ext>
                </a:extLst>
              </p:cNvPr>
              <p:cNvSpPr>
                <a:spLocks noChangeArrowheads="1"/>
              </p:cNvSpPr>
              <p:nvPr/>
            </p:nvSpPr>
            <p:spPr bwMode="auto">
              <a:xfrm>
                <a:off x="3346" y="1057"/>
                <a:ext cx="4" cy="9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163" name="Rectangle 162">
                <a:extLst>
                  <a:ext uri="{FF2B5EF4-FFF2-40B4-BE49-F238E27FC236}">
                    <a16:creationId xmlns:a16="http://schemas.microsoft.com/office/drawing/2014/main" id="{C3D7E15F-CD00-3095-5DCF-9B11EDEB0ABE}"/>
                  </a:ext>
                </a:extLst>
              </p:cNvPr>
              <p:cNvSpPr>
                <a:spLocks noChangeArrowheads="1"/>
              </p:cNvSpPr>
              <p:nvPr/>
            </p:nvSpPr>
            <p:spPr bwMode="auto">
              <a:xfrm>
                <a:off x="4153" y="1057"/>
                <a:ext cx="4" cy="9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164" name="Rectangle 163">
                <a:extLst>
                  <a:ext uri="{FF2B5EF4-FFF2-40B4-BE49-F238E27FC236}">
                    <a16:creationId xmlns:a16="http://schemas.microsoft.com/office/drawing/2014/main" id="{C2486E0C-BE70-4BD9-B37F-8429300A6CDD}"/>
                  </a:ext>
                </a:extLst>
              </p:cNvPr>
              <p:cNvSpPr>
                <a:spLocks noChangeArrowheads="1"/>
              </p:cNvSpPr>
              <p:nvPr/>
            </p:nvSpPr>
            <p:spPr bwMode="auto">
              <a:xfrm>
                <a:off x="5511" y="1057"/>
                <a:ext cx="4" cy="9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165" name="Rectangle 164">
                <a:extLst>
                  <a:ext uri="{FF2B5EF4-FFF2-40B4-BE49-F238E27FC236}">
                    <a16:creationId xmlns:a16="http://schemas.microsoft.com/office/drawing/2014/main" id="{D83566CC-B0B3-87CB-F459-1FA3C7A5CA66}"/>
                  </a:ext>
                </a:extLst>
              </p:cNvPr>
              <p:cNvSpPr>
                <a:spLocks noChangeArrowheads="1"/>
              </p:cNvSpPr>
              <p:nvPr/>
            </p:nvSpPr>
            <p:spPr bwMode="auto">
              <a:xfrm>
                <a:off x="286" y="2057"/>
                <a:ext cx="31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Adeno</a:t>
                </a:r>
                <a:endParaRPr lang="en-US" altLang="en-US"/>
              </a:p>
            </p:txBody>
          </p:sp>
          <p:sp>
            <p:nvSpPr>
              <p:cNvPr id="166" name="Rectangle 165">
                <a:extLst>
                  <a:ext uri="{FF2B5EF4-FFF2-40B4-BE49-F238E27FC236}">
                    <a16:creationId xmlns:a16="http://schemas.microsoft.com/office/drawing/2014/main" id="{82F0D95D-68B5-B9D4-8981-A3A1126C7DB0}"/>
                  </a:ext>
                </a:extLst>
              </p:cNvPr>
              <p:cNvSpPr>
                <a:spLocks noChangeArrowheads="1"/>
              </p:cNvSpPr>
              <p:nvPr/>
            </p:nvSpPr>
            <p:spPr bwMode="auto">
              <a:xfrm>
                <a:off x="564" y="2057"/>
                <a:ext cx="6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 </a:t>
                </a:r>
                <a:endParaRPr lang="en-US" altLang="en-US"/>
              </a:p>
            </p:txBody>
          </p:sp>
          <p:sp>
            <p:nvSpPr>
              <p:cNvPr id="167" name="Rectangle 166">
                <a:extLst>
                  <a:ext uri="{FF2B5EF4-FFF2-40B4-BE49-F238E27FC236}">
                    <a16:creationId xmlns:a16="http://schemas.microsoft.com/office/drawing/2014/main" id="{50B356BD-AD5D-3A88-77A4-671EB3AD033D}"/>
                  </a:ext>
                </a:extLst>
              </p:cNvPr>
              <p:cNvSpPr>
                <a:spLocks noChangeArrowheads="1"/>
              </p:cNvSpPr>
              <p:nvPr/>
            </p:nvSpPr>
            <p:spPr bwMode="auto">
              <a:xfrm>
                <a:off x="650" y="2057"/>
                <a:ext cx="601"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Integrated in </a:t>
                </a:r>
                <a:endParaRPr lang="en-US" altLang="en-US"/>
              </a:p>
            </p:txBody>
          </p:sp>
          <p:sp>
            <p:nvSpPr>
              <p:cNvPr id="168" name="Rectangle 167">
                <a:extLst>
                  <a:ext uri="{FF2B5EF4-FFF2-40B4-BE49-F238E27FC236}">
                    <a16:creationId xmlns:a16="http://schemas.microsoft.com/office/drawing/2014/main" id="{BEE357BD-B42E-304C-97DE-00B3D15A3DD3}"/>
                  </a:ext>
                </a:extLst>
              </p:cNvPr>
              <p:cNvSpPr>
                <a:spLocks noChangeArrowheads="1"/>
              </p:cNvSpPr>
              <p:nvPr/>
            </p:nvSpPr>
            <p:spPr bwMode="auto">
              <a:xfrm>
                <a:off x="650" y="2223"/>
                <a:ext cx="58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transformed </a:t>
                </a:r>
                <a:endParaRPr lang="en-US" altLang="en-US"/>
              </a:p>
            </p:txBody>
          </p:sp>
          <p:sp>
            <p:nvSpPr>
              <p:cNvPr id="169" name="Rectangle 168">
                <a:extLst>
                  <a:ext uri="{FF2B5EF4-FFF2-40B4-BE49-F238E27FC236}">
                    <a16:creationId xmlns:a16="http://schemas.microsoft.com/office/drawing/2014/main" id="{0C225848-2837-1596-B2EE-02419032FC58}"/>
                  </a:ext>
                </a:extLst>
              </p:cNvPr>
              <p:cNvSpPr>
                <a:spLocks noChangeArrowheads="1"/>
              </p:cNvSpPr>
              <p:nvPr/>
            </p:nvSpPr>
            <p:spPr bwMode="auto">
              <a:xfrm>
                <a:off x="650" y="2388"/>
                <a:ext cx="68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nonpermissive </a:t>
                </a:r>
                <a:endParaRPr lang="en-US" altLang="en-US"/>
              </a:p>
            </p:txBody>
          </p:sp>
          <p:sp>
            <p:nvSpPr>
              <p:cNvPr id="170" name="Rectangle 169">
                <a:extLst>
                  <a:ext uri="{FF2B5EF4-FFF2-40B4-BE49-F238E27FC236}">
                    <a16:creationId xmlns:a16="http://schemas.microsoft.com/office/drawing/2014/main" id="{F15551E0-8D30-FB1F-4E04-5FA65169A9B5}"/>
                  </a:ext>
                </a:extLst>
              </p:cNvPr>
              <p:cNvSpPr>
                <a:spLocks noChangeArrowheads="1"/>
              </p:cNvSpPr>
              <p:nvPr/>
            </p:nvSpPr>
            <p:spPr bwMode="auto">
              <a:xfrm>
                <a:off x="650" y="2555"/>
                <a:ext cx="260"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cells.</a:t>
                </a:r>
                <a:endParaRPr lang="en-US" altLang="en-US"/>
              </a:p>
            </p:txBody>
          </p:sp>
          <p:sp>
            <p:nvSpPr>
              <p:cNvPr id="171" name="Rectangle 170">
                <a:extLst>
                  <a:ext uri="{FF2B5EF4-FFF2-40B4-BE49-F238E27FC236}">
                    <a16:creationId xmlns:a16="http://schemas.microsoft.com/office/drawing/2014/main" id="{A8ABDC46-75AD-3C05-D2E0-0F2E53C8215A}"/>
                  </a:ext>
                </a:extLst>
              </p:cNvPr>
              <p:cNvSpPr>
                <a:spLocks noChangeArrowheads="1"/>
              </p:cNvSpPr>
              <p:nvPr/>
            </p:nvSpPr>
            <p:spPr bwMode="auto">
              <a:xfrm>
                <a:off x="869" y="2555"/>
                <a:ext cx="6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 </a:t>
                </a:r>
                <a:endParaRPr lang="en-US" altLang="en-US"/>
              </a:p>
            </p:txBody>
          </p:sp>
          <p:sp>
            <p:nvSpPr>
              <p:cNvPr id="172" name="Rectangle 171">
                <a:extLst>
                  <a:ext uri="{FF2B5EF4-FFF2-40B4-BE49-F238E27FC236}">
                    <a16:creationId xmlns:a16="http://schemas.microsoft.com/office/drawing/2014/main" id="{E2B4424D-C1A7-5A9A-087E-2312BAC011B3}"/>
                  </a:ext>
                </a:extLst>
              </p:cNvPr>
              <p:cNvSpPr>
                <a:spLocks noChangeArrowheads="1"/>
              </p:cNvSpPr>
              <p:nvPr/>
            </p:nvSpPr>
            <p:spPr bwMode="auto">
              <a:xfrm>
                <a:off x="1356" y="2057"/>
                <a:ext cx="251"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E1B </a:t>
                </a:r>
                <a:endParaRPr lang="en-US" altLang="en-US"/>
              </a:p>
            </p:txBody>
          </p:sp>
          <p:sp>
            <p:nvSpPr>
              <p:cNvPr id="173" name="Rectangle 172">
                <a:extLst>
                  <a:ext uri="{FF2B5EF4-FFF2-40B4-BE49-F238E27FC236}">
                    <a16:creationId xmlns:a16="http://schemas.microsoft.com/office/drawing/2014/main" id="{12D87892-9C88-6ABC-59C6-6B8F02063F22}"/>
                  </a:ext>
                </a:extLst>
              </p:cNvPr>
              <p:cNvSpPr>
                <a:spLocks noChangeArrowheads="1"/>
              </p:cNvSpPr>
              <p:nvPr/>
            </p:nvSpPr>
            <p:spPr bwMode="auto">
              <a:xfrm>
                <a:off x="1565" y="2057"/>
                <a:ext cx="952"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(55 kDa and 19 kDa) </a:t>
                </a:r>
                <a:endParaRPr lang="en-US" altLang="en-US"/>
              </a:p>
            </p:txBody>
          </p:sp>
          <p:sp>
            <p:nvSpPr>
              <p:cNvPr id="174" name="Rectangle 173">
                <a:extLst>
                  <a:ext uri="{FF2B5EF4-FFF2-40B4-BE49-F238E27FC236}">
                    <a16:creationId xmlns:a16="http://schemas.microsoft.com/office/drawing/2014/main" id="{465F82EE-0F6C-3D8E-3D6C-F43AD0C42E12}"/>
                  </a:ext>
                </a:extLst>
              </p:cNvPr>
              <p:cNvSpPr>
                <a:spLocks noChangeArrowheads="1"/>
              </p:cNvSpPr>
              <p:nvPr/>
            </p:nvSpPr>
            <p:spPr bwMode="auto">
              <a:xfrm>
                <a:off x="1356" y="2223"/>
                <a:ext cx="377"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binds to</a:t>
                </a:r>
                <a:endParaRPr lang="en-US" altLang="en-US"/>
              </a:p>
            </p:txBody>
          </p:sp>
          <p:sp>
            <p:nvSpPr>
              <p:cNvPr id="175" name="Rectangle 174">
                <a:extLst>
                  <a:ext uri="{FF2B5EF4-FFF2-40B4-BE49-F238E27FC236}">
                    <a16:creationId xmlns:a16="http://schemas.microsoft.com/office/drawing/2014/main" id="{64C1A101-A993-E26C-15E3-C23A2846DD72}"/>
                  </a:ext>
                </a:extLst>
              </p:cNvPr>
              <p:cNvSpPr>
                <a:spLocks noChangeArrowheads="1"/>
              </p:cNvSpPr>
              <p:nvPr/>
            </p:nvSpPr>
            <p:spPr bwMode="auto">
              <a:xfrm>
                <a:off x="1692" y="2223"/>
                <a:ext cx="22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 p53</a:t>
                </a:r>
                <a:endParaRPr lang="en-US" altLang="en-US"/>
              </a:p>
            </p:txBody>
          </p:sp>
          <p:sp>
            <p:nvSpPr>
              <p:cNvPr id="176" name="Rectangle 175">
                <a:extLst>
                  <a:ext uri="{FF2B5EF4-FFF2-40B4-BE49-F238E27FC236}">
                    <a16:creationId xmlns:a16="http://schemas.microsoft.com/office/drawing/2014/main" id="{D3AD12E6-1B7E-AE68-FA7C-0769205B22A8}"/>
                  </a:ext>
                </a:extLst>
              </p:cNvPr>
              <p:cNvSpPr>
                <a:spLocks noChangeArrowheads="1"/>
              </p:cNvSpPr>
              <p:nvPr/>
            </p:nvSpPr>
            <p:spPr bwMode="auto">
              <a:xfrm>
                <a:off x="1880" y="2223"/>
                <a:ext cx="40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 E4orf6 </a:t>
                </a:r>
                <a:endParaRPr lang="en-US" altLang="en-US"/>
              </a:p>
            </p:txBody>
          </p:sp>
          <p:sp>
            <p:nvSpPr>
              <p:cNvPr id="177" name="Rectangle 176">
                <a:extLst>
                  <a:ext uri="{FF2B5EF4-FFF2-40B4-BE49-F238E27FC236}">
                    <a16:creationId xmlns:a16="http://schemas.microsoft.com/office/drawing/2014/main" id="{D4442FF8-3B32-973D-24E8-651CFA45046C}"/>
                  </a:ext>
                </a:extLst>
              </p:cNvPr>
              <p:cNvSpPr>
                <a:spLocks noChangeArrowheads="1"/>
              </p:cNvSpPr>
              <p:nvPr/>
            </p:nvSpPr>
            <p:spPr bwMode="auto">
              <a:xfrm>
                <a:off x="1356" y="2388"/>
                <a:ext cx="1095"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protein binds to p53 and </a:t>
                </a:r>
                <a:endParaRPr lang="en-US" altLang="en-US"/>
              </a:p>
            </p:txBody>
          </p:sp>
          <p:sp>
            <p:nvSpPr>
              <p:cNvPr id="178" name="Rectangle 177">
                <a:extLst>
                  <a:ext uri="{FF2B5EF4-FFF2-40B4-BE49-F238E27FC236}">
                    <a16:creationId xmlns:a16="http://schemas.microsoft.com/office/drawing/2014/main" id="{DC5B5A58-1D3D-4146-735D-FD261E18FD96}"/>
                  </a:ext>
                </a:extLst>
              </p:cNvPr>
              <p:cNvSpPr>
                <a:spLocks noChangeArrowheads="1"/>
              </p:cNvSpPr>
              <p:nvPr/>
            </p:nvSpPr>
            <p:spPr bwMode="auto">
              <a:xfrm>
                <a:off x="1356" y="2555"/>
                <a:ext cx="22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E1B</a:t>
                </a:r>
                <a:endParaRPr lang="en-US" altLang="en-US"/>
              </a:p>
            </p:txBody>
          </p:sp>
          <p:sp>
            <p:nvSpPr>
              <p:cNvPr id="179" name="Rectangle 178">
                <a:extLst>
                  <a:ext uri="{FF2B5EF4-FFF2-40B4-BE49-F238E27FC236}">
                    <a16:creationId xmlns:a16="http://schemas.microsoft.com/office/drawing/2014/main" id="{08A367C1-E8FF-409C-F7D0-D29ABE383B4F}"/>
                  </a:ext>
                </a:extLst>
              </p:cNvPr>
              <p:cNvSpPr>
                <a:spLocks noChangeArrowheads="1"/>
              </p:cNvSpPr>
              <p:nvPr/>
            </p:nvSpPr>
            <p:spPr bwMode="auto">
              <a:xfrm>
                <a:off x="1538" y="2555"/>
                <a:ext cx="6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a:t>
                </a:r>
                <a:endParaRPr lang="en-US" altLang="en-US"/>
              </a:p>
            </p:txBody>
          </p:sp>
          <p:sp>
            <p:nvSpPr>
              <p:cNvPr id="180" name="Rectangle 179">
                <a:extLst>
                  <a:ext uri="{FF2B5EF4-FFF2-40B4-BE49-F238E27FC236}">
                    <a16:creationId xmlns:a16="http://schemas.microsoft.com/office/drawing/2014/main" id="{61F8B5EB-76DC-3600-3D35-D44DB5066F83}"/>
                  </a:ext>
                </a:extLst>
              </p:cNvPr>
              <p:cNvSpPr>
                <a:spLocks noChangeArrowheads="1"/>
              </p:cNvSpPr>
              <p:nvPr/>
            </p:nvSpPr>
            <p:spPr bwMode="auto">
              <a:xfrm>
                <a:off x="1565" y="2555"/>
                <a:ext cx="868"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 and targets p53 to </a:t>
                </a:r>
                <a:endParaRPr lang="en-US" altLang="en-US"/>
              </a:p>
            </p:txBody>
          </p:sp>
          <p:sp>
            <p:nvSpPr>
              <p:cNvPr id="181" name="Rectangle 180">
                <a:extLst>
                  <a:ext uri="{FF2B5EF4-FFF2-40B4-BE49-F238E27FC236}">
                    <a16:creationId xmlns:a16="http://schemas.microsoft.com/office/drawing/2014/main" id="{F4BFF3A2-455A-4EE8-1C8D-B733430C342B}"/>
                  </a:ext>
                </a:extLst>
              </p:cNvPr>
              <p:cNvSpPr>
                <a:spLocks noChangeArrowheads="1"/>
              </p:cNvSpPr>
              <p:nvPr/>
            </p:nvSpPr>
            <p:spPr bwMode="auto">
              <a:xfrm>
                <a:off x="1356" y="2720"/>
                <a:ext cx="28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degra</a:t>
                </a:r>
                <a:endParaRPr lang="en-US" altLang="en-US"/>
              </a:p>
            </p:txBody>
          </p:sp>
          <p:sp>
            <p:nvSpPr>
              <p:cNvPr id="182" name="Rectangle 181">
                <a:extLst>
                  <a:ext uri="{FF2B5EF4-FFF2-40B4-BE49-F238E27FC236}">
                    <a16:creationId xmlns:a16="http://schemas.microsoft.com/office/drawing/2014/main" id="{52A6A9E0-C5F4-A1A4-359A-8FFDE8337553}"/>
                  </a:ext>
                </a:extLst>
              </p:cNvPr>
              <p:cNvSpPr>
                <a:spLocks noChangeArrowheads="1"/>
              </p:cNvSpPr>
              <p:nvPr/>
            </p:nvSpPr>
            <p:spPr bwMode="auto">
              <a:xfrm>
                <a:off x="1601" y="2720"/>
                <a:ext cx="32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dation.</a:t>
                </a:r>
                <a:endParaRPr lang="en-US" altLang="en-US"/>
              </a:p>
            </p:txBody>
          </p:sp>
          <p:sp>
            <p:nvSpPr>
              <p:cNvPr id="183" name="Rectangle 182">
                <a:extLst>
                  <a:ext uri="{FF2B5EF4-FFF2-40B4-BE49-F238E27FC236}">
                    <a16:creationId xmlns:a16="http://schemas.microsoft.com/office/drawing/2014/main" id="{AFE9E2FB-35EB-B9FD-CB74-E5CC31060397}"/>
                  </a:ext>
                </a:extLst>
              </p:cNvPr>
              <p:cNvSpPr>
                <a:spLocks noChangeArrowheads="1"/>
              </p:cNvSpPr>
              <p:nvPr/>
            </p:nvSpPr>
            <p:spPr bwMode="auto">
              <a:xfrm>
                <a:off x="1890" y="2720"/>
                <a:ext cx="6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 </a:t>
                </a:r>
                <a:endParaRPr lang="en-US" altLang="en-US"/>
              </a:p>
            </p:txBody>
          </p:sp>
          <p:sp>
            <p:nvSpPr>
              <p:cNvPr id="184" name="Rectangle 183">
                <a:extLst>
                  <a:ext uri="{FF2B5EF4-FFF2-40B4-BE49-F238E27FC236}">
                    <a16:creationId xmlns:a16="http://schemas.microsoft.com/office/drawing/2014/main" id="{19522780-CE7F-7274-B99D-88A229EA697B}"/>
                  </a:ext>
                </a:extLst>
              </p:cNvPr>
              <p:cNvSpPr>
                <a:spLocks noChangeArrowheads="1"/>
              </p:cNvSpPr>
              <p:nvPr/>
            </p:nvSpPr>
            <p:spPr bwMode="auto">
              <a:xfrm>
                <a:off x="2581" y="2057"/>
                <a:ext cx="377"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No data</a:t>
                </a:r>
                <a:endParaRPr lang="en-US" altLang="en-US"/>
              </a:p>
            </p:txBody>
          </p:sp>
          <p:sp>
            <p:nvSpPr>
              <p:cNvPr id="185" name="Rectangle 184">
                <a:extLst>
                  <a:ext uri="{FF2B5EF4-FFF2-40B4-BE49-F238E27FC236}">
                    <a16:creationId xmlns:a16="http://schemas.microsoft.com/office/drawing/2014/main" id="{D1BE7568-715D-F690-4803-DAE227BB99A9}"/>
                  </a:ext>
                </a:extLst>
              </p:cNvPr>
              <p:cNvSpPr>
                <a:spLocks noChangeArrowheads="1"/>
              </p:cNvSpPr>
              <p:nvPr/>
            </p:nvSpPr>
            <p:spPr bwMode="auto">
              <a:xfrm>
                <a:off x="2918" y="2057"/>
                <a:ext cx="6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 </a:t>
                </a:r>
                <a:endParaRPr lang="en-US" altLang="en-US"/>
              </a:p>
            </p:txBody>
          </p:sp>
          <p:sp>
            <p:nvSpPr>
              <p:cNvPr id="186" name="Rectangle 185">
                <a:extLst>
                  <a:ext uri="{FF2B5EF4-FFF2-40B4-BE49-F238E27FC236}">
                    <a16:creationId xmlns:a16="http://schemas.microsoft.com/office/drawing/2014/main" id="{F177A925-2424-B820-D8BC-BE4034F6CC25}"/>
                  </a:ext>
                </a:extLst>
              </p:cNvPr>
              <p:cNvSpPr>
                <a:spLocks noChangeArrowheads="1"/>
              </p:cNvSpPr>
              <p:nvPr/>
            </p:nvSpPr>
            <p:spPr bwMode="auto">
              <a:xfrm>
                <a:off x="3392" y="2057"/>
                <a:ext cx="377"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No data</a:t>
                </a:r>
                <a:endParaRPr lang="en-US" altLang="en-US"/>
              </a:p>
            </p:txBody>
          </p:sp>
          <p:sp>
            <p:nvSpPr>
              <p:cNvPr id="187" name="Rectangle 186">
                <a:extLst>
                  <a:ext uri="{FF2B5EF4-FFF2-40B4-BE49-F238E27FC236}">
                    <a16:creationId xmlns:a16="http://schemas.microsoft.com/office/drawing/2014/main" id="{AAAD59D1-40A9-3135-32FE-F6BB6AA43B5D}"/>
                  </a:ext>
                </a:extLst>
              </p:cNvPr>
              <p:cNvSpPr>
                <a:spLocks noChangeArrowheads="1"/>
              </p:cNvSpPr>
              <p:nvPr/>
            </p:nvSpPr>
            <p:spPr bwMode="auto">
              <a:xfrm>
                <a:off x="3729" y="2057"/>
                <a:ext cx="6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 </a:t>
                </a:r>
                <a:endParaRPr lang="en-US" altLang="en-US"/>
              </a:p>
            </p:txBody>
          </p:sp>
          <p:sp>
            <p:nvSpPr>
              <p:cNvPr id="188" name="Rectangle 187">
                <a:extLst>
                  <a:ext uri="{FF2B5EF4-FFF2-40B4-BE49-F238E27FC236}">
                    <a16:creationId xmlns:a16="http://schemas.microsoft.com/office/drawing/2014/main" id="{13E6E8BB-58D5-021A-17CB-52D51BD3D980}"/>
                  </a:ext>
                </a:extLst>
              </p:cNvPr>
              <p:cNvSpPr>
                <a:spLocks noChangeArrowheads="1"/>
              </p:cNvSpPr>
              <p:nvPr/>
            </p:nvSpPr>
            <p:spPr bwMode="auto">
              <a:xfrm>
                <a:off x="4198" y="2057"/>
                <a:ext cx="1113"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E1A binds to pRb (p130, </a:t>
                </a:r>
                <a:endParaRPr lang="en-US" altLang="en-US"/>
              </a:p>
            </p:txBody>
          </p:sp>
          <p:sp>
            <p:nvSpPr>
              <p:cNvPr id="189" name="Rectangle 188">
                <a:extLst>
                  <a:ext uri="{FF2B5EF4-FFF2-40B4-BE49-F238E27FC236}">
                    <a16:creationId xmlns:a16="http://schemas.microsoft.com/office/drawing/2014/main" id="{84FDF381-BEA4-2FD1-AE54-C1E9C9A60789}"/>
                  </a:ext>
                </a:extLst>
              </p:cNvPr>
              <p:cNvSpPr>
                <a:spLocks noChangeArrowheads="1"/>
              </p:cNvSpPr>
              <p:nvPr/>
            </p:nvSpPr>
            <p:spPr bwMode="auto">
              <a:xfrm>
                <a:off x="4198" y="2223"/>
                <a:ext cx="1331"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p107) and increases free E2F </a:t>
                </a:r>
                <a:endParaRPr lang="en-US" altLang="en-US"/>
              </a:p>
            </p:txBody>
          </p:sp>
          <p:sp>
            <p:nvSpPr>
              <p:cNvPr id="190" name="Rectangle 189">
                <a:extLst>
                  <a:ext uri="{FF2B5EF4-FFF2-40B4-BE49-F238E27FC236}">
                    <a16:creationId xmlns:a16="http://schemas.microsoft.com/office/drawing/2014/main" id="{28922B9F-217A-57CC-21B5-7DCAD2849FAC}"/>
                  </a:ext>
                </a:extLst>
              </p:cNvPr>
              <p:cNvSpPr>
                <a:spLocks noChangeArrowheads="1"/>
              </p:cNvSpPr>
              <p:nvPr/>
            </p:nvSpPr>
            <p:spPr bwMode="auto">
              <a:xfrm>
                <a:off x="4198" y="2388"/>
                <a:ext cx="58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protein level.</a:t>
                </a:r>
                <a:endParaRPr lang="en-US" altLang="en-US"/>
              </a:p>
            </p:txBody>
          </p:sp>
          <p:sp>
            <p:nvSpPr>
              <p:cNvPr id="191" name="Rectangle 190">
                <a:extLst>
                  <a:ext uri="{FF2B5EF4-FFF2-40B4-BE49-F238E27FC236}">
                    <a16:creationId xmlns:a16="http://schemas.microsoft.com/office/drawing/2014/main" id="{26BC31E5-8DBE-993F-6F3D-C434707F2F89}"/>
                  </a:ext>
                </a:extLst>
              </p:cNvPr>
              <p:cNvSpPr>
                <a:spLocks noChangeArrowheads="1"/>
              </p:cNvSpPr>
              <p:nvPr/>
            </p:nvSpPr>
            <p:spPr bwMode="auto">
              <a:xfrm>
                <a:off x="4742" y="2388"/>
                <a:ext cx="6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 </a:t>
                </a:r>
                <a:endParaRPr lang="en-US" altLang="en-US"/>
              </a:p>
            </p:txBody>
          </p:sp>
          <p:sp>
            <p:nvSpPr>
              <p:cNvPr id="192" name="Rectangle 191">
                <a:extLst>
                  <a:ext uri="{FF2B5EF4-FFF2-40B4-BE49-F238E27FC236}">
                    <a16:creationId xmlns:a16="http://schemas.microsoft.com/office/drawing/2014/main" id="{C9DEE3EF-B5F4-D1E6-70D9-E2ECAF8906A3}"/>
                  </a:ext>
                </a:extLst>
              </p:cNvPr>
              <p:cNvSpPr>
                <a:spLocks noChangeArrowheads="1"/>
              </p:cNvSpPr>
              <p:nvPr/>
            </p:nvSpPr>
            <p:spPr bwMode="auto">
              <a:xfrm>
                <a:off x="4198" y="2555"/>
                <a:ext cx="83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E1A binds to CtBP</a:t>
                </a:r>
                <a:endParaRPr lang="en-US" altLang="en-US"/>
              </a:p>
            </p:txBody>
          </p:sp>
          <p:sp>
            <p:nvSpPr>
              <p:cNvPr id="193" name="Rectangle 192">
                <a:extLst>
                  <a:ext uri="{FF2B5EF4-FFF2-40B4-BE49-F238E27FC236}">
                    <a16:creationId xmlns:a16="http://schemas.microsoft.com/office/drawing/2014/main" id="{72B7CF55-7909-6B04-A138-877A96BE35A5}"/>
                  </a:ext>
                </a:extLst>
              </p:cNvPr>
              <p:cNvSpPr>
                <a:spLocks noChangeArrowheads="1"/>
              </p:cNvSpPr>
              <p:nvPr/>
            </p:nvSpPr>
            <p:spPr bwMode="auto">
              <a:xfrm>
                <a:off x="4994" y="2555"/>
                <a:ext cx="6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a:t>
                </a:r>
                <a:endParaRPr lang="en-US" altLang="en-US"/>
              </a:p>
            </p:txBody>
          </p:sp>
          <p:sp>
            <p:nvSpPr>
              <p:cNvPr id="194" name="Rectangle 193">
                <a:extLst>
                  <a:ext uri="{FF2B5EF4-FFF2-40B4-BE49-F238E27FC236}">
                    <a16:creationId xmlns:a16="http://schemas.microsoft.com/office/drawing/2014/main" id="{D81BF467-D665-31D2-459A-9D66FF0FB972}"/>
                  </a:ext>
                </a:extLst>
              </p:cNvPr>
              <p:cNvSpPr>
                <a:spLocks noChangeArrowheads="1"/>
              </p:cNvSpPr>
              <p:nvPr/>
            </p:nvSpPr>
            <p:spPr bwMode="auto">
              <a:xfrm>
                <a:off x="5021" y="2555"/>
                <a:ext cx="6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 </a:t>
                </a:r>
                <a:endParaRPr lang="en-US" altLang="en-US"/>
              </a:p>
            </p:txBody>
          </p:sp>
          <p:sp>
            <p:nvSpPr>
              <p:cNvPr id="195" name="Rectangle 194">
                <a:extLst>
                  <a:ext uri="{FF2B5EF4-FFF2-40B4-BE49-F238E27FC236}">
                    <a16:creationId xmlns:a16="http://schemas.microsoft.com/office/drawing/2014/main" id="{704719B0-231B-5C63-40BB-A08734FE2C69}"/>
                  </a:ext>
                </a:extLst>
              </p:cNvPr>
              <p:cNvSpPr>
                <a:spLocks noChangeArrowheads="1"/>
              </p:cNvSpPr>
              <p:nvPr/>
            </p:nvSpPr>
            <p:spPr bwMode="auto">
              <a:xfrm>
                <a:off x="241" y="2050"/>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196" name="Rectangle 195">
                <a:extLst>
                  <a:ext uri="{FF2B5EF4-FFF2-40B4-BE49-F238E27FC236}">
                    <a16:creationId xmlns:a16="http://schemas.microsoft.com/office/drawing/2014/main" id="{BC511EB6-AECD-D585-F0F7-4710618BE8DE}"/>
                  </a:ext>
                </a:extLst>
              </p:cNvPr>
              <p:cNvSpPr>
                <a:spLocks noChangeArrowheads="1"/>
              </p:cNvSpPr>
              <p:nvPr/>
            </p:nvSpPr>
            <p:spPr bwMode="auto">
              <a:xfrm>
                <a:off x="245" y="2050"/>
                <a:ext cx="36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197" name="Rectangle 196">
                <a:extLst>
                  <a:ext uri="{FF2B5EF4-FFF2-40B4-BE49-F238E27FC236}">
                    <a16:creationId xmlns:a16="http://schemas.microsoft.com/office/drawing/2014/main" id="{87DEA445-E8AB-595A-D1F1-897EC5A64D7F}"/>
                  </a:ext>
                </a:extLst>
              </p:cNvPr>
              <p:cNvSpPr>
                <a:spLocks noChangeArrowheads="1"/>
              </p:cNvSpPr>
              <p:nvPr/>
            </p:nvSpPr>
            <p:spPr bwMode="auto">
              <a:xfrm>
                <a:off x="605" y="2050"/>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198" name="Rectangle 197">
                <a:extLst>
                  <a:ext uri="{FF2B5EF4-FFF2-40B4-BE49-F238E27FC236}">
                    <a16:creationId xmlns:a16="http://schemas.microsoft.com/office/drawing/2014/main" id="{A27B7C65-EB1F-563F-83FB-A2497E8AA7C7}"/>
                  </a:ext>
                </a:extLst>
              </p:cNvPr>
              <p:cNvSpPr>
                <a:spLocks noChangeArrowheads="1"/>
              </p:cNvSpPr>
              <p:nvPr/>
            </p:nvSpPr>
            <p:spPr bwMode="auto">
              <a:xfrm>
                <a:off x="609" y="2050"/>
                <a:ext cx="70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199" name="Rectangle 198">
                <a:extLst>
                  <a:ext uri="{FF2B5EF4-FFF2-40B4-BE49-F238E27FC236}">
                    <a16:creationId xmlns:a16="http://schemas.microsoft.com/office/drawing/2014/main" id="{6BE28A9E-7BC2-E3C9-971F-1472C52C8A86}"/>
                  </a:ext>
                </a:extLst>
              </p:cNvPr>
              <p:cNvSpPr>
                <a:spLocks noChangeArrowheads="1"/>
              </p:cNvSpPr>
              <p:nvPr/>
            </p:nvSpPr>
            <p:spPr bwMode="auto">
              <a:xfrm>
                <a:off x="1310" y="2050"/>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200" name="Rectangle 199">
                <a:extLst>
                  <a:ext uri="{FF2B5EF4-FFF2-40B4-BE49-F238E27FC236}">
                    <a16:creationId xmlns:a16="http://schemas.microsoft.com/office/drawing/2014/main" id="{13696AD0-09A1-01F3-5B18-ADDE07578322}"/>
                  </a:ext>
                </a:extLst>
              </p:cNvPr>
              <p:cNvSpPr>
                <a:spLocks noChangeArrowheads="1"/>
              </p:cNvSpPr>
              <p:nvPr/>
            </p:nvSpPr>
            <p:spPr bwMode="auto">
              <a:xfrm>
                <a:off x="1314" y="2050"/>
                <a:ext cx="122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201" name="Rectangle 200">
                <a:extLst>
                  <a:ext uri="{FF2B5EF4-FFF2-40B4-BE49-F238E27FC236}">
                    <a16:creationId xmlns:a16="http://schemas.microsoft.com/office/drawing/2014/main" id="{3268E242-4CD3-5E85-6CBA-11DE4C1409CB}"/>
                  </a:ext>
                </a:extLst>
              </p:cNvPr>
              <p:cNvSpPr>
                <a:spLocks noChangeArrowheads="1"/>
              </p:cNvSpPr>
              <p:nvPr/>
            </p:nvSpPr>
            <p:spPr bwMode="auto">
              <a:xfrm>
                <a:off x="2536" y="2050"/>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202" name="Rectangle 201">
                <a:extLst>
                  <a:ext uri="{FF2B5EF4-FFF2-40B4-BE49-F238E27FC236}">
                    <a16:creationId xmlns:a16="http://schemas.microsoft.com/office/drawing/2014/main" id="{F09CC7C3-CDCC-6DFC-F4E8-FC984631FAC9}"/>
                  </a:ext>
                </a:extLst>
              </p:cNvPr>
              <p:cNvSpPr>
                <a:spLocks noChangeArrowheads="1"/>
              </p:cNvSpPr>
              <p:nvPr/>
            </p:nvSpPr>
            <p:spPr bwMode="auto">
              <a:xfrm>
                <a:off x="2540" y="2050"/>
                <a:ext cx="80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203" name="Rectangle 202">
                <a:extLst>
                  <a:ext uri="{FF2B5EF4-FFF2-40B4-BE49-F238E27FC236}">
                    <a16:creationId xmlns:a16="http://schemas.microsoft.com/office/drawing/2014/main" id="{C05BDB9D-5E7D-2F84-1F62-ABB024F1250B}"/>
                  </a:ext>
                </a:extLst>
              </p:cNvPr>
              <p:cNvSpPr>
                <a:spLocks noChangeArrowheads="1"/>
              </p:cNvSpPr>
              <p:nvPr/>
            </p:nvSpPr>
            <p:spPr bwMode="auto">
              <a:xfrm>
                <a:off x="3346" y="2050"/>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204" name="Rectangle 203">
                <a:extLst>
                  <a:ext uri="{FF2B5EF4-FFF2-40B4-BE49-F238E27FC236}">
                    <a16:creationId xmlns:a16="http://schemas.microsoft.com/office/drawing/2014/main" id="{130382D4-DB0E-4618-A569-6E049DF8DD12}"/>
                  </a:ext>
                </a:extLst>
              </p:cNvPr>
              <p:cNvSpPr>
                <a:spLocks noChangeArrowheads="1"/>
              </p:cNvSpPr>
              <p:nvPr/>
            </p:nvSpPr>
            <p:spPr bwMode="auto">
              <a:xfrm>
                <a:off x="3350" y="2050"/>
                <a:ext cx="80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205" name="Rectangle 204">
                <a:extLst>
                  <a:ext uri="{FF2B5EF4-FFF2-40B4-BE49-F238E27FC236}">
                    <a16:creationId xmlns:a16="http://schemas.microsoft.com/office/drawing/2014/main" id="{0AE4B2B2-7893-1DEC-439E-64DC353FCC50}"/>
                  </a:ext>
                </a:extLst>
              </p:cNvPr>
              <p:cNvSpPr>
                <a:spLocks noChangeArrowheads="1"/>
              </p:cNvSpPr>
              <p:nvPr/>
            </p:nvSpPr>
            <p:spPr bwMode="auto">
              <a:xfrm>
                <a:off x="4153" y="2050"/>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206" name="Rectangle 205">
                <a:extLst>
                  <a:ext uri="{FF2B5EF4-FFF2-40B4-BE49-F238E27FC236}">
                    <a16:creationId xmlns:a16="http://schemas.microsoft.com/office/drawing/2014/main" id="{2EB0A3F4-22F0-3A5F-5FA5-70045F20028E}"/>
                  </a:ext>
                </a:extLst>
              </p:cNvPr>
              <p:cNvSpPr>
                <a:spLocks noChangeArrowheads="1"/>
              </p:cNvSpPr>
              <p:nvPr/>
            </p:nvSpPr>
            <p:spPr bwMode="auto">
              <a:xfrm>
                <a:off x="4157" y="2050"/>
                <a:ext cx="135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207" name="Rectangle 206">
                <a:extLst>
                  <a:ext uri="{FF2B5EF4-FFF2-40B4-BE49-F238E27FC236}">
                    <a16:creationId xmlns:a16="http://schemas.microsoft.com/office/drawing/2014/main" id="{810EDFBD-5408-35C5-B14A-E8F91CC963CC}"/>
                  </a:ext>
                </a:extLst>
              </p:cNvPr>
              <p:cNvSpPr>
                <a:spLocks noChangeArrowheads="1"/>
              </p:cNvSpPr>
              <p:nvPr/>
            </p:nvSpPr>
            <p:spPr bwMode="auto">
              <a:xfrm>
                <a:off x="5511" y="2050"/>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208" name="Rectangle 207">
                <a:extLst>
                  <a:ext uri="{FF2B5EF4-FFF2-40B4-BE49-F238E27FC236}">
                    <a16:creationId xmlns:a16="http://schemas.microsoft.com/office/drawing/2014/main" id="{D0B07CCA-5B0A-88AA-2A70-1B3FCECDA86B}"/>
                  </a:ext>
                </a:extLst>
              </p:cNvPr>
              <p:cNvSpPr>
                <a:spLocks noChangeArrowheads="1"/>
              </p:cNvSpPr>
              <p:nvPr/>
            </p:nvSpPr>
            <p:spPr bwMode="auto">
              <a:xfrm>
                <a:off x="241" y="2054"/>
                <a:ext cx="4" cy="8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209" name="Rectangle 208">
                <a:extLst>
                  <a:ext uri="{FF2B5EF4-FFF2-40B4-BE49-F238E27FC236}">
                    <a16:creationId xmlns:a16="http://schemas.microsoft.com/office/drawing/2014/main" id="{08FAAD51-4D2C-4F9F-3BF2-468F8634804D}"/>
                  </a:ext>
                </a:extLst>
              </p:cNvPr>
              <p:cNvSpPr>
                <a:spLocks noChangeArrowheads="1"/>
              </p:cNvSpPr>
              <p:nvPr/>
            </p:nvSpPr>
            <p:spPr bwMode="auto">
              <a:xfrm>
                <a:off x="605" y="2054"/>
                <a:ext cx="4" cy="8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210" name="Rectangle 209">
                <a:extLst>
                  <a:ext uri="{FF2B5EF4-FFF2-40B4-BE49-F238E27FC236}">
                    <a16:creationId xmlns:a16="http://schemas.microsoft.com/office/drawing/2014/main" id="{98BB87BB-3839-9A95-083C-55B246BC7624}"/>
                  </a:ext>
                </a:extLst>
              </p:cNvPr>
              <p:cNvSpPr>
                <a:spLocks noChangeArrowheads="1"/>
              </p:cNvSpPr>
              <p:nvPr/>
            </p:nvSpPr>
            <p:spPr bwMode="auto">
              <a:xfrm>
                <a:off x="1310" y="2054"/>
                <a:ext cx="4" cy="8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211" name="Rectangle 210">
                <a:extLst>
                  <a:ext uri="{FF2B5EF4-FFF2-40B4-BE49-F238E27FC236}">
                    <a16:creationId xmlns:a16="http://schemas.microsoft.com/office/drawing/2014/main" id="{B985804F-F0B7-23D2-882D-7CD52CFB68B8}"/>
                  </a:ext>
                </a:extLst>
              </p:cNvPr>
              <p:cNvSpPr>
                <a:spLocks noChangeArrowheads="1"/>
              </p:cNvSpPr>
              <p:nvPr/>
            </p:nvSpPr>
            <p:spPr bwMode="auto">
              <a:xfrm>
                <a:off x="2536" y="2054"/>
                <a:ext cx="4" cy="8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212" name="Rectangle 211">
                <a:extLst>
                  <a:ext uri="{FF2B5EF4-FFF2-40B4-BE49-F238E27FC236}">
                    <a16:creationId xmlns:a16="http://schemas.microsoft.com/office/drawing/2014/main" id="{02B29C61-7E5A-5359-139B-573B40079A74}"/>
                  </a:ext>
                </a:extLst>
              </p:cNvPr>
              <p:cNvSpPr>
                <a:spLocks noChangeArrowheads="1"/>
              </p:cNvSpPr>
              <p:nvPr/>
            </p:nvSpPr>
            <p:spPr bwMode="auto">
              <a:xfrm>
                <a:off x="3346" y="2054"/>
                <a:ext cx="4" cy="8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213" name="Rectangle 212">
                <a:extLst>
                  <a:ext uri="{FF2B5EF4-FFF2-40B4-BE49-F238E27FC236}">
                    <a16:creationId xmlns:a16="http://schemas.microsoft.com/office/drawing/2014/main" id="{3A12D930-5F6C-511B-3448-7C328EEDB031}"/>
                  </a:ext>
                </a:extLst>
              </p:cNvPr>
              <p:cNvSpPr>
                <a:spLocks noChangeArrowheads="1"/>
              </p:cNvSpPr>
              <p:nvPr/>
            </p:nvSpPr>
            <p:spPr bwMode="auto">
              <a:xfrm>
                <a:off x="4153" y="2054"/>
                <a:ext cx="4" cy="8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214" name="Rectangle 213">
                <a:extLst>
                  <a:ext uri="{FF2B5EF4-FFF2-40B4-BE49-F238E27FC236}">
                    <a16:creationId xmlns:a16="http://schemas.microsoft.com/office/drawing/2014/main" id="{E5B2FB00-A009-1E14-99D3-0C96AC29B298}"/>
                  </a:ext>
                </a:extLst>
              </p:cNvPr>
              <p:cNvSpPr>
                <a:spLocks noChangeArrowheads="1"/>
              </p:cNvSpPr>
              <p:nvPr/>
            </p:nvSpPr>
            <p:spPr bwMode="auto">
              <a:xfrm>
                <a:off x="5511" y="2054"/>
                <a:ext cx="4" cy="8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215" name="Rectangle 214">
                <a:extLst>
                  <a:ext uri="{FF2B5EF4-FFF2-40B4-BE49-F238E27FC236}">
                    <a16:creationId xmlns:a16="http://schemas.microsoft.com/office/drawing/2014/main" id="{0649D261-A129-87CE-269C-1CACDC7619F5}"/>
                  </a:ext>
                </a:extLst>
              </p:cNvPr>
              <p:cNvSpPr>
                <a:spLocks noChangeArrowheads="1"/>
              </p:cNvSpPr>
              <p:nvPr/>
            </p:nvSpPr>
            <p:spPr bwMode="auto">
              <a:xfrm>
                <a:off x="286" y="2890"/>
                <a:ext cx="23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HPV</a:t>
                </a:r>
                <a:endParaRPr lang="en-US" altLang="en-US"/>
              </a:p>
            </p:txBody>
          </p:sp>
          <p:sp>
            <p:nvSpPr>
              <p:cNvPr id="216" name="Rectangle 215">
                <a:extLst>
                  <a:ext uri="{FF2B5EF4-FFF2-40B4-BE49-F238E27FC236}">
                    <a16:creationId xmlns:a16="http://schemas.microsoft.com/office/drawing/2014/main" id="{0C44859E-D86A-C8FF-A0DB-25F6662D3F2B}"/>
                  </a:ext>
                </a:extLst>
              </p:cNvPr>
              <p:cNvSpPr>
                <a:spLocks noChangeArrowheads="1"/>
              </p:cNvSpPr>
              <p:nvPr/>
            </p:nvSpPr>
            <p:spPr bwMode="auto">
              <a:xfrm>
                <a:off x="484" y="2890"/>
                <a:ext cx="6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 </a:t>
                </a:r>
                <a:endParaRPr lang="en-US" altLang="en-US"/>
              </a:p>
            </p:txBody>
          </p:sp>
          <p:sp>
            <p:nvSpPr>
              <p:cNvPr id="217" name="Rectangle 216">
                <a:extLst>
                  <a:ext uri="{FF2B5EF4-FFF2-40B4-BE49-F238E27FC236}">
                    <a16:creationId xmlns:a16="http://schemas.microsoft.com/office/drawing/2014/main" id="{E176D289-DA20-302A-99FB-AE44099D872C}"/>
                  </a:ext>
                </a:extLst>
              </p:cNvPr>
              <p:cNvSpPr>
                <a:spLocks noChangeArrowheads="1"/>
              </p:cNvSpPr>
              <p:nvPr/>
            </p:nvSpPr>
            <p:spPr bwMode="auto">
              <a:xfrm>
                <a:off x="650" y="2890"/>
                <a:ext cx="465"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Episomal.</a:t>
                </a:r>
                <a:endParaRPr lang="en-US" altLang="en-US"/>
              </a:p>
            </p:txBody>
          </p:sp>
          <p:sp>
            <p:nvSpPr>
              <p:cNvPr id="218" name="Rectangle 217">
                <a:extLst>
                  <a:ext uri="{FF2B5EF4-FFF2-40B4-BE49-F238E27FC236}">
                    <a16:creationId xmlns:a16="http://schemas.microsoft.com/office/drawing/2014/main" id="{6F430A3E-0149-6B1E-65C3-685DEB4A4F07}"/>
                  </a:ext>
                </a:extLst>
              </p:cNvPr>
              <p:cNvSpPr>
                <a:spLocks noChangeArrowheads="1"/>
              </p:cNvSpPr>
              <p:nvPr/>
            </p:nvSpPr>
            <p:spPr bwMode="auto">
              <a:xfrm>
                <a:off x="1072" y="2890"/>
                <a:ext cx="6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 </a:t>
                </a:r>
                <a:endParaRPr lang="en-US" altLang="en-US"/>
              </a:p>
            </p:txBody>
          </p:sp>
          <p:sp>
            <p:nvSpPr>
              <p:cNvPr id="219" name="Rectangle 218">
                <a:extLst>
                  <a:ext uri="{FF2B5EF4-FFF2-40B4-BE49-F238E27FC236}">
                    <a16:creationId xmlns:a16="http://schemas.microsoft.com/office/drawing/2014/main" id="{FE067740-8B8B-33F4-1017-8970056F7925}"/>
                  </a:ext>
                </a:extLst>
              </p:cNvPr>
              <p:cNvSpPr>
                <a:spLocks noChangeArrowheads="1"/>
              </p:cNvSpPr>
              <p:nvPr/>
            </p:nvSpPr>
            <p:spPr bwMode="auto">
              <a:xfrm>
                <a:off x="650" y="3055"/>
                <a:ext cx="473"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Integrated</a:t>
                </a:r>
                <a:endParaRPr lang="en-US" altLang="en-US"/>
              </a:p>
            </p:txBody>
          </p:sp>
          <p:sp>
            <p:nvSpPr>
              <p:cNvPr id="220" name="Rectangle 219">
                <a:extLst>
                  <a:ext uri="{FF2B5EF4-FFF2-40B4-BE49-F238E27FC236}">
                    <a16:creationId xmlns:a16="http://schemas.microsoft.com/office/drawing/2014/main" id="{FC080155-78C4-83D3-7203-86938DBC58D2}"/>
                  </a:ext>
                </a:extLst>
              </p:cNvPr>
              <p:cNvSpPr>
                <a:spLocks noChangeArrowheads="1"/>
              </p:cNvSpPr>
              <p:nvPr/>
            </p:nvSpPr>
            <p:spPr bwMode="auto">
              <a:xfrm>
                <a:off x="1083" y="3055"/>
                <a:ext cx="6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 </a:t>
                </a:r>
                <a:endParaRPr lang="en-US" altLang="en-US"/>
              </a:p>
            </p:txBody>
          </p:sp>
          <p:sp>
            <p:nvSpPr>
              <p:cNvPr id="221" name="Rectangle 220">
                <a:extLst>
                  <a:ext uri="{FF2B5EF4-FFF2-40B4-BE49-F238E27FC236}">
                    <a16:creationId xmlns:a16="http://schemas.microsoft.com/office/drawing/2014/main" id="{23905BB9-C5B6-20EF-4A41-3D596F839589}"/>
                  </a:ext>
                </a:extLst>
              </p:cNvPr>
              <p:cNvSpPr>
                <a:spLocks noChangeArrowheads="1"/>
              </p:cNvSpPr>
              <p:nvPr/>
            </p:nvSpPr>
            <p:spPr bwMode="auto">
              <a:xfrm>
                <a:off x="650" y="3221"/>
                <a:ext cx="658"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in transformed</a:t>
                </a:r>
                <a:endParaRPr lang="en-US" altLang="en-US"/>
              </a:p>
            </p:txBody>
          </p:sp>
          <p:sp>
            <p:nvSpPr>
              <p:cNvPr id="222" name="Rectangle 221">
                <a:extLst>
                  <a:ext uri="{FF2B5EF4-FFF2-40B4-BE49-F238E27FC236}">
                    <a16:creationId xmlns:a16="http://schemas.microsoft.com/office/drawing/2014/main" id="{103815AF-72A6-9EEB-1CE9-F63AA5C608E5}"/>
                  </a:ext>
                </a:extLst>
              </p:cNvPr>
              <p:cNvSpPr>
                <a:spLocks noChangeArrowheads="1"/>
              </p:cNvSpPr>
              <p:nvPr/>
            </p:nvSpPr>
            <p:spPr bwMode="auto">
              <a:xfrm>
                <a:off x="1264" y="3221"/>
                <a:ext cx="6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 </a:t>
                </a:r>
                <a:endParaRPr lang="en-US" altLang="en-US"/>
              </a:p>
            </p:txBody>
          </p:sp>
          <p:sp>
            <p:nvSpPr>
              <p:cNvPr id="223" name="Rectangle 222">
                <a:extLst>
                  <a:ext uri="{FF2B5EF4-FFF2-40B4-BE49-F238E27FC236}">
                    <a16:creationId xmlns:a16="http://schemas.microsoft.com/office/drawing/2014/main" id="{99386BB6-58AC-6B44-2D06-5DE6EDB66459}"/>
                  </a:ext>
                </a:extLst>
              </p:cNvPr>
              <p:cNvSpPr>
                <a:spLocks noChangeArrowheads="1"/>
              </p:cNvSpPr>
              <p:nvPr/>
            </p:nvSpPr>
            <p:spPr bwMode="auto">
              <a:xfrm>
                <a:off x="650" y="3386"/>
                <a:ext cx="233"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cells</a:t>
                </a:r>
                <a:endParaRPr lang="en-US" altLang="en-US"/>
              </a:p>
            </p:txBody>
          </p:sp>
          <p:sp>
            <p:nvSpPr>
              <p:cNvPr id="224" name="Rectangle 223">
                <a:extLst>
                  <a:ext uri="{FF2B5EF4-FFF2-40B4-BE49-F238E27FC236}">
                    <a16:creationId xmlns:a16="http://schemas.microsoft.com/office/drawing/2014/main" id="{50E16922-A330-E293-12B1-E366B4D73459}"/>
                  </a:ext>
                </a:extLst>
              </p:cNvPr>
              <p:cNvSpPr>
                <a:spLocks noChangeArrowheads="1"/>
              </p:cNvSpPr>
              <p:nvPr/>
            </p:nvSpPr>
            <p:spPr bwMode="auto">
              <a:xfrm>
                <a:off x="842" y="3386"/>
                <a:ext cx="337"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 of the </a:t>
                </a:r>
                <a:endParaRPr lang="en-US" altLang="en-US"/>
              </a:p>
            </p:txBody>
          </p:sp>
          <p:sp>
            <p:nvSpPr>
              <p:cNvPr id="225" name="Rectangle 224">
                <a:extLst>
                  <a:ext uri="{FF2B5EF4-FFF2-40B4-BE49-F238E27FC236}">
                    <a16:creationId xmlns:a16="http://schemas.microsoft.com/office/drawing/2014/main" id="{55FBFA40-5860-1B53-4F05-8BD1B04CEB12}"/>
                  </a:ext>
                </a:extLst>
              </p:cNvPr>
              <p:cNvSpPr>
                <a:spLocks noChangeArrowheads="1"/>
              </p:cNvSpPr>
              <p:nvPr/>
            </p:nvSpPr>
            <p:spPr bwMode="auto">
              <a:xfrm>
                <a:off x="650" y="3552"/>
                <a:ext cx="22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host</a:t>
                </a:r>
                <a:endParaRPr lang="en-US" altLang="en-US"/>
              </a:p>
            </p:txBody>
          </p:sp>
          <p:sp>
            <p:nvSpPr>
              <p:cNvPr id="226" name="Rectangle 225">
                <a:extLst>
                  <a:ext uri="{FF2B5EF4-FFF2-40B4-BE49-F238E27FC236}">
                    <a16:creationId xmlns:a16="http://schemas.microsoft.com/office/drawing/2014/main" id="{1EE340B1-4145-43FA-EB2F-D368A3201FFA}"/>
                  </a:ext>
                </a:extLst>
              </p:cNvPr>
              <p:cNvSpPr>
                <a:spLocks noChangeArrowheads="1"/>
              </p:cNvSpPr>
              <p:nvPr/>
            </p:nvSpPr>
            <p:spPr bwMode="auto">
              <a:xfrm>
                <a:off x="832" y="3552"/>
                <a:ext cx="6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a:t>
                </a:r>
                <a:endParaRPr lang="en-US" altLang="en-US"/>
              </a:p>
            </p:txBody>
          </p:sp>
          <p:sp>
            <p:nvSpPr>
              <p:cNvPr id="227" name="Rectangle 226">
                <a:extLst>
                  <a:ext uri="{FF2B5EF4-FFF2-40B4-BE49-F238E27FC236}">
                    <a16:creationId xmlns:a16="http://schemas.microsoft.com/office/drawing/2014/main" id="{92010BB9-E6ED-6712-BFC2-1537A2EB935D}"/>
                  </a:ext>
                </a:extLst>
              </p:cNvPr>
              <p:cNvSpPr>
                <a:spLocks noChangeArrowheads="1"/>
              </p:cNvSpPr>
              <p:nvPr/>
            </p:nvSpPr>
            <p:spPr bwMode="auto">
              <a:xfrm>
                <a:off x="859" y="3552"/>
                <a:ext cx="6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 </a:t>
                </a:r>
                <a:endParaRPr lang="en-US" altLang="en-US"/>
              </a:p>
            </p:txBody>
          </p:sp>
          <p:sp>
            <p:nvSpPr>
              <p:cNvPr id="228" name="Rectangle 227">
                <a:extLst>
                  <a:ext uri="{FF2B5EF4-FFF2-40B4-BE49-F238E27FC236}">
                    <a16:creationId xmlns:a16="http://schemas.microsoft.com/office/drawing/2014/main" id="{34834B11-E6FA-CC9A-C648-65B73BFD4A54}"/>
                  </a:ext>
                </a:extLst>
              </p:cNvPr>
              <p:cNvSpPr>
                <a:spLocks noChangeArrowheads="1"/>
              </p:cNvSpPr>
              <p:nvPr/>
            </p:nvSpPr>
            <p:spPr bwMode="auto">
              <a:xfrm>
                <a:off x="1356" y="2890"/>
                <a:ext cx="921"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E6 binds to p53 and </a:t>
                </a:r>
                <a:endParaRPr lang="en-US" altLang="en-US"/>
              </a:p>
            </p:txBody>
          </p:sp>
          <p:sp>
            <p:nvSpPr>
              <p:cNvPr id="229" name="Rectangle 228">
                <a:extLst>
                  <a:ext uri="{FF2B5EF4-FFF2-40B4-BE49-F238E27FC236}">
                    <a16:creationId xmlns:a16="http://schemas.microsoft.com/office/drawing/2014/main" id="{30D87E33-368A-4A9F-A44F-87B78E1ECA14}"/>
                  </a:ext>
                </a:extLst>
              </p:cNvPr>
              <p:cNvSpPr>
                <a:spLocks noChangeArrowheads="1"/>
              </p:cNvSpPr>
              <p:nvPr/>
            </p:nvSpPr>
            <p:spPr bwMode="auto">
              <a:xfrm>
                <a:off x="2237" y="2890"/>
                <a:ext cx="6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 </a:t>
                </a:r>
                <a:endParaRPr lang="en-US" altLang="en-US"/>
              </a:p>
            </p:txBody>
          </p:sp>
          <p:sp>
            <p:nvSpPr>
              <p:cNvPr id="230" name="Rectangle 229">
                <a:extLst>
                  <a:ext uri="{FF2B5EF4-FFF2-40B4-BE49-F238E27FC236}">
                    <a16:creationId xmlns:a16="http://schemas.microsoft.com/office/drawing/2014/main" id="{63B9F1AC-08D0-0883-1F19-4FF6E3FD7690}"/>
                  </a:ext>
                </a:extLst>
              </p:cNvPr>
              <p:cNvSpPr>
                <a:spLocks noChangeArrowheads="1"/>
              </p:cNvSpPr>
              <p:nvPr/>
            </p:nvSpPr>
            <p:spPr bwMode="auto">
              <a:xfrm>
                <a:off x="1356" y="3055"/>
                <a:ext cx="1048"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targets it to degradation</a:t>
                </a:r>
                <a:endParaRPr lang="en-US" altLang="en-US"/>
              </a:p>
            </p:txBody>
          </p:sp>
          <p:sp>
            <p:nvSpPr>
              <p:cNvPr id="231" name="Rectangle 230">
                <a:extLst>
                  <a:ext uri="{FF2B5EF4-FFF2-40B4-BE49-F238E27FC236}">
                    <a16:creationId xmlns:a16="http://schemas.microsoft.com/office/drawing/2014/main" id="{0772C590-26B4-701C-53F0-9386FACDD31A}"/>
                  </a:ext>
                </a:extLst>
              </p:cNvPr>
              <p:cNvSpPr>
                <a:spLocks noChangeArrowheads="1"/>
              </p:cNvSpPr>
              <p:nvPr/>
            </p:nvSpPr>
            <p:spPr bwMode="auto">
              <a:xfrm>
                <a:off x="2364" y="3055"/>
                <a:ext cx="6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a:t>
                </a:r>
                <a:endParaRPr lang="en-US" altLang="en-US"/>
              </a:p>
            </p:txBody>
          </p:sp>
          <p:sp>
            <p:nvSpPr>
              <p:cNvPr id="232" name="Rectangle 231">
                <a:extLst>
                  <a:ext uri="{FF2B5EF4-FFF2-40B4-BE49-F238E27FC236}">
                    <a16:creationId xmlns:a16="http://schemas.microsoft.com/office/drawing/2014/main" id="{68539082-2AC9-F2BF-893A-9553EC59499F}"/>
                  </a:ext>
                </a:extLst>
              </p:cNvPr>
              <p:cNvSpPr>
                <a:spLocks noChangeArrowheads="1"/>
              </p:cNvSpPr>
              <p:nvPr/>
            </p:nvSpPr>
            <p:spPr bwMode="auto">
              <a:xfrm>
                <a:off x="2391" y="3055"/>
                <a:ext cx="6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 </a:t>
                </a:r>
                <a:endParaRPr lang="en-US" altLang="en-US"/>
              </a:p>
            </p:txBody>
          </p:sp>
          <p:sp>
            <p:nvSpPr>
              <p:cNvPr id="233" name="Rectangle 232">
                <a:extLst>
                  <a:ext uri="{FF2B5EF4-FFF2-40B4-BE49-F238E27FC236}">
                    <a16:creationId xmlns:a16="http://schemas.microsoft.com/office/drawing/2014/main" id="{B5A3E570-9D68-05DD-818B-47D1CE8117E8}"/>
                  </a:ext>
                </a:extLst>
              </p:cNvPr>
              <p:cNvSpPr>
                <a:spLocks noChangeArrowheads="1"/>
              </p:cNvSpPr>
              <p:nvPr/>
            </p:nvSpPr>
            <p:spPr bwMode="auto">
              <a:xfrm>
                <a:off x="2418" y="3055"/>
                <a:ext cx="6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 </a:t>
                </a:r>
                <a:endParaRPr lang="en-US" altLang="en-US"/>
              </a:p>
            </p:txBody>
          </p:sp>
          <p:sp>
            <p:nvSpPr>
              <p:cNvPr id="234" name="Rectangle 233">
                <a:extLst>
                  <a:ext uri="{FF2B5EF4-FFF2-40B4-BE49-F238E27FC236}">
                    <a16:creationId xmlns:a16="http://schemas.microsoft.com/office/drawing/2014/main" id="{A9009B72-F2BC-F0FD-BA8A-41630EC94399}"/>
                  </a:ext>
                </a:extLst>
              </p:cNvPr>
              <p:cNvSpPr>
                <a:spLocks noChangeArrowheads="1"/>
              </p:cNvSpPr>
              <p:nvPr/>
            </p:nvSpPr>
            <p:spPr bwMode="auto">
              <a:xfrm>
                <a:off x="2581" y="2890"/>
                <a:ext cx="71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Overexpressed </a:t>
                </a:r>
                <a:endParaRPr lang="en-US" altLang="en-US"/>
              </a:p>
            </p:txBody>
          </p:sp>
          <p:sp>
            <p:nvSpPr>
              <p:cNvPr id="235" name="Rectangle 234">
                <a:extLst>
                  <a:ext uri="{FF2B5EF4-FFF2-40B4-BE49-F238E27FC236}">
                    <a16:creationId xmlns:a16="http://schemas.microsoft.com/office/drawing/2014/main" id="{19E42375-95E3-81C4-F4A2-F2C4582140CE}"/>
                  </a:ext>
                </a:extLst>
              </p:cNvPr>
              <p:cNvSpPr>
                <a:spLocks noChangeArrowheads="1"/>
              </p:cNvSpPr>
              <p:nvPr/>
            </p:nvSpPr>
            <p:spPr bwMode="auto">
              <a:xfrm>
                <a:off x="2581" y="3055"/>
                <a:ext cx="473"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in HPV 16</a:t>
                </a:r>
                <a:endParaRPr lang="en-US" altLang="en-US"/>
              </a:p>
            </p:txBody>
          </p:sp>
          <p:sp>
            <p:nvSpPr>
              <p:cNvPr id="236" name="Rectangle 235">
                <a:extLst>
                  <a:ext uri="{FF2B5EF4-FFF2-40B4-BE49-F238E27FC236}">
                    <a16:creationId xmlns:a16="http://schemas.microsoft.com/office/drawing/2014/main" id="{EB861080-AC8E-3FC7-8FB5-8EA4B871A081}"/>
                  </a:ext>
                </a:extLst>
              </p:cNvPr>
              <p:cNvSpPr>
                <a:spLocks noChangeArrowheads="1"/>
              </p:cNvSpPr>
              <p:nvPr/>
            </p:nvSpPr>
            <p:spPr bwMode="auto">
              <a:xfrm>
                <a:off x="3014" y="3055"/>
                <a:ext cx="258"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/18+ </a:t>
                </a:r>
                <a:endParaRPr lang="en-US" altLang="en-US"/>
              </a:p>
            </p:txBody>
          </p:sp>
          <p:sp>
            <p:nvSpPr>
              <p:cNvPr id="237" name="Rectangle 236">
                <a:extLst>
                  <a:ext uri="{FF2B5EF4-FFF2-40B4-BE49-F238E27FC236}">
                    <a16:creationId xmlns:a16="http://schemas.microsoft.com/office/drawing/2014/main" id="{194A5D1D-FEF7-DE27-5692-7C45F6FD1429}"/>
                  </a:ext>
                </a:extLst>
              </p:cNvPr>
              <p:cNvSpPr>
                <a:spLocks noChangeArrowheads="1"/>
              </p:cNvSpPr>
              <p:nvPr/>
            </p:nvSpPr>
            <p:spPr bwMode="auto">
              <a:xfrm>
                <a:off x="2581" y="3221"/>
                <a:ext cx="36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tumors.</a:t>
                </a:r>
                <a:endParaRPr lang="en-US" altLang="en-US"/>
              </a:p>
            </p:txBody>
          </p:sp>
          <p:sp>
            <p:nvSpPr>
              <p:cNvPr id="238" name="Rectangle 237">
                <a:extLst>
                  <a:ext uri="{FF2B5EF4-FFF2-40B4-BE49-F238E27FC236}">
                    <a16:creationId xmlns:a16="http://schemas.microsoft.com/office/drawing/2014/main" id="{F9ACF63B-94AA-3F27-ED6F-F07828E531F7}"/>
                  </a:ext>
                </a:extLst>
              </p:cNvPr>
              <p:cNvSpPr>
                <a:spLocks noChangeArrowheads="1"/>
              </p:cNvSpPr>
              <p:nvPr/>
            </p:nvSpPr>
            <p:spPr bwMode="auto">
              <a:xfrm>
                <a:off x="2902" y="3221"/>
                <a:ext cx="6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 </a:t>
                </a:r>
                <a:endParaRPr lang="en-US" altLang="en-US"/>
              </a:p>
            </p:txBody>
          </p:sp>
          <p:sp>
            <p:nvSpPr>
              <p:cNvPr id="239" name="Rectangle 238">
                <a:extLst>
                  <a:ext uri="{FF2B5EF4-FFF2-40B4-BE49-F238E27FC236}">
                    <a16:creationId xmlns:a16="http://schemas.microsoft.com/office/drawing/2014/main" id="{13EF280E-EFD3-6FCF-E9E9-C89B6E0C6A65}"/>
                  </a:ext>
                </a:extLst>
              </p:cNvPr>
              <p:cNvSpPr>
                <a:spLocks noChangeArrowheads="1"/>
              </p:cNvSpPr>
              <p:nvPr/>
            </p:nvSpPr>
            <p:spPr bwMode="auto">
              <a:xfrm>
                <a:off x="2581" y="3386"/>
                <a:ext cx="6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 </a:t>
                </a:r>
                <a:endParaRPr lang="en-US" altLang="en-US"/>
              </a:p>
            </p:txBody>
          </p:sp>
          <p:sp>
            <p:nvSpPr>
              <p:cNvPr id="240" name="Rectangle 239">
                <a:extLst>
                  <a:ext uri="{FF2B5EF4-FFF2-40B4-BE49-F238E27FC236}">
                    <a16:creationId xmlns:a16="http://schemas.microsoft.com/office/drawing/2014/main" id="{DBD84308-E24B-B5EE-3B1F-91AA3B6AB193}"/>
                  </a:ext>
                </a:extLst>
              </p:cNvPr>
              <p:cNvSpPr>
                <a:spLocks noChangeArrowheads="1"/>
              </p:cNvSpPr>
              <p:nvPr/>
            </p:nvSpPr>
            <p:spPr bwMode="auto">
              <a:xfrm>
                <a:off x="3392" y="2890"/>
                <a:ext cx="71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Overexpressed </a:t>
                </a:r>
                <a:endParaRPr lang="en-US" altLang="en-US"/>
              </a:p>
            </p:txBody>
          </p:sp>
          <p:sp>
            <p:nvSpPr>
              <p:cNvPr id="241" name="Rectangle 240">
                <a:extLst>
                  <a:ext uri="{FF2B5EF4-FFF2-40B4-BE49-F238E27FC236}">
                    <a16:creationId xmlns:a16="http://schemas.microsoft.com/office/drawing/2014/main" id="{0CC4B7A8-B03E-41B0-C144-91CEC113F4ED}"/>
                  </a:ext>
                </a:extLst>
              </p:cNvPr>
              <p:cNvSpPr>
                <a:spLocks noChangeArrowheads="1"/>
              </p:cNvSpPr>
              <p:nvPr/>
            </p:nvSpPr>
            <p:spPr bwMode="auto">
              <a:xfrm>
                <a:off x="3392" y="3055"/>
                <a:ext cx="443"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in 30% of</a:t>
                </a:r>
                <a:endParaRPr lang="en-US" altLang="en-US"/>
              </a:p>
            </p:txBody>
          </p:sp>
          <p:sp>
            <p:nvSpPr>
              <p:cNvPr id="242" name="Rectangle 241">
                <a:extLst>
                  <a:ext uri="{FF2B5EF4-FFF2-40B4-BE49-F238E27FC236}">
                    <a16:creationId xmlns:a16="http://schemas.microsoft.com/office/drawing/2014/main" id="{41C31D1C-6B3B-3E22-7AE1-918A4BA39062}"/>
                  </a:ext>
                </a:extLst>
              </p:cNvPr>
              <p:cNvSpPr>
                <a:spLocks noChangeArrowheads="1"/>
              </p:cNvSpPr>
              <p:nvPr/>
            </p:nvSpPr>
            <p:spPr bwMode="auto">
              <a:xfrm>
                <a:off x="3793" y="3055"/>
                <a:ext cx="6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 </a:t>
                </a:r>
                <a:endParaRPr lang="en-US" altLang="en-US"/>
              </a:p>
            </p:txBody>
          </p:sp>
          <p:sp>
            <p:nvSpPr>
              <p:cNvPr id="243" name="Rectangle 242">
                <a:extLst>
                  <a:ext uri="{FF2B5EF4-FFF2-40B4-BE49-F238E27FC236}">
                    <a16:creationId xmlns:a16="http://schemas.microsoft.com/office/drawing/2014/main" id="{3C25B34B-5460-13DF-CFAF-C7A4A0739F6E}"/>
                  </a:ext>
                </a:extLst>
              </p:cNvPr>
              <p:cNvSpPr>
                <a:spLocks noChangeArrowheads="1"/>
              </p:cNvSpPr>
              <p:nvPr/>
            </p:nvSpPr>
            <p:spPr bwMode="auto">
              <a:xfrm>
                <a:off x="3392" y="3221"/>
                <a:ext cx="588"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HPV 16/18+ </a:t>
                </a:r>
                <a:endParaRPr lang="en-US" altLang="en-US"/>
              </a:p>
            </p:txBody>
          </p:sp>
          <p:sp>
            <p:nvSpPr>
              <p:cNvPr id="244" name="Rectangle 243">
                <a:extLst>
                  <a:ext uri="{FF2B5EF4-FFF2-40B4-BE49-F238E27FC236}">
                    <a16:creationId xmlns:a16="http://schemas.microsoft.com/office/drawing/2014/main" id="{BA634D4B-57A6-E756-A0AC-44CC00F0CC23}"/>
                  </a:ext>
                </a:extLst>
              </p:cNvPr>
              <p:cNvSpPr>
                <a:spLocks noChangeArrowheads="1"/>
              </p:cNvSpPr>
              <p:nvPr/>
            </p:nvSpPr>
            <p:spPr bwMode="auto">
              <a:xfrm>
                <a:off x="3392" y="3386"/>
                <a:ext cx="71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positive tumors.</a:t>
                </a:r>
                <a:endParaRPr lang="en-US" altLang="en-US"/>
              </a:p>
            </p:txBody>
          </p:sp>
          <p:sp>
            <p:nvSpPr>
              <p:cNvPr id="245" name="Rectangle 244">
                <a:extLst>
                  <a:ext uri="{FF2B5EF4-FFF2-40B4-BE49-F238E27FC236}">
                    <a16:creationId xmlns:a16="http://schemas.microsoft.com/office/drawing/2014/main" id="{585C9A3B-8FD1-14F6-87FC-423F1A72AB23}"/>
                  </a:ext>
                </a:extLst>
              </p:cNvPr>
              <p:cNvSpPr>
                <a:spLocks noChangeArrowheads="1"/>
              </p:cNvSpPr>
              <p:nvPr/>
            </p:nvSpPr>
            <p:spPr bwMode="auto">
              <a:xfrm>
                <a:off x="4065" y="3386"/>
                <a:ext cx="6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 </a:t>
                </a:r>
                <a:endParaRPr lang="en-US" altLang="en-US"/>
              </a:p>
            </p:txBody>
          </p:sp>
          <p:sp>
            <p:nvSpPr>
              <p:cNvPr id="246" name="Rectangle 245">
                <a:extLst>
                  <a:ext uri="{FF2B5EF4-FFF2-40B4-BE49-F238E27FC236}">
                    <a16:creationId xmlns:a16="http://schemas.microsoft.com/office/drawing/2014/main" id="{374F6431-F0BD-07C2-5FE4-EDB1874E1A56}"/>
                  </a:ext>
                </a:extLst>
              </p:cNvPr>
              <p:cNvSpPr>
                <a:spLocks noChangeArrowheads="1"/>
              </p:cNvSpPr>
              <p:nvPr/>
            </p:nvSpPr>
            <p:spPr bwMode="auto">
              <a:xfrm>
                <a:off x="3392" y="3552"/>
                <a:ext cx="6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 </a:t>
                </a:r>
                <a:endParaRPr lang="en-US" altLang="en-US"/>
              </a:p>
            </p:txBody>
          </p:sp>
        </p:grpSp>
        <p:sp>
          <p:nvSpPr>
            <p:cNvPr id="7" name="Rectangle 6">
              <a:extLst>
                <a:ext uri="{FF2B5EF4-FFF2-40B4-BE49-F238E27FC236}">
                  <a16:creationId xmlns:a16="http://schemas.microsoft.com/office/drawing/2014/main" id="{0916EFAA-8596-34CB-B7F0-D9B0E2ADF546}"/>
                </a:ext>
              </a:extLst>
            </p:cNvPr>
            <p:cNvSpPr>
              <a:spLocks noChangeArrowheads="1"/>
            </p:cNvSpPr>
            <p:nvPr/>
          </p:nvSpPr>
          <p:spPr bwMode="auto">
            <a:xfrm>
              <a:off x="4198" y="2890"/>
              <a:ext cx="1331"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E7 binds to pRb and targets it </a:t>
              </a:r>
              <a:endParaRPr lang="en-US" altLang="en-US"/>
            </a:p>
          </p:txBody>
        </p:sp>
        <p:sp>
          <p:nvSpPr>
            <p:cNvPr id="8" name="Rectangle 7">
              <a:extLst>
                <a:ext uri="{FF2B5EF4-FFF2-40B4-BE49-F238E27FC236}">
                  <a16:creationId xmlns:a16="http://schemas.microsoft.com/office/drawing/2014/main" id="{415DB014-0F5B-613B-06AA-094EF99D828B}"/>
                </a:ext>
              </a:extLst>
            </p:cNvPr>
            <p:cNvSpPr>
              <a:spLocks noChangeArrowheads="1"/>
            </p:cNvSpPr>
            <p:nvPr/>
          </p:nvSpPr>
          <p:spPr bwMode="auto">
            <a:xfrm>
              <a:off x="4198" y="3055"/>
              <a:ext cx="653"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to degradation</a:t>
              </a:r>
              <a:endParaRPr lang="en-US" altLang="en-US"/>
            </a:p>
          </p:txBody>
        </p:sp>
        <p:sp>
          <p:nvSpPr>
            <p:cNvPr id="9" name="Rectangle 8">
              <a:extLst>
                <a:ext uri="{FF2B5EF4-FFF2-40B4-BE49-F238E27FC236}">
                  <a16:creationId xmlns:a16="http://schemas.microsoft.com/office/drawing/2014/main" id="{6014EFC3-03CC-FFEA-AAFA-8D3B5934DC2C}"/>
                </a:ext>
              </a:extLst>
            </p:cNvPr>
            <p:cNvSpPr>
              <a:spLocks noChangeArrowheads="1"/>
            </p:cNvSpPr>
            <p:nvPr/>
          </p:nvSpPr>
          <p:spPr bwMode="auto">
            <a:xfrm>
              <a:off x="4812" y="3055"/>
              <a:ext cx="6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a:t>
              </a:r>
              <a:endParaRPr lang="en-US" altLang="en-US"/>
            </a:p>
          </p:txBody>
        </p:sp>
        <p:sp>
          <p:nvSpPr>
            <p:cNvPr id="10" name="Rectangle 9">
              <a:extLst>
                <a:ext uri="{FF2B5EF4-FFF2-40B4-BE49-F238E27FC236}">
                  <a16:creationId xmlns:a16="http://schemas.microsoft.com/office/drawing/2014/main" id="{230979DE-E109-179A-05C0-D3292200C2C2}"/>
                </a:ext>
              </a:extLst>
            </p:cNvPr>
            <p:cNvSpPr>
              <a:spLocks noChangeArrowheads="1"/>
            </p:cNvSpPr>
            <p:nvPr/>
          </p:nvSpPr>
          <p:spPr bwMode="auto">
            <a:xfrm>
              <a:off x="4839" y="3055"/>
              <a:ext cx="6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 </a:t>
              </a:r>
              <a:endParaRPr lang="en-US" altLang="en-US"/>
            </a:p>
          </p:txBody>
        </p:sp>
        <p:sp>
          <p:nvSpPr>
            <p:cNvPr id="11" name="Rectangle 10">
              <a:extLst>
                <a:ext uri="{FF2B5EF4-FFF2-40B4-BE49-F238E27FC236}">
                  <a16:creationId xmlns:a16="http://schemas.microsoft.com/office/drawing/2014/main" id="{4D2AF781-B16D-7D2B-ACAF-550A330857AE}"/>
                </a:ext>
              </a:extLst>
            </p:cNvPr>
            <p:cNvSpPr>
              <a:spLocks noChangeArrowheads="1"/>
            </p:cNvSpPr>
            <p:nvPr/>
          </p:nvSpPr>
          <p:spPr bwMode="auto">
            <a:xfrm>
              <a:off x="241" y="288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12" name="Rectangle 11">
              <a:extLst>
                <a:ext uri="{FF2B5EF4-FFF2-40B4-BE49-F238E27FC236}">
                  <a16:creationId xmlns:a16="http://schemas.microsoft.com/office/drawing/2014/main" id="{250FBF02-ED2D-1A5C-5AF6-E8CBA31837BD}"/>
                </a:ext>
              </a:extLst>
            </p:cNvPr>
            <p:cNvSpPr>
              <a:spLocks noChangeArrowheads="1"/>
            </p:cNvSpPr>
            <p:nvPr/>
          </p:nvSpPr>
          <p:spPr bwMode="auto">
            <a:xfrm>
              <a:off x="245" y="2882"/>
              <a:ext cx="36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13" name="Rectangle 12">
              <a:extLst>
                <a:ext uri="{FF2B5EF4-FFF2-40B4-BE49-F238E27FC236}">
                  <a16:creationId xmlns:a16="http://schemas.microsoft.com/office/drawing/2014/main" id="{B4509A52-D3BA-8EAE-6D81-81379EBAFF95}"/>
                </a:ext>
              </a:extLst>
            </p:cNvPr>
            <p:cNvSpPr>
              <a:spLocks noChangeArrowheads="1"/>
            </p:cNvSpPr>
            <p:nvPr/>
          </p:nvSpPr>
          <p:spPr bwMode="auto">
            <a:xfrm>
              <a:off x="605" y="288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14" name="Rectangle 13">
              <a:extLst>
                <a:ext uri="{FF2B5EF4-FFF2-40B4-BE49-F238E27FC236}">
                  <a16:creationId xmlns:a16="http://schemas.microsoft.com/office/drawing/2014/main" id="{5FCE52E6-7056-7565-D886-72EF47033ADF}"/>
                </a:ext>
              </a:extLst>
            </p:cNvPr>
            <p:cNvSpPr>
              <a:spLocks noChangeArrowheads="1"/>
            </p:cNvSpPr>
            <p:nvPr/>
          </p:nvSpPr>
          <p:spPr bwMode="auto">
            <a:xfrm>
              <a:off x="609" y="2882"/>
              <a:ext cx="70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15" name="Rectangle 14">
              <a:extLst>
                <a:ext uri="{FF2B5EF4-FFF2-40B4-BE49-F238E27FC236}">
                  <a16:creationId xmlns:a16="http://schemas.microsoft.com/office/drawing/2014/main" id="{FAB5A843-452D-54EE-0FA2-D2BA8E2BCA87}"/>
                </a:ext>
              </a:extLst>
            </p:cNvPr>
            <p:cNvSpPr>
              <a:spLocks noChangeArrowheads="1"/>
            </p:cNvSpPr>
            <p:nvPr/>
          </p:nvSpPr>
          <p:spPr bwMode="auto">
            <a:xfrm>
              <a:off x="1310" y="288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16" name="Rectangle 15">
              <a:extLst>
                <a:ext uri="{FF2B5EF4-FFF2-40B4-BE49-F238E27FC236}">
                  <a16:creationId xmlns:a16="http://schemas.microsoft.com/office/drawing/2014/main" id="{66D05EBD-ADCA-67DE-541E-A1B6397AD600}"/>
                </a:ext>
              </a:extLst>
            </p:cNvPr>
            <p:cNvSpPr>
              <a:spLocks noChangeArrowheads="1"/>
            </p:cNvSpPr>
            <p:nvPr/>
          </p:nvSpPr>
          <p:spPr bwMode="auto">
            <a:xfrm>
              <a:off x="1314" y="2882"/>
              <a:ext cx="122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17" name="Rectangle 16">
              <a:extLst>
                <a:ext uri="{FF2B5EF4-FFF2-40B4-BE49-F238E27FC236}">
                  <a16:creationId xmlns:a16="http://schemas.microsoft.com/office/drawing/2014/main" id="{F5B7C00A-C627-5B0D-C304-2F7CA5511420}"/>
                </a:ext>
              </a:extLst>
            </p:cNvPr>
            <p:cNvSpPr>
              <a:spLocks noChangeArrowheads="1"/>
            </p:cNvSpPr>
            <p:nvPr/>
          </p:nvSpPr>
          <p:spPr bwMode="auto">
            <a:xfrm>
              <a:off x="2536" y="288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18" name="Rectangle 17">
              <a:extLst>
                <a:ext uri="{FF2B5EF4-FFF2-40B4-BE49-F238E27FC236}">
                  <a16:creationId xmlns:a16="http://schemas.microsoft.com/office/drawing/2014/main" id="{44714454-3250-F3F4-A904-78D3BC25C0E6}"/>
                </a:ext>
              </a:extLst>
            </p:cNvPr>
            <p:cNvSpPr>
              <a:spLocks noChangeArrowheads="1"/>
            </p:cNvSpPr>
            <p:nvPr/>
          </p:nvSpPr>
          <p:spPr bwMode="auto">
            <a:xfrm>
              <a:off x="2540" y="2882"/>
              <a:ext cx="80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19" name="Rectangle 18">
              <a:extLst>
                <a:ext uri="{FF2B5EF4-FFF2-40B4-BE49-F238E27FC236}">
                  <a16:creationId xmlns:a16="http://schemas.microsoft.com/office/drawing/2014/main" id="{684BA25D-C10A-E2D5-54AB-48CC2EB12515}"/>
                </a:ext>
              </a:extLst>
            </p:cNvPr>
            <p:cNvSpPr>
              <a:spLocks noChangeArrowheads="1"/>
            </p:cNvSpPr>
            <p:nvPr/>
          </p:nvSpPr>
          <p:spPr bwMode="auto">
            <a:xfrm>
              <a:off x="3346" y="288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20" name="Rectangle 19">
              <a:extLst>
                <a:ext uri="{FF2B5EF4-FFF2-40B4-BE49-F238E27FC236}">
                  <a16:creationId xmlns:a16="http://schemas.microsoft.com/office/drawing/2014/main" id="{6F0A4EC4-02E2-4A3C-E469-7297D31BB25D}"/>
                </a:ext>
              </a:extLst>
            </p:cNvPr>
            <p:cNvSpPr>
              <a:spLocks noChangeArrowheads="1"/>
            </p:cNvSpPr>
            <p:nvPr/>
          </p:nvSpPr>
          <p:spPr bwMode="auto">
            <a:xfrm>
              <a:off x="3350" y="2882"/>
              <a:ext cx="80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21" name="Rectangle 20">
              <a:extLst>
                <a:ext uri="{FF2B5EF4-FFF2-40B4-BE49-F238E27FC236}">
                  <a16:creationId xmlns:a16="http://schemas.microsoft.com/office/drawing/2014/main" id="{FA1B0A1F-2688-38E3-7622-022DA4D19021}"/>
                </a:ext>
              </a:extLst>
            </p:cNvPr>
            <p:cNvSpPr>
              <a:spLocks noChangeArrowheads="1"/>
            </p:cNvSpPr>
            <p:nvPr/>
          </p:nvSpPr>
          <p:spPr bwMode="auto">
            <a:xfrm>
              <a:off x="4153" y="288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22" name="Rectangle 21">
              <a:extLst>
                <a:ext uri="{FF2B5EF4-FFF2-40B4-BE49-F238E27FC236}">
                  <a16:creationId xmlns:a16="http://schemas.microsoft.com/office/drawing/2014/main" id="{A249402B-241B-293A-6EC9-93BF8A10DEE9}"/>
                </a:ext>
              </a:extLst>
            </p:cNvPr>
            <p:cNvSpPr>
              <a:spLocks noChangeArrowheads="1"/>
            </p:cNvSpPr>
            <p:nvPr/>
          </p:nvSpPr>
          <p:spPr bwMode="auto">
            <a:xfrm>
              <a:off x="4157" y="2882"/>
              <a:ext cx="135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23" name="Rectangle 22">
              <a:extLst>
                <a:ext uri="{FF2B5EF4-FFF2-40B4-BE49-F238E27FC236}">
                  <a16:creationId xmlns:a16="http://schemas.microsoft.com/office/drawing/2014/main" id="{BDBACF0B-5BF5-B064-6FEF-735F5757F2C0}"/>
                </a:ext>
              </a:extLst>
            </p:cNvPr>
            <p:cNvSpPr>
              <a:spLocks noChangeArrowheads="1"/>
            </p:cNvSpPr>
            <p:nvPr/>
          </p:nvSpPr>
          <p:spPr bwMode="auto">
            <a:xfrm>
              <a:off x="5511" y="288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24" name="Rectangle 23">
              <a:extLst>
                <a:ext uri="{FF2B5EF4-FFF2-40B4-BE49-F238E27FC236}">
                  <a16:creationId xmlns:a16="http://schemas.microsoft.com/office/drawing/2014/main" id="{63052E52-AB0B-0098-6C74-57546BD297CB}"/>
                </a:ext>
              </a:extLst>
            </p:cNvPr>
            <p:cNvSpPr>
              <a:spLocks noChangeArrowheads="1"/>
            </p:cNvSpPr>
            <p:nvPr/>
          </p:nvSpPr>
          <p:spPr bwMode="auto">
            <a:xfrm>
              <a:off x="241" y="2886"/>
              <a:ext cx="4" cy="8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25" name="Rectangle 24">
              <a:extLst>
                <a:ext uri="{FF2B5EF4-FFF2-40B4-BE49-F238E27FC236}">
                  <a16:creationId xmlns:a16="http://schemas.microsoft.com/office/drawing/2014/main" id="{4B5601BE-52A8-CB75-198E-10F0AE75F3E9}"/>
                </a:ext>
              </a:extLst>
            </p:cNvPr>
            <p:cNvSpPr>
              <a:spLocks noChangeArrowheads="1"/>
            </p:cNvSpPr>
            <p:nvPr/>
          </p:nvSpPr>
          <p:spPr bwMode="auto">
            <a:xfrm>
              <a:off x="241" y="3714"/>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26" name="Rectangle 25">
              <a:extLst>
                <a:ext uri="{FF2B5EF4-FFF2-40B4-BE49-F238E27FC236}">
                  <a16:creationId xmlns:a16="http://schemas.microsoft.com/office/drawing/2014/main" id="{40D0DB52-55B8-19DB-E692-7BA2667FDD66}"/>
                </a:ext>
              </a:extLst>
            </p:cNvPr>
            <p:cNvSpPr>
              <a:spLocks noChangeArrowheads="1"/>
            </p:cNvSpPr>
            <p:nvPr/>
          </p:nvSpPr>
          <p:spPr bwMode="auto">
            <a:xfrm>
              <a:off x="241" y="3714"/>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27" name="Rectangle 26">
              <a:extLst>
                <a:ext uri="{FF2B5EF4-FFF2-40B4-BE49-F238E27FC236}">
                  <a16:creationId xmlns:a16="http://schemas.microsoft.com/office/drawing/2014/main" id="{1606C8D5-B28D-302E-E5F3-B40F32483A8C}"/>
                </a:ext>
              </a:extLst>
            </p:cNvPr>
            <p:cNvSpPr>
              <a:spLocks noChangeArrowheads="1"/>
            </p:cNvSpPr>
            <p:nvPr/>
          </p:nvSpPr>
          <p:spPr bwMode="auto">
            <a:xfrm>
              <a:off x="245" y="3714"/>
              <a:ext cx="36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28" name="Rectangle 27">
              <a:extLst>
                <a:ext uri="{FF2B5EF4-FFF2-40B4-BE49-F238E27FC236}">
                  <a16:creationId xmlns:a16="http://schemas.microsoft.com/office/drawing/2014/main" id="{BB65833A-07C2-82DD-CF78-8257F924776B}"/>
                </a:ext>
              </a:extLst>
            </p:cNvPr>
            <p:cNvSpPr>
              <a:spLocks noChangeArrowheads="1"/>
            </p:cNvSpPr>
            <p:nvPr/>
          </p:nvSpPr>
          <p:spPr bwMode="auto">
            <a:xfrm>
              <a:off x="605" y="2886"/>
              <a:ext cx="4" cy="8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29" name="Rectangle 28">
              <a:extLst>
                <a:ext uri="{FF2B5EF4-FFF2-40B4-BE49-F238E27FC236}">
                  <a16:creationId xmlns:a16="http://schemas.microsoft.com/office/drawing/2014/main" id="{140075A9-D56B-ECC4-B148-0EDB81B93898}"/>
                </a:ext>
              </a:extLst>
            </p:cNvPr>
            <p:cNvSpPr>
              <a:spLocks noChangeArrowheads="1"/>
            </p:cNvSpPr>
            <p:nvPr/>
          </p:nvSpPr>
          <p:spPr bwMode="auto">
            <a:xfrm>
              <a:off x="605" y="3714"/>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30" name="Rectangle 29">
              <a:extLst>
                <a:ext uri="{FF2B5EF4-FFF2-40B4-BE49-F238E27FC236}">
                  <a16:creationId xmlns:a16="http://schemas.microsoft.com/office/drawing/2014/main" id="{6F1A0325-B0E9-C3FE-8F21-A9BB54F44F0E}"/>
                </a:ext>
              </a:extLst>
            </p:cNvPr>
            <p:cNvSpPr>
              <a:spLocks noChangeArrowheads="1"/>
            </p:cNvSpPr>
            <p:nvPr/>
          </p:nvSpPr>
          <p:spPr bwMode="auto">
            <a:xfrm>
              <a:off x="609" y="3714"/>
              <a:ext cx="70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31" name="Rectangle 30">
              <a:extLst>
                <a:ext uri="{FF2B5EF4-FFF2-40B4-BE49-F238E27FC236}">
                  <a16:creationId xmlns:a16="http://schemas.microsoft.com/office/drawing/2014/main" id="{DFCD46B1-B749-E641-22ED-8EB9ACE60672}"/>
                </a:ext>
              </a:extLst>
            </p:cNvPr>
            <p:cNvSpPr>
              <a:spLocks noChangeArrowheads="1"/>
            </p:cNvSpPr>
            <p:nvPr/>
          </p:nvSpPr>
          <p:spPr bwMode="auto">
            <a:xfrm>
              <a:off x="1310" y="2886"/>
              <a:ext cx="4" cy="8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32" name="Rectangle 31">
              <a:extLst>
                <a:ext uri="{FF2B5EF4-FFF2-40B4-BE49-F238E27FC236}">
                  <a16:creationId xmlns:a16="http://schemas.microsoft.com/office/drawing/2014/main" id="{17EFAA03-2AFE-2F1C-B51B-F5939B0F9EAC}"/>
                </a:ext>
              </a:extLst>
            </p:cNvPr>
            <p:cNvSpPr>
              <a:spLocks noChangeArrowheads="1"/>
            </p:cNvSpPr>
            <p:nvPr/>
          </p:nvSpPr>
          <p:spPr bwMode="auto">
            <a:xfrm>
              <a:off x="1310" y="3714"/>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33" name="Rectangle 32">
              <a:extLst>
                <a:ext uri="{FF2B5EF4-FFF2-40B4-BE49-F238E27FC236}">
                  <a16:creationId xmlns:a16="http://schemas.microsoft.com/office/drawing/2014/main" id="{6AE34112-BDE5-D627-62DC-95ECA77802E4}"/>
                </a:ext>
              </a:extLst>
            </p:cNvPr>
            <p:cNvSpPr>
              <a:spLocks noChangeArrowheads="1"/>
            </p:cNvSpPr>
            <p:nvPr/>
          </p:nvSpPr>
          <p:spPr bwMode="auto">
            <a:xfrm>
              <a:off x="1314" y="3714"/>
              <a:ext cx="122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34" name="Rectangle 33">
              <a:extLst>
                <a:ext uri="{FF2B5EF4-FFF2-40B4-BE49-F238E27FC236}">
                  <a16:creationId xmlns:a16="http://schemas.microsoft.com/office/drawing/2014/main" id="{1E59E1CA-5610-99DF-7267-65A3FB429B60}"/>
                </a:ext>
              </a:extLst>
            </p:cNvPr>
            <p:cNvSpPr>
              <a:spLocks noChangeArrowheads="1"/>
            </p:cNvSpPr>
            <p:nvPr/>
          </p:nvSpPr>
          <p:spPr bwMode="auto">
            <a:xfrm>
              <a:off x="2536" y="2886"/>
              <a:ext cx="4" cy="8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35" name="Rectangle 34">
              <a:extLst>
                <a:ext uri="{FF2B5EF4-FFF2-40B4-BE49-F238E27FC236}">
                  <a16:creationId xmlns:a16="http://schemas.microsoft.com/office/drawing/2014/main" id="{EE550120-DC4A-C9B7-94D7-6BADAAF23A17}"/>
                </a:ext>
              </a:extLst>
            </p:cNvPr>
            <p:cNvSpPr>
              <a:spLocks noChangeArrowheads="1"/>
            </p:cNvSpPr>
            <p:nvPr/>
          </p:nvSpPr>
          <p:spPr bwMode="auto">
            <a:xfrm>
              <a:off x="2536" y="3714"/>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36" name="Rectangle 35">
              <a:extLst>
                <a:ext uri="{FF2B5EF4-FFF2-40B4-BE49-F238E27FC236}">
                  <a16:creationId xmlns:a16="http://schemas.microsoft.com/office/drawing/2014/main" id="{5BDD310D-A583-3F6A-510C-2A1446682188}"/>
                </a:ext>
              </a:extLst>
            </p:cNvPr>
            <p:cNvSpPr>
              <a:spLocks noChangeArrowheads="1"/>
            </p:cNvSpPr>
            <p:nvPr/>
          </p:nvSpPr>
          <p:spPr bwMode="auto">
            <a:xfrm>
              <a:off x="2540" y="3714"/>
              <a:ext cx="80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37" name="Rectangle 36">
              <a:extLst>
                <a:ext uri="{FF2B5EF4-FFF2-40B4-BE49-F238E27FC236}">
                  <a16:creationId xmlns:a16="http://schemas.microsoft.com/office/drawing/2014/main" id="{AC5167D8-C941-4986-DE56-7D733D70A2CC}"/>
                </a:ext>
              </a:extLst>
            </p:cNvPr>
            <p:cNvSpPr>
              <a:spLocks noChangeArrowheads="1"/>
            </p:cNvSpPr>
            <p:nvPr/>
          </p:nvSpPr>
          <p:spPr bwMode="auto">
            <a:xfrm>
              <a:off x="3346" y="2886"/>
              <a:ext cx="4" cy="8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38" name="Rectangle 37">
              <a:extLst>
                <a:ext uri="{FF2B5EF4-FFF2-40B4-BE49-F238E27FC236}">
                  <a16:creationId xmlns:a16="http://schemas.microsoft.com/office/drawing/2014/main" id="{9BFEAEC9-7E0D-48BB-0E97-8168E80E711C}"/>
                </a:ext>
              </a:extLst>
            </p:cNvPr>
            <p:cNvSpPr>
              <a:spLocks noChangeArrowheads="1"/>
            </p:cNvSpPr>
            <p:nvPr/>
          </p:nvSpPr>
          <p:spPr bwMode="auto">
            <a:xfrm>
              <a:off x="3346" y="3714"/>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39" name="Rectangle 38">
              <a:extLst>
                <a:ext uri="{FF2B5EF4-FFF2-40B4-BE49-F238E27FC236}">
                  <a16:creationId xmlns:a16="http://schemas.microsoft.com/office/drawing/2014/main" id="{6C23D68F-CF33-EAB0-5A9A-DD11DAED3D82}"/>
                </a:ext>
              </a:extLst>
            </p:cNvPr>
            <p:cNvSpPr>
              <a:spLocks noChangeArrowheads="1"/>
            </p:cNvSpPr>
            <p:nvPr/>
          </p:nvSpPr>
          <p:spPr bwMode="auto">
            <a:xfrm>
              <a:off x="3350" y="3714"/>
              <a:ext cx="80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40" name="Rectangle 39">
              <a:extLst>
                <a:ext uri="{FF2B5EF4-FFF2-40B4-BE49-F238E27FC236}">
                  <a16:creationId xmlns:a16="http://schemas.microsoft.com/office/drawing/2014/main" id="{96E2C59D-8A42-BCFC-3B28-581046EE5B41}"/>
                </a:ext>
              </a:extLst>
            </p:cNvPr>
            <p:cNvSpPr>
              <a:spLocks noChangeArrowheads="1"/>
            </p:cNvSpPr>
            <p:nvPr/>
          </p:nvSpPr>
          <p:spPr bwMode="auto">
            <a:xfrm>
              <a:off x="4153" y="2886"/>
              <a:ext cx="4" cy="8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41" name="Rectangle 40">
              <a:extLst>
                <a:ext uri="{FF2B5EF4-FFF2-40B4-BE49-F238E27FC236}">
                  <a16:creationId xmlns:a16="http://schemas.microsoft.com/office/drawing/2014/main" id="{39823B74-4FE3-5C2D-97BF-97200E7BA4D9}"/>
                </a:ext>
              </a:extLst>
            </p:cNvPr>
            <p:cNvSpPr>
              <a:spLocks noChangeArrowheads="1"/>
            </p:cNvSpPr>
            <p:nvPr/>
          </p:nvSpPr>
          <p:spPr bwMode="auto">
            <a:xfrm>
              <a:off x="4153" y="3714"/>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42" name="Rectangle 41">
              <a:extLst>
                <a:ext uri="{FF2B5EF4-FFF2-40B4-BE49-F238E27FC236}">
                  <a16:creationId xmlns:a16="http://schemas.microsoft.com/office/drawing/2014/main" id="{2CBA6502-8388-63B8-7D62-A9D7D3D3E0BD}"/>
                </a:ext>
              </a:extLst>
            </p:cNvPr>
            <p:cNvSpPr>
              <a:spLocks noChangeArrowheads="1"/>
            </p:cNvSpPr>
            <p:nvPr/>
          </p:nvSpPr>
          <p:spPr bwMode="auto">
            <a:xfrm>
              <a:off x="4157" y="3714"/>
              <a:ext cx="135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43" name="Rectangle 42">
              <a:extLst>
                <a:ext uri="{FF2B5EF4-FFF2-40B4-BE49-F238E27FC236}">
                  <a16:creationId xmlns:a16="http://schemas.microsoft.com/office/drawing/2014/main" id="{CCD1EFD1-93A0-FFBE-F8F8-957A18F4A76E}"/>
                </a:ext>
              </a:extLst>
            </p:cNvPr>
            <p:cNvSpPr>
              <a:spLocks noChangeArrowheads="1"/>
            </p:cNvSpPr>
            <p:nvPr/>
          </p:nvSpPr>
          <p:spPr bwMode="auto">
            <a:xfrm>
              <a:off x="5511" y="2886"/>
              <a:ext cx="4" cy="8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44" name="Rectangle 43">
              <a:extLst>
                <a:ext uri="{FF2B5EF4-FFF2-40B4-BE49-F238E27FC236}">
                  <a16:creationId xmlns:a16="http://schemas.microsoft.com/office/drawing/2014/main" id="{9DAF6060-472E-92FC-2516-D4A28802A8DA}"/>
                </a:ext>
              </a:extLst>
            </p:cNvPr>
            <p:cNvSpPr>
              <a:spLocks noChangeArrowheads="1"/>
            </p:cNvSpPr>
            <p:nvPr/>
          </p:nvSpPr>
          <p:spPr bwMode="auto">
            <a:xfrm>
              <a:off x="5511" y="3714"/>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45" name="Rectangle 44">
              <a:extLst>
                <a:ext uri="{FF2B5EF4-FFF2-40B4-BE49-F238E27FC236}">
                  <a16:creationId xmlns:a16="http://schemas.microsoft.com/office/drawing/2014/main" id="{9688E71B-E451-28C8-22EF-1870588F07BA}"/>
                </a:ext>
              </a:extLst>
            </p:cNvPr>
            <p:cNvSpPr>
              <a:spLocks noChangeArrowheads="1"/>
            </p:cNvSpPr>
            <p:nvPr/>
          </p:nvSpPr>
          <p:spPr bwMode="auto">
            <a:xfrm>
              <a:off x="5511" y="3714"/>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GB"/>
            </a:p>
          </p:txBody>
        </p:sp>
        <p:sp>
          <p:nvSpPr>
            <p:cNvPr id="46" name="Rectangle 45">
              <a:extLst>
                <a:ext uri="{FF2B5EF4-FFF2-40B4-BE49-F238E27FC236}">
                  <a16:creationId xmlns:a16="http://schemas.microsoft.com/office/drawing/2014/main" id="{F5D75C07-304D-3EF5-2213-29BE9A845C48}"/>
                </a:ext>
              </a:extLst>
            </p:cNvPr>
            <p:cNvSpPr>
              <a:spLocks noChangeArrowheads="1"/>
            </p:cNvSpPr>
            <p:nvPr/>
          </p:nvSpPr>
          <p:spPr bwMode="auto">
            <a:xfrm>
              <a:off x="286" y="3720"/>
              <a:ext cx="6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r>
                <a:rPr lang="en-US" altLang="en-US">
                  <a:solidFill>
                    <a:srgbClr val="000000"/>
                  </a:solidFill>
                </a:rPr>
                <a:t> </a:t>
              </a:r>
              <a:endParaRPr lang="en-US" altLang="en-US"/>
            </a:p>
          </p:txBody>
        </p:sp>
      </p:grpSp>
    </p:spTree>
    <p:extLst>
      <p:ext uri="{BB962C8B-B14F-4D97-AF65-F5344CB8AC3E}">
        <p14:creationId xmlns:p14="http://schemas.microsoft.com/office/powerpoint/2010/main" val="3529983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9AEC35-0D3E-1A1F-2EE2-7F2F802B88D3}"/>
              </a:ext>
            </a:extLst>
          </p:cNvPr>
          <p:cNvSpPr txBox="1"/>
          <p:nvPr/>
        </p:nvSpPr>
        <p:spPr>
          <a:xfrm>
            <a:off x="548640" y="2011680"/>
            <a:ext cx="8046719" cy="2031325"/>
          </a:xfrm>
          <a:prstGeom prst="rect">
            <a:avLst/>
          </a:prstGeom>
          <a:noFill/>
        </p:spPr>
        <p:txBody>
          <a:bodyPr wrap="square" rtlCol="0">
            <a:spAutoFit/>
          </a:bodyPr>
          <a:lstStyle/>
          <a:p>
            <a:pPr algn="ctr"/>
            <a:r>
              <a:rPr lang="lv-LV" b="1" dirty="0" err="1">
                <a:solidFill>
                  <a:srgbClr val="3333FF"/>
                </a:solidFill>
                <a:latin typeface="Comic Sans MS" panose="030F0702030302020204" pitchFamily="66" charset="0"/>
              </a:rPr>
              <a:t>Acknowledgements</a:t>
            </a:r>
            <a:r>
              <a:rPr lang="lv-LV" b="1" dirty="0">
                <a:solidFill>
                  <a:srgbClr val="3333FF"/>
                </a:solidFill>
                <a:latin typeface="Comic Sans MS" panose="030F0702030302020204" pitchFamily="66" charset="0"/>
              </a:rPr>
              <a:t>: </a:t>
            </a:r>
          </a:p>
          <a:p>
            <a:pPr algn="ctr"/>
            <a:endParaRPr lang="lv-LV" b="1" dirty="0">
              <a:solidFill>
                <a:srgbClr val="3333FF"/>
              </a:solidFill>
              <a:latin typeface="Comic Sans MS" panose="030F0702030302020204" pitchFamily="66" charset="0"/>
            </a:endParaRPr>
          </a:p>
          <a:p>
            <a:pPr marL="285750" indent="-285750" algn="ctr">
              <a:buFont typeface="Arial" panose="020B0604020202020204" pitchFamily="34" charset="0"/>
              <a:buChar char="•"/>
            </a:pPr>
            <a:r>
              <a:rPr lang="lv-LV" dirty="0" err="1">
                <a:solidFill>
                  <a:srgbClr val="3333FF"/>
                </a:solidFill>
                <a:latin typeface="Comic Sans MS" panose="030F0702030302020204" pitchFamily="66" charset="0"/>
              </a:rPr>
              <a:t>This</a:t>
            </a:r>
            <a:r>
              <a:rPr lang="lv-LV" dirty="0">
                <a:solidFill>
                  <a:srgbClr val="3333FF"/>
                </a:solidFill>
                <a:latin typeface="Comic Sans MS" panose="030F0702030302020204" pitchFamily="66" charset="0"/>
              </a:rPr>
              <a:t> </a:t>
            </a:r>
            <a:r>
              <a:rPr lang="lv-LV" dirty="0" err="1">
                <a:solidFill>
                  <a:srgbClr val="3333FF"/>
                </a:solidFill>
                <a:latin typeface="Comic Sans MS" panose="030F0702030302020204" pitchFamily="66" charset="0"/>
              </a:rPr>
              <a:t>work</a:t>
            </a:r>
            <a:r>
              <a:rPr lang="lv-LV" dirty="0">
                <a:solidFill>
                  <a:srgbClr val="3333FF"/>
                </a:solidFill>
                <a:latin typeface="Comic Sans MS" panose="030F0702030302020204" pitchFamily="66" charset="0"/>
              </a:rPr>
              <a:t> </a:t>
            </a:r>
            <a:r>
              <a:rPr lang="lv-LV" dirty="0" err="1">
                <a:solidFill>
                  <a:srgbClr val="3333FF"/>
                </a:solidFill>
                <a:latin typeface="Comic Sans MS" panose="030F0702030302020204" pitchFamily="66" charset="0"/>
              </a:rPr>
              <a:t>was</a:t>
            </a:r>
            <a:r>
              <a:rPr lang="lv-LV" dirty="0">
                <a:solidFill>
                  <a:srgbClr val="3333FF"/>
                </a:solidFill>
                <a:latin typeface="Comic Sans MS" panose="030F0702030302020204" pitchFamily="66" charset="0"/>
              </a:rPr>
              <a:t> </a:t>
            </a:r>
            <a:r>
              <a:rPr lang="lv-LV" dirty="0" err="1">
                <a:solidFill>
                  <a:srgbClr val="3333FF"/>
                </a:solidFill>
                <a:latin typeface="Comic Sans MS" panose="030F0702030302020204" pitchFamily="66" charset="0"/>
              </a:rPr>
              <a:t>supported</a:t>
            </a:r>
            <a:r>
              <a:rPr lang="lv-LV" dirty="0">
                <a:solidFill>
                  <a:srgbClr val="3333FF"/>
                </a:solidFill>
                <a:latin typeface="Comic Sans MS" panose="030F0702030302020204" pitchFamily="66" charset="0"/>
              </a:rPr>
              <a:t> </a:t>
            </a:r>
            <a:r>
              <a:rPr lang="lv-LV" dirty="0" err="1">
                <a:solidFill>
                  <a:srgbClr val="3333FF"/>
                </a:solidFill>
                <a:latin typeface="Comic Sans MS" panose="030F0702030302020204" pitchFamily="66" charset="0"/>
              </a:rPr>
              <a:t>by</a:t>
            </a:r>
            <a:r>
              <a:rPr lang="lv-LV" dirty="0">
                <a:solidFill>
                  <a:srgbClr val="3333FF"/>
                </a:solidFill>
                <a:latin typeface="Comic Sans MS" panose="030F0702030302020204" pitchFamily="66" charset="0"/>
              </a:rPr>
              <a:t> </a:t>
            </a:r>
            <a:r>
              <a:rPr lang="lv-LV" dirty="0" err="1">
                <a:solidFill>
                  <a:srgbClr val="3333FF"/>
                </a:solidFill>
                <a:latin typeface="Comic Sans MS" panose="030F0702030302020204" pitchFamily="66" charset="0"/>
              </a:rPr>
              <a:t>joint</a:t>
            </a:r>
            <a:r>
              <a:rPr lang="lv-LV" dirty="0">
                <a:solidFill>
                  <a:srgbClr val="3333FF"/>
                </a:solidFill>
                <a:latin typeface="Comic Sans MS" panose="030F0702030302020204" pitchFamily="66" charset="0"/>
              </a:rPr>
              <a:t> </a:t>
            </a:r>
            <a:r>
              <a:rPr lang="lv-LV" dirty="0" err="1">
                <a:solidFill>
                  <a:srgbClr val="3333FF"/>
                </a:solidFill>
                <a:latin typeface="Comic Sans MS" panose="030F0702030302020204" pitchFamily="66" charset="0"/>
              </a:rPr>
              <a:t>Ukrainian-Latvian</a:t>
            </a:r>
            <a:r>
              <a:rPr lang="lv-LV" dirty="0">
                <a:solidFill>
                  <a:srgbClr val="3333FF"/>
                </a:solidFill>
                <a:latin typeface="Comic Sans MS" panose="030F0702030302020204" pitchFamily="66" charset="0"/>
              </a:rPr>
              <a:t> </a:t>
            </a:r>
            <a:r>
              <a:rPr lang="lv-LV" dirty="0" err="1">
                <a:solidFill>
                  <a:srgbClr val="3333FF"/>
                </a:solidFill>
                <a:latin typeface="Comic Sans MS" panose="030F0702030302020204" pitchFamily="66" charset="0"/>
              </a:rPr>
              <a:t>grant</a:t>
            </a:r>
            <a:r>
              <a:rPr lang="lv-LV" dirty="0">
                <a:solidFill>
                  <a:srgbClr val="3333FF"/>
                </a:solidFill>
                <a:latin typeface="Comic Sans MS" panose="030F0702030302020204" pitchFamily="66" charset="0"/>
              </a:rPr>
              <a:t> M-05/2025 </a:t>
            </a:r>
            <a:r>
              <a:rPr lang="lv-LV" dirty="0" err="1">
                <a:solidFill>
                  <a:srgbClr val="3333FF"/>
                </a:solidFill>
                <a:latin typeface="Comic Sans MS" panose="030F0702030302020204" pitchFamily="66" charset="0"/>
              </a:rPr>
              <a:t>from</a:t>
            </a:r>
            <a:r>
              <a:rPr lang="lv-LV" dirty="0">
                <a:solidFill>
                  <a:srgbClr val="3333FF"/>
                </a:solidFill>
                <a:latin typeface="Comic Sans MS" panose="030F0702030302020204" pitchFamily="66" charset="0"/>
              </a:rPr>
              <a:t> </a:t>
            </a:r>
            <a:r>
              <a:rPr lang="lv-LV" dirty="0" err="1">
                <a:solidFill>
                  <a:srgbClr val="3333FF"/>
                </a:solidFill>
                <a:latin typeface="Comic Sans MS" panose="030F0702030302020204" pitchFamily="66" charset="0"/>
              </a:rPr>
              <a:t>the</a:t>
            </a:r>
            <a:r>
              <a:rPr lang="lv-LV" dirty="0">
                <a:solidFill>
                  <a:srgbClr val="3333FF"/>
                </a:solidFill>
                <a:latin typeface="Comic Sans MS" panose="030F0702030302020204" pitchFamily="66" charset="0"/>
              </a:rPr>
              <a:t>  </a:t>
            </a:r>
            <a:r>
              <a:rPr lang="lv-LV" dirty="0" err="1">
                <a:solidFill>
                  <a:srgbClr val="3333FF"/>
                </a:solidFill>
                <a:latin typeface="Comic Sans MS" panose="030F0702030302020204" pitchFamily="66" charset="0"/>
              </a:rPr>
              <a:t>Ministry</a:t>
            </a:r>
            <a:r>
              <a:rPr lang="lv-LV" dirty="0">
                <a:solidFill>
                  <a:srgbClr val="3333FF"/>
                </a:solidFill>
                <a:latin typeface="Comic Sans MS" panose="030F0702030302020204" pitchFamily="66" charset="0"/>
              </a:rPr>
              <a:t> </a:t>
            </a:r>
            <a:r>
              <a:rPr lang="lv-LV" dirty="0" err="1">
                <a:solidFill>
                  <a:srgbClr val="3333FF"/>
                </a:solidFill>
                <a:latin typeface="Comic Sans MS" panose="030F0702030302020204" pitchFamily="66" charset="0"/>
              </a:rPr>
              <a:t>of</a:t>
            </a:r>
            <a:r>
              <a:rPr lang="lv-LV" dirty="0">
                <a:solidFill>
                  <a:srgbClr val="3333FF"/>
                </a:solidFill>
                <a:latin typeface="Comic Sans MS" panose="030F0702030302020204" pitchFamily="66" charset="0"/>
              </a:rPr>
              <a:t> </a:t>
            </a:r>
            <a:r>
              <a:rPr lang="lv-LV" dirty="0" err="1">
                <a:solidFill>
                  <a:srgbClr val="3333FF"/>
                </a:solidFill>
                <a:latin typeface="Comic Sans MS" panose="030F0702030302020204" pitchFamily="66" charset="0"/>
              </a:rPr>
              <a:t>Education</a:t>
            </a:r>
            <a:r>
              <a:rPr lang="lv-LV" dirty="0">
                <a:solidFill>
                  <a:srgbClr val="3333FF"/>
                </a:solidFill>
                <a:latin typeface="Comic Sans MS" panose="030F0702030302020204" pitchFamily="66" charset="0"/>
              </a:rPr>
              <a:t> </a:t>
            </a:r>
            <a:r>
              <a:rPr lang="lv-LV" dirty="0" err="1">
                <a:solidFill>
                  <a:srgbClr val="3333FF"/>
                </a:solidFill>
                <a:latin typeface="Comic Sans MS" panose="030F0702030302020204" pitchFamily="66" charset="0"/>
              </a:rPr>
              <a:t>and</a:t>
            </a:r>
            <a:r>
              <a:rPr lang="lv-LV" dirty="0">
                <a:solidFill>
                  <a:srgbClr val="3333FF"/>
                </a:solidFill>
                <a:latin typeface="Comic Sans MS" panose="030F0702030302020204" pitchFamily="66" charset="0"/>
              </a:rPr>
              <a:t> Health </a:t>
            </a:r>
            <a:r>
              <a:rPr lang="lv-LV" dirty="0" err="1">
                <a:solidFill>
                  <a:srgbClr val="3333FF"/>
                </a:solidFill>
                <a:latin typeface="Comic Sans MS" panose="030F0702030302020204" pitchFamily="66" charset="0"/>
              </a:rPr>
              <a:t>of</a:t>
            </a:r>
            <a:r>
              <a:rPr lang="lv-LV" dirty="0">
                <a:solidFill>
                  <a:srgbClr val="3333FF"/>
                </a:solidFill>
                <a:latin typeface="Comic Sans MS" panose="030F0702030302020204" pitchFamily="66" charset="0"/>
              </a:rPr>
              <a:t> </a:t>
            </a:r>
            <a:r>
              <a:rPr lang="lv-LV" dirty="0" err="1">
                <a:solidFill>
                  <a:srgbClr val="3333FF"/>
                </a:solidFill>
                <a:latin typeface="Comic Sans MS" panose="030F0702030302020204" pitchFamily="66" charset="0"/>
              </a:rPr>
              <a:t>Ukraine</a:t>
            </a:r>
            <a:endParaRPr lang="lv-LV" dirty="0">
              <a:solidFill>
                <a:srgbClr val="3333FF"/>
              </a:solidFill>
              <a:latin typeface="Comic Sans MS" panose="030F0702030302020204" pitchFamily="66" charset="0"/>
            </a:endParaRPr>
          </a:p>
          <a:p>
            <a:pPr algn="ctr"/>
            <a:endParaRPr lang="lv-LV" dirty="0">
              <a:solidFill>
                <a:srgbClr val="3333FF"/>
              </a:solidFill>
              <a:latin typeface="Comic Sans MS" panose="030F0702030302020204" pitchFamily="66" charset="0"/>
            </a:endParaRPr>
          </a:p>
          <a:p>
            <a:pPr marL="285750" indent="-285750" algn="ctr">
              <a:buFont typeface="Arial" panose="020B0604020202020204" pitchFamily="34" charset="0"/>
              <a:buChar char="•"/>
            </a:pPr>
            <a:r>
              <a:rPr lang="en-US" dirty="0">
                <a:solidFill>
                  <a:srgbClr val="3333FF"/>
                </a:solidFill>
                <a:latin typeface="Comic Sans MS" panose="030F0702030302020204" pitchFamily="66" charset="0"/>
              </a:rPr>
              <a:t>We thanks the Armed Forces of Ukraine for the possibility </a:t>
            </a:r>
            <a:endParaRPr lang="lv-LV" dirty="0">
              <a:solidFill>
                <a:srgbClr val="3333FF"/>
              </a:solidFill>
              <a:latin typeface="Comic Sans MS" panose="030F0702030302020204" pitchFamily="66" charset="0"/>
            </a:endParaRPr>
          </a:p>
          <a:p>
            <a:pPr algn="ctr"/>
            <a:r>
              <a:rPr lang="en-US" dirty="0">
                <a:solidFill>
                  <a:srgbClr val="3333FF"/>
                </a:solidFill>
                <a:latin typeface="Comic Sans MS" panose="030F0702030302020204" pitchFamily="66" charset="0"/>
              </a:rPr>
              <a:t>to perform our research</a:t>
            </a:r>
            <a:r>
              <a:rPr lang="lv-LV" dirty="0">
                <a:solidFill>
                  <a:srgbClr val="3333FF"/>
                </a:solidFill>
                <a:latin typeface="Comic Sans MS" panose="030F0702030302020204" pitchFamily="66" charset="0"/>
              </a:rPr>
              <a:t> </a:t>
            </a:r>
          </a:p>
        </p:txBody>
      </p:sp>
    </p:spTree>
    <p:extLst>
      <p:ext uri="{BB962C8B-B14F-4D97-AF65-F5344CB8AC3E}">
        <p14:creationId xmlns:p14="http://schemas.microsoft.com/office/powerpoint/2010/main" val="266547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F6155E-BF45-7857-B813-61449598139F}"/>
              </a:ext>
            </a:extLst>
          </p:cNvPr>
          <p:cNvSpPr txBox="1"/>
          <p:nvPr/>
        </p:nvSpPr>
        <p:spPr>
          <a:xfrm>
            <a:off x="114300" y="934641"/>
            <a:ext cx="8655050" cy="3046988"/>
          </a:xfrm>
          <a:prstGeom prst="rect">
            <a:avLst/>
          </a:prstGeom>
          <a:noFill/>
        </p:spPr>
        <p:txBody>
          <a:bodyPr wrap="square">
            <a:spAutoFit/>
          </a:bodyPr>
          <a:lstStyle/>
          <a:p>
            <a:pPr marL="342900" indent="-342900" algn="just">
              <a:buFont typeface="Arial" panose="020B0604020202020204" pitchFamily="34" charset="0"/>
              <a:buChar char="•"/>
            </a:pPr>
            <a:r>
              <a:rPr lang="en-GB" sz="2400" dirty="0">
                <a:solidFill>
                  <a:srgbClr val="3333FF"/>
                </a:solidFill>
                <a:latin typeface="Comic Sans MS" panose="030F0702030302020204" pitchFamily="66" charset="0"/>
              </a:rPr>
              <a:t>Among agents that play an important and often causative role in </a:t>
            </a:r>
            <a:r>
              <a:rPr lang="en-GB" sz="2400" dirty="0" err="1">
                <a:solidFill>
                  <a:srgbClr val="3333FF"/>
                </a:solidFill>
                <a:latin typeface="Comic Sans MS" panose="030F0702030302020204" pitchFamily="66" charset="0"/>
              </a:rPr>
              <a:t>tumor</a:t>
            </a:r>
            <a:r>
              <a:rPr lang="en-GB" sz="2400" dirty="0">
                <a:solidFill>
                  <a:srgbClr val="3333FF"/>
                </a:solidFill>
                <a:latin typeface="Comic Sans MS" panose="030F0702030302020204" pitchFamily="66" charset="0"/>
              </a:rPr>
              <a:t> development there are DNA </a:t>
            </a:r>
            <a:r>
              <a:rPr lang="en-GB" sz="2400" dirty="0" err="1">
                <a:solidFill>
                  <a:srgbClr val="3333FF"/>
                </a:solidFill>
                <a:latin typeface="Comic Sans MS" panose="030F0702030302020204" pitchFamily="66" charset="0"/>
              </a:rPr>
              <a:t>tumor</a:t>
            </a:r>
            <a:r>
              <a:rPr lang="en-GB" sz="2400" dirty="0">
                <a:solidFill>
                  <a:srgbClr val="3333FF"/>
                </a:solidFill>
                <a:latin typeface="Comic Sans MS" panose="030F0702030302020204" pitchFamily="66" charset="0"/>
              </a:rPr>
              <a:t> viruses. </a:t>
            </a:r>
          </a:p>
          <a:p>
            <a:pPr algn="just"/>
            <a:endParaRPr lang="en-GB" sz="2400" dirty="0">
              <a:solidFill>
                <a:srgbClr val="3333FF"/>
              </a:solidFill>
              <a:latin typeface="Comic Sans MS" panose="030F0702030302020204" pitchFamily="66" charset="0"/>
            </a:endParaRPr>
          </a:p>
          <a:p>
            <a:pPr algn="just"/>
            <a:endParaRPr lang="en-GB" sz="2400" dirty="0">
              <a:solidFill>
                <a:srgbClr val="3333FF"/>
              </a:solidFill>
              <a:latin typeface="Comic Sans MS" panose="030F0702030302020204" pitchFamily="66" charset="0"/>
            </a:endParaRPr>
          </a:p>
          <a:p>
            <a:pPr marL="342900" indent="-342900" algn="just">
              <a:buFont typeface="Arial" panose="020B0604020202020204" pitchFamily="34" charset="0"/>
              <a:buChar char="•"/>
            </a:pPr>
            <a:r>
              <a:rPr lang="en-GB" sz="2400" dirty="0">
                <a:solidFill>
                  <a:srgbClr val="3333FF"/>
                </a:solidFill>
                <a:latin typeface="Comic Sans MS" panose="030F0702030302020204" pitchFamily="66" charset="0"/>
              </a:rPr>
              <a:t>Thus, small DNA </a:t>
            </a:r>
            <a:r>
              <a:rPr lang="en-GB" sz="2400" dirty="0" err="1">
                <a:solidFill>
                  <a:srgbClr val="3333FF"/>
                </a:solidFill>
                <a:latin typeface="Comic Sans MS" panose="030F0702030302020204" pitchFamily="66" charset="0"/>
              </a:rPr>
              <a:t>tumor</a:t>
            </a:r>
            <a:r>
              <a:rPr lang="en-GB" sz="2400" dirty="0">
                <a:solidFill>
                  <a:srgbClr val="3333FF"/>
                </a:solidFill>
                <a:latin typeface="Comic Sans MS" panose="030F0702030302020204" pitchFamily="66" charset="0"/>
              </a:rPr>
              <a:t> viruses, exemplified by Simian virus 40 (SV40), adenoviruses, and Human papilloma viruses (HPV) are involved in </a:t>
            </a:r>
            <a:r>
              <a:rPr lang="en-GB" sz="2400" dirty="0" err="1">
                <a:solidFill>
                  <a:srgbClr val="3333FF"/>
                </a:solidFill>
                <a:latin typeface="Comic Sans MS" panose="030F0702030302020204" pitchFamily="66" charset="0"/>
              </a:rPr>
              <a:t>cancerogenesis</a:t>
            </a:r>
            <a:r>
              <a:rPr lang="en-GB" sz="2400" dirty="0">
                <a:solidFill>
                  <a:srgbClr val="3333FF"/>
                </a:solidFill>
                <a:latin typeface="Comic Sans MS" panose="030F0702030302020204" pitchFamily="66" charset="0"/>
              </a:rPr>
              <a:t>, though mechanisms of cell transformation are different.</a:t>
            </a:r>
          </a:p>
        </p:txBody>
      </p:sp>
    </p:spTree>
    <p:extLst>
      <p:ext uri="{BB962C8B-B14F-4D97-AF65-F5344CB8AC3E}">
        <p14:creationId xmlns:p14="http://schemas.microsoft.com/office/powerpoint/2010/main" val="3698662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5826B4DA-1221-7B47-D799-C30834FC1827}"/>
              </a:ext>
            </a:extLst>
          </p:cNvPr>
          <p:cNvSpPr>
            <a:spLocks noGrp="1" noChangeArrowheads="1"/>
          </p:cNvSpPr>
          <p:nvPr>
            <p:ph type="title"/>
          </p:nvPr>
        </p:nvSpPr>
        <p:spPr>
          <a:xfrm>
            <a:off x="2339975" y="620713"/>
            <a:ext cx="4175125" cy="1143000"/>
          </a:xfrm>
          <a:noFill/>
        </p:spPr>
        <p:txBody>
          <a:bodyPr lIns="90487" tIns="44450" rIns="90487" bIns="44450" anchor="ctr"/>
          <a:lstStyle/>
          <a:p>
            <a:pPr eaLnBrk="1" hangingPunct="1"/>
            <a:r>
              <a:rPr lang="sv-SE" altLang="en-US" sz="3600">
                <a:solidFill>
                  <a:srgbClr val="0000CC"/>
                </a:solidFill>
                <a:latin typeface="Comic Sans MS" panose="030F0702030302020204" pitchFamily="66" charset="0"/>
              </a:rPr>
              <a:t>Transformation</a:t>
            </a:r>
          </a:p>
        </p:txBody>
      </p:sp>
      <p:sp>
        <p:nvSpPr>
          <p:cNvPr id="10243" name="Rectangle 3">
            <a:extLst>
              <a:ext uri="{FF2B5EF4-FFF2-40B4-BE49-F238E27FC236}">
                <a16:creationId xmlns:a16="http://schemas.microsoft.com/office/drawing/2014/main" id="{0DB33316-7ECE-FCB9-E3FC-A91E9A7495E4}"/>
              </a:ext>
            </a:extLst>
          </p:cNvPr>
          <p:cNvSpPr>
            <a:spLocks noGrp="1" noChangeArrowheads="1"/>
          </p:cNvSpPr>
          <p:nvPr>
            <p:ph type="body" idx="1"/>
          </p:nvPr>
        </p:nvSpPr>
        <p:spPr>
          <a:xfrm>
            <a:off x="468313" y="2276475"/>
            <a:ext cx="8064500" cy="3235325"/>
          </a:xfrm>
          <a:noFill/>
        </p:spPr>
        <p:txBody>
          <a:bodyPr lIns="90487" tIns="44450" rIns="90487" bIns="44450"/>
          <a:lstStyle/>
          <a:p>
            <a:pPr eaLnBrk="1" hangingPunct="1">
              <a:lnSpc>
                <a:spcPct val="90000"/>
              </a:lnSpc>
            </a:pPr>
            <a:r>
              <a:rPr lang="sv-SE" altLang="en-US" sz="3200" b="1">
                <a:solidFill>
                  <a:srgbClr val="D60093"/>
                </a:solidFill>
                <a:latin typeface="Comic Sans MS" panose="030F0702030302020204" pitchFamily="66" charset="0"/>
              </a:rPr>
              <a:t>Changes of the cellular phenotype</a:t>
            </a:r>
            <a:r>
              <a:rPr lang="sv-SE" altLang="en-US" sz="3200" b="1">
                <a:solidFill>
                  <a:srgbClr val="0000CC"/>
                </a:solidFill>
                <a:latin typeface="Comic Sans MS" panose="030F0702030302020204" pitchFamily="66" charset="0"/>
              </a:rPr>
              <a:t> that makes a ”normal” cell acquire features of a ”tumor-like” cell </a:t>
            </a:r>
          </a:p>
          <a:p>
            <a:pPr eaLnBrk="1" hangingPunct="1">
              <a:lnSpc>
                <a:spcPct val="90000"/>
              </a:lnSpc>
              <a:buFont typeface="Wingdings" panose="05000000000000000000" pitchFamily="2" charset="2"/>
              <a:buNone/>
            </a:pPr>
            <a:r>
              <a:rPr lang="sv-SE" altLang="en-US" sz="3200" b="1" i="1">
                <a:solidFill>
                  <a:srgbClr val="0000CC"/>
                </a:solidFill>
                <a:latin typeface="Comic Sans MS" panose="030F0702030302020204" pitchFamily="66" charset="0"/>
              </a:rPr>
              <a:t>                in vitro</a:t>
            </a:r>
            <a:r>
              <a:rPr lang="sv-SE" altLang="en-US" sz="3200" b="1">
                <a:solidFill>
                  <a:srgbClr val="0000CC"/>
                </a:solidFill>
                <a:latin typeface="Comic Sans MS" panose="030F0702030302020204" pitchFamily="66" charset="0"/>
              </a:rPr>
              <a:t> and/or </a:t>
            </a:r>
            <a:r>
              <a:rPr lang="sv-SE" altLang="en-US" sz="3200" b="1" i="1">
                <a:solidFill>
                  <a:srgbClr val="0000CC"/>
                </a:solidFill>
                <a:latin typeface="Comic Sans MS" panose="030F0702030302020204" pitchFamily="66" charset="0"/>
              </a:rPr>
              <a:t>in vivo</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773EAAE-96B5-A3C9-DC20-66B07D6AEE83}"/>
              </a:ext>
            </a:extLst>
          </p:cNvPr>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sv-SE" altLang="en-US" sz="3200" b="1">
                <a:solidFill>
                  <a:srgbClr val="0000CC"/>
                </a:solidFill>
                <a:latin typeface="Comic Sans MS" panose="030F0702030302020204" pitchFamily="66" charset="0"/>
              </a:rPr>
              <a:t>Types of virus - host cell interaction</a:t>
            </a:r>
          </a:p>
        </p:txBody>
      </p:sp>
      <p:sp>
        <p:nvSpPr>
          <p:cNvPr id="8195" name="Rectangle 3">
            <a:extLst>
              <a:ext uri="{FF2B5EF4-FFF2-40B4-BE49-F238E27FC236}">
                <a16:creationId xmlns:a16="http://schemas.microsoft.com/office/drawing/2014/main" id="{1833934D-FBDD-5DFD-027C-B7A049121DC6}"/>
              </a:ext>
            </a:extLst>
          </p:cNvPr>
          <p:cNvSpPr>
            <a:spLocks noChangeArrowheads="1"/>
          </p:cNvSpPr>
          <p:nvPr/>
        </p:nvSpPr>
        <p:spPr bwMode="auto">
          <a:xfrm>
            <a:off x="468312" y="2133600"/>
            <a:ext cx="8207375" cy="4114800"/>
          </a:xfrm>
          <a:prstGeom prst="rect">
            <a:avLst/>
          </a:prstGeom>
          <a:noFill/>
          <a:ln>
            <a:noFill/>
          </a:ln>
        </p:spPr>
        <p:txBody>
          <a:bodyPr lIns="90487" tIns="44450" rIns="90487" bIns="44450"/>
          <a:lstStyle/>
          <a:p>
            <a:pPr marL="342900" indent="-342900" algn="just" eaLnBrk="1" hangingPunct="1">
              <a:spcBef>
                <a:spcPct val="20000"/>
              </a:spcBef>
              <a:buClr>
                <a:schemeClr val="accent1"/>
              </a:buClr>
              <a:buFont typeface="Wingdings" pitchFamily="2" charset="2"/>
              <a:buChar char="§"/>
              <a:defRPr/>
            </a:pPr>
            <a:r>
              <a:rPr lang="sv-SE" sz="2400" dirty="0" err="1">
                <a:solidFill>
                  <a:srgbClr val="0000CC"/>
                </a:solidFill>
                <a:latin typeface="Comic Sans MS" pitchFamily="66" charset="0"/>
              </a:rPr>
              <a:t>Lytic</a:t>
            </a:r>
            <a:r>
              <a:rPr lang="sv-SE" sz="2400" dirty="0">
                <a:solidFill>
                  <a:srgbClr val="0000CC"/>
                </a:solidFill>
                <a:latin typeface="Comic Sans MS" pitchFamily="66" charset="0"/>
              </a:rPr>
              <a:t> </a:t>
            </a:r>
            <a:r>
              <a:rPr lang="sv-SE" sz="2400" dirty="0" err="1">
                <a:solidFill>
                  <a:srgbClr val="0000CC"/>
                </a:solidFill>
                <a:latin typeface="Comic Sans MS" pitchFamily="66" charset="0"/>
              </a:rPr>
              <a:t>replication</a:t>
            </a:r>
            <a:r>
              <a:rPr lang="sv-SE" sz="2400" dirty="0">
                <a:solidFill>
                  <a:srgbClr val="0000CC"/>
                </a:solidFill>
                <a:latin typeface="Comic Sans MS" pitchFamily="66" charset="0"/>
              </a:rPr>
              <a:t> - </a:t>
            </a:r>
            <a:r>
              <a:rPr lang="sv-SE" sz="2400" dirty="0" err="1">
                <a:solidFill>
                  <a:srgbClr val="0000CC"/>
                </a:solidFill>
                <a:latin typeface="Comic Sans MS" pitchFamily="66" charset="0"/>
              </a:rPr>
              <a:t>productive</a:t>
            </a:r>
            <a:r>
              <a:rPr lang="sv-SE" sz="2400" dirty="0">
                <a:solidFill>
                  <a:srgbClr val="0000CC"/>
                </a:solidFill>
                <a:latin typeface="Comic Sans MS" pitchFamily="66" charset="0"/>
              </a:rPr>
              <a:t> </a:t>
            </a:r>
            <a:r>
              <a:rPr lang="sv-SE" sz="2400" dirty="0" err="1">
                <a:solidFill>
                  <a:srgbClr val="0000CC"/>
                </a:solidFill>
                <a:latin typeface="Comic Sans MS" pitchFamily="66" charset="0"/>
              </a:rPr>
              <a:t>phase</a:t>
            </a:r>
            <a:r>
              <a:rPr lang="sv-SE" sz="2400" dirty="0">
                <a:solidFill>
                  <a:srgbClr val="0000CC"/>
                </a:solidFill>
                <a:latin typeface="Comic Sans MS" pitchFamily="66" charset="0"/>
              </a:rPr>
              <a:t> (</a:t>
            </a:r>
            <a:r>
              <a:rPr lang="sv-SE" sz="2400" dirty="0" err="1">
                <a:solidFill>
                  <a:srgbClr val="0000CC"/>
                </a:solidFill>
                <a:latin typeface="Comic Sans MS" pitchFamily="66" charset="0"/>
              </a:rPr>
              <a:t>production</a:t>
            </a:r>
            <a:r>
              <a:rPr lang="sv-SE" sz="2400" dirty="0">
                <a:solidFill>
                  <a:srgbClr val="0000CC"/>
                </a:solidFill>
                <a:latin typeface="Comic Sans MS" pitchFamily="66" charset="0"/>
              </a:rPr>
              <a:t> </a:t>
            </a:r>
            <a:r>
              <a:rPr lang="sv-SE" sz="2400" dirty="0" err="1">
                <a:solidFill>
                  <a:srgbClr val="0000CC"/>
                </a:solidFill>
                <a:latin typeface="Comic Sans MS" pitchFamily="66" charset="0"/>
              </a:rPr>
              <a:t>of</a:t>
            </a:r>
            <a:r>
              <a:rPr lang="sv-SE" sz="2400" dirty="0">
                <a:solidFill>
                  <a:srgbClr val="0000CC"/>
                </a:solidFill>
                <a:latin typeface="Comic Sans MS" pitchFamily="66" charset="0"/>
              </a:rPr>
              <a:t> 1000s </a:t>
            </a:r>
            <a:r>
              <a:rPr lang="sv-SE" sz="2400" dirty="0" err="1">
                <a:solidFill>
                  <a:srgbClr val="0000CC"/>
                </a:solidFill>
                <a:latin typeface="Comic Sans MS" pitchFamily="66" charset="0"/>
              </a:rPr>
              <a:t>of</a:t>
            </a:r>
            <a:r>
              <a:rPr lang="sv-SE" sz="2400" dirty="0">
                <a:solidFill>
                  <a:srgbClr val="0000CC"/>
                </a:solidFill>
                <a:latin typeface="Comic Sans MS" pitchFamily="66" charset="0"/>
              </a:rPr>
              <a:t> viral </a:t>
            </a:r>
            <a:r>
              <a:rPr lang="sv-SE" sz="2400" dirty="0" err="1">
                <a:solidFill>
                  <a:srgbClr val="0000CC"/>
                </a:solidFill>
                <a:latin typeface="Comic Sans MS" pitchFamily="66" charset="0"/>
              </a:rPr>
              <a:t>particles</a:t>
            </a:r>
            <a:r>
              <a:rPr lang="sv-SE" sz="2400" dirty="0">
                <a:solidFill>
                  <a:srgbClr val="0000CC"/>
                </a:solidFill>
                <a:latin typeface="Comic Sans MS" pitchFamily="66" charset="0"/>
              </a:rPr>
              <a:t> from </a:t>
            </a:r>
            <a:r>
              <a:rPr lang="sv-SE" sz="2400" dirty="0" err="1">
                <a:solidFill>
                  <a:srgbClr val="0000CC"/>
                </a:solidFill>
                <a:latin typeface="Comic Sans MS" pitchFamily="66" charset="0"/>
              </a:rPr>
              <a:t>one</a:t>
            </a:r>
            <a:r>
              <a:rPr lang="sv-SE" sz="2400" dirty="0">
                <a:solidFill>
                  <a:srgbClr val="0000CC"/>
                </a:solidFill>
                <a:latin typeface="Comic Sans MS" pitchFamily="66" charset="0"/>
              </a:rPr>
              <a:t> </a:t>
            </a:r>
            <a:r>
              <a:rPr lang="sv-SE" sz="2400" dirty="0" err="1">
                <a:solidFill>
                  <a:srgbClr val="0000CC"/>
                </a:solidFill>
                <a:latin typeface="Comic Sans MS" pitchFamily="66" charset="0"/>
              </a:rPr>
              <a:t>infecting</a:t>
            </a:r>
            <a:r>
              <a:rPr lang="sv-SE" sz="2400" dirty="0">
                <a:solidFill>
                  <a:srgbClr val="0000CC"/>
                </a:solidFill>
                <a:latin typeface="Comic Sans MS" pitchFamily="66" charset="0"/>
              </a:rPr>
              <a:t> </a:t>
            </a:r>
            <a:r>
              <a:rPr lang="sv-SE" sz="2400" dirty="0" err="1">
                <a:solidFill>
                  <a:srgbClr val="0000CC"/>
                </a:solidFill>
                <a:latin typeface="Comic Sans MS" pitchFamily="66" charset="0"/>
              </a:rPr>
              <a:t>progeny</a:t>
            </a:r>
            <a:r>
              <a:rPr lang="sv-SE" sz="2400" dirty="0">
                <a:solidFill>
                  <a:srgbClr val="0000CC"/>
                </a:solidFill>
                <a:latin typeface="Comic Sans MS" pitchFamily="66" charset="0"/>
              </a:rPr>
              <a:t>)</a:t>
            </a:r>
          </a:p>
          <a:p>
            <a:pPr algn="just" eaLnBrk="1" hangingPunct="1">
              <a:spcBef>
                <a:spcPct val="20000"/>
              </a:spcBef>
              <a:buClr>
                <a:schemeClr val="accent1"/>
              </a:buClr>
              <a:defRPr/>
            </a:pPr>
            <a:endParaRPr lang="sv-SE" sz="2400" dirty="0">
              <a:solidFill>
                <a:srgbClr val="0000CC"/>
              </a:solidFill>
              <a:latin typeface="Comic Sans MS" pitchFamily="66" charset="0"/>
            </a:endParaRPr>
          </a:p>
          <a:p>
            <a:pPr marL="342900" indent="-342900" algn="just" eaLnBrk="1" hangingPunct="1">
              <a:spcBef>
                <a:spcPct val="20000"/>
              </a:spcBef>
              <a:buClr>
                <a:schemeClr val="accent1"/>
              </a:buClr>
              <a:buFont typeface="Wingdings" pitchFamily="2" charset="2"/>
              <a:buChar char="§"/>
              <a:defRPr/>
            </a:pPr>
            <a:r>
              <a:rPr lang="sv-SE" sz="2400" dirty="0">
                <a:solidFill>
                  <a:srgbClr val="0000CC"/>
                </a:solidFill>
                <a:latin typeface="Comic Sans MS" pitchFamily="66" charset="0"/>
              </a:rPr>
              <a:t>Latent </a:t>
            </a:r>
            <a:r>
              <a:rPr lang="sv-SE" sz="2400" dirty="0" err="1">
                <a:solidFill>
                  <a:srgbClr val="0000CC"/>
                </a:solidFill>
                <a:latin typeface="Comic Sans MS" pitchFamily="66" charset="0"/>
              </a:rPr>
              <a:t>infection</a:t>
            </a:r>
            <a:endParaRPr lang="sv-SE" sz="2400" dirty="0">
              <a:solidFill>
                <a:srgbClr val="0000CC"/>
              </a:solidFill>
              <a:latin typeface="Comic Sans MS" pitchFamily="66" charset="0"/>
            </a:endParaRPr>
          </a:p>
        </p:txBody>
      </p:sp>
      <p:sp>
        <p:nvSpPr>
          <p:cNvPr id="9220" name="Rectangle 1">
            <a:extLst>
              <a:ext uri="{FF2B5EF4-FFF2-40B4-BE49-F238E27FC236}">
                <a16:creationId xmlns:a16="http://schemas.microsoft.com/office/drawing/2014/main" id="{22EFEB8E-88F3-D665-3F97-FB32C7745EFE}"/>
              </a:ext>
            </a:extLst>
          </p:cNvPr>
          <p:cNvSpPr>
            <a:spLocks noChangeArrowheads="1"/>
          </p:cNvSpPr>
          <p:nvPr/>
        </p:nvSpPr>
        <p:spPr bwMode="auto">
          <a:xfrm>
            <a:off x="468312" y="4398963"/>
            <a:ext cx="7489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Clr>
                <a:srgbClr val="870052"/>
              </a:buClr>
              <a:buFont typeface="Wingdings" panose="05000000000000000000" pitchFamily="2" charset="2"/>
              <a:buChar char="§"/>
            </a:pPr>
            <a:r>
              <a:rPr lang="sv-SE" altLang="en-US" dirty="0">
                <a:solidFill>
                  <a:srgbClr val="0000CC"/>
                </a:solidFill>
                <a:latin typeface="Comic Sans MS" panose="030F0702030302020204" pitchFamily="66" charset="0"/>
              </a:rPr>
              <a:t>Transformation/Immortalization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649B8BB5-F157-4D63-E6D8-9794C112EE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925" y="162984"/>
            <a:ext cx="3130550" cy="31305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uman-papilloma-virus-symptoms-causes">
            <a:extLst>
              <a:ext uri="{FF2B5EF4-FFF2-40B4-BE49-F238E27FC236}">
                <a16:creationId xmlns:a16="http://schemas.microsoft.com/office/drawing/2014/main" id="{759EAF78-39F4-28B2-AB0F-C19D7D1BAA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93498"/>
            <a:ext cx="3683000" cy="3683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Oral human papillomavirus infection">
            <a:extLst>
              <a:ext uri="{FF2B5EF4-FFF2-40B4-BE49-F238E27FC236}">
                <a16:creationId xmlns:a16="http://schemas.microsoft.com/office/drawing/2014/main" id="{91FB5186-8F27-23B6-5D24-D89F9744B49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4815"/>
          <a:stretch>
            <a:fillRect/>
          </a:stretch>
        </p:blipFill>
        <p:spPr bwMode="auto">
          <a:xfrm>
            <a:off x="4264025" y="3953956"/>
            <a:ext cx="3130550" cy="267508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Electron microscopy image of HPV">
            <a:extLst>
              <a:ext uri="{FF2B5EF4-FFF2-40B4-BE49-F238E27FC236}">
                <a16:creationId xmlns:a16="http://schemas.microsoft.com/office/drawing/2014/main" id="{91FCCF0B-70A4-0AD0-859A-AB7963C123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974" y="3564467"/>
            <a:ext cx="2808451" cy="280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084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F45BB5-B4A2-042A-827E-EC0D33F2B1BD}"/>
              </a:ext>
            </a:extLst>
          </p:cNvPr>
          <p:cNvPicPr>
            <a:picLocks noChangeAspect="1"/>
          </p:cNvPicPr>
          <p:nvPr/>
        </p:nvPicPr>
        <p:blipFill>
          <a:blip r:embed="rId2"/>
          <a:srcRect l="21111" t="20731" r="20926" b="5648"/>
          <a:stretch>
            <a:fillRect/>
          </a:stretch>
        </p:blipFill>
        <p:spPr>
          <a:xfrm>
            <a:off x="409457" y="702733"/>
            <a:ext cx="8325085" cy="5452533"/>
          </a:xfrm>
          <a:prstGeom prst="rect">
            <a:avLst/>
          </a:prstGeom>
        </p:spPr>
      </p:pic>
    </p:spTree>
    <p:extLst>
      <p:ext uri="{BB962C8B-B14F-4D97-AF65-F5344CB8AC3E}">
        <p14:creationId xmlns:p14="http://schemas.microsoft.com/office/powerpoint/2010/main" val="3312915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6866FAFE-C0F6-7378-EA36-06893507F1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33" y="481848"/>
            <a:ext cx="8906933" cy="5498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675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6C4E77F-5709-3D9C-F1B3-935BF166B8DF}"/>
              </a:ext>
            </a:extLst>
          </p:cNvPr>
          <p:cNvSpPr txBox="1"/>
          <p:nvPr/>
        </p:nvSpPr>
        <p:spPr>
          <a:xfrm>
            <a:off x="0" y="258901"/>
            <a:ext cx="8822266" cy="6247864"/>
          </a:xfrm>
          <a:prstGeom prst="rect">
            <a:avLst/>
          </a:prstGeom>
          <a:noFill/>
        </p:spPr>
        <p:txBody>
          <a:bodyPr wrap="square">
            <a:spAutoFit/>
          </a:bodyPr>
          <a:lstStyle/>
          <a:p>
            <a:pPr marL="342900" indent="-342900" algn="just">
              <a:buFont typeface="Arial" panose="020B0604020202020204" pitchFamily="34" charset="0"/>
              <a:buChar char="•"/>
            </a:pPr>
            <a:r>
              <a:rPr lang="en-GB" sz="2000" dirty="0">
                <a:solidFill>
                  <a:srgbClr val="3333FF"/>
                </a:solidFill>
                <a:latin typeface="Comic Sans MS" panose="030F0702030302020204" pitchFamily="66" charset="0"/>
              </a:rPr>
              <a:t>1933: Richard Shope identifies the first papillomavirus in cottontail rabbits, marking the initial detection of this type of virus.</a:t>
            </a:r>
          </a:p>
          <a:p>
            <a:pPr marL="342900" indent="-342900" algn="just">
              <a:buFont typeface="Arial" panose="020B0604020202020204" pitchFamily="34" charset="0"/>
              <a:buChar char="•"/>
            </a:pPr>
            <a:endParaRPr lang="en-GB" sz="2000" dirty="0">
              <a:solidFill>
                <a:srgbClr val="3333FF"/>
              </a:solidFill>
              <a:latin typeface="Comic Sans MS" panose="030F0702030302020204" pitchFamily="66" charset="0"/>
            </a:endParaRPr>
          </a:p>
          <a:p>
            <a:pPr marL="342900" indent="-342900" algn="just">
              <a:buFont typeface="Arial" panose="020B0604020202020204" pitchFamily="34" charset="0"/>
              <a:buChar char="•"/>
            </a:pPr>
            <a:endParaRPr lang="en-GB" sz="2000" dirty="0">
              <a:solidFill>
                <a:srgbClr val="3333FF"/>
              </a:solidFill>
              <a:latin typeface="Comic Sans MS" panose="030F0702030302020204" pitchFamily="66" charset="0"/>
            </a:endParaRPr>
          </a:p>
          <a:p>
            <a:pPr marL="342900" indent="-342900" algn="just">
              <a:buFont typeface="Arial" panose="020B0604020202020204" pitchFamily="34" charset="0"/>
              <a:buChar char="•"/>
            </a:pPr>
            <a:endParaRPr lang="en-GB" sz="2000" dirty="0">
              <a:solidFill>
                <a:srgbClr val="3333FF"/>
              </a:solidFill>
              <a:latin typeface="Comic Sans MS" panose="030F0702030302020204" pitchFamily="66" charset="0"/>
            </a:endParaRPr>
          </a:p>
          <a:p>
            <a:pPr marL="342900" indent="-342900" algn="just">
              <a:buFont typeface="Arial" panose="020B0604020202020204" pitchFamily="34" charset="0"/>
              <a:buChar char="•"/>
            </a:pPr>
            <a:endParaRPr lang="en-GB" sz="2000" dirty="0">
              <a:solidFill>
                <a:srgbClr val="3333FF"/>
              </a:solidFill>
              <a:latin typeface="Comic Sans MS" panose="030F0702030302020204" pitchFamily="66" charset="0"/>
            </a:endParaRPr>
          </a:p>
          <a:p>
            <a:pPr marL="342900" indent="-342900" algn="just">
              <a:buFont typeface="Arial" panose="020B0604020202020204" pitchFamily="34" charset="0"/>
              <a:buChar char="•"/>
            </a:pPr>
            <a:endParaRPr lang="en-GB" sz="2000" dirty="0">
              <a:solidFill>
                <a:srgbClr val="3333FF"/>
              </a:solidFill>
              <a:latin typeface="Comic Sans MS" panose="030F0702030302020204" pitchFamily="66" charset="0"/>
            </a:endParaRPr>
          </a:p>
          <a:p>
            <a:pPr marL="342900" indent="-342900" algn="just">
              <a:buFont typeface="Arial" panose="020B0604020202020204" pitchFamily="34" charset="0"/>
              <a:buChar char="•"/>
            </a:pPr>
            <a:endParaRPr lang="en-GB" sz="2000" dirty="0">
              <a:solidFill>
                <a:srgbClr val="3333FF"/>
              </a:solidFill>
              <a:latin typeface="Comic Sans MS" panose="030F0702030302020204" pitchFamily="66" charset="0"/>
            </a:endParaRPr>
          </a:p>
          <a:p>
            <a:pPr marL="342900" indent="-342900" algn="just">
              <a:buFont typeface="Arial" panose="020B0604020202020204" pitchFamily="34" charset="0"/>
              <a:buChar char="•"/>
            </a:pPr>
            <a:endParaRPr lang="en-GB" sz="2000" dirty="0">
              <a:solidFill>
                <a:srgbClr val="3333FF"/>
              </a:solidFill>
              <a:latin typeface="Comic Sans MS" panose="030F0702030302020204" pitchFamily="66" charset="0"/>
            </a:endParaRPr>
          </a:p>
          <a:p>
            <a:pPr marL="342900" indent="-342900" algn="just">
              <a:buFont typeface="Arial" panose="020B0604020202020204" pitchFamily="34" charset="0"/>
              <a:buChar char="•"/>
            </a:pPr>
            <a:endParaRPr lang="en-GB" sz="2000" dirty="0">
              <a:solidFill>
                <a:srgbClr val="3333FF"/>
              </a:solidFill>
              <a:latin typeface="Comic Sans MS" panose="030F0702030302020204" pitchFamily="66" charset="0"/>
            </a:endParaRPr>
          </a:p>
          <a:p>
            <a:pPr marL="342900" indent="-342900" algn="just">
              <a:buFont typeface="Arial" panose="020B0604020202020204" pitchFamily="34" charset="0"/>
              <a:buChar char="•"/>
            </a:pPr>
            <a:endParaRPr lang="en-GB" sz="2000" dirty="0">
              <a:solidFill>
                <a:srgbClr val="3333FF"/>
              </a:solidFill>
              <a:latin typeface="Comic Sans MS" panose="030F0702030302020204" pitchFamily="66" charset="0"/>
            </a:endParaRPr>
          </a:p>
          <a:p>
            <a:pPr marL="342900" indent="-342900" algn="just">
              <a:buFont typeface="Arial" panose="020B0604020202020204" pitchFamily="34" charset="0"/>
              <a:buChar char="•"/>
            </a:pPr>
            <a:endParaRPr lang="en-GB" sz="2000" dirty="0">
              <a:solidFill>
                <a:srgbClr val="3333FF"/>
              </a:solidFill>
              <a:latin typeface="Comic Sans MS" panose="030F0702030302020204" pitchFamily="66" charset="0"/>
            </a:endParaRPr>
          </a:p>
          <a:p>
            <a:pPr marL="342900" indent="-342900" algn="just">
              <a:buFont typeface="Arial" panose="020B0604020202020204" pitchFamily="34" charset="0"/>
              <a:buChar char="•"/>
            </a:pPr>
            <a:endParaRPr lang="en-GB" sz="2000" dirty="0">
              <a:solidFill>
                <a:srgbClr val="3333FF"/>
              </a:solidFill>
              <a:latin typeface="Comic Sans MS" panose="030F0702030302020204" pitchFamily="66" charset="0"/>
            </a:endParaRPr>
          </a:p>
          <a:p>
            <a:pPr marL="342900" indent="-342900" algn="just">
              <a:buFont typeface="Arial" panose="020B0604020202020204" pitchFamily="34" charset="0"/>
              <a:buChar char="•"/>
            </a:pPr>
            <a:r>
              <a:rPr lang="en-GB" sz="2000" dirty="0">
                <a:solidFill>
                  <a:srgbClr val="3333FF"/>
                </a:solidFill>
                <a:latin typeface="Comic Sans MS" panose="030F0702030302020204" pitchFamily="66" charset="0"/>
              </a:rPr>
              <a:t>1949: Using electron microscopy, the first description of human papillomavirus is provided by Strauss et al. in extracts from wart tissues.</a:t>
            </a:r>
          </a:p>
          <a:p>
            <a:pPr marL="342900" indent="-342900" algn="just">
              <a:buFont typeface="Arial" panose="020B0604020202020204" pitchFamily="34" charset="0"/>
              <a:buChar char="•"/>
            </a:pPr>
            <a:endParaRPr lang="en-GB" sz="2000" dirty="0">
              <a:solidFill>
                <a:srgbClr val="3333FF"/>
              </a:solidFill>
              <a:latin typeface="Comic Sans MS" panose="030F0702030302020204" pitchFamily="66" charset="0"/>
            </a:endParaRPr>
          </a:p>
          <a:p>
            <a:pPr marL="342900" indent="-342900" algn="just">
              <a:buFont typeface="Arial" panose="020B0604020202020204" pitchFamily="34" charset="0"/>
              <a:buChar char="•"/>
            </a:pPr>
            <a:r>
              <a:rPr lang="en-GB" sz="2000" dirty="0">
                <a:solidFill>
                  <a:srgbClr val="3333FF"/>
                </a:solidFill>
                <a:latin typeface="Comic Sans MS" panose="030F0702030302020204" pitchFamily="66" charset="0"/>
              </a:rPr>
              <a:t>1963: Crawford and Crawford describe the physical properties of HPV DNA. </a:t>
            </a:r>
          </a:p>
          <a:p>
            <a:pPr marL="342900" indent="-342900" algn="just">
              <a:buFont typeface="Arial" panose="020B0604020202020204" pitchFamily="34" charset="0"/>
              <a:buChar char="•"/>
            </a:pPr>
            <a:endParaRPr lang="en-GB" sz="2000" dirty="0">
              <a:solidFill>
                <a:srgbClr val="3333FF"/>
              </a:solidFill>
              <a:latin typeface="Comic Sans MS" panose="030F0702030302020204" pitchFamily="66" charset="0"/>
            </a:endParaRPr>
          </a:p>
        </p:txBody>
      </p:sp>
      <p:pic>
        <p:nvPicPr>
          <p:cNvPr id="9" name="Picture 8">
            <a:extLst>
              <a:ext uri="{FF2B5EF4-FFF2-40B4-BE49-F238E27FC236}">
                <a16:creationId xmlns:a16="http://schemas.microsoft.com/office/drawing/2014/main" id="{2E83DFD8-0DE7-A444-2D93-D6A64F21F8AA}"/>
              </a:ext>
            </a:extLst>
          </p:cNvPr>
          <p:cNvPicPr>
            <a:picLocks noChangeAspect="1"/>
          </p:cNvPicPr>
          <p:nvPr/>
        </p:nvPicPr>
        <p:blipFill>
          <a:blip r:embed="rId3"/>
          <a:srcRect l="15924" t="20055" r="38334" b="19393"/>
          <a:stretch>
            <a:fillRect/>
          </a:stretch>
        </p:blipFill>
        <p:spPr>
          <a:xfrm>
            <a:off x="922867" y="1148279"/>
            <a:ext cx="3488266" cy="2584425"/>
          </a:xfrm>
          <a:prstGeom prst="rect">
            <a:avLst/>
          </a:prstGeom>
        </p:spPr>
      </p:pic>
      <p:pic>
        <p:nvPicPr>
          <p:cNvPr id="1034" name="Picture 10" descr="A rabbit with two dark protrusions, resembling tusks or horns, projecting from the top of its mouth. One curving to the rabbit's right is larger than its ear; the other curves left and is about one-quarter the size.">
            <a:extLst>
              <a:ext uri="{FF2B5EF4-FFF2-40B4-BE49-F238E27FC236}">
                <a16:creationId xmlns:a16="http://schemas.microsoft.com/office/drawing/2014/main" id="{75B543A7-08B4-8A76-732D-7EB0A285F7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3869" y="1094292"/>
            <a:ext cx="2692400" cy="269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624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5D066E-4EFE-D024-A37F-68B704FB3EDB}"/>
              </a:ext>
            </a:extLst>
          </p:cNvPr>
          <p:cNvSpPr txBox="1"/>
          <p:nvPr/>
        </p:nvSpPr>
        <p:spPr>
          <a:xfrm>
            <a:off x="279400" y="306276"/>
            <a:ext cx="8585200" cy="2585323"/>
          </a:xfrm>
          <a:prstGeom prst="rect">
            <a:avLst/>
          </a:prstGeom>
          <a:noFill/>
        </p:spPr>
        <p:txBody>
          <a:bodyPr wrap="square">
            <a:spAutoFit/>
          </a:bodyPr>
          <a:lstStyle/>
          <a:p>
            <a:pPr marL="342900" indent="-342900" algn="just">
              <a:buFont typeface="Arial" panose="020B0604020202020204" pitchFamily="34" charset="0"/>
              <a:buChar char="•"/>
            </a:pPr>
            <a:r>
              <a:rPr lang="en-GB" sz="1800" dirty="0">
                <a:solidFill>
                  <a:srgbClr val="3333FF"/>
                </a:solidFill>
                <a:latin typeface="Comic Sans MS" panose="030F0702030302020204" pitchFamily="66" charset="0"/>
              </a:rPr>
              <a:t>1974: Harald </a:t>
            </a:r>
            <a:r>
              <a:rPr lang="en-GB" sz="1800" dirty="0" err="1">
                <a:solidFill>
                  <a:srgbClr val="3333FF"/>
                </a:solidFill>
                <a:latin typeface="Comic Sans MS" panose="030F0702030302020204" pitchFamily="66" charset="0"/>
              </a:rPr>
              <a:t>zur</a:t>
            </a:r>
            <a:r>
              <a:rPr lang="en-GB" sz="1800" dirty="0">
                <a:solidFill>
                  <a:srgbClr val="3333FF"/>
                </a:solidFill>
                <a:latin typeface="Comic Sans MS" panose="030F0702030302020204" pitchFamily="66" charset="0"/>
              </a:rPr>
              <a:t> Hausen et al. propose a strong association between HPV infection and cervical cancer.</a:t>
            </a:r>
          </a:p>
          <a:p>
            <a:pPr marL="342900" indent="-342900" algn="just">
              <a:buFont typeface="Arial" panose="020B0604020202020204" pitchFamily="34" charset="0"/>
              <a:buChar char="•"/>
            </a:pPr>
            <a:endParaRPr lang="en-GB" sz="1800" dirty="0">
              <a:solidFill>
                <a:srgbClr val="3333FF"/>
              </a:solidFill>
              <a:latin typeface="Comic Sans MS" panose="030F0702030302020204" pitchFamily="66" charset="0"/>
            </a:endParaRPr>
          </a:p>
          <a:p>
            <a:pPr marL="342900" indent="-342900" algn="just">
              <a:buFont typeface="Arial" panose="020B0604020202020204" pitchFamily="34" charset="0"/>
              <a:buChar char="•"/>
            </a:pPr>
            <a:r>
              <a:rPr lang="en-GB" sz="1800" dirty="0">
                <a:solidFill>
                  <a:srgbClr val="3333FF"/>
                </a:solidFill>
                <a:latin typeface="Comic Sans MS" panose="030F0702030302020204" pitchFamily="66" charset="0"/>
              </a:rPr>
              <a:t>1984: Harald </a:t>
            </a:r>
            <a:r>
              <a:rPr lang="en-GB" sz="1800" dirty="0" err="1">
                <a:solidFill>
                  <a:srgbClr val="3333FF"/>
                </a:solidFill>
                <a:latin typeface="Comic Sans MS" panose="030F0702030302020204" pitchFamily="66" charset="0"/>
              </a:rPr>
              <a:t>zur</a:t>
            </a:r>
            <a:r>
              <a:rPr lang="en-GB" sz="1800" dirty="0">
                <a:solidFill>
                  <a:srgbClr val="3333FF"/>
                </a:solidFill>
                <a:latin typeface="Comic Sans MS" panose="030F0702030302020204" pitchFamily="66" charset="0"/>
              </a:rPr>
              <a:t> Hausen successfully discovers, clones, and attributes cervical cancer to specific HPV types, namely strains 16 and 18. This work was foundational for the development of modern HPV vaccines.</a:t>
            </a:r>
          </a:p>
          <a:p>
            <a:pPr marL="342900" indent="-342900" algn="just">
              <a:buFont typeface="Arial" panose="020B0604020202020204" pitchFamily="34" charset="0"/>
              <a:buChar char="•"/>
            </a:pPr>
            <a:endParaRPr lang="en-GB" sz="1800" dirty="0">
              <a:solidFill>
                <a:srgbClr val="3333FF"/>
              </a:solidFill>
              <a:latin typeface="Comic Sans MS" panose="030F0702030302020204" pitchFamily="66" charset="0"/>
            </a:endParaRPr>
          </a:p>
          <a:p>
            <a:pPr marL="342900" indent="-342900" algn="just">
              <a:buFont typeface="Arial" panose="020B0604020202020204" pitchFamily="34" charset="0"/>
              <a:buChar char="•"/>
            </a:pPr>
            <a:r>
              <a:rPr lang="en-GB" sz="1800" dirty="0">
                <a:solidFill>
                  <a:srgbClr val="3333FF"/>
                </a:solidFill>
                <a:latin typeface="Comic Sans MS" panose="030F0702030302020204" pitchFamily="66" charset="0"/>
              </a:rPr>
              <a:t>2008: Harald </a:t>
            </a:r>
            <a:r>
              <a:rPr lang="en-GB" sz="1800" dirty="0" err="1">
                <a:solidFill>
                  <a:srgbClr val="3333FF"/>
                </a:solidFill>
                <a:latin typeface="Comic Sans MS" panose="030F0702030302020204" pitchFamily="66" charset="0"/>
              </a:rPr>
              <a:t>zur</a:t>
            </a:r>
            <a:r>
              <a:rPr lang="en-GB" sz="1800" dirty="0">
                <a:solidFill>
                  <a:srgbClr val="3333FF"/>
                </a:solidFill>
                <a:latin typeface="Comic Sans MS" panose="030F0702030302020204" pitchFamily="66" charset="0"/>
              </a:rPr>
              <a:t> Hausen is awarded the Nobel Prize in Physiology and Medicine for his discovery of HPV's role in causing cervical can</a:t>
            </a:r>
          </a:p>
        </p:txBody>
      </p:sp>
    </p:spTree>
    <p:extLst>
      <p:ext uri="{BB962C8B-B14F-4D97-AF65-F5344CB8AC3E}">
        <p14:creationId xmlns:p14="http://schemas.microsoft.com/office/powerpoint/2010/main" val="1562280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780</TotalTime>
  <Words>768</Words>
  <Application>Microsoft Office PowerPoint</Application>
  <PresentationFormat>On-screen Show (4:3)</PresentationFormat>
  <Paragraphs>197</Paragraphs>
  <Slides>13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Aptos</vt:lpstr>
      <vt:lpstr>Aptos Display</vt:lpstr>
      <vt:lpstr>Arial</vt:lpstr>
      <vt:lpstr>Comic Sans MS</vt:lpstr>
      <vt:lpstr>inherit</vt:lpstr>
      <vt:lpstr>Lucida Sans</vt:lpstr>
      <vt:lpstr>Palatino Linotype</vt:lpstr>
      <vt:lpstr>Wingdings</vt:lpstr>
      <vt:lpstr>Office Theme</vt:lpstr>
      <vt:lpstr>PowerPoint Presentation</vt:lpstr>
      <vt:lpstr>PowerPoint Presentation</vt:lpstr>
      <vt:lpstr>Transformation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Elena Kashuba</dc:creator>
  <cp:lastModifiedBy>Guest</cp:lastModifiedBy>
  <cp:revision>47</cp:revision>
  <dcterms:created xsi:type="dcterms:W3CDTF">2024-11-21T06:54:00Z</dcterms:created>
  <dcterms:modified xsi:type="dcterms:W3CDTF">2025-11-10T10:58:37Z</dcterms:modified>
</cp:coreProperties>
</file>