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290" r:id="rId4"/>
    <p:sldId id="285" r:id="rId5"/>
    <p:sldId id="282" r:id="rId6"/>
    <p:sldId id="286" r:id="rId7"/>
    <p:sldId id="274" r:id="rId8"/>
    <p:sldId id="275" r:id="rId9"/>
    <p:sldId id="267" r:id="rId10"/>
    <p:sldId id="271" r:id="rId11"/>
    <p:sldId id="272" r:id="rId12"/>
    <p:sldId id="294" r:id="rId13"/>
    <p:sldId id="295" r:id="rId14"/>
    <p:sldId id="265" r:id="rId15"/>
    <p:sldId id="287" r:id="rId16"/>
    <p:sldId id="296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42C64"/>
    <a:srgbClr val="C83879"/>
    <a:srgbClr val="CC3399"/>
    <a:srgbClr val="6600FF"/>
    <a:srgbClr val="3B7D4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E2696-1386-43A6-9C1F-B7507D1BFC30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5001D-F517-4A3E-BDE4-DC9AA48C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 першому етапі було вивчено експресію 84 факторів транскрипції у злоякісно трансформованих В-лімфоцитах при ХЛЛ (дві крайніх полоси праворуч) у порівнянні із В-клітинами периферичної крові умовно </a:t>
            </a:r>
            <a:r>
              <a:rPr lang="uk-UA"/>
              <a:t>здорових донорів. У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6F4FF-7417-4585-82B5-7CD55561AD3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30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Таким чином, наслідком інактивації сигнальних каскадів TGFB-SMAD2/3 і IL-2-STAT5 на базальному рівні у клітинах ХЛЛ  є нечутливість останніх до стимулів, які викликають проліферацію та/або апоптоз.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6F4FF-7417-4585-82B5-7CD55561AD3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4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Видно, що експресія вищевказаних генів знижується у зразках окремих хворих. Проте у цих хворих експресія гена </a:t>
            </a:r>
            <a:r>
              <a:rPr lang="en-GB" dirty="0"/>
              <a:t>JUNB</a:t>
            </a:r>
            <a:r>
              <a:rPr lang="uk-UA" dirty="0"/>
              <a:t> також знижувалася у порівнянні з В-клітинами умовно здорових донорів. 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6F4FF-7417-4585-82B5-7CD55561AD3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9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Цікаво, що експресія декількох генів, які зазвичай стимулюють проліферацію, таких, як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NFkB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 була також нижчою у трансформованих В-клітинах при ХЛЛ.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 відповідає природі клітин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ХЛЛ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які не проявляють проліферативну активність.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фактори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транскрипції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та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виражені на дуже низьких рівнях у клітинах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ХЛЛ.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Наші результати було підтверджено аналізом бази даних Онкомайн. 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Важливо, що вищевказані гени є залежними від активного шляху </a:t>
            </a:r>
            <a:r>
              <a:rPr lang="en-US" sz="1200" dirty="0"/>
              <a:t>IL</a:t>
            </a:r>
            <a:r>
              <a:rPr lang="ru-RU" sz="1200" dirty="0"/>
              <a:t>2-</a:t>
            </a:r>
            <a:r>
              <a:rPr lang="en-US" sz="1200" dirty="0"/>
              <a:t>STAT</a:t>
            </a:r>
            <a:r>
              <a:rPr lang="uk-UA" sz="1200" dirty="0"/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B021-2A3D-45E1-852E-3891A20BAC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Далі вивчали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клітинну лока</a:t>
            </a:r>
            <a:r>
              <a:rPr lang="uk-U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лізацію та статус білків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SMAD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В-лімфоцитах умовно здорових донорів та хворих на ХЛЛ.</a:t>
            </a: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контрольних зразках – В-клітинах умовно здорового донора – білок SMAD4 показує як цитоплазматичну, так і ядерну локалізацію (сигнал зеленого кольору). Білок SMAD2 експресується на низькому рівні і також спостерігається у цитоплазмі (верхня панель, сигнал червоного кольору).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Білок SMAD3 спостерігали виключно у ядрі (нижня панель, сигнал червоного кольору).  Важливо відзначити, що білки SMAD3 і SMAD4 частково ко-локалізувалися, що може свідчити про формування у ядрі гетеродимерів, здатних до активації транскрипції залежних генів.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4FF-7417-4585-82B5-7CD55561AD3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3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Експресія протеїну SMAD4 у лейкемічних клітинах є дуже низькою у порівнянні з В-лімфоцитами здорового донора (верхня панель) або майже відсутня (нижня панель).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Сигнал білка SMAD2 був дуже слабким (або відсутнім) у всіх 9 зразках клітин ХЛЛ, тобто не спостерігалось формування гетеродимерів між SMAD2 і SMAD4.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Протеїн SMAD3 експресувався у клітинах ХЛЛ (сигнал червоного кольору), проте, навіть якщо сигнал протеїну SMAD3 був сильним (нижня панель, сигнал червоного кольору), білок локалізувався лише тільки у цитоплазмі та/або у клітинній мембрані лейкемічних клітин. Не було зареєстровано гетеродимери SMAD3 і SMAD4 у ядрі, як у контрольних В-клітинах умовно здорового донора.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4FF-7417-4585-82B5-7CD55561AD3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3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Зазначимо, що SMAD1 та SMAD9 майже не виявлялися; їх експресія була дуже низькою у лейкемічн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клітина х – у 18 разів нижчою, ніж у В-лімфоцитах умовно здорових донорів. Для підтвердження наших результатів було проаналізовано набір експериментальних даних на порталі Oncomine. Гени SMAD1, -2, -5, -6 та -9 експресуються на дуже низьких рівнях у трансформованих В-клітинах при ХЛЛ.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4FF-7417-4585-82B5-7CD55561AD3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7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Це може бути пов'язано з відсутністю </a:t>
            </a:r>
            <a:r>
              <a:rPr lang="en-US" sz="1200" dirty="0"/>
              <a:t>STAT</a:t>
            </a:r>
            <a:r>
              <a:rPr lang="ru-RU" sz="1200" dirty="0"/>
              <a:t> та/або </a:t>
            </a:r>
            <a:r>
              <a:rPr lang="en-US" sz="1200" dirty="0"/>
              <a:t>JAK</a:t>
            </a:r>
            <a:r>
              <a:rPr lang="ru-RU" sz="1200" dirty="0"/>
              <a:t> фосфорилювання, або низькою концентрацією наявного </a:t>
            </a:r>
            <a:r>
              <a:rPr lang="en-US" sz="1200" dirty="0"/>
              <a:t>IL</a:t>
            </a:r>
            <a:r>
              <a:rPr lang="ru-RU" sz="1200" dirty="0"/>
              <a:t>2 у сироватці хворих на ХЛЛ.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Тому проводять визначення рівня фосфорилювання білків STAT5 (А і В ізоформ), а також рівень експресії  протеїна STAT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також клітинну локалізацію цих білків за домогою флуоресцентного аналізу методом подвійного імунного фарбування. Важливо відзначити, що білок STAT5 (ізоформи А і В) було фосфорильовано на базовому рівні у контрольних зразках – В-клітинах периферичної крові умовно здорового донора (сигнал зеленого кольору).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Фосфорильовану форму білка спостерігали майже виключно у ядрі, причому білок формував великі гранули ядерного преципітата (вказано стрілками зеленого кольору). Протеїн STAT5А також локалізувався переважно у ядрі В-клітин умовно здорового донора (сигнал червоного кольору), проте певну частку його спостерігали в цитоплазмі (стрілки червоного кольору). Слід звернути увагу на те, що сигнали фосфорильованого протеїна STAT5 та STAT5А частково ко-локалізувалися в ядрі (відмічено зірочками), що вказує на активність шляху IL-2-STAT5 (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-STAT5) на базальному рівні у В-клітинах умовно здорових донорів.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4FF-7417-4585-82B5-7CD55561AD3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88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В-клітинах при ХЛЛ протеїн STAT5А практично не детектувався (зразки 103963 і 89819). Іноді рівень експресії обох ізоформ був дуже низьким (зразок 103063).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Найважливіше, що протеїн STAT5 та його фосфорильовані ізоформи було локалізовано виключно у цитоплазмі клітин ХЛЛ, на противагу до В-клітин умовно здорових донорів.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4FF-7417-4585-82B5-7CD55561AD3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5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На даному слайді показано схематично сигнальний шлях </a:t>
            </a:r>
            <a:r>
              <a:rPr lang="en-US" sz="1200" dirty="0"/>
              <a:t>IL</a:t>
            </a:r>
            <a:r>
              <a:rPr lang="ru-RU" sz="1200" dirty="0"/>
              <a:t>2-</a:t>
            </a:r>
            <a:r>
              <a:rPr lang="en-US" sz="1200" dirty="0"/>
              <a:t>STAT</a:t>
            </a:r>
            <a:r>
              <a:rPr lang="ru-RU" sz="1200" dirty="0"/>
              <a:t>. Молекула </a:t>
            </a:r>
            <a:r>
              <a:rPr lang="en-US" sz="1200" dirty="0"/>
              <a:t>IL</a:t>
            </a:r>
            <a:r>
              <a:rPr lang="ru-RU" sz="1200" dirty="0"/>
              <a:t>2 </a:t>
            </a:r>
            <a:r>
              <a:rPr lang="ru-RU" sz="1200" dirty="0" err="1"/>
              <a:t>зв'язується</a:t>
            </a:r>
            <a:r>
              <a:rPr lang="ru-RU" sz="1200" dirty="0"/>
              <a:t> з </a:t>
            </a:r>
            <a:r>
              <a:rPr lang="en-US" sz="1200" dirty="0"/>
              <a:t>IL</a:t>
            </a:r>
            <a:r>
              <a:rPr lang="ru-RU" sz="1200" dirty="0"/>
              <a:t>2</a:t>
            </a:r>
            <a:r>
              <a:rPr lang="en-US" sz="1200" dirty="0"/>
              <a:t>R</a:t>
            </a:r>
            <a:r>
              <a:rPr lang="ru-RU" sz="1200" dirty="0"/>
              <a:t>, а </a:t>
            </a:r>
            <a:r>
              <a:rPr lang="en-US" sz="1200" dirty="0"/>
              <a:t>JAKs</a:t>
            </a:r>
            <a:r>
              <a:rPr lang="ru-RU" sz="1200" dirty="0"/>
              <a:t> </a:t>
            </a:r>
            <a:r>
              <a:rPr lang="ru-RU" sz="1200" dirty="0" err="1"/>
              <a:t>кінази</a:t>
            </a:r>
            <a:r>
              <a:rPr lang="ru-RU" sz="1200" dirty="0"/>
              <a:t> </a:t>
            </a:r>
            <a:r>
              <a:rPr lang="ru-RU" sz="1200" dirty="0" err="1"/>
              <a:t>фосфорилюються</a:t>
            </a:r>
            <a:r>
              <a:rPr lang="ru-RU" sz="1200" dirty="0"/>
              <a:t>. </a:t>
            </a:r>
            <a:r>
              <a:rPr lang="ru-RU" sz="1200" dirty="0" err="1"/>
              <a:t>Потім</a:t>
            </a:r>
            <a:r>
              <a:rPr lang="ru-RU" sz="1200" dirty="0"/>
              <a:t> </a:t>
            </a:r>
            <a:r>
              <a:rPr lang="en-US" sz="1200" dirty="0"/>
              <a:t>JAKs</a:t>
            </a:r>
            <a:r>
              <a:rPr lang="ru-RU" sz="1200" dirty="0"/>
              <a:t> </a:t>
            </a:r>
            <a:r>
              <a:rPr lang="ru-RU" sz="1200" dirty="0" err="1"/>
              <a:t>фосфорилює</a:t>
            </a:r>
            <a:r>
              <a:rPr lang="ru-RU" sz="1200" dirty="0"/>
              <a:t> </a:t>
            </a:r>
            <a:r>
              <a:rPr lang="ru-RU" sz="1200" dirty="0" err="1"/>
              <a:t>білки</a:t>
            </a:r>
            <a:r>
              <a:rPr lang="ru-RU" sz="1200" dirty="0"/>
              <a:t> </a:t>
            </a:r>
            <a:r>
              <a:rPr lang="en-US" sz="1200" dirty="0"/>
              <a:t>STAT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можуть</a:t>
            </a:r>
            <a:r>
              <a:rPr lang="ru-RU" sz="1200" dirty="0"/>
              <a:t> </a:t>
            </a:r>
            <a:r>
              <a:rPr lang="ru-RU" sz="1200" dirty="0" err="1"/>
              <a:t>утворювати</a:t>
            </a:r>
            <a:r>
              <a:rPr lang="ru-RU" sz="1200" dirty="0"/>
              <a:t> </a:t>
            </a:r>
            <a:r>
              <a:rPr lang="ru-RU" sz="1200" dirty="0" err="1"/>
              <a:t>гетеродимери</a:t>
            </a:r>
            <a:r>
              <a:rPr lang="ru-RU" sz="1200" dirty="0"/>
              <a:t>. Ці гетеродимери зв'язуються з певною послідовністю ДНК і активують транскрипцію залежних генів.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4FF-7417-4585-82B5-7CD55561AD3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1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B7F8-D4AA-4383-B70A-350AED729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9C025-FCB6-4F02-86DC-2E6B3D1BB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8BB5-AAA2-461F-9726-5C49CD00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63DE9-F155-40B8-9BB7-FFA7C4B1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8A1D-F9C7-41E7-9F6C-0524EC19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3B0B-F353-4BCC-971B-4FC62DF0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4C4DA-73B7-4796-9449-E88F08D83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E301-EB13-4142-BCF4-A7F810C1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F9EF-8B25-4324-9C17-2CB89425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5F38-C194-4869-A590-BFEF67A4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2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73B00-3AAA-421A-94AB-016881AC7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BD9A4-008F-4DE4-A7F9-23CFFAC53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E1AF5-C862-466B-9D27-269DE96C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DB906-AFC9-4F64-8158-5EBFDAD3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D0C3-358D-4E21-B637-96053506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1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2037-A205-43C5-BD5C-A6668574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994B-56CC-43B7-A31F-1DA7DA96D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4FD61-289F-494C-96CC-65A500E7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4815-ACA9-4CA8-B2F0-C9CBEE37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5BEA-7BDF-42DD-9297-1545C693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9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D875-720F-474C-BB1E-B09F65FF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5D3DC-C6D3-4EDE-9283-F5E4F1385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C11F-41F5-4B7F-BDA9-FD8CBA76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F95F3-73FF-4C30-B0DB-ED1383F8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ACD54-3800-4233-8419-12484EE6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1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048D-6759-463D-A5EA-12AA8B9A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6519B-649A-4D52-85A7-9087CDBEC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8908F-3353-4863-A146-5D62D4CDB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B37F1-8019-41D1-8741-71A353FA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5918A-0E37-4429-879D-FB3CB063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37F55-C1F0-4FA7-88E6-DBFE559D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3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9697-34D7-4EB2-96D9-CF021FA6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65011-657E-46E5-8B0E-8768CCCCB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DFBC7-8235-4740-B978-DE63446BE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3E780-8CB0-4D98-A6D0-8A8075080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FC3A1-60FB-4D19-80BC-655B8ECDC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7143D-84D0-4FCF-B8CA-5E3ADD77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D65EA8-1CEE-41C3-BE2C-2119CF62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BFBF9-CCAD-4732-AB4B-D182B0A7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4039-AD83-4CF3-8EC5-5503BA32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1A13C-04E5-4381-A3CD-B4DC2AF0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AD7E0-E122-453C-B0DB-2A7EAD9B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2764D-5985-4AAB-BAB5-73EF1642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19B12-CEE3-4F26-8CE4-8961397F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C4967-F891-476B-8884-85DF051F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FB34C-FD16-4BA6-98C7-6B636F02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5691-FC96-4312-9134-EA00EB05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48034-9FAB-4A4A-B8FA-510A86373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86A9F-82D8-466D-87B6-202A8184B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53C7C-9190-48E1-83BF-5B95BCE5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BEA1C-86FB-4ADB-A704-FA27EBA8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7C7E4-C903-478F-B593-95522C98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0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80C1-2D96-4811-AE39-751DB8CB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62462-CB24-4209-B0B0-4DCF66518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A9FDA-3FD3-4880-8E9A-9D82326BE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66180-1807-474F-A2C4-633107FB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3C9E9-9E58-40EF-A256-B328359B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FD9C5-6940-4980-A8D0-7480A85C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07A0D-8A4F-47BE-8795-9066BFA7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66B3-9288-43C6-B3E5-E79689508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04F0C-7F4D-45FD-A3DA-1238EE57E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D4FA-37A7-4980-BA6F-460904723A1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7E280-D43D-4201-B2BA-8E40256FE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077D-E0E3-4C99-9016-C006E5BA0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84A4-584C-41FF-A505-DF7027A6C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5D0A7E-41A6-4861-A37A-43985654B15A}"/>
              </a:ext>
            </a:extLst>
          </p:cNvPr>
          <p:cNvSpPr txBox="1"/>
          <p:nvPr/>
        </p:nvSpPr>
        <p:spPr>
          <a:xfrm>
            <a:off x="4817838" y="3805049"/>
            <a:ext cx="24807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Larysa </a:t>
            </a:r>
            <a:r>
              <a:rPr lang="uk-UA" sz="2400" b="1" dirty="0">
                <a:solidFill>
                  <a:srgbClr val="0000FF"/>
                </a:solidFill>
              </a:rPr>
              <a:t>Kovalevska</a:t>
            </a:r>
            <a:endParaRPr lang="lv-LV" sz="2400" b="1" dirty="0">
              <a:solidFill>
                <a:srgbClr val="0000FF"/>
              </a:solidFill>
            </a:endParaRPr>
          </a:p>
          <a:p>
            <a:endParaRPr lang="lv-LV" sz="2400" b="1" dirty="0">
              <a:solidFill>
                <a:srgbClr val="0000FF"/>
              </a:solidFill>
            </a:endParaRPr>
          </a:p>
          <a:p>
            <a:r>
              <a:rPr lang="lv-LV" sz="2000" dirty="0" err="1">
                <a:solidFill>
                  <a:srgbClr val="0000FF"/>
                </a:solidFill>
              </a:rPr>
              <a:t>November</a:t>
            </a:r>
            <a:r>
              <a:rPr lang="lv-LV" sz="2000" dirty="0">
                <a:solidFill>
                  <a:srgbClr val="0000FF"/>
                </a:solidFill>
              </a:rPr>
              <a:t> 10th, 2025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8F34D-4536-4C28-9039-BAE138055C1D}"/>
              </a:ext>
            </a:extLst>
          </p:cNvPr>
          <p:cNvSpPr txBox="1"/>
          <p:nvPr/>
        </p:nvSpPr>
        <p:spPr>
          <a:xfrm>
            <a:off x="1338146" y="68438"/>
            <a:ext cx="6097604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kern="100" dirty="0">
                <a:solidFill>
                  <a:srgbClr val="7030A0"/>
                </a:solidFill>
                <a:effectLst/>
                <a:ea typeface="Aptos"/>
                <a:cs typeface="Times New Roman" panose="02020603050405020304" pitchFamily="18" charset="0"/>
              </a:rPr>
              <a:t>RE </a:t>
            </a:r>
            <a:r>
              <a:rPr lang="en-US" sz="1600" i="1" kern="100" dirty="0" err="1">
                <a:solidFill>
                  <a:srgbClr val="7030A0"/>
                </a:solidFill>
                <a:effectLst/>
                <a:ea typeface="Aptos"/>
                <a:cs typeface="Times New Roman" panose="02020603050405020304" pitchFamily="18" charset="0"/>
              </a:rPr>
              <a:t>Kavetsky</a:t>
            </a:r>
            <a:r>
              <a:rPr lang="en-US" sz="1600" i="1" kern="100" dirty="0">
                <a:solidFill>
                  <a:srgbClr val="7030A0"/>
                </a:solidFill>
                <a:effectLst/>
                <a:ea typeface="Aptos"/>
                <a:cs typeface="Times New Roman" panose="02020603050405020304" pitchFamily="18" charset="0"/>
              </a:rPr>
              <a:t> Institute of Experimental Pathology, Oncology and Radiobiology of National Academy of Sciences of Ukraine, Kyiv, Ukraine</a:t>
            </a:r>
            <a:endParaRPr lang="en-US" sz="1600" kern="100" dirty="0">
              <a:solidFill>
                <a:srgbClr val="7030A0"/>
              </a:solidFill>
              <a:effectLst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7E5F13-F342-42D7-B0D1-8E4E61E71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6" y="68438"/>
            <a:ext cx="922919" cy="1463366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33741" y="1754728"/>
            <a:ext cx="8358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EXPRESSION PROFILE OF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TRANSCRIPTION FACTORS IN B-LYMPHOCYTES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AT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CHRONIC LYMPHOCYTIC LEUKEMIA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457" y="0"/>
            <a:ext cx="3905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20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203" y="1052736"/>
            <a:ext cx="8667595" cy="540516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1561304" y="184076"/>
            <a:ext cx="8868494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latin typeface="Comic Sans MS" pitchFamily="66" charset="0"/>
              </a:rPr>
              <a:t>Expression and cellular localization of the STAT5A protein and </a:t>
            </a:r>
            <a:r>
              <a:rPr lang="en-US" sz="2000" b="1" i="1" dirty="0" err="1">
                <a:solidFill>
                  <a:srgbClr val="0000FF"/>
                </a:solidFill>
                <a:latin typeface="Comic Sans MS" pitchFamily="66" charset="0"/>
              </a:rPr>
              <a:t>itsphosphorylated</a:t>
            </a:r>
            <a:r>
              <a:rPr lang="en-US" sz="2000" b="1" i="1" dirty="0">
                <a:solidFill>
                  <a:srgbClr val="0000FF"/>
                </a:solidFill>
                <a:latin typeface="Comic Sans MS" pitchFamily="66" charset="0"/>
              </a:rPr>
              <a:t> form in B-lymphocytes</a:t>
            </a:r>
            <a:endParaRPr lang="ru-RU" sz="20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1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3532" y="548680"/>
            <a:ext cx="8424936" cy="61206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1524000" y="0"/>
            <a:ext cx="8868494" cy="4766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Expression of STAT5A and its phosphorylated form in CLL cells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1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0DF4E0-4FD4-488F-2812-3D59BD76BE2B}"/>
              </a:ext>
            </a:extLst>
          </p:cNvPr>
          <p:cNvSpPr txBox="1"/>
          <p:nvPr/>
        </p:nvSpPr>
        <p:spPr>
          <a:xfrm>
            <a:off x="560246" y="342812"/>
            <a:ext cx="108013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Western blot analysis of activation of the TGFB-SMAD3 and IL2-STAT5 signalling pathways by the action of TGFB and IL2 cytokines on CLL B cells. Signals of phosphorylated SMAD3 and STAT5 proteins were absent.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4541669" y="2006601"/>
            <a:ext cx="4816935" cy="3825034"/>
            <a:chOff x="4541669" y="2006601"/>
            <a:chExt cx="4816935" cy="382503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4541669" y="2006601"/>
              <a:ext cx="4280234" cy="3825034"/>
              <a:chOff x="3692583" y="2239865"/>
              <a:chExt cx="4280234" cy="3825034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3692583" y="2239865"/>
                <a:ext cx="4280234" cy="3825034"/>
                <a:chOff x="3692583" y="2239865"/>
                <a:chExt cx="4280234" cy="3825034"/>
              </a:xfrm>
            </p:grpSpPr>
            <p:pic>
              <p:nvPicPr>
                <p:cNvPr id="2" name="Picture 2" descr="A close-up of several blue lines&#10;&#10;AI-generated content may be incorrect.">
                  <a:extLst>
                    <a:ext uri="{FF2B5EF4-FFF2-40B4-BE49-F238E27FC236}">
                      <a16:creationId xmlns:a16="http://schemas.microsoft.com/office/drawing/2014/main" id="{278585B5-1688-FEBA-AAFA-138032A355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2583" y="2239865"/>
                  <a:ext cx="4280234" cy="3825034"/>
                </a:xfrm>
                <a:prstGeom prst="rect">
                  <a:avLst/>
                </a:prstGeom>
              </p:spPr>
            </p:pic>
            <p:sp>
              <p:nvSpPr>
                <p:cNvPr id="4" name="Прямоугольник 3"/>
                <p:cNvSpPr/>
                <p:nvPr/>
              </p:nvSpPr>
              <p:spPr>
                <a:xfrm>
                  <a:off x="7053943" y="5150498"/>
                  <a:ext cx="690465" cy="1679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6282611" y="2475722"/>
                  <a:ext cx="690465" cy="1679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4516016" y="2668556"/>
                  <a:ext cx="317241" cy="2146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kDa</a:t>
                  </a:r>
                  <a:endParaRPr lang="ru-RU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441371" y="2593910"/>
                  <a:ext cx="5020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/>
                    <a:t>kDa</a:t>
                  </a:r>
                  <a:endParaRPr lang="ru-RU" sz="1600" dirty="0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7206343" y="5302898"/>
                  <a:ext cx="690465" cy="1679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4609322" y="3666931"/>
                  <a:ext cx="307911" cy="345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4080588" y="5442857"/>
                  <a:ext cx="307911" cy="3452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981059" y="5352660"/>
                  <a:ext cx="5020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/>
                    <a:t>kDa</a:t>
                  </a:r>
                  <a:endParaRPr lang="ru-RU" sz="16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528456" y="3698033"/>
                  <a:ext cx="5020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/>
                    <a:t>kDa</a:t>
                  </a:r>
                  <a:endParaRPr lang="ru-RU" sz="1600" dirty="0"/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7308981" y="5620139"/>
                  <a:ext cx="659362" cy="2208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actin</a:t>
                  </a:r>
                  <a:endParaRPr lang="ru-RU" dirty="0"/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>
              <a:xfrm>
                <a:off x="4767943" y="4795935"/>
                <a:ext cx="401216" cy="26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027576" y="4805265"/>
                <a:ext cx="363893" cy="26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flipH="1">
              <a:off x="8154955" y="5253135"/>
              <a:ext cx="1203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actin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15334" y="1204036"/>
            <a:ext cx="11088232" cy="4860862"/>
            <a:chOff x="615334" y="1204036"/>
            <a:chExt cx="11088232" cy="4860862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5334" y="1204036"/>
              <a:ext cx="11088232" cy="486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Прямоугольник 2"/>
            <p:cNvSpPr/>
            <p:nvPr/>
          </p:nvSpPr>
          <p:spPr>
            <a:xfrm>
              <a:off x="813916" y="1316334"/>
              <a:ext cx="311499" cy="411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4260499" y="1356528"/>
              <a:ext cx="482321" cy="3215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970017" y="1297912"/>
              <a:ext cx="311499" cy="411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7264" y="751430"/>
            <a:ext cx="5355554" cy="584641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254083" y="57752"/>
            <a:ext cx="5841917" cy="842764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>
                <a:solidFill>
                  <a:srgbClr val="0000FF"/>
                </a:solidFill>
                <a:latin typeface="Comic Sans MS" pitchFamily="66" charset="0"/>
              </a:rPr>
              <a:t>Signaling pathway </a:t>
            </a:r>
            <a:r>
              <a:rPr lang="ru-RU" sz="2400" b="1" i="1" dirty="0">
                <a:solidFill>
                  <a:srgbClr val="0000FF"/>
                </a:solidFill>
                <a:latin typeface="Comic Sans MS" pitchFamily="66" charset="0"/>
              </a:rPr>
              <a:t>IL2-STAT</a:t>
            </a:r>
          </a:p>
        </p:txBody>
      </p:sp>
      <p:pic>
        <p:nvPicPr>
          <p:cNvPr id="6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51510" y="727788"/>
            <a:ext cx="5439748" cy="593426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8" name="TextBox 7"/>
          <p:cNvSpPr txBox="1"/>
          <p:nvPr/>
        </p:nvSpPr>
        <p:spPr>
          <a:xfrm>
            <a:off x="6522099" y="158621"/>
            <a:ext cx="5069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Comic Sans MS" pitchFamily="66" charset="0"/>
              </a:rPr>
              <a:t>Signaling pathway </a:t>
            </a:r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TGFB-SMAD3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640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741614" y="159741"/>
            <a:ext cx="889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  <a:latin typeface="Comic Sans MS" pitchFamily="66" charset="0"/>
              </a:rPr>
              <a:t>Key links in the system of signaling cascades inactive </a:t>
            </a:r>
          </a:p>
          <a:p>
            <a:pPr algn="ctr"/>
            <a:r>
              <a:rPr lang="en-US" sz="2000" b="1" i="1" dirty="0">
                <a:solidFill>
                  <a:srgbClr val="0000FF"/>
                </a:solidFill>
                <a:latin typeface="Comic Sans MS" pitchFamily="66" charset="0"/>
              </a:rPr>
              <a:t>in B-CLL cells at the basal level</a:t>
            </a:r>
            <a:endParaRPr lang="sv-SE" sz="20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610226-FDB0-4EDF-B3EE-903035318656}"/>
              </a:ext>
            </a:extLst>
          </p:cNvPr>
          <p:cNvSpPr/>
          <p:nvPr/>
        </p:nvSpPr>
        <p:spPr>
          <a:xfrm>
            <a:off x="-1332656" y="29249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ACDF2D-6E95-4761-993B-F8AA7C284045}"/>
              </a:ext>
            </a:extLst>
          </p:cNvPr>
          <p:cNvGrpSpPr/>
          <p:nvPr/>
        </p:nvGrpSpPr>
        <p:grpSpPr>
          <a:xfrm>
            <a:off x="1907007" y="810208"/>
            <a:ext cx="8543379" cy="5760254"/>
            <a:chOff x="1907007" y="810208"/>
            <a:chExt cx="8543379" cy="57602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546B02B-4D07-4098-A28E-6DC2351EA849}"/>
                </a:ext>
              </a:extLst>
            </p:cNvPr>
            <p:cNvGrpSpPr/>
            <p:nvPr/>
          </p:nvGrpSpPr>
          <p:grpSpPr>
            <a:xfrm>
              <a:off x="1907007" y="810208"/>
              <a:ext cx="8543379" cy="5760254"/>
              <a:chOff x="1907007" y="810208"/>
              <a:chExt cx="8543379" cy="5760254"/>
            </a:xfrm>
          </p:grpSpPr>
          <p:pic>
            <p:nvPicPr>
              <p:cNvPr id="9218" name="Picture 2">
                <a:extLst>
                  <a:ext uri="{FF2B5EF4-FFF2-40B4-BE49-F238E27FC236}">
                    <a16:creationId xmlns:a16="http://schemas.microsoft.com/office/drawing/2014/main" id="{CBE10052-ED03-4DBE-8EBC-F57DB0087D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3553" y="810208"/>
                <a:ext cx="8386833" cy="57602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821DF71-D8C9-4AF9-A5BA-6059C929AEE7}"/>
                  </a:ext>
                </a:extLst>
              </p:cNvPr>
              <p:cNvSpPr/>
              <p:nvPr/>
            </p:nvSpPr>
            <p:spPr>
              <a:xfrm>
                <a:off x="2252313" y="1251284"/>
                <a:ext cx="1780674" cy="110690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DD17F-9E89-4F13-8FFA-AE44ACA493DF}"/>
                  </a:ext>
                </a:extLst>
              </p:cNvPr>
              <p:cNvSpPr txBox="1"/>
              <p:nvPr/>
            </p:nvSpPr>
            <p:spPr>
              <a:xfrm>
                <a:off x="1907007" y="1343071"/>
                <a:ext cx="2471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rgbClr val="7030A0"/>
                    </a:solidFill>
                  </a:rPr>
                  <a:t>proliferation,</a:t>
                </a:r>
                <a:endParaRPr lang="uk-UA" b="1" i="1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b="1" i="1" dirty="0">
                    <a:solidFill>
                      <a:srgbClr val="7030A0"/>
                    </a:solidFill>
                  </a:rPr>
                  <a:t>Differentiation</a:t>
                </a:r>
                <a:endParaRPr lang="uk-UA" b="1" i="1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b="1" i="1" dirty="0">
                    <a:solidFill>
                      <a:srgbClr val="7030A0"/>
                    </a:solidFill>
                  </a:rPr>
                  <a:t> of B cells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7C4CC30-D729-41E1-AC21-2C150D952E09}"/>
                  </a:ext>
                </a:extLst>
              </p:cNvPr>
              <p:cNvSpPr/>
              <p:nvPr/>
            </p:nvSpPr>
            <p:spPr>
              <a:xfrm>
                <a:off x="2184935" y="4312490"/>
                <a:ext cx="1751798" cy="972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685077-2104-41AF-AE98-272D29785DAB}"/>
                  </a:ext>
                </a:extLst>
              </p:cNvPr>
              <p:cNvSpPr txBox="1"/>
              <p:nvPr/>
            </p:nvSpPr>
            <p:spPr>
              <a:xfrm>
                <a:off x="2014156" y="4404278"/>
                <a:ext cx="225698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rgbClr val="7030A0"/>
                    </a:solidFill>
                  </a:rPr>
                  <a:t>proliferation,</a:t>
                </a:r>
                <a:endParaRPr lang="uk-UA" b="1" i="1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b="1" i="1" dirty="0">
                    <a:solidFill>
                      <a:srgbClr val="7030A0"/>
                    </a:solidFill>
                  </a:rPr>
                  <a:t>differentiation </a:t>
                </a:r>
                <a:endParaRPr lang="uk-UA" b="1" i="1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b="1" i="1" dirty="0">
                    <a:solidFill>
                      <a:srgbClr val="7030A0"/>
                    </a:solidFill>
                  </a:rPr>
                  <a:t>of B cells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2767D1-B2BB-41EF-98A2-934C65C042F4}"/>
                  </a:ext>
                </a:extLst>
              </p:cNvPr>
              <p:cNvSpPr/>
              <p:nvPr/>
            </p:nvSpPr>
            <p:spPr>
              <a:xfrm>
                <a:off x="8489482" y="991402"/>
                <a:ext cx="1795511" cy="1106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apoptosis,differentiationin plasma cells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6B7281-2D93-48D0-9634-D5D98151C120}"/>
                  </a:ext>
                </a:extLst>
              </p:cNvPr>
              <p:cNvSpPr txBox="1"/>
              <p:nvPr/>
            </p:nvSpPr>
            <p:spPr>
              <a:xfrm>
                <a:off x="8669712" y="1083189"/>
                <a:ext cx="178067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rgbClr val="7030A0"/>
                    </a:solidFill>
                  </a:rPr>
                  <a:t>apoptosis,</a:t>
                </a:r>
                <a:endParaRPr lang="uk-UA" b="1" i="1" dirty="0">
                  <a:solidFill>
                    <a:srgbClr val="7030A0"/>
                  </a:solidFill>
                </a:endParaRPr>
              </a:p>
              <a:p>
                <a:r>
                  <a:rPr lang="en-US" b="1" i="1" dirty="0">
                    <a:solidFill>
                      <a:srgbClr val="7030A0"/>
                    </a:solidFill>
                  </a:rPr>
                  <a:t>differentiation</a:t>
                </a:r>
                <a:r>
                  <a:rPr lang="uk-UA" b="1" i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b="1" i="1" dirty="0">
                    <a:solidFill>
                      <a:srgbClr val="7030A0"/>
                    </a:solidFill>
                  </a:rPr>
                  <a:t>in plasma cells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C789D08-43D7-4FB6-A0AE-D18664866F1C}"/>
                  </a:ext>
                </a:extLst>
              </p:cNvPr>
              <p:cNvSpPr/>
              <p:nvPr/>
            </p:nvSpPr>
            <p:spPr>
              <a:xfrm>
                <a:off x="8431731" y="4943268"/>
                <a:ext cx="1795511" cy="10006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11B239-6046-4C7D-AC8E-866692BD6244}"/>
                  </a:ext>
                </a:extLst>
              </p:cNvPr>
              <p:cNvSpPr txBox="1"/>
              <p:nvPr/>
            </p:nvSpPr>
            <p:spPr>
              <a:xfrm>
                <a:off x="8558140" y="4883840"/>
                <a:ext cx="178067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rgbClr val="7030A0"/>
                    </a:solidFill>
                  </a:rPr>
                  <a:t>apoptosis,</a:t>
                </a:r>
                <a:endParaRPr lang="uk-UA" b="1" i="1" dirty="0">
                  <a:solidFill>
                    <a:srgbClr val="7030A0"/>
                  </a:solidFill>
                </a:endParaRPr>
              </a:p>
              <a:p>
                <a:r>
                  <a:rPr lang="en-US" b="1" i="1" dirty="0">
                    <a:solidFill>
                      <a:srgbClr val="7030A0"/>
                    </a:solidFill>
                  </a:rPr>
                  <a:t>differentiation</a:t>
                </a:r>
                <a:r>
                  <a:rPr lang="uk-UA" b="1" i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b="1" i="1" dirty="0">
                    <a:solidFill>
                      <a:srgbClr val="7030A0"/>
                    </a:solidFill>
                  </a:rPr>
                  <a:t>in plasma cells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98F269E-D2EA-4ABC-80A0-95D900F700AD}"/>
                  </a:ext>
                </a:extLst>
              </p:cNvPr>
              <p:cNvSpPr/>
              <p:nvPr/>
            </p:nvSpPr>
            <p:spPr>
              <a:xfrm rot="1227489">
                <a:off x="4381553" y="1138683"/>
                <a:ext cx="1058778" cy="2097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F62B36-7437-49AB-A8AC-3A0BB3D747B5}"/>
                  </a:ext>
                </a:extLst>
              </p:cNvPr>
              <p:cNvSpPr txBox="1"/>
              <p:nvPr/>
            </p:nvSpPr>
            <p:spPr>
              <a:xfrm rot="1080024">
                <a:off x="4477677" y="1125397"/>
                <a:ext cx="930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3B7D46"/>
                    </a:solidFill>
                  </a:rPr>
                  <a:t>nuclear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62B9CD0-5C64-45C9-A2B5-FB5B6EFE5E15}"/>
                  </a:ext>
                </a:extLst>
              </p:cNvPr>
              <p:cNvSpPr/>
              <p:nvPr/>
            </p:nvSpPr>
            <p:spPr>
              <a:xfrm rot="19452544">
                <a:off x="7717576" y="2647711"/>
                <a:ext cx="1222409" cy="202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B5510B-6BDD-4D3C-9B76-154996D1F37D}"/>
                  </a:ext>
                </a:extLst>
              </p:cNvPr>
              <p:cNvSpPr txBox="1"/>
              <p:nvPr/>
            </p:nvSpPr>
            <p:spPr>
              <a:xfrm rot="19560034">
                <a:off x="7908775" y="2529357"/>
                <a:ext cx="930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3B7D46"/>
                    </a:solidFill>
                  </a:rPr>
                  <a:t>nuclear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6F2968-E991-41F8-9BDD-26B827220509}"/>
                  </a:ext>
                </a:extLst>
              </p:cNvPr>
              <p:cNvSpPr/>
              <p:nvPr/>
            </p:nvSpPr>
            <p:spPr>
              <a:xfrm>
                <a:off x="4058115" y="4158114"/>
                <a:ext cx="1203157" cy="154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A8FF059-1D0F-4E6C-8CF3-96537471C0D6}"/>
                  </a:ext>
                </a:extLst>
              </p:cNvPr>
              <p:cNvSpPr/>
              <p:nvPr/>
            </p:nvSpPr>
            <p:spPr>
              <a:xfrm rot="20224938">
                <a:off x="7227589" y="4792795"/>
                <a:ext cx="1203157" cy="1669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1293F5-5CFD-46A5-A70C-B87EC57FC1CB}"/>
                </a:ext>
              </a:extLst>
            </p:cNvPr>
            <p:cNvSpPr txBox="1"/>
            <p:nvPr/>
          </p:nvSpPr>
          <p:spPr>
            <a:xfrm>
              <a:off x="4212294" y="403494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nuclear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F9AD19-7180-493E-B53A-CC7498CA73DA}"/>
                </a:ext>
              </a:extLst>
            </p:cNvPr>
            <p:cNvSpPr txBox="1"/>
            <p:nvPr/>
          </p:nvSpPr>
          <p:spPr>
            <a:xfrm rot="20203640">
              <a:off x="7173561" y="4758277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nuclear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804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7242" y="152998"/>
          <a:ext cx="11632162" cy="3104883"/>
        </p:xfrm>
        <a:graphic>
          <a:graphicData uri="http://schemas.openxmlformats.org/drawingml/2006/table">
            <a:tbl>
              <a:tblPr/>
              <a:tblGrid>
                <a:gridCol w="285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7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Transcription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Factor</a:t>
                      </a:r>
                      <a:endParaRPr lang="ru-RU" sz="1600" dirty="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Full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Name</a:t>
                      </a:r>
                      <a:endParaRPr lang="ru-RU" sz="1600" dirty="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Main Functions in B Cells</a:t>
                      </a:r>
                      <a:endParaRPr lang="ru-RU" sz="1600" dirty="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PU.1 (SPI1)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PU-box binding protein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Early lineage specification, myeloid vs. lymphoid fate</a:t>
                      </a:r>
                      <a:endParaRPr lang="ru-RU" sz="200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Spi-B (SPIB)</a:t>
                      </a:r>
                      <a:endParaRPr lang="ru-RU" sz="200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Spi-B</a:t>
                      </a:r>
                      <a:r>
                        <a:rPr lang="ru-RU" sz="2000" dirty="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transcription</a:t>
                      </a:r>
                      <a:r>
                        <a:rPr lang="ru-RU" sz="2000" dirty="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factor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Late B cell activation, germinal center function</a:t>
                      </a:r>
                      <a:endParaRPr lang="ru-RU" sz="200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EBF1</a:t>
                      </a:r>
                      <a:endParaRPr lang="ru-RU" sz="200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Early B cell factor 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B lineage commitment, BCR recombination, identity</a:t>
                      </a:r>
                      <a:endParaRPr lang="ru-RU" sz="200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BLIMP-1 (PRDM1)</a:t>
                      </a:r>
                      <a:endParaRPr lang="ru-RU" sz="200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B-lymphocyte-induced maturation protein 1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Terminal differentiation into plasma cells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4290" y="3477856"/>
            <a:ext cx="19431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6879" y="3461981"/>
            <a:ext cx="19685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9744" y="3496518"/>
            <a:ext cx="18415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9327" y="3493148"/>
            <a:ext cx="1930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9550312">
            <a:off x="3018540" y="6284060"/>
            <a:ext cx="50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42C64"/>
                </a:solidFill>
              </a:rPr>
              <a:t>CLL</a:t>
            </a:r>
            <a:endParaRPr lang="ru-RU" b="1" dirty="0">
              <a:solidFill>
                <a:srgbClr val="D42C6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541495">
            <a:off x="9053805" y="6422568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9550312">
            <a:off x="9991618" y="6371145"/>
            <a:ext cx="50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42C64"/>
                </a:solidFill>
              </a:rPr>
              <a:t>CLL</a:t>
            </a:r>
            <a:endParaRPr lang="ru-RU" b="1" dirty="0">
              <a:solidFill>
                <a:srgbClr val="D42C6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541495">
            <a:off x="6599853" y="6413237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9550312">
            <a:off x="7537666" y="6315159"/>
            <a:ext cx="50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42C64"/>
                </a:solidFill>
              </a:rPr>
              <a:t>CLL</a:t>
            </a:r>
            <a:endParaRPr lang="ru-RU" b="1" dirty="0">
              <a:solidFill>
                <a:srgbClr val="D42C6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41495">
            <a:off x="4341845" y="6450561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9550312">
            <a:off x="5279658" y="6361814"/>
            <a:ext cx="50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42C64"/>
                </a:solidFill>
              </a:rPr>
              <a:t>CLL</a:t>
            </a:r>
            <a:endParaRPr lang="ru-RU" b="1" dirty="0">
              <a:solidFill>
                <a:srgbClr val="D42C6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541495">
            <a:off x="2102497" y="6347924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 l="1017" t="32044" r="94557" b="28153"/>
          <a:stretch>
            <a:fillRect/>
          </a:stretch>
        </p:blipFill>
        <p:spPr bwMode="auto">
          <a:xfrm>
            <a:off x="1370760" y="3480318"/>
            <a:ext cx="717137" cy="28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241" y="624778"/>
            <a:ext cx="115419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	This profile points to damaged B cell differentiation, impaired immune signaling and immune evasion mechanisms that support the progression of the pool of abnormal B cells in CLL. This contributes to the immature phenotype of CLL cells and suggests that </a:t>
            </a:r>
            <a:r>
              <a:rPr lang="en-US" sz="2400" dirty="0" err="1">
                <a:solidFill>
                  <a:srgbClr val="0000FF"/>
                </a:solidFill>
                <a:latin typeface="Comic Sans MS" pitchFamily="66" charset="0"/>
              </a:rPr>
              <a:t>dysregulation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of key transcription factors may be a driving force in the pathogenesis and persistence of the disease. These cells are likely to be less responsive to BCR signaling and more adaptive, and therefore potentially more aggressive. </a:t>
            </a:r>
            <a:endParaRPr lang="ru-RU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8346" y="4978745"/>
            <a:ext cx="6096000" cy="13165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kern="100" dirty="0">
                <a:ea typeface="Aptos"/>
                <a:cs typeface="Times New Roman" panose="02020603050405020304" pitchFamily="18" charset="0"/>
              </a:rPr>
              <a:t>Acknowledgements: </a:t>
            </a:r>
            <a:r>
              <a:rPr lang="en-US" sz="1400" kern="100" dirty="0">
                <a:ea typeface="Aptos"/>
                <a:cs typeface="Times New Roman" panose="02020603050405020304" pitchFamily="18" charset="0"/>
              </a:rPr>
              <a:t>This work was supported by grant number 0124U003787 of the National Research Foundation of Ukraine “Activation of signaling cascades for the elimination of transformed B cells in chronic lymphocytic leukemia”.</a:t>
            </a:r>
            <a:r>
              <a:rPr lang="en-US" sz="1400" dirty="0"/>
              <a:t> </a:t>
            </a:r>
            <a:endParaRPr lang="lv-LV" sz="1400" dirty="0"/>
          </a:p>
          <a:p>
            <a:pPr algn="just">
              <a:lnSpc>
                <a:spcPct val="115000"/>
              </a:lnSpc>
            </a:pPr>
            <a:r>
              <a:rPr lang="lv-LV" sz="1400" dirty="0" err="1"/>
              <a:t>We</a:t>
            </a:r>
            <a:r>
              <a:rPr lang="lv-LV" sz="1400" dirty="0"/>
              <a:t> </a:t>
            </a:r>
            <a:r>
              <a:rPr lang="lv-LV" sz="1400" dirty="0" err="1"/>
              <a:t>thanks</a:t>
            </a:r>
            <a:r>
              <a:rPr lang="lv-LV" sz="1400" dirty="0"/>
              <a:t> </a:t>
            </a:r>
            <a:r>
              <a:rPr lang="lv-LV" sz="1400" dirty="0" err="1"/>
              <a:t>the</a:t>
            </a:r>
            <a:r>
              <a:rPr lang="lv-LV" sz="1400" dirty="0"/>
              <a:t> </a:t>
            </a:r>
            <a:r>
              <a:rPr lang="lv-LV" sz="1400" dirty="0" err="1"/>
              <a:t>Armed</a:t>
            </a:r>
            <a:r>
              <a:rPr lang="lv-LV" sz="1400" dirty="0"/>
              <a:t> </a:t>
            </a:r>
            <a:r>
              <a:rPr lang="lv-LV" sz="1400" dirty="0" err="1"/>
              <a:t>Forces</a:t>
            </a:r>
            <a:r>
              <a:rPr lang="lv-LV" sz="1400" dirty="0"/>
              <a:t> </a:t>
            </a:r>
            <a:r>
              <a:rPr lang="lv-LV" sz="1400" dirty="0" err="1"/>
              <a:t>of</a:t>
            </a:r>
            <a:r>
              <a:rPr lang="lv-LV" sz="1400" dirty="0"/>
              <a:t> </a:t>
            </a:r>
            <a:r>
              <a:rPr lang="lv-LV" sz="1400" dirty="0" err="1"/>
              <a:t>Ukraine</a:t>
            </a:r>
            <a:r>
              <a:rPr lang="lv-LV" sz="1400" dirty="0"/>
              <a:t> </a:t>
            </a:r>
            <a:r>
              <a:rPr lang="lv-LV" sz="1400" dirty="0" err="1"/>
              <a:t>for</a:t>
            </a:r>
            <a:r>
              <a:rPr lang="lv-LV" sz="1400" dirty="0"/>
              <a:t> </a:t>
            </a:r>
            <a:r>
              <a:rPr lang="lv-LV" sz="1400" dirty="0" err="1"/>
              <a:t>the</a:t>
            </a:r>
            <a:r>
              <a:rPr lang="lv-LV" sz="1400" dirty="0"/>
              <a:t> </a:t>
            </a:r>
            <a:r>
              <a:rPr lang="lv-LV" sz="1400" dirty="0" err="1"/>
              <a:t>possibility</a:t>
            </a:r>
            <a:r>
              <a:rPr lang="lv-LV" sz="1400" dirty="0"/>
              <a:t> to </a:t>
            </a:r>
            <a:r>
              <a:rPr lang="lv-LV" sz="1400" dirty="0" err="1"/>
              <a:t>perform</a:t>
            </a:r>
            <a:r>
              <a:rPr lang="lv-LV" sz="1400" dirty="0"/>
              <a:t> </a:t>
            </a:r>
            <a:r>
              <a:rPr lang="lv-LV" sz="1400" dirty="0" err="1"/>
              <a:t>our</a:t>
            </a:r>
            <a:r>
              <a:rPr lang="lv-LV" sz="1400" dirty="0"/>
              <a:t> </a:t>
            </a:r>
            <a:r>
              <a:rPr lang="lv-LV" sz="1400" dirty="0" err="1"/>
              <a:t>research</a:t>
            </a:r>
            <a:r>
              <a:rPr lang="lv-LV" sz="1400" dirty="0"/>
              <a:t> </a:t>
            </a:r>
            <a:r>
              <a:rPr lang="lv-LV" sz="1400" dirty="0" err="1"/>
              <a:t>work</a:t>
            </a:r>
            <a:r>
              <a:rPr lang="lv-LV" sz="1400" dirty="0"/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upper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33" y="101600"/>
            <a:ext cx="11531600" cy="651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95700" y="6550026"/>
            <a:ext cx="61443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Modified and updated from R. </a:t>
            </a:r>
            <a:r>
              <a:rPr lang="en-US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Kuppers</a:t>
            </a:r>
            <a:r>
              <a:rPr lang="en-U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Nature Reviews Cancer, 5:251-262, 2005</a:t>
            </a: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6572" y="1"/>
            <a:ext cx="3918858" cy="10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Cellular origin of B-cell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malignancies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914467" y="5051425"/>
            <a:ext cx="1054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SLL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784168" y="5300663"/>
            <a:ext cx="192617" cy="144462"/>
          </a:xfrm>
          <a:prstGeom prst="rect">
            <a:avLst/>
          </a:prstGeom>
          <a:solidFill>
            <a:srgbClr val="6CCF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382251" y="5661025"/>
            <a:ext cx="609600" cy="482600"/>
            <a:chOff x="1488" y="1688"/>
            <a:chExt cx="288" cy="304"/>
          </a:xfrm>
        </p:grpSpPr>
        <p:sp>
          <p:nvSpPr>
            <p:cNvPr id="13324" name="Oval 11"/>
            <p:cNvSpPr>
              <a:spLocks noChangeArrowheads="1"/>
            </p:cNvSpPr>
            <p:nvPr/>
          </p:nvSpPr>
          <p:spPr bwMode="auto">
            <a:xfrm>
              <a:off x="1488" y="1688"/>
              <a:ext cx="288" cy="30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5" name="Oval 12"/>
            <p:cNvSpPr>
              <a:spLocks noChangeArrowheads="1"/>
            </p:cNvSpPr>
            <p:nvPr/>
          </p:nvSpPr>
          <p:spPr bwMode="auto">
            <a:xfrm>
              <a:off x="1552" y="1744"/>
              <a:ext cx="200" cy="192"/>
            </a:xfrm>
            <a:prstGeom prst="ellipse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10900834" y="5589589"/>
            <a:ext cx="7568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Thymic </a:t>
            </a:r>
          </a:p>
          <a:p>
            <a:r>
              <a:rPr lang="en-US" sz="1400" b="1"/>
              <a:t>B cell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47467" y="6165850"/>
            <a:ext cx="2880784" cy="431800"/>
          </a:xfrm>
          <a:prstGeom prst="rect">
            <a:avLst/>
          </a:prstGeom>
          <a:gradFill>
            <a:gsLst>
              <a:gs pos="0">
                <a:srgbClr val="8FDAF5"/>
              </a:gs>
              <a:gs pos="50000">
                <a:schemeClr val="bg1"/>
              </a:gs>
              <a:gs pos="100000">
                <a:srgbClr val="A4DEF2"/>
              </a:gs>
            </a:gsLst>
            <a:lin ang="5400000" scaled="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Primary </a:t>
            </a:r>
            <a:r>
              <a:rPr lang="en-US" sz="13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mediastinal</a:t>
            </a:r>
            <a:r>
              <a:rPr lang="en-US" sz="13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13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 cell lymphoma (PMBL)</a:t>
            </a:r>
          </a:p>
        </p:txBody>
      </p:sp>
      <p:cxnSp>
        <p:nvCxnSpPr>
          <p:cNvPr id="13" name="Straight Arrow Connector 12"/>
          <p:cNvCxnSpPr>
            <a:stCxn id="13324" idx="2"/>
          </p:cNvCxnSpPr>
          <p:nvPr/>
        </p:nvCxnSpPr>
        <p:spPr>
          <a:xfrm flipH="1" flipV="1">
            <a:off x="8496301" y="5805489"/>
            <a:ext cx="1885951" cy="9683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3"/>
          </p:cNvCxnSpPr>
          <p:nvPr/>
        </p:nvCxnSpPr>
        <p:spPr>
          <a:xfrm flipH="1">
            <a:off x="10128251" y="6054726"/>
            <a:ext cx="457200" cy="32702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ig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8000"/>
            <a:ext cx="4629151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71082" y="2743977"/>
            <a:ext cx="4609794" cy="2506187"/>
            <a:chOff x="158" y="2387"/>
            <a:chExt cx="2547" cy="1857"/>
          </a:xfrm>
        </p:grpSpPr>
        <p:pic>
          <p:nvPicPr>
            <p:cNvPr id="19468" name="Picture 11" descr="fig4c"/>
            <p:cNvPicPr>
              <a:picLocks noChangeAspect="1" noChangeArrowheads="1"/>
            </p:cNvPicPr>
            <p:nvPr/>
          </p:nvPicPr>
          <p:blipFill>
            <a:blip r:embed="rId3"/>
            <a:srcRect l="1799" b="4813"/>
            <a:stretch>
              <a:fillRect/>
            </a:stretch>
          </p:blipFill>
          <p:spPr bwMode="auto">
            <a:xfrm>
              <a:off x="158" y="2387"/>
              <a:ext cx="2547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2300" y="3970"/>
              <a:ext cx="314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CD5</a:t>
              </a:r>
            </a:p>
          </p:txBody>
        </p:sp>
      </p:grpSp>
      <p:pic>
        <p:nvPicPr>
          <p:cNvPr id="19460" name="Picture 2" descr="fig4a"/>
          <p:cNvPicPr>
            <a:picLocks noChangeAspect="1" noChangeArrowheads="1"/>
          </p:cNvPicPr>
          <p:nvPr/>
        </p:nvPicPr>
        <p:blipFill>
          <a:blip r:embed="rId4"/>
          <a:srcRect r="2003"/>
          <a:stretch>
            <a:fillRect/>
          </a:stretch>
        </p:blipFill>
        <p:spPr bwMode="auto">
          <a:xfrm>
            <a:off x="241127" y="587893"/>
            <a:ext cx="4705351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2927351" y="87313"/>
            <a:ext cx="4504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Chronic lymphocytic leukemia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753629" y="6488668"/>
            <a:ext cx="8178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IPO</a:t>
            </a:r>
            <a:r>
              <a:rPr lang="ru-RU" dirty="0">
                <a:solidFill>
                  <a:srgbClr val="000000"/>
                </a:solidFill>
              </a:rPr>
              <a:t>-38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6162134" y="2704000"/>
            <a:ext cx="6029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sIg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, CD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5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, CD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10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, CD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19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, CD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20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, CD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22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, CD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23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sv-SE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, CD25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 +</a:t>
            </a:r>
            <a:r>
              <a:rPr lang="sv-SE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CD69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 +</a:t>
            </a:r>
            <a:r>
              <a:rPr lang="sv-SE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CD71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 +</a:t>
            </a:r>
            <a:r>
              <a:rPr lang="sv-SE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CD27</a:t>
            </a:r>
            <a:r>
              <a:rPr lang="ru-RU" sz="2000" b="1" baseline="30000" dirty="0">
                <a:solidFill>
                  <a:srgbClr val="0000FF"/>
                </a:solidFill>
                <a:latin typeface="Comic Sans MS" pitchFamily="66" charset="0"/>
              </a:rPr>
              <a:t> +</a:t>
            </a:r>
            <a:r>
              <a:rPr lang="sv-SE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ru-RU" sz="2000" b="1" dirty="0">
              <a:solidFill>
                <a:srgbClr val="0000FF"/>
              </a:solidFill>
            </a:endParaRPr>
          </a:p>
          <a:p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9464" name="Picture 14" descr="CLL"/>
          <p:cNvPicPr>
            <a:picLocks noChangeAspect="1" noChangeArrowheads="1"/>
          </p:cNvPicPr>
          <p:nvPr/>
        </p:nvPicPr>
        <p:blipFill>
          <a:blip r:embed="rId5">
            <a:lum bright="-12000" contrast="24000"/>
          </a:blip>
          <a:srcRect l="22261" t="1663" b="13309"/>
          <a:stretch>
            <a:fillRect/>
          </a:stretch>
        </p:blipFill>
        <p:spPr bwMode="auto">
          <a:xfrm>
            <a:off x="3140010" y="1535468"/>
            <a:ext cx="301836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28"/>
          <p:cNvSpPr txBox="1">
            <a:spLocks noChangeArrowheads="1"/>
          </p:cNvSpPr>
          <p:nvPr/>
        </p:nvSpPr>
        <p:spPr bwMode="auto">
          <a:xfrm>
            <a:off x="6256867" y="692150"/>
            <a:ext cx="588856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Chronic lymphocytic </a:t>
            </a:r>
            <a:r>
              <a:rPr lang="en-GB" sz="2000" b="1" dirty="0" err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leukemia</a:t>
            </a:r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(CLL) is characterised by the expansion and accumulation of </a:t>
            </a:r>
            <a:r>
              <a:rPr lang="en-GB" sz="2000" b="1" dirty="0" err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neoplastic</a:t>
            </a:r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monoclonal CD5</a:t>
            </a:r>
            <a:r>
              <a:rPr lang="en-GB" sz="2000" b="1" baseline="30000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+</a:t>
            </a:r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CD19</a:t>
            </a:r>
            <a:r>
              <a:rPr lang="en-GB" sz="2000" b="1" baseline="30000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+</a:t>
            </a:r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CD23</a:t>
            </a:r>
            <a:r>
              <a:rPr lang="en-GB" sz="2000" b="1" baseline="30000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+</a:t>
            </a:r>
            <a:r>
              <a:rPr lang="en-GB" sz="20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B cells in peripheral blood, bone marrow and secondary lymphoid organs.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2138" y="4096139"/>
            <a:ext cx="5691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Most CLL cells show high levels of CDKN1B (p27) protein expression, which induces G1 cell cycle arrest. This fact explains why CLL cells are typically in the G0/G1 phase of the cell cycle.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C64AF-2902-4069-B918-36274BC97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/>
          <a:stretch/>
        </p:blipFill>
        <p:spPr>
          <a:xfrm>
            <a:off x="3290723" y="1388231"/>
            <a:ext cx="5420138" cy="4590865"/>
          </a:xfrm>
          <a:prstGeom prst="rect">
            <a:avLst/>
          </a:prstGeom>
        </p:spPr>
      </p:pic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52576697-F01D-4D37-A0E1-4847F7F91E89}"/>
              </a:ext>
            </a:extLst>
          </p:cNvPr>
          <p:cNvSpPr/>
          <p:nvPr/>
        </p:nvSpPr>
        <p:spPr>
          <a:xfrm>
            <a:off x="2315487" y="0"/>
            <a:ext cx="7653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Comparison of the expression pattern of transcription factors in CLL cells and in B lymphocytes of healthy donors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30A17-003E-4936-900E-E68D28D91FDD}"/>
              </a:ext>
            </a:extLst>
          </p:cNvPr>
          <p:cNvSpPr txBox="1"/>
          <p:nvPr/>
        </p:nvSpPr>
        <p:spPr>
          <a:xfrm>
            <a:off x="0" y="5979096"/>
            <a:ext cx="11656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</a:rPr>
              <a:t>Only a few genes are expressed at a higher level in CLL cells compared to normal B cells, namely POU2ATF1, JUNB, NFATC1, JUN, RELB and FOS. The expression of C-MYC and NFkB1 is reduced (3.26- and 4.23-fold, respectively) in CLL cells, which is consistent with the nature of CLL cells that practically do not proliferate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82F29-AFE9-4B62-AC12-C22F7B25B653}"/>
              </a:ext>
            </a:extLst>
          </p:cNvPr>
          <p:cNvSpPr txBox="1"/>
          <p:nvPr/>
        </p:nvSpPr>
        <p:spPr>
          <a:xfrm rot="16200000">
            <a:off x="3975679" y="653583"/>
            <a:ext cx="722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 cells</a:t>
            </a:r>
          </a:p>
          <a:p>
            <a:r>
              <a:rPr lang="en-US" sz="1200" i="1" dirty="0"/>
              <a:t>B+T cells</a:t>
            </a:r>
          </a:p>
          <a:p>
            <a:r>
              <a:rPr lang="en-US" sz="1200" i="1" dirty="0"/>
              <a:t>CLL 1</a:t>
            </a:r>
          </a:p>
          <a:p>
            <a:r>
              <a:rPr lang="en-US" sz="1200" i="1" dirty="0"/>
              <a:t>CLL2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CCD0C9-149E-4CF7-9A30-238E943E30B7}"/>
              </a:ext>
            </a:extLst>
          </p:cNvPr>
          <p:cNvSpPr txBox="1"/>
          <p:nvPr/>
        </p:nvSpPr>
        <p:spPr>
          <a:xfrm rot="16200000">
            <a:off x="5319345" y="707885"/>
            <a:ext cx="722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 cells</a:t>
            </a:r>
          </a:p>
          <a:p>
            <a:r>
              <a:rPr lang="en-US" sz="1200" i="1" dirty="0"/>
              <a:t>B+T cells</a:t>
            </a:r>
          </a:p>
          <a:p>
            <a:r>
              <a:rPr lang="en-US" sz="1200" i="1" dirty="0"/>
              <a:t>CLL 1</a:t>
            </a:r>
          </a:p>
          <a:p>
            <a:r>
              <a:rPr lang="en-US" sz="1200" i="1" dirty="0"/>
              <a:t>CLL2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3BD9A-71A7-452F-B576-67B751AE6836}"/>
              </a:ext>
            </a:extLst>
          </p:cNvPr>
          <p:cNvSpPr txBox="1"/>
          <p:nvPr/>
        </p:nvSpPr>
        <p:spPr>
          <a:xfrm rot="16200000">
            <a:off x="6607179" y="707885"/>
            <a:ext cx="722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 cells</a:t>
            </a:r>
          </a:p>
          <a:p>
            <a:r>
              <a:rPr lang="en-US" sz="1200" i="1" dirty="0"/>
              <a:t>B+T cells</a:t>
            </a:r>
          </a:p>
          <a:p>
            <a:r>
              <a:rPr lang="en-US" sz="1200" i="1" dirty="0"/>
              <a:t>CLL 1</a:t>
            </a:r>
          </a:p>
          <a:p>
            <a:r>
              <a:rPr lang="en-US" sz="1200" i="1" dirty="0"/>
              <a:t>CLL2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62B31F-D520-41EA-AC20-7391BB9EDC2A}"/>
              </a:ext>
            </a:extLst>
          </p:cNvPr>
          <p:cNvSpPr txBox="1"/>
          <p:nvPr/>
        </p:nvSpPr>
        <p:spPr>
          <a:xfrm rot="16200000">
            <a:off x="7838221" y="704677"/>
            <a:ext cx="722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 cells</a:t>
            </a:r>
          </a:p>
          <a:p>
            <a:r>
              <a:rPr lang="en-US" sz="1200" i="1" dirty="0"/>
              <a:t>B+T cells</a:t>
            </a:r>
          </a:p>
          <a:p>
            <a:r>
              <a:rPr lang="en-US" sz="1200" i="1" dirty="0"/>
              <a:t>CLL 1</a:t>
            </a:r>
          </a:p>
          <a:p>
            <a:r>
              <a:rPr lang="en-US" sz="1200" i="1" dirty="0"/>
              <a:t>CLL2</a:t>
            </a:r>
          </a:p>
        </p:txBody>
      </p:sp>
    </p:spTree>
    <p:extLst>
      <p:ext uri="{BB962C8B-B14F-4D97-AF65-F5344CB8AC3E}">
        <p14:creationId xmlns:p14="http://schemas.microsoft.com/office/powerpoint/2010/main" val="127447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>
          <a:xfrm>
            <a:off x="2187122" y="80016"/>
            <a:ext cx="7653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Relative gene expression of HAND1, HOXA5, ID1, JUNB, SMAD9 genes compared to TBP</a:t>
            </a:r>
            <a:endParaRPr lang="sv-SE" sz="2000" b="1" i="1" dirty="0">
              <a:solidFill>
                <a:srgbClr val="0000FF"/>
              </a:solidFill>
              <a:latin typeface="Comic Sans MS" pitchFamily="66" charset="0"/>
              <a:cs typeface="Calibri" panose="020F0502020204030204" pitchFamily="34" charset="0"/>
            </a:endParaRPr>
          </a:p>
          <a:p>
            <a:pPr algn="ctr"/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7E7511-873D-45B7-B21A-9985AA201C29}"/>
              </a:ext>
            </a:extLst>
          </p:cNvPr>
          <p:cNvGrpSpPr/>
          <p:nvPr/>
        </p:nvGrpSpPr>
        <p:grpSpPr>
          <a:xfrm>
            <a:off x="3400680" y="1268933"/>
            <a:ext cx="5226177" cy="4708356"/>
            <a:chOff x="1838765" y="1095678"/>
            <a:chExt cx="5226177" cy="47083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799020E-9CC0-4816-A273-0A4386FF71F3}"/>
                </a:ext>
              </a:extLst>
            </p:cNvPr>
            <p:cNvGrpSpPr/>
            <p:nvPr/>
          </p:nvGrpSpPr>
          <p:grpSpPr>
            <a:xfrm>
              <a:off x="1838765" y="1095678"/>
              <a:ext cx="5226177" cy="4708356"/>
              <a:chOff x="488504" y="1095678"/>
              <a:chExt cx="4659560" cy="385184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9" r="43419" b="5162"/>
              <a:stretch/>
            </p:blipFill>
            <p:spPr>
              <a:xfrm>
                <a:off x="488504" y="1095678"/>
                <a:ext cx="4659559" cy="385184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38094F-742D-4852-905A-CBBD31165699}"/>
                  </a:ext>
                </a:extLst>
              </p:cNvPr>
              <p:cNvSpPr/>
              <p:nvPr/>
            </p:nvSpPr>
            <p:spPr>
              <a:xfrm>
                <a:off x="4716016" y="1095678"/>
                <a:ext cx="432048" cy="389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F05C7F-69C3-4F56-9A14-2E73C58E1EBB}"/>
                </a:ext>
              </a:extLst>
            </p:cNvPr>
            <p:cNvSpPr/>
            <p:nvPr/>
          </p:nvSpPr>
          <p:spPr>
            <a:xfrm>
              <a:off x="5869748" y="1744996"/>
              <a:ext cx="1089315" cy="17682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69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90200" y="629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688611" y="188640"/>
            <a:ext cx="8858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Comic Sans MS" pitchFamily="66" charset="0"/>
              </a:rPr>
              <a:t>Comparison of the obtained data and the results of bioinformatic analysis</a:t>
            </a:r>
            <a:endParaRPr lang="sv-SE" sz="2400" b="1" i="1" dirty="0">
              <a:solidFill>
                <a:srgbClr val="0000FF"/>
              </a:solidFill>
              <a:latin typeface="Comic Sans MS" pitchFamily="66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 r="70829"/>
          <a:stretch/>
        </p:blipFill>
        <p:spPr>
          <a:xfrm>
            <a:off x="1338263" y="1085436"/>
            <a:ext cx="3650956" cy="4547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5" r="35488"/>
          <a:stretch/>
        </p:blipFill>
        <p:spPr>
          <a:xfrm>
            <a:off x="8300666" y="2509836"/>
            <a:ext cx="2965683" cy="36244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30513" y="1059591"/>
            <a:ext cx="2779007" cy="3300400"/>
            <a:chOff x="3685754" y="693551"/>
            <a:chExt cx="2779007" cy="3300400"/>
          </a:xfrm>
          <a:solidFill>
            <a:schemeClr val="bg1"/>
          </a:solidFill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28" t="12741" r="35882"/>
            <a:stretch/>
          </p:blipFill>
          <p:spPr>
            <a:xfrm>
              <a:off x="3685754" y="693551"/>
              <a:ext cx="2779007" cy="33004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685754" y="693551"/>
              <a:ext cx="310182" cy="3591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97675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008"/>
          <a:stretch/>
        </p:blipFill>
        <p:spPr>
          <a:xfrm>
            <a:off x="1417247" y="1052736"/>
            <a:ext cx="9116662" cy="2376264"/>
          </a:xfrm>
          <a:prstGeom prst="rect">
            <a:avLst/>
          </a:prstGeom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1541331" y="188640"/>
            <a:ext cx="8868494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Expression and cellular localization of proteinsSMAD2, 3 and 4 in B-lymphocytes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12"/>
          <a:stretch/>
        </p:blipFill>
        <p:spPr>
          <a:xfrm>
            <a:off x="1417247" y="3798756"/>
            <a:ext cx="9116662" cy="19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2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805644"/>
            <a:ext cx="9131777" cy="518914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2032513" y="260648"/>
            <a:ext cx="82296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Expression of SMAD3 and 4 in CLL cells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1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5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5" t="-1" r="49751" b="52903"/>
          <a:stretch/>
        </p:blipFill>
        <p:spPr bwMode="auto">
          <a:xfrm>
            <a:off x="65736" y="736029"/>
            <a:ext cx="4106351" cy="52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4" t="-1" r="25951" b="53679"/>
          <a:stretch/>
        </p:blipFill>
        <p:spPr bwMode="auto">
          <a:xfrm>
            <a:off x="4249778" y="830997"/>
            <a:ext cx="3898845" cy="52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5" t="-1" b="53481"/>
          <a:stretch/>
        </p:blipFill>
        <p:spPr bwMode="auto">
          <a:xfrm>
            <a:off x="8252779" y="801919"/>
            <a:ext cx="3827992" cy="52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1" y="7130534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1" y="13388459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459637" y="6181139"/>
            <a:ext cx="5864161" cy="447176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0000FF"/>
                </a:solidFill>
                <a:latin typeface="+mn-lt"/>
              </a:rPr>
              <a:t>Expression of SMAD family genes in CLL cells</a:t>
            </a:r>
            <a:endParaRPr lang="ru-RU" sz="20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312A29-B506-4E6E-B265-51BD5B5BCBCB}"/>
              </a:ext>
            </a:extLst>
          </p:cNvPr>
          <p:cNvSpPr/>
          <p:nvPr/>
        </p:nvSpPr>
        <p:spPr>
          <a:xfrm>
            <a:off x="1769853" y="0"/>
            <a:ext cx="8858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Comparison of the obtained data and the results of bioinformatic analysis</a:t>
            </a:r>
            <a:endParaRPr lang="sv-SE" sz="2400" b="1" i="1" dirty="0">
              <a:solidFill>
                <a:srgbClr val="0000FF"/>
              </a:solidFill>
              <a:latin typeface="Comic Sans MS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0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1467</Words>
  <Application>Microsoft Office PowerPoint</Application>
  <PresentationFormat>Widescreen</PresentationFormat>
  <Paragraphs>128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Expression of SMAD family genes in CLL cells</vt:lpstr>
      <vt:lpstr>PowerPoint Presentation</vt:lpstr>
      <vt:lpstr>PowerPoint Presentation</vt:lpstr>
      <vt:lpstr>PowerPoint Presentation</vt:lpstr>
      <vt:lpstr>PowerPoint Presentation</vt:lpstr>
      <vt:lpstr>Signaling pathway IL2-STAT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Larysa Kovalevska</dc:creator>
  <cp:lastModifiedBy>Guest</cp:lastModifiedBy>
  <cp:revision>62</cp:revision>
  <dcterms:created xsi:type="dcterms:W3CDTF">2024-11-19T17:11:20Z</dcterms:created>
  <dcterms:modified xsi:type="dcterms:W3CDTF">2025-11-10T10:58:05Z</dcterms:modified>
</cp:coreProperties>
</file>