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35"/>
  </p:notesMasterIdLst>
  <p:handoutMasterIdLst>
    <p:handoutMasterId r:id="rId36"/>
  </p:handoutMasterIdLst>
  <p:sldIdLst>
    <p:sldId id="264" r:id="rId4"/>
    <p:sldId id="271" r:id="rId5"/>
    <p:sldId id="285" r:id="rId6"/>
    <p:sldId id="272" r:id="rId7"/>
    <p:sldId id="266" r:id="rId8"/>
    <p:sldId id="278" r:id="rId9"/>
    <p:sldId id="284" r:id="rId10"/>
    <p:sldId id="277" r:id="rId11"/>
    <p:sldId id="279" r:id="rId12"/>
    <p:sldId id="283" r:id="rId13"/>
    <p:sldId id="282" r:id="rId14"/>
    <p:sldId id="288" r:id="rId15"/>
    <p:sldId id="289" r:id="rId16"/>
    <p:sldId id="286" r:id="rId17"/>
    <p:sldId id="494" r:id="rId18"/>
    <p:sldId id="496" r:id="rId19"/>
    <p:sldId id="497" r:id="rId20"/>
    <p:sldId id="498" r:id="rId21"/>
    <p:sldId id="499" r:id="rId22"/>
    <p:sldId id="495" r:id="rId23"/>
    <p:sldId id="287" r:id="rId24"/>
    <p:sldId id="273" r:id="rId25"/>
    <p:sldId id="505" r:id="rId26"/>
    <p:sldId id="506" r:id="rId27"/>
    <p:sldId id="507" r:id="rId28"/>
    <p:sldId id="508" r:id="rId29"/>
    <p:sldId id="510" r:id="rId30"/>
    <p:sldId id="511" r:id="rId31"/>
    <p:sldId id="512" r:id="rId32"/>
    <p:sldId id="509" r:id="rId33"/>
    <p:sldId id="274" r:id="rId34"/>
  </p:sldIdLst>
  <p:sldSz cx="12192000" cy="6858000"/>
  <p:notesSz cx="6815138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6010BE2-3874-47CB-944E-B94B0ABB4C0D}">
          <p14:sldIdLst>
            <p14:sldId id="264"/>
            <p14:sldId id="271"/>
            <p14:sldId id="285"/>
            <p14:sldId id="272"/>
            <p14:sldId id="266"/>
            <p14:sldId id="278"/>
            <p14:sldId id="284"/>
            <p14:sldId id="277"/>
            <p14:sldId id="279"/>
            <p14:sldId id="283"/>
            <p14:sldId id="282"/>
            <p14:sldId id="288"/>
            <p14:sldId id="289"/>
            <p14:sldId id="286"/>
            <p14:sldId id="494"/>
            <p14:sldId id="496"/>
            <p14:sldId id="497"/>
            <p14:sldId id="498"/>
            <p14:sldId id="499"/>
            <p14:sldId id="495"/>
            <p14:sldId id="287"/>
          </p14:sldIdLst>
        </p14:section>
        <p14:section name="Раздел без заголовка" id="{44232629-8FD1-4AFB-83F4-25C00B71718A}">
          <p14:sldIdLst>
            <p14:sldId id="273"/>
            <p14:sldId id="505"/>
            <p14:sldId id="506"/>
            <p14:sldId id="507"/>
            <p14:sldId id="508"/>
            <p14:sldId id="510"/>
            <p14:sldId id="511"/>
            <p14:sldId id="512"/>
            <p14:sldId id="509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58595B"/>
    <a:srgbClr val="BDD7EE"/>
    <a:srgbClr val="F58220"/>
    <a:srgbClr val="8E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A3C30-B101-47F1-86AA-8119B4F21E0A}" type="datetimeFigureOut">
              <a:rPr lang="lv-LV" smtClean="0"/>
              <a:t>07.05.2025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335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2A874-9C6E-44E9-86FC-76E8EA0557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996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F8E88-667B-479E-9CC2-601B9A1F232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87126"/>
            <a:ext cx="545211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F1B14-FC35-44F8-8106-80F397346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4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72C389D8-513F-D3F4-C65F-F66DE2F6B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3A211E0E-BA40-191B-544F-F24C86BE3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894DEBCF-DFC3-F45A-F7B6-6C8D3C410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9CB11-4D5F-4790-906E-9FD260DDA34F}" type="slidenum">
              <a:rPr lang="ru-RU" altLang="lv-LV" sz="1200" smtClean="0"/>
              <a:pPr/>
              <a:t>15</a:t>
            </a:fld>
            <a:endParaRPr lang="ru-RU" altLang="lv-LV" sz="1200"/>
          </a:p>
        </p:txBody>
      </p:sp>
    </p:spTree>
    <p:extLst>
      <p:ext uri="{BB962C8B-B14F-4D97-AF65-F5344CB8AC3E}">
        <p14:creationId xmlns:p14="http://schemas.microsoft.com/office/powerpoint/2010/main" val="174993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DCA56-75EB-F6DF-62F3-C882C25E0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F07A0690-F71D-623B-F36F-E47C4BBE3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2CA34005-3FC4-5656-EC55-3F93CA86E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187F0EA5-30ED-E6CF-A869-B1055C5AB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9CB11-4D5F-4790-906E-9FD260DDA34F}" type="slidenum">
              <a:rPr lang="ru-RU" altLang="lv-LV" sz="1200" smtClean="0"/>
              <a:pPr/>
              <a:t>16</a:t>
            </a:fld>
            <a:endParaRPr lang="ru-RU" altLang="lv-LV" sz="1200"/>
          </a:p>
        </p:txBody>
      </p:sp>
    </p:spTree>
    <p:extLst>
      <p:ext uri="{BB962C8B-B14F-4D97-AF65-F5344CB8AC3E}">
        <p14:creationId xmlns:p14="http://schemas.microsoft.com/office/powerpoint/2010/main" val="408730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E46C8-EF20-8534-D208-FC727493C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D3BF4742-8DC2-9335-12E0-8314EDCCD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D694A0F5-2890-D530-9B92-FAA9B11E1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9AD87B6F-EE9E-B6DD-C6BD-9F2EC49B5E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9CB11-4D5F-4790-906E-9FD260DDA34F}" type="slidenum">
              <a:rPr lang="ru-RU" altLang="lv-LV" sz="1200" smtClean="0"/>
              <a:pPr/>
              <a:t>17</a:t>
            </a:fld>
            <a:endParaRPr lang="ru-RU" altLang="lv-LV" sz="1200"/>
          </a:p>
        </p:txBody>
      </p:sp>
    </p:spTree>
    <p:extLst>
      <p:ext uri="{BB962C8B-B14F-4D97-AF65-F5344CB8AC3E}">
        <p14:creationId xmlns:p14="http://schemas.microsoft.com/office/powerpoint/2010/main" val="410413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D4C1C-A83A-F1BA-0467-ABA741085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F0CA236F-0A3B-5D0B-BECF-C824D9312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710CBD5C-5CBB-F0CD-92D0-5658DCD5A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C71A3D8A-C75F-CC3F-C1DD-C703611FA7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9CB11-4D5F-4790-906E-9FD260DDA34F}" type="slidenum">
              <a:rPr lang="ru-RU" altLang="lv-LV" sz="1200" smtClean="0"/>
              <a:pPr/>
              <a:t>18</a:t>
            </a:fld>
            <a:endParaRPr lang="ru-RU" altLang="lv-LV" sz="1200"/>
          </a:p>
        </p:txBody>
      </p:sp>
    </p:spTree>
    <p:extLst>
      <p:ext uri="{BB962C8B-B14F-4D97-AF65-F5344CB8AC3E}">
        <p14:creationId xmlns:p14="http://schemas.microsoft.com/office/powerpoint/2010/main" val="29917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6EBD1-05BA-8EAE-0F6C-9EC4A7312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D02615F6-E9FD-15E9-EC1B-70293B89D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3CF255EF-FDA1-69C0-C297-E4E14F725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9245A2D6-4F93-CAB5-6B29-15A48F2FD4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9CB11-4D5F-4790-906E-9FD260DDA34F}" type="slidenum">
              <a:rPr lang="ru-RU" altLang="lv-LV" sz="1200" smtClean="0"/>
              <a:pPr/>
              <a:t>19</a:t>
            </a:fld>
            <a:endParaRPr lang="ru-RU" altLang="lv-LV" sz="1200"/>
          </a:p>
        </p:txBody>
      </p:sp>
    </p:spTree>
    <p:extLst>
      <p:ext uri="{BB962C8B-B14F-4D97-AF65-F5344CB8AC3E}">
        <p14:creationId xmlns:p14="http://schemas.microsoft.com/office/powerpoint/2010/main" val="341324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7505D-80FC-90B0-55BC-69F9A1750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634E30E5-D553-27BA-9DF9-4419B75EDF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55C4AED7-014C-4E26-3F55-E9775347A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1F744189-4E04-162F-185D-524600A88F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9CB11-4D5F-4790-906E-9FD260DDA34F}" type="slidenum">
              <a:rPr lang="ru-RU" altLang="lv-LV" sz="1200" smtClean="0"/>
              <a:pPr/>
              <a:t>20</a:t>
            </a:fld>
            <a:endParaRPr lang="ru-RU" altLang="lv-LV" sz="1200"/>
          </a:p>
        </p:txBody>
      </p:sp>
    </p:spTree>
    <p:extLst>
      <p:ext uri="{BB962C8B-B14F-4D97-AF65-F5344CB8AC3E}">
        <p14:creationId xmlns:p14="http://schemas.microsoft.com/office/powerpoint/2010/main" val="350154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784" y="1411288"/>
            <a:ext cx="10363200" cy="455612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B36-C296-4D5B-99C2-CD1097B99F1C}" type="datetimeFigureOut">
              <a:rPr lang="lv-LV" smtClean="0"/>
              <a:t>07.05.2025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D82-7728-4029-8B0A-0AF4D13E9620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2785" y="5373688"/>
            <a:ext cx="4754033" cy="803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/>
              <a:t>Autors</a:t>
            </a:r>
          </a:p>
          <a:p>
            <a:pPr lvl="0"/>
            <a:r>
              <a:rPr lang="lv-LV" dirty="0"/>
              <a:t>Datums</a:t>
            </a:r>
          </a:p>
          <a:p>
            <a:pPr lvl="0"/>
            <a:r>
              <a:rPr lang="lv-LV" dirty="0"/>
              <a:t>Vieta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82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73" userDrawn="1">
          <p15:clr>
            <a:srgbClr val="FBAE40"/>
          </p15:clr>
        </p15:guide>
        <p15:guide id="4" pos="3689" userDrawn="1">
          <p15:clr>
            <a:srgbClr val="FBAE40"/>
          </p15:clr>
        </p15:guide>
        <p15:guide id="5" pos="7045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7" orient="horz" pos="459" userDrawn="1">
          <p15:clr>
            <a:srgbClr val="FBAE40"/>
          </p15:clr>
        </p15:guide>
        <p15:guide id="8" orient="horz" pos="22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217" y="728664"/>
            <a:ext cx="10079567" cy="936625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6215" y="1665288"/>
            <a:ext cx="10080097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Pamatteksts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07.05.2025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176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07.05.2025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37168" y="1665289"/>
            <a:ext cx="10098617" cy="1411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 </a:t>
            </a:r>
            <a:r>
              <a:rPr lang="lv-LV" dirty="0" err="1"/>
              <a:t>Pamatteksts</a:t>
            </a:r>
            <a:r>
              <a:rPr lang="lv-LV" dirty="0"/>
              <a:t> </a:t>
            </a:r>
            <a:r>
              <a:rPr lang="lv-LV" dirty="0" err="1"/>
              <a:t>Pamatteksts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 </a:t>
            </a:r>
            <a:r>
              <a:rPr lang="lv-LV" dirty="0" err="1"/>
              <a:t>Pamatteksts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37168" y="3429000"/>
            <a:ext cx="10098617" cy="2160588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235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7" y="1673275"/>
            <a:ext cx="10086446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07.05.2025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403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101" y="1673225"/>
            <a:ext cx="4790017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7301" y="1673225"/>
            <a:ext cx="4798484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07.05.2025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662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667" y="1665288"/>
            <a:ext cx="4828117" cy="3924301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8595B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1665287"/>
            <a:ext cx="4800600" cy="68738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07.05.2025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6217" y="2352676"/>
            <a:ext cx="4800600" cy="3236913"/>
          </a:xfrm>
        </p:spPr>
        <p:txBody>
          <a:bodyPr/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15982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8915" y="1684338"/>
            <a:ext cx="6030385" cy="2954338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8595B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07.05.2025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217" y="4867276"/>
            <a:ext cx="10079567" cy="760413"/>
          </a:xfrm>
        </p:spPr>
        <p:txBody>
          <a:bodyPr/>
          <a:lstStyle>
            <a:lvl1pPr>
              <a:defRPr sz="1600" b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/>
              <a:t>Pamatteksts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6016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D900FF8-6C47-AA0C-F7F5-4ADD407F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67AAC-C3E1-4EC8-BB8A-B835BB2C7E22}" type="datetimeFigureOut">
              <a:rPr lang="en-US" altLang="lv-LV"/>
              <a:pPr>
                <a:defRPr/>
              </a:pPr>
              <a:t>5/7/2025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33A7149-C5F6-F650-45E0-8B369483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A725E6-ADF3-BF5D-C305-7B85C5AB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FAC0-4306-480E-A02E-59CE148970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38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E2F4-2C2C-4DDB-9DF2-07332ED43F52}" type="datetimeFigureOut">
              <a:rPr lang="lv-LV" smtClean="0"/>
              <a:t>07.05.2025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056216" y="5934075"/>
            <a:ext cx="41761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/>
              <a:t>www.rsu.lv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7511" y="1401764"/>
            <a:ext cx="10515600" cy="5032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24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2B36-C296-4D5B-99C2-CD1097B99F1C}" type="datetimeFigureOut">
              <a:rPr lang="lv-LV" smtClean="0"/>
              <a:t>07.05.2025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3D82-7728-4029-8B0A-0AF4D13E9620}" type="slidenum">
              <a:rPr lang="lv-LV" smtClean="0"/>
              <a:t>‹#›</a:t>
            </a:fld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302" y="5373690"/>
            <a:ext cx="4754033" cy="1328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lv-LV" dirty="0"/>
          </a:p>
          <a:p>
            <a:pPr lvl="0"/>
            <a:r>
              <a:rPr lang="lv-LV" dirty="0" err="1"/>
              <a:t>Adsjfhjskdfhkljfd</a:t>
            </a:r>
            <a:endParaRPr lang="lv-LV" dirty="0"/>
          </a:p>
          <a:p>
            <a:pPr lvl="0"/>
            <a:r>
              <a:rPr lang="lv-LV" dirty="0" err="1"/>
              <a:t>Dasfldfkssl</a:t>
            </a:r>
            <a:r>
              <a:rPr lang="lv-LV" dirty="0"/>
              <a:t>;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8" t="2619" r="14058" b="-2619"/>
          <a:stretch/>
        </p:blipFill>
        <p:spPr>
          <a:xfrm>
            <a:off x="8683124" y="-305873"/>
            <a:ext cx="3505817" cy="7061011"/>
          </a:xfrm>
          <a:prstGeom prst="rect">
            <a:avLst/>
          </a:prstGeom>
          <a:effectLst>
            <a:outerShdw sx="1000" sy="1000" algn="ctr" rotWithShape="0">
              <a:srgbClr val="F58220"/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42" y="720502"/>
            <a:ext cx="1807468" cy="33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7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7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695" userDrawn="1">
          <p15:clr>
            <a:srgbClr val="F26B43"/>
          </p15:clr>
        </p15:guide>
        <p15:guide id="5" pos="704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3385" userDrawn="1">
          <p15:clr>
            <a:srgbClr val="F26B43"/>
          </p15:clr>
        </p15:guide>
        <p15:guide id="9" orient="horz" pos="3861" userDrawn="1">
          <p15:clr>
            <a:srgbClr val="F26B43"/>
          </p15:clr>
        </p15:guide>
        <p15:guide id="10" orient="horz" pos="91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167" y="690564"/>
            <a:ext cx="10099146" cy="103671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167" y="1665289"/>
            <a:ext cx="10099146" cy="4359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9CD5-6B41-4DD5-AB12-F8EA993B035F}" type="datetimeFigureOut">
              <a:rPr lang="lv-LV" smtClean="0"/>
              <a:t>07.05.2025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brightnessContrast bright="5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48" t="792" r="2548"/>
          <a:stretch/>
        </p:blipFill>
        <p:spPr>
          <a:xfrm>
            <a:off x="9588229" y="10759"/>
            <a:ext cx="2603772" cy="6239434"/>
          </a:xfrm>
          <a:prstGeom prst="rect">
            <a:avLst/>
          </a:prstGeom>
        </p:spPr>
      </p:pic>
      <p:sp>
        <p:nvSpPr>
          <p:cNvPr id="10" name="object 4"/>
          <p:cNvSpPr/>
          <p:nvPr userDrawn="1"/>
        </p:nvSpPr>
        <p:spPr>
          <a:xfrm>
            <a:off x="1055688" y="5787747"/>
            <a:ext cx="1528267" cy="2809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48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4" r:id="rId3"/>
    <p:sldLayoutId id="2147483666" r:id="rId4"/>
    <p:sldLayoutId id="2147483671" r:id="rId5"/>
    <p:sldLayoutId id="2147483673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F5822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rgbClr val="F58220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E001C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○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6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7015" userDrawn="1">
          <p15:clr>
            <a:srgbClr val="F26B43"/>
          </p15:clr>
        </p15:guide>
        <p15:guide id="5" pos="66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3521" userDrawn="1">
          <p15:clr>
            <a:srgbClr val="F26B43"/>
          </p15:clr>
        </p15:guide>
        <p15:guide id="9" orient="horz" pos="104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217" y="728664"/>
            <a:ext cx="10297583" cy="9620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16" y="5934075"/>
            <a:ext cx="102975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v-LV" dirty="0"/>
              <a:t>www.rsu.lv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E2F4-2C2C-4DDB-9DF2-07332ED43F52}" type="datetimeFigureOut">
              <a:rPr lang="lv-LV" smtClean="0"/>
              <a:t>07.05.2025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8" t="2619" r="14058" b="-2619"/>
          <a:stretch/>
        </p:blipFill>
        <p:spPr>
          <a:xfrm>
            <a:off x="8715398" y="-316631"/>
            <a:ext cx="3476602" cy="7002169"/>
          </a:xfrm>
          <a:prstGeom prst="rect">
            <a:avLst/>
          </a:prstGeom>
          <a:effectLst>
            <a:outerShdw sx="1000" sy="1000" algn="ctr" rotWithShape="0">
              <a:srgbClr val="F5822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893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pos="701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4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784" y="1411288"/>
            <a:ext cx="8614653" cy="1331912"/>
          </a:xfrm>
        </p:spPr>
        <p:txBody>
          <a:bodyPr>
            <a:noAutofit/>
          </a:bodyPr>
          <a:lstStyle/>
          <a:p>
            <a:r>
              <a:rPr lang="lv-LV" sz="4000" dirty="0"/>
              <a:t>Psiholoģijas laboratorijas pieredze pētniecības rīku izmantošanā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785" y="5373688"/>
            <a:ext cx="8752415" cy="803274"/>
          </a:xfrm>
        </p:spPr>
        <p:txBody>
          <a:bodyPr>
            <a:normAutofit lnSpcReduction="10000"/>
          </a:bodyPr>
          <a:lstStyle/>
          <a:p>
            <a:r>
              <a:rPr lang="lv-LV" dirty="0"/>
              <a:t>RSU Psiholoģijas laboratorija </a:t>
            </a:r>
          </a:p>
          <a:p>
            <a:r>
              <a:rPr lang="lv-LV" b="1" dirty="0"/>
              <a:t>Jeļena Koļesņikova</a:t>
            </a:r>
            <a:r>
              <a:rPr lang="en-GB" dirty="0"/>
              <a:t>, </a:t>
            </a:r>
            <a:r>
              <a:rPr lang="en-GB" i="1" dirty="0" err="1"/>
              <a:t>asoc</a:t>
            </a:r>
            <a:r>
              <a:rPr lang="en-GB" i="1" dirty="0"/>
              <a:t>. prof. Dr. psych</a:t>
            </a:r>
            <a:r>
              <a:rPr lang="en-GB" dirty="0"/>
              <a:t>., RSU </a:t>
            </a:r>
            <a:r>
              <a:rPr lang="en-GB" dirty="0" err="1"/>
              <a:t>Psiholoģijas</a:t>
            </a:r>
            <a:r>
              <a:rPr lang="en-GB" dirty="0"/>
              <a:t> </a:t>
            </a:r>
            <a:r>
              <a:rPr lang="en-GB" dirty="0" err="1"/>
              <a:t>laboratorijas</a:t>
            </a:r>
            <a:r>
              <a:rPr lang="en-GB" dirty="0"/>
              <a:t> </a:t>
            </a:r>
            <a:r>
              <a:rPr lang="en-GB" dirty="0" err="1"/>
              <a:t>vadītāja</a:t>
            </a:r>
            <a:r>
              <a:rPr lang="lv-LV" dirty="0"/>
              <a:t> </a:t>
            </a:r>
            <a:endParaRPr lang="en-GB" dirty="0"/>
          </a:p>
          <a:p>
            <a:r>
              <a:rPr lang="lv-LV" b="1" dirty="0"/>
              <a:t>Valentīna Krūmiņa</a:t>
            </a:r>
            <a:r>
              <a:rPr lang="en-GB" dirty="0"/>
              <a:t>, </a:t>
            </a:r>
            <a:r>
              <a:rPr lang="en-GB" i="1" dirty="0" err="1"/>
              <a:t>Mg.psych</a:t>
            </a:r>
            <a:r>
              <a:rPr lang="en-GB" dirty="0"/>
              <a:t>., </a:t>
            </a:r>
            <a:r>
              <a:rPr lang="lv-LV" dirty="0"/>
              <a:t>Zinātniskā asistenta p. i</a:t>
            </a:r>
            <a:r>
              <a:rPr lang="en-GB" dirty="0"/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3655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EEE6D-2E41-CCCD-5E19-A311FC4B3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E12E-4181-4A21-0D8A-3EED58729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216" y="394186"/>
            <a:ext cx="10079567" cy="1231336"/>
          </a:xfrm>
        </p:spPr>
        <p:txBody>
          <a:bodyPr>
            <a:normAutofit/>
          </a:bodyPr>
          <a:lstStyle/>
          <a:p>
            <a:r>
              <a:rPr lang="lv-LV" dirty="0"/>
              <a:t>Priekšnoteikumi un ētiskie aspekti </a:t>
            </a:r>
            <a:br>
              <a:rPr lang="lv-LV" dirty="0"/>
            </a:br>
            <a:r>
              <a:rPr lang="lv-LV" dirty="0"/>
              <a:t>pētniecisko instrumentu adaptācijā un lietošanā</a:t>
            </a:r>
            <a:endParaRPr lang="lv-LV" sz="2000" b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9866806-611C-8C29-1648-280DFF52C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216" y="1665287"/>
            <a:ext cx="8459743" cy="2860217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lv-LV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Instrumentu adaptācija vai lietošana – autortiesību ievērošana (©)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DFA428F-AB9B-A2CC-4116-F2E1EF0C620B}"/>
              </a:ext>
            </a:extLst>
          </p:cNvPr>
          <p:cNvSpPr txBox="1">
            <a:spLocks/>
          </p:cNvSpPr>
          <p:nvPr/>
        </p:nvSpPr>
        <p:spPr>
          <a:xfrm>
            <a:off x="4618495" y="2531147"/>
            <a:ext cx="4680488" cy="28602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E001C"/>
              </a:buClr>
              <a:buSzPct val="80000"/>
              <a:buFont typeface="Calibri" panose="020F0502020204030204" pitchFamily="34" charset="0"/>
              <a:buNone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None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None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None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just">
              <a:buClr>
                <a:srgbClr val="58595B"/>
              </a:buClr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Studenti un pat pētnieki nereti aizmirst, ka uz testiem attiecas tādi paši 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autortiesību noteikumi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kā uz grāmatām, rakstiem u.tml. </a:t>
            </a:r>
          </a:p>
        </p:txBody>
      </p:sp>
      <p:pic>
        <p:nvPicPr>
          <p:cNvPr id="3" name="Picture 4" descr="Psychology paper retracted after creators of tool allege “serious breach of  copyright” – Retraction Watch">
            <a:extLst>
              <a:ext uri="{FF2B5EF4-FFF2-40B4-BE49-F238E27FC236}">
                <a16:creationId xmlns:a16="http://schemas.microsoft.com/office/drawing/2014/main" id="{6D39AC75-0745-3425-3761-0A2A65B18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" y="2531147"/>
            <a:ext cx="3890075" cy="26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6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259D1-78EB-02E2-E1F5-80C283934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87DE-4CA8-ADA1-4B89-46D744455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216" y="394186"/>
            <a:ext cx="10079567" cy="1231336"/>
          </a:xfrm>
        </p:spPr>
        <p:txBody>
          <a:bodyPr>
            <a:normAutofit/>
          </a:bodyPr>
          <a:lstStyle/>
          <a:p>
            <a:r>
              <a:rPr lang="lv-LV" dirty="0"/>
              <a:t>Priekšnoteikumi un ētiskie aspekti </a:t>
            </a:r>
            <a:br>
              <a:rPr lang="lv-LV" dirty="0"/>
            </a:br>
            <a:r>
              <a:rPr lang="lv-LV" dirty="0"/>
              <a:t>pētniecisko instrumentu adaptācijā un lietošanā</a:t>
            </a:r>
            <a:endParaRPr lang="lv-LV" sz="2000" b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9BA29A3-09A2-BCA2-AFF0-F9870CF91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755" y="2232034"/>
            <a:ext cx="8459743" cy="3059355"/>
          </a:xfrm>
        </p:spPr>
        <p:txBody>
          <a:bodyPr>
            <a:noAutofit/>
          </a:bodyPr>
          <a:lstStyle/>
          <a:p>
            <a:pPr marL="742950" lvl="1" indent="-285750" algn="just">
              <a:buClr>
                <a:srgbClr val="58595B"/>
              </a:buClr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Nē, atsevišķus testus drīkst iegādāties, administrēt vai interpretēt tikai sertificēts speciālists.</a:t>
            </a:r>
          </a:p>
          <a:p>
            <a:pPr marL="742950" lvl="1" indent="-285750" algn="just">
              <a:buClr>
                <a:srgbClr val="58595B"/>
              </a:buClr>
              <a:buFont typeface="Wingdings" panose="05000000000000000000" pitchFamily="2" charset="2"/>
              <a:buChar char="v"/>
            </a:pPr>
            <a:endParaRPr lang="lv-LV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 algn="just">
              <a:buClr>
                <a:srgbClr val="58595B"/>
              </a:buClr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Norāde "</a:t>
            </a:r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Atļauts izmantošanai pētniecībā/mācībās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 nozīmē, </a:t>
            </a:r>
          </a:p>
          <a:p>
            <a:pPr lvl="1" algn="just">
              <a:buClr>
                <a:srgbClr val="58595B"/>
              </a:buClr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 atsevišķa atļauja instrumenta pielietošanai nav nepieciešama, ar nosacījumu, ka tā lietošana aprobežojas ar nekomerciāliem mērķiem, proti, mācību un pētniecības vajadzībām.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3971A65-C89C-0C54-C811-8206EF27D593}"/>
              </a:ext>
            </a:extLst>
          </p:cNvPr>
          <p:cNvSpPr txBox="1">
            <a:spLocks/>
          </p:cNvSpPr>
          <p:nvPr/>
        </p:nvSpPr>
        <p:spPr>
          <a:xfrm>
            <a:off x="1056216" y="1665288"/>
            <a:ext cx="8459743" cy="721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E001C"/>
              </a:buClr>
              <a:buSzPct val="80000"/>
              <a:buFont typeface="Calibri" panose="020F0502020204030204" pitchFamily="34" charset="0"/>
              <a:buNone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None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None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None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b="1" dirty="0">
                <a:solidFill>
                  <a:srgbClr val="F58220"/>
                </a:solidFill>
              </a:rPr>
              <a:t>Ja Jūs internetā atrodat testa kopiju, vai varat to tulkot un lietot?</a:t>
            </a:r>
          </a:p>
        </p:txBody>
      </p:sp>
      <p:pic>
        <p:nvPicPr>
          <p:cNvPr id="6" name="Picture 6" descr="Testing GIF - Find on GIFER">
            <a:extLst>
              <a:ext uri="{FF2B5EF4-FFF2-40B4-BE49-F238E27FC236}">
                <a16:creationId xmlns:a16="http://schemas.microsoft.com/office/drawing/2014/main" id="{E9356ACC-082E-202F-8258-68B3AAE2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24" y="4878375"/>
            <a:ext cx="1831538" cy="146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458A1-1A03-1CEB-E3CA-1071FF36F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3744-0D7D-DBD4-7AA5-290DCB92F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216" y="394186"/>
            <a:ext cx="10079567" cy="1231336"/>
          </a:xfrm>
        </p:spPr>
        <p:txBody>
          <a:bodyPr>
            <a:normAutofit/>
          </a:bodyPr>
          <a:lstStyle/>
          <a:p>
            <a:r>
              <a:rPr lang="lv-LV" dirty="0"/>
              <a:t>Priekšnoteikumi un ētiskie aspekti </a:t>
            </a:r>
            <a:br>
              <a:rPr lang="lv-LV" dirty="0"/>
            </a:br>
            <a:r>
              <a:rPr lang="lv-LV" dirty="0"/>
              <a:t>pētniecisko instrumentu adaptācijā un lietošanā</a:t>
            </a:r>
            <a:endParaRPr lang="lv-LV" sz="2000" b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E7B7D7-FE68-3FA1-79D6-D71DAE59D5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97" t="16723" r="14947" b="37853"/>
          <a:stretch/>
        </p:blipFill>
        <p:spPr>
          <a:xfrm>
            <a:off x="292773" y="1944914"/>
            <a:ext cx="11899227" cy="4370521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DE46652D-FDF3-E478-2EB3-8325FE82F056}"/>
              </a:ext>
            </a:extLst>
          </p:cNvPr>
          <p:cNvSpPr/>
          <p:nvPr/>
        </p:nvSpPr>
        <p:spPr>
          <a:xfrm>
            <a:off x="145144" y="4957037"/>
            <a:ext cx="4484913" cy="686107"/>
          </a:xfrm>
          <a:prstGeom prst="ellipse">
            <a:avLst/>
          </a:prstGeom>
          <a:noFill/>
          <a:ln w="38100">
            <a:solidFill>
              <a:srgbClr val="F582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Testing GIF - Find on GIFER">
            <a:extLst>
              <a:ext uri="{FF2B5EF4-FFF2-40B4-BE49-F238E27FC236}">
                <a16:creationId xmlns:a16="http://schemas.microsoft.com/office/drawing/2014/main" id="{8F6C0914-334D-B343-A75A-BAA8E3CF1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21" y="3983063"/>
            <a:ext cx="1718856" cy="13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1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558E2-70D6-AA4F-3AFD-59492FA64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DD712-0BB4-E92A-EFA5-21E0FB351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216" y="394186"/>
            <a:ext cx="10079567" cy="1231336"/>
          </a:xfrm>
        </p:spPr>
        <p:txBody>
          <a:bodyPr>
            <a:normAutofit/>
          </a:bodyPr>
          <a:lstStyle/>
          <a:p>
            <a:r>
              <a:rPr lang="lv-LV" dirty="0"/>
              <a:t>Priekšnoteikumi un ētiskie aspekti </a:t>
            </a:r>
            <a:br>
              <a:rPr lang="lv-LV" dirty="0"/>
            </a:br>
            <a:r>
              <a:rPr lang="lv-LV" dirty="0"/>
              <a:t>pētniecisko instrumentu adaptācijā un lietošanā</a:t>
            </a:r>
            <a:endParaRPr lang="lv-LV" sz="2000" b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8188F7-BCD6-5CF9-265A-0B9669650C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516" t="26666" r="12523" b="21326"/>
          <a:stretch/>
        </p:blipFill>
        <p:spPr>
          <a:xfrm>
            <a:off x="481141" y="1495694"/>
            <a:ext cx="8959075" cy="496812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61A09E2E-6D1C-05EC-6DF7-CC6CA2DD78B4}"/>
              </a:ext>
            </a:extLst>
          </p:cNvPr>
          <p:cNvSpPr/>
          <p:nvPr/>
        </p:nvSpPr>
        <p:spPr>
          <a:xfrm>
            <a:off x="2316996" y="1379350"/>
            <a:ext cx="5129939" cy="759416"/>
          </a:xfrm>
          <a:prstGeom prst="ellipse">
            <a:avLst/>
          </a:prstGeom>
          <a:noFill/>
          <a:ln w="38100">
            <a:solidFill>
              <a:srgbClr val="F582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Testing GIF - Find on GIFER">
            <a:extLst>
              <a:ext uri="{FF2B5EF4-FFF2-40B4-BE49-F238E27FC236}">
                <a16:creationId xmlns:a16="http://schemas.microsoft.com/office/drawing/2014/main" id="{68411212-5E51-C84C-166D-FF9946C5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8" y="3610828"/>
            <a:ext cx="1364105" cy="10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9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8970D-8114-25E8-9348-8D69BCA04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FFA669-293D-D946-A9EE-797440A8AD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2D36DA-55AD-1FAF-B4E5-268BE3461E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В таблице сферах везде несколько оранжевый">
            <a:extLst>
              <a:ext uri="{FF2B5EF4-FFF2-40B4-BE49-F238E27FC236}">
                <a16:creationId xmlns:a16="http://schemas.microsoft.com/office/drawing/2014/main" id="{A637A4A0-FBF4-EC4D-F77A-BB589DA76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B9B304-3052-DE88-8DEC-052785FDDBA5}"/>
              </a:ext>
            </a:extLst>
          </p:cNvPr>
          <p:cNvSpPr txBox="1">
            <a:spLocks/>
          </p:cNvSpPr>
          <p:nvPr/>
        </p:nvSpPr>
        <p:spPr>
          <a:xfrm>
            <a:off x="1056217" y="728664"/>
            <a:ext cx="7560841" cy="9620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F582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dirty="0">
                <a:solidFill>
                  <a:schemeClr val="bg1"/>
                </a:solidFill>
              </a:rPr>
              <a:t>Diskusija, jautājumi</a:t>
            </a:r>
          </a:p>
        </p:txBody>
      </p:sp>
    </p:spTree>
    <p:extLst>
      <p:ext uri="{BB962C8B-B14F-4D97-AF65-F5344CB8AC3E}">
        <p14:creationId xmlns:p14="http://schemas.microsoft.com/office/powerpoint/2010/main" val="499489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E2DE4D-6B98-1736-C9A8-EC6E1A899E5C}"/>
              </a:ext>
            </a:extLst>
          </p:cNvPr>
          <p:cNvSpPr txBox="1">
            <a:spLocks/>
          </p:cNvSpPr>
          <p:nvPr/>
        </p:nvSpPr>
        <p:spPr>
          <a:xfrm>
            <a:off x="1008908" y="458533"/>
            <a:ext cx="8707333" cy="1036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F582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dirty="0"/>
              <a:t>Pieredzes stāsts</a:t>
            </a:r>
          </a:p>
        </p:txBody>
      </p:sp>
      <p:pic>
        <p:nvPicPr>
          <p:cNvPr id="10" name="Рисунок 9" descr="Закрытие красного и черные мрамор">
            <a:extLst>
              <a:ext uri="{FF2B5EF4-FFF2-40B4-BE49-F238E27FC236}">
                <a16:creationId xmlns:a16="http://schemas.microsoft.com/office/drawing/2014/main" id="{38254349-E79F-8C77-E0B4-A57E98D99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5" y="1208921"/>
            <a:ext cx="5197992" cy="41307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5FFC4-07BC-D0ED-C71D-4FC463D4F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AA78CD7-5663-8C6B-3546-F1419D0FD3E4}"/>
              </a:ext>
            </a:extLst>
          </p:cNvPr>
          <p:cNvSpPr txBox="1">
            <a:spLocks/>
          </p:cNvSpPr>
          <p:nvPr/>
        </p:nvSpPr>
        <p:spPr>
          <a:xfrm>
            <a:off x="1008908" y="458533"/>
            <a:ext cx="8707333" cy="1036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F582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dirty="0"/>
              <a:t>Pieredzes stāsts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D7A6D-8471-9A46-FF6C-6D3D35EE46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92" t="19887" r="8111" b="14576"/>
          <a:stretch/>
        </p:blipFill>
        <p:spPr>
          <a:xfrm>
            <a:off x="354856" y="1527904"/>
            <a:ext cx="9361385" cy="4000777"/>
          </a:xfrm>
          <a:prstGeom prst="rect">
            <a:avLst/>
          </a:prstGeom>
        </p:spPr>
      </p:pic>
      <p:pic>
        <p:nvPicPr>
          <p:cNvPr id="4" name="Рисунок 3" descr="Закрытие красного и черные мрамор">
            <a:extLst>
              <a:ext uri="{FF2B5EF4-FFF2-40B4-BE49-F238E27FC236}">
                <a16:creationId xmlns:a16="http://schemas.microsoft.com/office/drawing/2014/main" id="{4ED7DE09-764E-DA63-6457-A5179A2F3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1062442" cy="844297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A55791A1-1BDF-0B66-76D8-0CFDCD79603A}"/>
              </a:ext>
            </a:extLst>
          </p:cNvPr>
          <p:cNvSpPr/>
          <p:nvPr/>
        </p:nvSpPr>
        <p:spPr>
          <a:xfrm>
            <a:off x="3675302" y="2993110"/>
            <a:ext cx="6150624" cy="871779"/>
          </a:xfrm>
          <a:prstGeom prst="ellipse">
            <a:avLst/>
          </a:prstGeom>
          <a:noFill/>
          <a:ln w="38100">
            <a:solidFill>
              <a:srgbClr val="F582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4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E153A-BE96-CE8E-BB1D-853D3A5BC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889D51A-A476-DA00-154C-531E12368811}"/>
              </a:ext>
            </a:extLst>
          </p:cNvPr>
          <p:cNvSpPr txBox="1">
            <a:spLocks/>
          </p:cNvSpPr>
          <p:nvPr/>
        </p:nvSpPr>
        <p:spPr>
          <a:xfrm>
            <a:off x="1008908" y="458533"/>
            <a:ext cx="8707333" cy="1036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F582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dirty="0"/>
              <a:t>Pieredzes stāsts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A2C192-0BB7-7CA6-4B92-4387ECD4AB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96" t="17402" r="8112" b="10960"/>
          <a:stretch/>
        </p:blipFill>
        <p:spPr>
          <a:xfrm>
            <a:off x="246585" y="1495248"/>
            <a:ext cx="9319848" cy="4626584"/>
          </a:xfrm>
          <a:prstGeom prst="rect">
            <a:avLst/>
          </a:prstGeom>
        </p:spPr>
      </p:pic>
      <p:pic>
        <p:nvPicPr>
          <p:cNvPr id="7" name="Рисунок 6" descr="Закрытие красного и черные мрамор">
            <a:extLst>
              <a:ext uri="{FF2B5EF4-FFF2-40B4-BE49-F238E27FC236}">
                <a16:creationId xmlns:a16="http://schemas.microsoft.com/office/drawing/2014/main" id="{09BACEC1-4E79-685E-6946-C212169D9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1062442" cy="8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98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DB2B3-D981-1B75-FB83-9E5762E7A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61550A8-3FB5-C18C-4520-926AD35BD2F2}"/>
              </a:ext>
            </a:extLst>
          </p:cNvPr>
          <p:cNvSpPr txBox="1">
            <a:spLocks/>
          </p:cNvSpPr>
          <p:nvPr/>
        </p:nvSpPr>
        <p:spPr>
          <a:xfrm>
            <a:off x="1008908" y="458533"/>
            <a:ext cx="8707333" cy="1036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F582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dirty="0"/>
              <a:t>Pieredzes stāsts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6B457F-A56E-4F98-5316-451A042ACC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03" t="19887" r="30135" b="12316"/>
          <a:stretch/>
        </p:blipFill>
        <p:spPr>
          <a:xfrm>
            <a:off x="504322" y="1362426"/>
            <a:ext cx="8664688" cy="5495574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24005A74-92E3-D056-51A9-45F9BECD8612}"/>
              </a:ext>
            </a:extLst>
          </p:cNvPr>
          <p:cNvSpPr/>
          <p:nvPr/>
        </p:nvSpPr>
        <p:spPr>
          <a:xfrm>
            <a:off x="2745403" y="5676254"/>
            <a:ext cx="4089350" cy="871779"/>
          </a:xfrm>
          <a:prstGeom prst="ellipse">
            <a:avLst/>
          </a:prstGeom>
          <a:noFill/>
          <a:ln w="38100">
            <a:solidFill>
              <a:srgbClr val="F582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Закрытие красного и черные мрамор">
            <a:extLst>
              <a:ext uri="{FF2B5EF4-FFF2-40B4-BE49-F238E27FC236}">
                <a16:creationId xmlns:a16="http://schemas.microsoft.com/office/drawing/2014/main" id="{995774BF-A81D-4BCE-D095-70945E55C4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1062442" cy="8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8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C28AB-FAD8-E0DE-BC82-28D62E04B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405E80-8DE1-54A1-1A00-2F66AC881A01}"/>
              </a:ext>
            </a:extLst>
          </p:cNvPr>
          <p:cNvSpPr txBox="1">
            <a:spLocks/>
          </p:cNvSpPr>
          <p:nvPr/>
        </p:nvSpPr>
        <p:spPr>
          <a:xfrm>
            <a:off x="1008908" y="458533"/>
            <a:ext cx="8707333" cy="1036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F582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dirty="0"/>
              <a:t>Pieredzes stāsts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D29E5F-CDD4-8DB8-F04B-5CFFAB2C27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44" t="16045" r="10863" b="19322"/>
          <a:stretch/>
        </p:blipFill>
        <p:spPr>
          <a:xfrm>
            <a:off x="852406" y="1418209"/>
            <a:ext cx="8707332" cy="4681008"/>
          </a:xfrm>
          <a:prstGeom prst="rect">
            <a:avLst/>
          </a:prstGeom>
        </p:spPr>
      </p:pic>
      <p:pic>
        <p:nvPicPr>
          <p:cNvPr id="6" name="Рисунок 5" descr="Закрытие красного и черные мрамор">
            <a:extLst>
              <a:ext uri="{FF2B5EF4-FFF2-40B4-BE49-F238E27FC236}">
                <a16:creationId xmlns:a16="http://schemas.microsoft.com/office/drawing/2014/main" id="{BB878DA9-F8D0-3DE3-9920-8B58D56F6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1062442" cy="844297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92B10229-880A-D819-70B3-6BBAAD626339}"/>
              </a:ext>
            </a:extLst>
          </p:cNvPr>
          <p:cNvSpPr/>
          <p:nvPr/>
        </p:nvSpPr>
        <p:spPr>
          <a:xfrm>
            <a:off x="587587" y="5227438"/>
            <a:ext cx="4089350" cy="871779"/>
          </a:xfrm>
          <a:prstGeom prst="ellipse">
            <a:avLst/>
          </a:prstGeom>
          <a:noFill/>
          <a:ln w="38100">
            <a:solidFill>
              <a:srgbClr val="F582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6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 err="1"/>
              <a:t>Psihometrija</a:t>
            </a:r>
            <a:endParaRPr lang="lv-LV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770" y="1727278"/>
            <a:ext cx="5834963" cy="3035700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lv-LV" sz="2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Psihometrijas</a:t>
            </a: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jēdziens pētniecībā ir ienācis no psiholoģijas.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v-LV" sz="2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Psihometrija</a:t>
            </a: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aptver kvantitatīvu instrumentu izstrādes, administrēšanas un iegūto datu interpretācijas metodoloģiju.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lv-LV" sz="2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pzīmē</a:t>
            </a: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psiholoģisko mērījumu kvantitatīvo analīzi, kas ļauj novērtēt izmantoto instrumentu zinātnisko precizitāti un kvalitāti.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lv-LV" sz="2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Рисунок 7" descr="Колыбель Ньютона из металлического серебра">
            <a:extLst>
              <a:ext uri="{FF2B5EF4-FFF2-40B4-BE49-F238E27FC236}">
                <a16:creationId xmlns:a16="http://schemas.microsoft.com/office/drawing/2014/main" id="{1846F288-DB13-DBDC-F746-AC4F87DFD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0" y="1727278"/>
            <a:ext cx="2754910" cy="1947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2808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E09FE95-581F-FD4C-439E-B9ED35572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Group 1696">
            <a:extLst>
              <a:ext uri="{FF2B5EF4-FFF2-40B4-BE49-F238E27FC236}">
                <a16:creationId xmlns:a16="http://schemas.microsoft.com/office/drawing/2014/main" id="{8F803F99-3B49-0AF5-DC2F-A17C0E338034}"/>
              </a:ext>
            </a:extLst>
          </p:cNvPr>
          <p:cNvGrpSpPr>
            <a:grpSpLocks/>
          </p:cNvGrpSpPr>
          <p:nvPr/>
        </p:nvGrpSpPr>
        <p:grpSpPr bwMode="auto">
          <a:xfrm>
            <a:off x="1695449" y="3236352"/>
            <a:ext cx="8316913" cy="431800"/>
            <a:chOff x="846058" y="3708250"/>
            <a:chExt cx="8400693" cy="431961"/>
          </a:xfrm>
        </p:grpSpPr>
        <p:sp>
          <p:nvSpPr>
            <p:cNvPr id="32" name="Rectangle 1698">
              <a:extLst>
                <a:ext uri="{FF2B5EF4-FFF2-40B4-BE49-F238E27FC236}">
                  <a16:creationId xmlns:a16="http://schemas.microsoft.com/office/drawing/2014/main" id="{3C7A1049-B4DC-6B88-0644-88814CD93B4B}"/>
                </a:ext>
              </a:extLst>
            </p:cNvPr>
            <p:cNvSpPr/>
            <p:nvPr/>
          </p:nvSpPr>
          <p:spPr>
            <a:xfrm>
              <a:off x="846058" y="3708250"/>
              <a:ext cx="2103781" cy="431961"/>
            </a:xfrm>
            <a:prstGeom prst="rect">
              <a:avLst/>
            </a:prstGeom>
            <a:solidFill>
              <a:srgbClr val="E626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Arial"/>
                <a:cs typeface="+mn-cs"/>
              </a:endParaRPr>
            </a:p>
          </p:txBody>
        </p:sp>
        <p:sp>
          <p:nvSpPr>
            <p:cNvPr id="33" name="Rectangle 1699">
              <a:extLst>
                <a:ext uri="{FF2B5EF4-FFF2-40B4-BE49-F238E27FC236}">
                  <a16:creationId xmlns:a16="http://schemas.microsoft.com/office/drawing/2014/main" id="{7FF855F8-31C1-F498-16AA-1A3AE94EB194}"/>
                </a:ext>
              </a:extLst>
            </p:cNvPr>
            <p:cNvSpPr/>
            <p:nvPr/>
          </p:nvSpPr>
          <p:spPr>
            <a:xfrm flipH="1">
              <a:off x="7142970" y="3708250"/>
              <a:ext cx="2103781" cy="431961"/>
            </a:xfrm>
            <a:prstGeom prst="rect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Arial"/>
                <a:cs typeface="+mn-cs"/>
              </a:endParaRPr>
            </a:p>
          </p:txBody>
        </p:sp>
        <p:sp>
          <p:nvSpPr>
            <p:cNvPr id="34" name="Rectangle 1700">
              <a:extLst>
                <a:ext uri="{FF2B5EF4-FFF2-40B4-BE49-F238E27FC236}">
                  <a16:creationId xmlns:a16="http://schemas.microsoft.com/office/drawing/2014/main" id="{839C7D4A-E8C1-D058-7EE3-274846D663C8}"/>
                </a:ext>
              </a:extLst>
            </p:cNvPr>
            <p:cNvSpPr/>
            <p:nvPr/>
          </p:nvSpPr>
          <p:spPr>
            <a:xfrm flipH="1">
              <a:off x="5043999" y="3708250"/>
              <a:ext cx="2103781" cy="431961"/>
            </a:xfrm>
            <a:prstGeom prst="rect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Arial"/>
                <a:cs typeface="+mn-cs"/>
              </a:endParaRPr>
            </a:p>
          </p:txBody>
        </p:sp>
        <p:sp>
          <p:nvSpPr>
            <p:cNvPr id="35" name="Rectangle 1701">
              <a:extLst>
                <a:ext uri="{FF2B5EF4-FFF2-40B4-BE49-F238E27FC236}">
                  <a16:creationId xmlns:a16="http://schemas.microsoft.com/office/drawing/2014/main" id="{B9B07B34-F7A3-9FBF-6F23-5C32A9D4A896}"/>
                </a:ext>
              </a:extLst>
            </p:cNvPr>
            <p:cNvSpPr/>
            <p:nvPr/>
          </p:nvSpPr>
          <p:spPr>
            <a:xfrm flipH="1">
              <a:off x="2945029" y="3708250"/>
              <a:ext cx="2103781" cy="431961"/>
            </a:xfrm>
            <a:prstGeom prst="rect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Arial"/>
                <a:cs typeface="+mn-cs"/>
              </a:endParaRPr>
            </a:p>
          </p:txBody>
        </p:sp>
      </p:grpSp>
      <p:cxnSp>
        <p:nvCxnSpPr>
          <p:cNvPr id="23557" name="Straight Connector 1703">
            <a:extLst>
              <a:ext uri="{FF2B5EF4-FFF2-40B4-BE49-F238E27FC236}">
                <a16:creationId xmlns:a16="http://schemas.microsoft.com/office/drawing/2014/main" id="{FAADF3F9-3E7D-66C1-9098-AFCFC313C4F4}"/>
              </a:ext>
            </a:extLst>
          </p:cNvPr>
          <p:cNvCxnSpPr>
            <a:cxnSpLocks/>
          </p:cNvCxnSpPr>
          <p:nvPr/>
        </p:nvCxnSpPr>
        <p:spPr bwMode="auto">
          <a:xfrm>
            <a:off x="4660900" y="3068638"/>
            <a:ext cx="0" cy="549275"/>
          </a:xfrm>
          <a:prstGeom prst="line">
            <a:avLst/>
          </a:prstGeom>
          <a:noFill/>
          <a:ln w="31750" algn="ctr">
            <a:solidFill>
              <a:srgbClr val="FBA20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Straight Connector 1705">
            <a:extLst>
              <a:ext uri="{FF2B5EF4-FFF2-40B4-BE49-F238E27FC236}">
                <a16:creationId xmlns:a16="http://schemas.microsoft.com/office/drawing/2014/main" id="{01FAA2B2-9D61-D539-C2EE-AA57784528AA}"/>
              </a:ext>
            </a:extLst>
          </p:cNvPr>
          <p:cNvCxnSpPr>
            <a:cxnSpLocks/>
          </p:cNvCxnSpPr>
          <p:nvPr/>
        </p:nvCxnSpPr>
        <p:spPr bwMode="auto">
          <a:xfrm>
            <a:off x="8888413" y="2970213"/>
            <a:ext cx="6350" cy="549275"/>
          </a:xfrm>
          <a:prstGeom prst="line">
            <a:avLst/>
          </a:prstGeom>
          <a:noFill/>
          <a:ln w="31750" algn="ctr">
            <a:solidFill>
              <a:srgbClr val="07A398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0" name="Straight Connector 1707">
            <a:extLst>
              <a:ext uri="{FF2B5EF4-FFF2-40B4-BE49-F238E27FC236}">
                <a16:creationId xmlns:a16="http://schemas.microsoft.com/office/drawing/2014/main" id="{1740625D-52BE-9923-9A0C-5324E798652C}"/>
              </a:ext>
            </a:extLst>
          </p:cNvPr>
          <p:cNvCxnSpPr>
            <a:cxnSpLocks/>
          </p:cNvCxnSpPr>
          <p:nvPr/>
        </p:nvCxnSpPr>
        <p:spPr bwMode="auto">
          <a:xfrm flipV="1">
            <a:off x="2498725" y="3824288"/>
            <a:ext cx="0" cy="254000"/>
          </a:xfrm>
          <a:prstGeom prst="line">
            <a:avLst/>
          </a:prstGeom>
          <a:noFill/>
          <a:ln w="31750" algn="ctr">
            <a:solidFill>
              <a:srgbClr val="E6260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1708">
            <a:extLst>
              <a:ext uri="{FF2B5EF4-FFF2-40B4-BE49-F238E27FC236}">
                <a16:creationId xmlns:a16="http://schemas.microsoft.com/office/drawing/2014/main" id="{94ED1002-6723-C3A6-94AA-0C77E8F5DBD9}"/>
              </a:ext>
            </a:extLst>
          </p:cNvPr>
          <p:cNvSpPr>
            <a:spLocks noChangeAspect="1"/>
          </p:cNvSpPr>
          <p:nvPr/>
        </p:nvSpPr>
        <p:spPr>
          <a:xfrm>
            <a:off x="2401888" y="3562350"/>
            <a:ext cx="193675" cy="228600"/>
          </a:xfrm>
          <a:prstGeom prst="ellipse">
            <a:avLst/>
          </a:prstGeom>
          <a:solidFill>
            <a:srgbClr val="E62601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kern="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44" name="Oval 1710">
            <a:extLst>
              <a:ext uri="{FF2B5EF4-FFF2-40B4-BE49-F238E27FC236}">
                <a16:creationId xmlns:a16="http://schemas.microsoft.com/office/drawing/2014/main" id="{07A6F0CD-8FC3-5DF7-5C74-E48220C7D6CC}"/>
              </a:ext>
            </a:extLst>
          </p:cNvPr>
          <p:cNvSpPr>
            <a:spLocks noChangeAspect="1"/>
          </p:cNvSpPr>
          <p:nvPr/>
        </p:nvSpPr>
        <p:spPr>
          <a:xfrm flipH="1">
            <a:off x="8778875" y="3533775"/>
            <a:ext cx="193675" cy="228600"/>
          </a:xfrm>
          <a:prstGeom prst="ellipse">
            <a:avLst/>
          </a:prstGeom>
          <a:solidFill>
            <a:srgbClr val="07A398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kern="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45" name="Oval 1711">
            <a:extLst>
              <a:ext uri="{FF2B5EF4-FFF2-40B4-BE49-F238E27FC236}">
                <a16:creationId xmlns:a16="http://schemas.microsoft.com/office/drawing/2014/main" id="{68C4175A-AEB0-E820-544B-A4DD1246D89A}"/>
              </a:ext>
            </a:extLst>
          </p:cNvPr>
          <p:cNvSpPr>
            <a:spLocks noChangeAspect="1"/>
          </p:cNvSpPr>
          <p:nvPr/>
        </p:nvSpPr>
        <p:spPr>
          <a:xfrm flipH="1">
            <a:off x="6700838" y="3559175"/>
            <a:ext cx="193675" cy="228600"/>
          </a:xfrm>
          <a:prstGeom prst="ellipse">
            <a:avLst/>
          </a:prstGeom>
          <a:solidFill>
            <a:srgbClr val="90C221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kern="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46" name="Oval 1712">
            <a:extLst>
              <a:ext uri="{FF2B5EF4-FFF2-40B4-BE49-F238E27FC236}">
                <a16:creationId xmlns:a16="http://schemas.microsoft.com/office/drawing/2014/main" id="{10CB82D0-5DE4-606D-A432-EE64ED6D3F0D}"/>
              </a:ext>
            </a:extLst>
          </p:cNvPr>
          <p:cNvSpPr>
            <a:spLocks noChangeAspect="1"/>
          </p:cNvSpPr>
          <p:nvPr/>
        </p:nvSpPr>
        <p:spPr>
          <a:xfrm flipH="1">
            <a:off x="4565650" y="3587750"/>
            <a:ext cx="192088" cy="228600"/>
          </a:xfrm>
          <a:prstGeom prst="ellipse">
            <a:avLst/>
          </a:prstGeom>
          <a:solidFill>
            <a:srgbClr val="FBA2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kern="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C6DDB0-6789-DB82-1A44-FD7E006F4F07}"/>
              </a:ext>
            </a:extLst>
          </p:cNvPr>
          <p:cNvSpPr txBox="1"/>
          <p:nvPr/>
        </p:nvSpPr>
        <p:spPr>
          <a:xfrm>
            <a:off x="4564856" y="1705367"/>
            <a:ext cx="2881313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001C"/>
              </a:buClr>
              <a:defRPr/>
            </a:pPr>
            <a:r>
              <a:rPr lang="lv-LV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Digitālā versija</a:t>
            </a:r>
            <a:endParaRPr lang="lv-LV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001C"/>
              </a:buClr>
              <a:defRPr/>
            </a:pPr>
            <a:endParaRPr lang="lv-LV" sz="1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6155" name="Picture 6">
            <a:extLst>
              <a:ext uri="{FF2B5EF4-FFF2-40B4-BE49-F238E27FC236}">
                <a16:creationId xmlns:a16="http://schemas.microsoft.com/office/drawing/2014/main" id="{14F61F67-D88F-B8BE-BA62-553E40FB6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77" t="16112" r="35060" b="4442"/>
          <a:stretch/>
        </p:blipFill>
        <p:spPr>
          <a:xfrm>
            <a:off x="1668656" y="3865585"/>
            <a:ext cx="1616075" cy="226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6" name="Рисунок 2">
            <a:extLst>
              <a:ext uri="{FF2B5EF4-FFF2-40B4-BE49-F238E27FC236}">
                <a16:creationId xmlns:a16="http://schemas.microsoft.com/office/drawing/2014/main" id="{40BA5061-E871-A124-AD43-969B334F6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r="56667" b="81610"/>
          <a:stretch>
            <a:fillRect/>
          </a:stretch>
        </p:blipFill>
        <p:spPr bwMode="auto">
          <a:xfrm>
            <a:off x="3643578" y="2613665"/>
            <a:ext cx="20828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Box 6156">
            <a:extLst>
              <a:ext uri="{FF2B5EF4-FFF2-40B4-BE49-F238E27FC236}">
                <a16:creationId xmlns:a16="http://schemas.microsoft.com/office/drawing/2014/main" id="{FF9E15F1-1E23-11DA-4712-51B6E583928B}"/>
              </a:ext>
            </a:extLst>
          </p:cNvPr>
          <p:cNvSpPr txBox="1"/>
          <p:nvPr/>
        </p:nvSpPr>
        <p:spPr>
          <a:xfrm>
            <a:off x="1936283" y="2712477"/>
            <a:ext cx="1374775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001C"/>
              </a:buClr>
              <a:defRPr/>
            </a:pPr>
            <a:r>
              <a:rPr lang="lv-LV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2017</a:t>
            </a:r>
          </a:p>
        </p:txBody>
      </p:sp>
      <p:sp>
        <p:nvSpPr>
          <p:cNvPr id="6158" name="TextBox 6157">
            <a:extLst>
              <a:ext uri="{FF2B5EF4-FFF2-40B4-BE49-F238E27FC236}">
                <a16:creationId xmlns:a16="http://schemas.microsoft.com/office/drawing/2014/main" id="{154B7A00-FA3A-B7A8-023E-A40A0D3B6D35}"/>
              </a:ext>
            </a:extLst>
          </p:cNvPr>
          <p:cNvSpPr txBox="1"/>
          <p:nvPr/>
        </p:nvSpPr>
        <p:spPr>
          <a:xfrm>
            <a:off x="3876675" y="4078288"/>
            <a:ext cx="1376363" cy="5222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001C"/>
              </a:buClr>
              <a:defRPr/>
            </a:pPr>
            <a:r>
              <a:rPr lang="lv-LV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2018</a:t>
            </a:r>
          </a:p>
        </p:txBody>
      </p:sp>
      <p:sp>
        <p:nvSpPr>
          <p:cNvPr id="6159" name="TextBox 6158">
            <a:extLst>
              <a:ext uri="{FF2B5EF4-FFF2-40B4-BE49-F238E27FC236}">
                <a16:creationId xmlns:a16="http://schemas.microsoft.com/office/drawing/2014/main" id="{F36A67E3-36D8-7A27-B708-74C88D02967A}"/>
              </a:ext>
            </a:extLst>
          </p:cNvPr>
          <p:cNvSpPr txBox="1"/>
          <p:nvPr/>
        </p:nvSpPr>
        <p:spPr>
          <a:xfrm>
            <a:off x="6153336" y="2675727"/>
            <a:ext cx="1374775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001C"/>
              </a:buClr>
              <a:defRPr/>
            </a:pPr>
            <a:r>
              <a:rPr lang="lv-LV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2022</a:t>
            </a:r>
          </a:p>
        </p:txBody>
      </p:sp>
      <p:pic>
        <p:nvPicPr>
          <p:cNvPr id="6161" name="Рисунок 6160">
            <a:extLst>
              <a:ext uri="{FF2B5EF4-FFF2-40B4-BE49-F238E27FC236}">
                <a16:creationId xmlns:a16="http://schemas.microsoft.com/office/drawing/2014/main" id="{58E74C43-A240-DB1C-2D4D-16FAC615E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8" t="22762" r="10942" b="13744"/>
          <a:stretch>
            <a:fillRect/>
          </a:stretch>
        </p:blipFill>
        <p:spPr bwMode="auto">
          <a:xfrm>
            <a:off x="6052060" y="3772657"/>
            <a:ext cx="17272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Box 6161">
            <a:extLst>
              <a:ext uri="{FF2B5EF4-FFF2-40B4-BE49-F238E27FC236}">
                <a16:creationId xmlns:a16="http://schemas.microsoft.com/office/drawing/2014/main" id="{4CCE6F99-5024-CE8E-3DBF-9D1FEC8B3718}"/>
              </a:ext>
            </a:extLst>
          </p:cNvPr>
          <p:cNvSpPr txBox="1"/>
          <p:nvPr/>
        </p:nvSpPr>
        <p:spPr>
          <a:xfrm>
            <a:off x="3060436" y="5566480"/>
            <a:ext cx="1979612" cy="738664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001C"/>
              </a:buClr>
              <a:defRPr/>
            </a:pPr>
            <a:r>
              <a:rPr lang="lv-LV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Tehniskā rokasgrāmata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001C"/>
              </a:buClr>
              <a:defRPr/>
            </a:pPr>
            <a:endParaRPr lang="lv-LV" sz="1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163" name="TextBox 6162">
            <a:extLst>
              <a:ext uri="{FF2B5EF4-FFF2-40B4-BE49-F238E27FC236}">
                <a16:creationId xmlns:a16="http://schemas.microsoft.com/office/drawing/2014/main" id="{A92466EC-D49C-8C6C-7D24-14B2924EAB3E}"/>
              </a:ext>
            </a:extLst>
          </p:cNvPr>
          <p:cNvSpPr txBox="1"/>
          <p:nvPr/>
        </p:nvSpPr>
        <p:spPr>
          <a:xfrm>
            <a:off x="7492603" y="5529419"/>
            <a:ext cx="2405063" cy="738664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001C"/>
              </a:buClr>
              <a:defRPr/>
            </a:pPr>
            <a:r>
              <a:rPr lang="lv-LV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Interpretācijas rokasgrāmata</a:t>
            </a:r>
            <a:endParaRPr lang="lv-LV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001C"/>
              </a:buClr>
              <a:defRPr/>
            </a:pPr>
            <a:endParaRPr lang="lv-LV" sz="1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6164" name="Picture 6">
            <a:extLst>
              <a:ext uri="{FF2B5EF4-FFF2-40B4-BE49-F238E27FC236}">
                <a16:creationId xmlns:a16="http://schemas.microsoft.com/office/drawing/2014/main" id="{C1B2CB51-0AAD-C4DF-A4BD-D186A08ED4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77" t="16112" r="35060" b="4442"/>
          <a:stretch/>
        </p:blipFill>
        <p:spPr>
          <a:xfrm>
            <a:off x="8275638" y="1344211"/>
            <a:ext cx="1238250" cy="177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65" name="TextBox 6164">
            <a:extLst>
              <a:ext uri="{FF2B5EF4-FFF2-40B4-BE49-F238E27FC236}">
                <a16:creationId xmlns:a16="http://schemas.microsoft.com/office/drawing/2014/main" id="{202BDFED-6667-8C8C-FE2B-BF0724CD5941}"/>
              </a:ext>
            </a:extLst>
          </p:cNvPr>
          <p:cNvSpPr txBox="1"/>
          <p:nvPr/>
        </p:nvSpPr>
        <p:spPr>
          <a:xfrm>
            <a:off x="7779260" y="947064"/>
            <a:ext cx="2405063" cy="5232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001C"/>
              </a:buClr>
              <a:defRPr/>
            </a:pPr>
            <a:r>
              <a:rPr lang="lv-LV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LKPT krievu</a:t>
            </a: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 val.</a:t>
            </a:r>
            <a:r>
              <a:rPr lang="lv-LV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 versija</a:t>
            </a:r>
            <a:endParaRPr lang="lv-LV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001C"/>
              </a:buClr>
              <a:defRPr/>
            </a:pPr>
            <a:endParaRPr lang="lv-LV" sz="1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168" name="TextBox 6167">
            <a:extLst>
              <a:ext uri="{FF2B5EF4-FFF2-40B4-BE49-F238E27FC236}">
                <a16:creationId xmlns:a16="http://schemas.microsoft.com/office/drawing/2014/main" id="{5A54EBD3-D6A7-5782-DA33-86CE0AA5511F}"/>
              </a:ext>
            </a:extLst>
          </p:cNvPr>
          <p:cNvSpPr txBox="1"/>
          <p:nvPr/>
        </p:nvSpPr>
        <p:spPr>
          <a:xfrm>
            <a:off x="8207375" y="3994150"/>
            <a:ext cx="1374775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001C"/>
              </a:buClr>
              <a:defRPr/>
            </a:pPr>
            <a:r>
              <a:rPr lang="lv-LV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2023</a:t>
            </a:r>
          </a:p>
        </p:txBody>
      </p:sp>
      <p:pic>
        <p:nvPicPr>
          <p:cNvPr id="6169" name="Picture 8" descr="Computer art design GIF - Find on GIFER">
            <a:extLst>
              <a:ext uri="{FF2B5EF4-FFF2-40B4-BE49-F238E27FC236}">
                <a16:creationId xmlns:a16="http://schemas.microsoft.com/office/drawing/2014/main" id="{0081BB3A-4491-6319-93F9-0BE7CD8434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242" y="1374424"/>
            <a:ext cx="12096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699">
            <a:extLst>
              <a:ext uri="{FF2B5EF4-FFF2-40B4-BE49-F238E27FC236}">
                <a16:creationId xmlns:a16="http://schemas.microsoft.com/office/drawing/2014/main" id="{9F86360F-33BB-C655-EB79-EBB09DE8BDC2}"/>
              </a:ext>
            </a:extLst>
          </p:cNvPr>
          <p:cNvSpPr/>
          <p:nvPr/>
        </p:nvSpPr>
        <p:spPr bwMode="auto">
          <a:xfrm flipH="1">
            <a:off x="10007599" y="3242128"/>
            <a:ext cx="2082800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F41D49-F1C1-8E28-E624-C1AF9AD52F01}"/>
              </a:ext>
            </a:extLst>
          </p:cNvPr>
          <p:cNvSpPr txBox="1"/>
          <p:nvPr/>
        </p:nvSpPr>
        <p:spPr>
          <a:xfrm>
            <a:off x="10622571" y="2659063"/>
            <a:ext cx="1374775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001C"/>
              </a:buClr>
              <a:defRPr/>
            </a:pPr>
            <a:r>
              <a:rPr lang="lv-LV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202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5</a:t>
            </a:r>
            <a:endParaRPr lang="lv-LV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8F2F90-49DF-093B-2E5B-5AA97A6291BF}"/>
              </a:ext>
            </a:extLst>
          </p:cNvPr>
          <p:cNvSpPr txBox="1">
            <a:spLocks/>
          </p:cNvSpPr>
          <p:nvPr/>
        </p:nvSpPr>
        <p:spPr>
          <a:xfrm>
            <a:off x="1008908" y="458533"/>
            <a:ext cx="8707333" cy="1036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F582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dirty="0"/>
              <a:t>Pieredzes stāsts - LKPT</a:t>
            </a:r>
          </a:p>
        </p:txBody>
      </p:sp>
      <p:pic>
        <p:nvPicPr>
          <p:cNvPr id="8" name="Рисунок 7" descr="Закрытие красного и черные мрамор">
            <a:extLst>
              <a:ext uri="{FF2B5EF4-FFF2-40B4-BE49-F238E27FC236}">
                <a16:creationId xmlns:a16="http://schemas.microsoft.com/office/drawing/2014/main" id="{15396B2E-1D36-A255-797F-AAB63A3731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5" y="3018853"/>
            <a:ext cx="1062442" cy="844297"/>
          </a:xfrm>
          <a:prstGeom prst="rect">
            <a:avLst/>
          </a:prstGeom>
        </p:spPr>
      </p:pic>
      <p:sp>
        <p:nvSpPr>
          <p:cNvPr id="6" name="Oval 1710">
            <a:extLst>
              <a:ext uri="{FF2B5EF4-FFF2-40B4-BE49-F238E27FC236}">
                <a16:creationId xmlns:a16="http://schemas.microsoft.com/office/drawing/2014/main" id="{FC5952CA-53F9-FADE-4259-9E0CF7276BF9}"/>
              </a:ext>
            </a:extLst>
          </p:cNvPr>
          <p:cNvSpPr>
            <a:spLocks noChangeAspect="1"/>
          </p:cNvSpPr>
          <p:nvPr/>
        </p:nvSpPr>
        <p:spPr>
          <a:xfrm flipH="1">
            <a:off x="10948987" y="3553852"/>
            <a:ext cx="193675" cy="228600"/>
          </a:xfrm>
          <a:prstGeom prst="ellipse">
            <a:avLst/>
          </a:prstGeom>
          <a:solidFill>
            <a:srgbClr val="BDD7E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kern="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cxnSp>
        <p:nvCxnSpPr>
          <p:cNvPr id="7" name="Straight Connector 1707">
            <a:extLst>
              <a:ext uri="{FF2B5EF4-FFF2-40B4-BE49-F238E27FC236}">
                <a16:creationId xmlns:a16="http://schemas.microsoft.com/office/drawing/2014/main" id="{47579C38-A205-6B91-FC73-67ED8254DAA7}"/>
              </a:ext>
            </a:extLst>
          </p:cNvPr>
          <p:cNvCxnSpPr>
            <a:cxnSpLocks/>
          </p:cNvCxnSpPr>
          <p:nvPr/>
        </p:nvCxnSpPr>
        <p:spPr bwMode="auto">
          <a:xfrm flipV="1">
            <a:off x="11045824" y="3790950"/>
            <a:ext cx="0" cy="254000"/>
          </a:xfrm>
          <a:prstGeom prst="line">
            <a:avLst/>
          </a:prstGeom>
          <a:noFill/>
          <a:ln w="31750" algn="ctr">
            <a:solidFill>
              <a:srgbClr val="BDD7EE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8C57883-FA70-DF9A-B09D-D443FD0CEFFD}"/>
              </a:ext>
            </a:extLst>
          </p:cNvPr>
          <p:cNvSpPr txBox="1"/>
          <p:nvPr/>
        </p:nvSpPr>
        <p:spPr>
          <a:xfrm>
            <a:off x="10004424" y="3975781"/>
            <a:ext cx="2082799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001C"/>
              </a:buClr>
              <a:defRPr/>
            </a:pPr>
            <a:r>
              <a:rPr lang="en-US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Jauns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projekts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 </a:t>
            </a:r>
            <a:r>
              <a:rPr lang="lv-LV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LKPT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modernizācijai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 un </a:t>
            </a:r>
            <a:r>
              <a:rPr lang="en-US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restandartizācijai</a:t>
            </a:r>
            <a:endParaRPr lang="en-US" sz="1600" b="1" i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7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157" grpId="0"/>
      <p:bldP spid="6158" grpId="0"/>
      <p:bldP spid="6159" grpId="0"/>
      <p:bldP spid="6162" grpId="0"/>
      <p:bldP spid="6163" grpId="0"/>
      <p:bldP spid="6165" grpId="0"/>
      <p:bldP spid="6168" grpId="0"/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738CD-C5E7-A7A3-3353-FBDEB8685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E22CC-FD7F-ACDA-CA8F-CAFC2980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098E2D-4A20-6DF0-D1CD-6D2AF156E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48DE-D5C2-B417-B874-10009F8C38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В таблице сферах везде несколько оранжевый">
            <a:extLst>
              <a:ext uri="{FF2B5EF4-FFF2-40B4-BE49-F238E27FC236}">
                <a16:creationId xmlns:a16="http://schemas.microsoft.com/office/drawing/2014/main" id="{7B0DCBFC-5477-4F4B-6C6D-53B4DD032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EC1417-C4B3-5393-797F-51D9A12712ED}"/>
              </a:ext>
            </a:extLst>
          </p:cNvPr>
          <p:cNvSpPr txBox="1">
            <a:spLocks/>
          </p:cNvSpPr>
          <p:nvPr/>
        </p:nvSpPr>
        <p:spPr>
          <a:xfrm>
            <a:off x="1056217" y="728664"/>
            <a:ext cx="7560841" cy="9620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F582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>
                <a:solidFill>
                  <a:schemeClr val="bg1"/>
                </a:solidFill>
              </a:rPr>
              <a:t>Diskusija, jautājumi</a:t>
            </a:r>
            <a:endParaRPr lang="lv-L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29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ED336-E9CA-F13F-4239-B1D51659D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1">
            <a:extLst>
              <a:ext uri="{FF2B5EF4-FFF2-40B4-BE49-F238E27FC236}">
                <a16:creationId xmlns:a16="http://schemas.microsoft.com/office/drawing/2014/main" id="{11E25FFD-3A5D-DE6F-00CE-9366921D2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9543"/>
            <a:ext cx="10515600" cy="1183595"/>
          </a:xfrm>
        </p:spPr>
        <p:txBody>
          <a:bodyPr/>
          <a:lstStyle/>
          <a:p>
            <a:r>
              <a:rPr lang="en-GB" dirty="0" err="1"/>
              <a:t>Psiholoģijas</a:t>
            </a:r>
            <a:r>
              <a:rPr lang="en-GB" dirty="0"/>
              <a:t> </a:t>
            </a:r>
            <a:r>
              <a:rPr lang="en-GB" dirty="0" err="1"/>
              <a:t>laboratorijas</a:t>
            </a:r>
            <a:r>
              <a:rPr lang="en-GB" dirty="0"/>
              <a:t> </a:t>
            </a:r>
            <a:r>
              <a:rPr lang="en-GB" dirty="0" err="1"/>
              <a:t>mērķis</a:t>
            </a:r>
            <a:r>
              <a:rPr lang="en-GB" dirty="0"/>
              <a:t> </a:t>
            </a:r>
          </a:p>
        </p:txBody>
      </p:sp>
      <p:sp>
        <p:nvSpPr>
          <p:cNvPr id="8" name="Satura vietturis 2">
            <a:extLst>
              <a:ext uri="{FF2B5EF4-FFF2-40B4-BE49-F238E27FC236}">
                <a16:creationId xmlns:a16="http://schemas.microsoft.com/office/drawing/2014/main" id="{906BFA56-B2CB-B602-521B-CCA3F4CD4DCE}"/>
              </a:ext>
            </a:extLst>
          </p:cNvPr>
          <p:cNvSpPr txBox="1">
            <a:spLocks/>
          </p:cNvSpPr>
          <p:nvPr/>
        </p:nvSpPr>
        <p:spPr>
          <a:xfrm>
            <a:off x="838200" y="1712687"/>
            <a:ext cx="8584769" cy="44642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rgbClr val="F58220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E001C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Char char="○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nodrošināt mūsdienu zinātnes prasībām atbilstošu psiholoģiskās izpētes instrument</a:t>
            </a:r>
            <a:r>
              <a:rPr lang="en-GB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u:</a:t>
            </a:r>
          </a:p>
          <a:p>
            <a:pPr marL="51435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izstrādi, 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adaptāciju un aprobāciju, 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publiski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pieejama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reģistra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veidošanu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uzturēšanu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 arī konsultēt RSU mācībspēkus un studējošos par </a:t>
            </a:r>
            <a:r>
              <a:rPr lang="lv-LV" sz="20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psihometrijas</a:t>
            </a: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jautājumiem</a:t>
            </a:r>
            <a:r>
              <a:rPr lang="en-GB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3724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ttēls 11" descr="Attēls, kurā ir tīmekļa vietne&#10;&#10;Apraksts ģenerēts automātiski">
            <a:extLst>
              <a:ext uri="{FF2B5EF4-FFF2-40B4-BE49-F238E27FC236}">
                <a16:creationId xmlns:a16="http://schemas.microsoft.com/office/drawing/2014/main" id="{FD79C546-4183-BDE4-CFC2-CE7F3DC71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376673"/>
            <a:ext cx="12192000" cy="21671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82B0C6-99BF-021E-0D5A-4E21B0A88388}"/>
              </a:ext>
            </a:extLst>
          </p:cNvPr>
          <p:cNvSpPr txBox="1"/>
          <p:nvPr/>
        </p:nvSpPr>
        <p:spPr>
          <a:xfrm>
            <a:off x="1393372" y="2915470"/>
            <a:ext cx="76276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/>
            <a:r>
              <a:rPr lang="en-GB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Informatīvie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materiāli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61938" indent="-261938"/>
            <a:endParaRPr lang="en-GB" sz="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lvl="1" indent="-274638">
              <a:buFontTx/>
              <a:buChar char="-"/>
            </a:pP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Videolekcija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lvl="1" indent="-274638">
              <a:buFontTx/>
              <a:buChar char="-"/>
            </a:pP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Vadlīnijas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indent="-261938">
              <a:buFontTx/>
              <a:buChar char="-"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indent="-261938"/>
            <a:r>
              <a:rPr lang="lv-LV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RSU Studiju kurss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maģistrantūras studentiem </a:t>
            </a:r>
            <a:b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“Aptauju izstrāde un adaptācija zinātniski pētnieciskā darbā”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indent="-261938"/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indent="-261938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Konsultācijas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tar@rsu.lv</a:t>
            </a:r>
          </a:p>
        </p:txBody>
      </p:sp>
      <p:pic>
        <p:nvPicPr>
          <p:cNvPr id="8" name="Grafika 7" descr="Questions with solid fill">
            <a:extLst>
              <a:ext uri="{FF2B5EF4-FFF2-40B4-BE49-F238E27FC236}">
                <a16:creationId xmlns:a16="http://schemas.microsoft.com/office/drawing/2014/main" id="{0007A9F3-5806-0F0D-8A29-08498345C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5073" y="5038553"/>
            <a:ext cx="1385962" cy="1385962"/>
          </a:xfrm>
          <a:prstGeom prst="rect">
            <a:avLst/>
          </a:prstGeom>
        </p:spPr>
      </p:pic>
      <p:pic>
        <p:nvPicPr>
          <p:cNvPr id="11" name="Attēls 10" descr="Attēls, kurā ir ekrānuzņēmums, mobilais tālrunis, ierīce, siena&#10;&#10;Mākslīgā intelekta ģenerētais saturs var būt nepareizs.">
            <a:extLst>
              <a:ext uri="{FF2B5EF4-FFF2-40B4-BE49-F238E27FC236}">
                <a16:creationId xmlns:a16="http://schemas.microsoft.com/office/drawing/2014/main" id="{A1F08AA4-74FD-8B8D-303D-DD706E69ED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526"/>
            <a:ext cx="12192000" cy="15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30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Attēls, kurā ir tīmekļa vietne&#10;&#10;Apraksts ģenerēts automātiski">
            <a:extLst>
              <a:ext uri="{FF2B5EF4-FFF2-40B4-BE49-F238E27FC236}">
                <a16:creationId xmlns:a16="http://schemas.microsoft.com/office/drawing/2014/main" id="{145C3467-7BEC-516B-FC11-13C7741C0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87"/>
            <a:ext cx="12192000" cy="23663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564C6-6962-2DBC-448B-DEEF183C58D1}"/>
              </a:ext>
            </a:extLst>
          </p:cNvPr>
          <p:cNvSpPr txBox="1">
            <a:spLocks/>
          </p:cNvSpPr>
          <p:nvPr/>
        </p:nvSpPr>
        <p:spPr>
          <a:xfrm>
            <a:off x="2333473" y="3732509"/>
            <a:ext cx="7782986" cy="19566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rgbClr val="F58220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E001C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Char char="○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RSU dažādās nozarēs izstrādāto un adaptēto testu/aptauju sistematizēt</a:t>
            </a:r>
            <a:r>
              <a:rPr lang="en-GB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datubāze</a:t>
            </a:r>
            <a:endParaRPr lang="en-GB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Grafika 3" descr="Books on shelf with solid fill">
            <a:extLst>
              <a:ext uri="{FF2B5EF4-FFF2-40B4-BE49-F238E27FC236}">
                <a16:creationId xmlns:a16="http://schemas.microsoft.com/office/drawing/2014/main" id="{51AA5063-66AB-656C-1B6E-FF1E15F8A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1985" y="36163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95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FF649A8-1F32-D930-63B6-9D7008675B94}"/>
              </a:ext>
            </a:extLst>
          </p:cNvPr>
          <p:cNvSpPr txBox="1">
            <a:spLocks/>
          </p:cNvSpPr>
          <p:nvPr/>
        </p:nvSpPr>
        <p:spPr>
          <a:xfrm>
            <a:off x="838200" y="998119"/>
            <a:ext cx="10515600" cy="1025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F582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dirty="0"/>
              <a:t>Testu un aptauju reģistrs</a:t>
            </a:r>
            <a:endParaRPr lang="en-GB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9BD6291-49F8-33CB-793A-E950B2104C68}"/>
              </a:ext>
            </a:extLst>
          </p:cNvPr>
          <p:cNvSpPr txBox="1">
            <a:spLocks/>
          </p:cNvSpPr>
          <p:nvPr/>
        </p:nvSpPr>
        <p:spPr>
          <a:xfrm>
            <a:off x="2790092" y="2263471"/>
            <a:ext cx="8563708" cy="39134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rgbClr val="F58220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E001C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Char char="○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Nodrošina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informāciju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par:</a:t>
            </a:r>
          </a:p>
          <a:p>
            <a:pPr lvl="1">
              <a:buClr>
                <a:srgbClr val="58595B"/>
              </a:buClr>
            </a:pPr>
            <a:r>
              <a:rPr lang="en-GB" sz="2000" dirty="0" err="1">
                <a:solidFill>
                  <a:schemeClr val="bg2">
                    <a:lumMod val="50000"/>
                  </a:schemeClr>
                </a:solidFill>
              </a:rPr>
              <a:t>testu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</a:rPr>
              <a:t>aptauju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</a:rPr>
              <a:t>pieejamību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Clr>
                <a:srgbClr val="58595B"/>
              </a:buClr>
            </a:pPr>
            <a:r>
              <a:rPr lang="en-GB" sz="2000" dirty="0" err="1">
                <a:solidFill>
                  <a:schemeClr val="bg2">
                    <a:lumMod val="50000"/>
                  </a:schemeClr>
                </a:solidFill>
              </a:rPr>
              <a:t>lietošanas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</a:rPr>
              <a:t>nosacījumiem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1">
              <a:buClr>
                <a:srgbClr val="58595B"/>
              </a:buClr>
            </a:pPr>
            <a:r>
              <a:rPr lang="en-GB" sz="2000" dirty="0" err="1">
                <a:solidFill>
                  <a:schemeClr val="bg2">
                    <a:lumMod val="50000"/>
                  </a:schemeClr>
                </a:solidFill>
              </a:rPr>
              <a:t>psihometriskajiem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</a:rPr>
              <a:t>rādītājiem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Izsniedz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instrumentus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pētījum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lv-LV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veikšanai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Grafika 3" descr="Information with solid fill">
            <a:extLst>
              <a:ext uri="{FF2B5EF4-FFF2-40B4-BE49-F238E27FC236}">
                <a16:creationId xmlns:a16="http://schemas.microsoft.com/office/drawing/2014/main" id="{E872A8FA-AE5E-6BF3-CBF0-4B15148545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5818" y="2263471"/>
            <a:ext cx="914400" cy="914400"/>
          </a:xfrm>
          <a:prstGeom prst="rect">
            <a:avLst/>
          </a:prstGeom>
        </p:spPr>
      </p:pic>
      <p:pic>
        <p:nvPicPr>
          <p:cNvPr id="5" name="Grafika 4" descr="Open hand with plant with solid fill">
            <a:extLst>
              <a:ext uri="{FF2B5EF4-FFF2-40B4-BE49-F238E27FC236}">
                <a16:creationId xmlns:a16="http://schemas.microsoft.com/office/drawing/2014/main" id="{0FBADA99-F866-FD92-D566-E28FE2A60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5818" y="3930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4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0FFEBDB-645C-9C64-5FC1-BD71704B7B1D}"/>
              </a:ext>
            </a:extLst>
          </p:cNvPr>
          <p:cNvSpPr txBox="1">
            <a:spLocks/>
          </p:cNvSpPr>
          <p:nvPr/>
        </p:nvSpPr>
        <p:spPr>
          <a:xfrm>
            <a:off x="838200" y="812800"/>
            <a:ext cx="10515600" cy="877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F582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Vairāk kā 200 </a:t>
            </a:r>
            <a:r>
              <a:rPr lang="en-GB" dirty="0" err="1"/>
              <a:t>instrumenti</a:t>
            </a:r>
            <a:r>
              <a:rPr lang="en-GB" dirty="0"/>
              <a:t> </a:t>
            </a:r>
            <a:r>
              <a:rPr lang="en-GB" dirty="0" err="1"/>
              <a:t>dažādās</a:t>
            </a:r>
            <a:r>
              <a:rPr lang="en-GB" dirty="0"/>
              <a:t> </a:t>
            </a:r>
            <a:r>
              <a:rPr lang="en-GB" dirty="0" err="1"/>
              <a:t>kategorijās</a:t>
            </a:r>
            <a:endParaRPr lang="en-GB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7AAE3B1-852B-DD4C-33F6-42ABFE049EA5}"/>
              </a:ext>
            </a:extLst>
          </p:cNvPr>
          <p:cNvSpPr txBox="1">
            <a:spLocks/>
          </p:cNvSpPr>
          <p:nvPr/>
        </p:nvSpPr>
        <p:spPr>
          <a:xfrm>
            <a:off x="838200" y="1558925"/>
            <a:ext cx="9118600" cy="4486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rgbClr val="F58220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E001C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Char char="○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Intelekts un kognitīvās spējas	</a:t>
            </a:r>
            <a:endParaRPr lang="en-GB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Personība, personības iezīmes, tipi, emocionālie stāvokļi</a:t>
            </a:r>
            <a:endParaRPr lang="en-GB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Motivācija, vērtības, intereses, pārliecības (tai skaitā garīgums un reliģiozitāte) 	</a:t>
            </a:r>
            <a:endParaRPr lang="en-GB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Organizācijas psiholoģ</a:t>
            </a:r>
            <a:r>
              <a:rPr lang="en-GB" sz="2000" b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v-LV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(tai skaitā veselības aprūpes darba vidē) </a:t>
            </a:r>
            <a:endParaRPr lang="en-GB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Ģimenes, diādes vai grupas funkcionēšana	</a:t>
            </a:r>
            <a:endParaRPr lang="en-GB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Psihiskie traucējumi un patoloģijas	</a:t>
            </a:r>
            <a:endParaRPr lang="en-GB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Sporta psiholoģija	</a:t>
            </a:r>
            <a:endParaRPr lang="en-GB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Veselība un slimība (t.sk. </a:t>
            </a:r>
            <a:r>
              <a:rPr lang="lv-LV" sz="2000" b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līdzestība</a:t>
            </a:r>
            <a:r>
              <a:rPr lang="lv-LV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veselības uzvedība, sāpes)	</a:t>
            </a:r>
            <a:endParaRPr lang="en-GB" sz="2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Dzīves kvalitāte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265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Attēls, kurā ir galds&#10;&#10;Apraksts ģenerēts automātiski">
            <a:extLst>
              <a:ext uri="{FF2B5EF4-FFF2-40B4-BE49-F238E27FC236}">
                <a16:creationId xmlns:a16="http://schemas.microsoft.com/office/drawing/2014/main" id="{2C24E01B-00FB-9BE7-E8FD-C37764D89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43" y="951699"/>
            <a:ext cx="5181600" cy="3893018"/>
          </a:xfrm>
          <a:prstGeom prst="rect">
            <a:avLst/>
          </a:prstGeom>
          <a:noFill/>
        </p:spPr>
      </p:pic>
      <p:sp>
        <p:nvSpPr>
          <p:cNvPr id="3" name="Taisnstūris 2">
            <a:extLst>
              <a:ext uri="{FF2B5EF4-FFF2-40B4-BE49-F238E27FC236}">
                <a16:creationId xmlns:a16="http://schemas.microsoft.com/office/drawing/2014/main" id="{F4F62904-D6D8-2A72-AB87-656D2AE9AB02}"/>
              </a:ext>
            </a:extLst>
          </p:cNvPr>
          <p:cNvSpPr/>
          <p:nvPr/>
        </p:nvSpPr>
        <p:spPr>
          <a:xfrm>
            <a:off x="2456543" y="1697099"/>
            <a:ext cx="1034513" cy="1494814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595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52F77-22CD-B99B-E59B-CF3EB4280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Attēls, kurā ir galds&#10;&#10;Apraksts ģenerēts automātiski">
            <a:extLst>
              <a:ext uri="{FF2B5EF4-FFF2-40B4-BE49-F238E27FC236}">
                <a16:creationId xmlns:a16="http://schemas.microsoft.com/office/drawing/2014/main" id="{2ABC352C-D8E9-DC53-61AB-AFDDE8ECB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43" y="951699"/>
            <a:ext cx="5181600" cy="3893018"/>
          </a:xfrm>
          <a:prstGeom prst="rect">
            <a:avLst/>
          </a:prstGeom>
          <a:noFill/>
        </p:spPr>
      </p:pic>
      <p:sp>
        <p:nvSpPr>
          <p:cNvPr id="3" name="Taisnstūris 2">
            <a:extLst>
              <a:ext uri="{FF2B5EF4-FFF2-40B4-BE49-F238E27FC236}">
                <a16:creationId xmlns:a16="http://schemas.microsoft.com/office/drawing/2014/main" id="{B7218683-5B96-8505-5007-F580DA3763D5}"/>
              </a:ext>
            </a:extLst>
          </p:cNvPr>
          <p:cNvSpPr/>
          <p:nvPr/>
        </p:nvSpPr>
        <p:spPr>
          <a:xfrm>
            <a:off x="6662057" y="1770743"/>
            <a:ext cx="961572" cy="2583543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875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19FC3-20DF-149B-125F-D6FF1D0C9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Attēls, kurā ir galds&#10;&#10;Apraksts ģenerēts automātiski">
            <a:extLst>
              <a:ext uri="{FF2B5EF4-FFF2-40B4-BE49-F238E27FC236}">
                <a16:creationId xmlns:a16="http://schemas.microsoft.com/office/drawing/2014/main" id="{AF402B74-42C1-26CF-ED0E-3A715F36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15"/>
          <a:stretch/>
        </p:blipFill>
        <p:spPr>
          <a:xfrm>
            <a:off x="2456543" y="951699"/>
            <a:ext cx="5181600" cy="2183387"/>
          </a:xfrm>
          <a:prstGeom prst="rect">
            <a:avLst/>
          </a:prstGeom>
          <a:noFill/>
        </p:spPr>
      </p:pic>
      <p:sp>
        <p:nvSpPr>
          <p:cNvPr id="3" name="Taisnstūris 2">
            <a:extLst>
              <a:ext uri="{FF2B5EF4-FFF2-40B4-BE49-F238E27FC236}">
                <a16:creationId xmlns:a16="http://schemas.microsoft.com/office/drawing/2014/main" id="{1C5FF301-6A0C-927D-B394-2C5E9733B3B3}"/>
              </a:ext>
            </a:extLst>
          </p:cNvPr>
          <p:cNvSpPr/>
          <p:nvPr/>
        </p:nvSpPr>
        <p:spPr>
          <a:xfrm>
            <a:off x="6662057" y="1770743"/>
            <a:ext cx="961572" cy="1364343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Satura vietturis 4">
            <a:extLst>
              <a:ext uri="{FF2B5EF4-FFF2-40B4-BE49-F238E27FC236}">
                <a16:creationId xmlns:a16="http://schemas.microsoft.com/office/drawing/2014/main" id="{9B672008-1961-D53E-1C4A-EB0A532FE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8" y="3581499"/>
            <a:ext cx="7943983" cy="125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75AE79-909B-CE36-2706-B22CEC937B1E}"/>
              </a:ext>
            </a:extLst>
          </p:cNvPr>
          <p:cNvSpPr txBox="1"/>
          <p:nvPr/>
        </p:nvSpPr>
        <p:spPr>
          <a:xfrm>
            <a:off x="4538575" y="4847581"/>
            <a:ext cx="189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tar@rsu.lv</a:t>
            </a:r>
          </a:p>
        </p:txBody>
      </p:sp>
    </p:spTree>
    <p:extLst>
      <p:ext uri="{BB962C8B-B14F-4D97-AF65-F5344CB8AC3E}">
        <p14:creationId xmlns:p14="http://schemas.microsoft.com/office/powerpoint/2010/main" val="203100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4EEDB-4C3E-38DA-9BCD-D4F132C15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07F21-A270-E90B-CA98-D22D17EB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 err="1"/>
              <a:t>Psihometrija</a:t>
            </a:r>
            <a:endParaRPr lang="lv-LV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FFADB-DC6F-673F-F4CF-CF71B1ACA1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7170" y="1665289"/>
            <a:ext cx="5629070" cy="383644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lv-LV" sz="2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Psihometrijas</a:t>
            </a: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principi un metodoloģija ir arvien plašāk integrēti citās sociālo, izglītības un veselības zinātņu disciplīnās.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Objektīvi un standartizēti mērījumi: </a:t>
            </a: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Mazina subjektivitāti, nodrošina salīdzināmību.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v-LV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Validitātes</a:t>
            </a: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 uzticamības novērtējums: </a:t>
            </a: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Garantē datu kvalitāti un interpretācijas pamatotību.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Empīriski pamatoti secinājumi: </a:t>
            </a: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Veicina efektīvu intervences stratēģiju izstrādi un novērtēšanu.</a:t>
            </a:r>
          </a:p>
        </p:txBody>
      </p:sp>
      <p:pic>
        <p:nvPicPr>
          <p:cNvPr id="9" name="Рисунок 8" descr="Колыбель Ньютона из металлического серебра">
            <a:extLst>
              <a:ext uri="{FF2B5EF4-FFF2-40B4-BE49-F238E27FC236}">
                <a16:creationId xmlns:a16="http://schemas.microsoft.com/office/drawing/2014/main" id="{069E2201-307E-714A-DAE7-A79FD8291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82" y="1727278"/>
            <a:ext cx="2754910" cy="1947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8299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kaud\Desktop\IMG_6109.JPG">
            <a:extLst>
              <a:ext uri="{FF2B5EF4-FFF2-40B4-BE49-F238E27FC236}">
                <a16:creationId xmlns:a16="http://schemas.microsoft.com/office/drawing/2014/main" id="{E64856D2-17C4-0948-C018-7BCB91A14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t="17553" r="20478" b="23582"/>
          <a:stretch/>
        </p:blipFill>
        <p:spPr bwMode="auto">
          <a:xfrm>
            <a:off x="3346156" y="4857396"/>
            <a:ext cx="2601037" cy="16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056F59CC-D568-3353-2480-149D2A00E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50982" b="69561"/>
          <a:stretch/>
        </p:blipFill>
        <p:spPr>
          <a:xfrm>
            <a:off x="225220" y="4857396"/>
            <a:ext cx="2601037" cy="1676639"/>
          </a:xfrm>
          <a:prstGeom prst="rect">
            <a:avLst/>
          </a:prstGeom>
        </p:spPr>
      </p:pic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FFE83B27-26CC-4C2D-B084-F9122614146B}"/>
              </a:ext>
            </a:extLst>
          </p:cNvPr>
          <p:cNvSpPr txBox="1">
            <a:spLocks/>
          </p:cNvSpPr>
          <p:nvPr/>
        </p:nvSpPr>
        <p:spPr>
          <a:xfrm>
            <a:off x="838200" y="1799772"/>
            <a:ext cx="8527543" cy="40126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rgbClr val="F58220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E001C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Char char="○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lv-LV" sz="2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iedāvā studentiem izstrādāt studiju pētnieciskos darbus laboratorijas pētniecības virzienu ietvaros</a:t>
            </a:r>
            <a:r>
              <a:rPr lang="en-GB" sz="2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22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prīkota</a:t>
            </a:r>
            <a:r>
              <a:rPr lang="lv-LV" sz="2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 </a:t>
            </a:r>
            <a:r>
              <a:rPr lang="lv-LV" sz="22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digitalizētiem</a:t>
            </a:r>
            <a:r>
              <a:rPr lang="lv-LV" sz="2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psiholoģiskajiem testiem, aparatūru </a:t>
            </a:r>
            <a:r>
              <a:rPr lang="en-GB" sz="2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EEG</a:t>
            </a:r>
            <a:r>
              <a:rPr lang="lv-LV" sz="2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veikšanai un bioloģiskās atgriezeniskās saites sistēmu</a:t>
            </a:r>
            <a:r>
              <a:rPr lang="en-GB" sz="2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lv-LV" sz="22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Psiholoģijas</a:t>
            </a:r>
            <a:r>
              <a:rPr lang="en-GB" sz="2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laboratorija</a:t>
            </a:r>
            <a:r>
              <a:rPr lang="en-GB" sz="2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nodrošina iespēju studentiem attīstīt un pilnveidot psiholoģiskās konsultēšanas un izpētes kompetenci</a:t>
            </a:r>
            <a:r>
              <a:rPr lang="en-GB" sz="2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lv-LV" dirty="0"/>
          </a:p>
          <a:p>
            <a:endParaRPr lang="en-GB" dirty="0"/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E9C51A42-B357-D0A3-F7E2-6A33B4A85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766" y="4857396"/>
            <a:ext cx="2601037" cy="1733237"/>
          </a:xfrm>
          <a:prstGeom prst="rect">
            <a:avLst/>
          </a:prstGeom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89C358A5-E30A-0011-1EFD-3494C6547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743" y="4829096"/>
            <a:ext cx="2601037" cy="1733237"/>
          </a:xfrm>
          <a:prstGeom prst="rect">
            <a:avLst/>
          </a:prstGeom>
        </p:spPr>
      </p:pic>
      <p:sp>
        <p:nvSpPr>
          <p:cNvPr id="7" name="Virsraksts 1">
            <a:extLst>
              <a:ext uri="{FF2B5EF4-FFF2-40B4-BE49-F238E27FC236}">
                <a16:creationId xmlns:a16="http://schemas.microsoft.com/office/drawing/2014/main" id="{03D5C1A1-7075-B146-8509-A4B10582EA41}"/>
              </a:ext>
            </a:extLst>
          </p:cNvPr>
          <p:cNvSpPr txBox="1">
            <a:spLocks/>
          </p:cNvSpPr>
          <p:nvPr/>
        </p:nvSpPr>
        <p:spPr>
          <a:xfrm>
            <a:off x="689393" y="943429"/>
            <a:ext cx="10515600" cy="1018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F582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Citi RSU </a:t>
            </a:r>
            <a:r>
              <a:rPr lang="en-GB" dirty="0" err="1"/>
              <a:t>Psiholoģijas</a:t>
            </a:r>
            <a:r>
              <a:rPr lang="en-GB" dirty="0"/>
              <a:t> </a:t>
            </a:r>
            <a:r>
              <a:rPr lang="en-GB" dirty="0" err="1"/>
              <a:t>laboratorijas</a:t>
            </a:r>
            <a:r>
              <a:rPr lang="en-GB" dirty="0"/>
              <a:t> </a:t>
            </a:r>
            <a:r>
              <a:rPr lang="en-GB" dirty="0" err="1"/>
              <a:t>resursi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2253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E3719-BFCE-3082-9DCF-5899A3B43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43CD-1764-5229-E81A-A0CE5BBD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17" y="1439864"/>
            <a:ext cx="10297583" cy="962025"/>
          </a:xfrm>
        </p:spPr>
        <p:txBody>
          <a:bodyPr/>
          <a:lstStyle/>
          <a:p>
            <a:r>
              <a:rPr lang="lv-LV" dirty="0"/>
              <a:t>Paldies par uzmanību!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F80DB-C0B9-6DEB-48B1-BF1C644BD01F}"/>
              </a:ext>
            </a:extLst>
          </p:cNvPr>
          <p:cNvSpPr txBox="1">
            <a:spLocks/>
          </p:cNvSpPr>
          <p:nvPr/>
        </p:nvSpPr>
        <p:spPr>
          <a:xfrm>
            <a:off x="1056217" y="5210629"/>
            <a:ext cx="3932237" cy="701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kern="1200" dirty="0"/>
              <a:t>RSU </a:t>
            </a:r>
            <a:r>
              <a:rPr lang="en-US" sz="1600" b="1" kern="1200" dirty="0" err="1"/>
              <a:t>Psiholoģijas</a:t>
            </a:r>
            <a:r>
              <a:rPr lang="en-US" sz="1600" b="1" kern="1200" dirty="0"/>
              <a:t> </a:t>
            </a:r>
            <a:r>
              <a:rPr lang="en-US" sz="1600" b="1" kern="1200" dirty="0" err="1"/>
              <a:t>laboratorija</a:t>
            </a:r>
            <a:endParaRPr lang="en-US" sz="1600" b="1" kern="1200" dirty="0"/>
          </a:p>
          <a:p>
            <a:r>
              <a:rPr lang="en-US" sz="1600" dirty="0" err="1"/>
              <a:t>Saziņai</a:t>
            </a:r>
            <a:r>
              <a:rPr lang="en-US" sz="1600" dirty="0"/>
              <a:t>: tar@rsu.lv</a:t>
            </a:r>
            <a:endParaRPr lang="en-US" sz="1600" kern="1200" dirty="0"/>
          </a:p>
        </p:txBody>
      </p:sp>
    </p:spTree>
    <p:extLst>
      <p:ext uri="{BB962C8B-B14F-4D97-AF65-F5344CB8AC3E}">
        <p14:creationId xmlns:p14="http://schemas.microsoft.com/office/powerpoint/2010/main" val="210571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DC35F-BE82-768F-1CED-1ACE26303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38C2-C79F-D904-F879-A871B5849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Psihometriskie instrumenti </a:t>
            </a:r>
            <a:endParaRPr lang="lv-LV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A8B56-9AE4-7BD0-ED4A-5865D8BFA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417" y="1363460"/>
            <a:ext cx="9027134" cy="837300"/>
          </a:xfrm>
        </p:spPr>
        <p:txBody>
          <a:bodyPr>
            <a:noAutofit/>
          </a:bodyPr>
          <a:lstStyle/>
          <a:p>
            <a:r>
              <a:rPr lang="lv-LV" sz="2000" dirty="0"/>
              <a:t>Kas ir psihometriskie instrumenti?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Jēdziens</a:t>
            </a:r>
            <a:r>
              <a:rPr lang="en-GB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lv-LV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sihometriskie</a:t>
            </a: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instrumenti </a:t>
            </a: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apzīmē dažādus mērīšanas līdzekļus,</a:t>
            </a:r>
            <a:endParaRPr lang="ru-RU" sz="2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lv-LV" sz="2000" dirty="0"/>
          </a:p>
        </p:txBody>
      </p:sp>
      <p:pic>
        <p:nvPicPr>
          <p:cNvPr id="8" name="Рисунок 7" descr="Огни города в увеличительном стекле">
            <a:extLst>
              <a:ext uri="{FF2B5EF4-FFF2-40B4-BE49-F238E27FC236}">
                <a16:creationId xmlns:a16="http://schemas.microsoft.com/office/drawing/2014/main" id="{50861039-0777-60A6-549D-4F5914598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400174"/>
            <a:ext cx="3890075" cy="259274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5657ECA-C497-B827-8A7F-127E52DB0ABE}"/>
              </a:ext>
            </a:extLst>
          </p:cNvPr>
          <p:cNvSpPr txBox="1">
            <a:spLocks/>
          </p:cNvSpPr>
          <p:nvPr/>
        </p:nvSpPr>
        <p:spPr>
          <a:xfrm>
            <a:off x="4850970" y="2400174"/>
            <a:ext cx="4695986" cy="3049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rgbClr val="F582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Char char="○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●"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piemēram</a:t>
            </a: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testus, aptaujas, skalas u.c.,</a:t>
            </a:r>
          </a:p>
          <a:p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kas paredzētas psiholoģisko </a:t>
            </a:r>
            <a:r>
              <a:rPr lang="lv-LV" sz="2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konstruktu</a:t>
            </a: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</a:t>
            </a:r>
          </a:p>
          <a:p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tādu kā </a:t>
            </a: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personība, intelekts,</a:t>
            </a:r>
          </a:p>
          <a:p>
            <a:pPr>
              <a:spcBef>
                <a:spcPts val="0"/>
              </a:spcBef>
            </a:pP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kognitīvās spējas, attieksmes un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vērtības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u.c.</a:t>
            </a: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objektīvai un kvantitatīvai novērtēšanai.  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400309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Psihometriskās īpašības – kvalitātes rādītāji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36322" y="2074865"/>
            <a:ext cx="5749873" cy="3084132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lv-LV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Validitāte</a:t>
            </a: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jeb pamatotība </a:t>
            </a: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lv-LV" sz="2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angl</a:t>
            </a: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lv-LV" sz="2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v-LV" sz="2000" b="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validity</a:t>
            </a: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norāda, ko un cik labi instruments mēra.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lv-LV" sz="2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lv-LV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Uzticamība, drošums jeb noturīgums </a:t>
            </a: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lv-LV" sz="2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angl</a:t>
            </a:r>
            <a:r>
              <a:rPr lang="lv-LV" sz="2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lv-LV" sz="2000" b="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reliability</a:t>
            </a:r>
            <a:r>
              <a:rPr lang="lv-LV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raksturo ar konkrēto metodi iegūto rezultātu atkārtojamību, precizitāti un noturību laikā.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lv-LV" sz="2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 descr="Закрытие красного и черные мрамор">
            <a:extLst>
              <a:ext uri="{FF2B5EF4-FFF2-40B4-BE49-F238E27FC236}">
                <a16:creationId xmlns:a16="http://schemas.microsoft.com/office/drawing/2014/main" id="{FB75C1ED-A92A-6367-5895-FB3A3698D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5" y="1903884"/>
            <a:ext cx="2857747" cy="22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7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62EB733-AC60-C0CA-2372-6275C5759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659E-E67E-F09B-013F-D74D274A5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216" y="394186"/>
            <a:ext cx="10079567" cy="1231336"/>
          </a:xfrm>
        </p:spPr>
        <p:txBody>
          <a:bodyPr>
            <a:normAutofit/>
          </a:bodyPr>
          <a:lstStyle/>
          <a:p>
            <a:r>
              <a:rPr lang="lv-LV" dirty="0"/>
              <a:t>Priekšnoteikumi un ētiskie aspekti </a:t>
            </a:r>
            <a:br>
              <a:rPr lang="lv-LV" dirty="0"/>
            </a:br>
            <a:r>
              <a:rPr lang="lv-LV" dirty="0"/>
              <a:t>pētniecisko instrumentu adaptācijā un lietošanā</a:t>
            </a:r>
            <a:endParaRPr lang="lv-LV" sz="2000" b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5048DC-D512-902F-42EB-8A3056BA9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216" y="1665288"/>
            <a:ext cx="10335038" cy="50641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lv-LV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Instrumentu izstrāde/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adaptācija prasa īpašas zināšanas, un tas ir darbietilpīgs daudzpakāpju process</a:t>
            </a:r>
            <a:r>
              <a:rPr lang="lv-LV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3F38BC-481F-EE0E-57F5-D8FEB4ABE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832" t="23703" r="23243" b="13221"/>
          <a:stretch/>
        </p:blipFill>
        <p:spPr>
          <a:xfrm>
            <a:off x="937647" y="2244056"/>
            <a:ext cx="3998563" cy="43258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D3BE06-F2E7-5656-1616-995A4BAADC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175" t="26215" r="15841" b="21130"/>
          <a:stretch/>
        </p:blipFill>
        <p:spPr>
          <a:xfrm>
            <a:off x="5536769" y="2445763"/>
            <a:ext cx="6655231" cy="412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5980A-176E-1CAD-94DA-1CD8B97AC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1CA5-7C35-30CD-36E0-33D353162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216" y="394186"/>
            <a:ext cx="10079567" cy="1231336"/>
          </a:xfrm>
        </p:spPr>
        <p:txBody>
          <a:bodyPr>
            <a:normAutofit/>
          </a:bodyPr>
          <a:lstStyle/>
          <a:p>
            <a:r>
              <a:rPr lang="lv-LV" dirty="0"/>
              <a:t>Priekšnoteikumi un ētiskie aspekti </a:t>
            </a:r>
            <a:br>
              <a:rPr lang="lv-LV" dirty="0"/>
            </a:br>
            <a:r>
              <a:rPr lang="lv-LV" dirty="0"/>
              <a:t>pētniecisko instrumentu adaptācijā un lietošanā</a:t>
            </a:r>
            <a:endParaRPr lang="lv-LV" sz="2000" b="0" dirty="0"/>
          </a:p>
        </p:txBody>
      </p:sp>
      <p:pic>
        <p:nvPicPr>
          <p:cNvPr id="16" name="Picture 6" descr="Testing GIF - Find on GIFER">
            <a:extLst>
              <a:ext uri="{FF2B5EF4-FFF2-40B4-BE49-F238E27FC236}">
                <a16:creationId xmlns:a16="http://schemas.microsoft.com/office/drawing/2014/main" id="{F5AD6056-ECE7-BA58-8DBD-0447AD23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23" y="2843604"/>
            <a:ext cx="2528926" cy="2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āmatas &quot;Zinātniskās darbības metodoloģija: starpdisciplināra perspektīva&quot;  prezentācija">
            <a:extLst>
              <a:ext uri="{FF2B5EF4-FFF2-40B4-BE49-F238E27FC236}">
                <a16:creationId xmlns:a16="http://schemas.microsoft.com/office/drawing/2014/main" id="{BC924F66-D6EE-4F77-A033-12A62974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" y="1371266"/>
            <a:ext cx="4084148" cy="526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8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8CB4E3E-96AF-AFDF-CE86-3A4AEB51A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BCFB-69CB-D53A-D0C1-CF72CD6F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216" y="394186"/>
            <a:ext cx="10079567" cy="1231336"/>
          </a:xfrm>
        </p:spPr>
        <p:txBody>
          <a:bodyPr>
            <a:normAutofit/>
          </a:bodyPr>
          <a:lstStyle/>
          <a:p>
            <a:r>
              <a:rPr lang="lv-LV" dirty="0"/>
              <a:t>Priekšnoteikumi un ētiskie aspekti </a:t>
            </a:r>
            <a:br>
              <a:rPr lang="lv-LV" dirty="0"/>
            </a:br>
            <a:r>
              <a:rPr lang="lv-LV" dirty="0"/>
              <a:t>pētniecisko instrumentu adaptācijā un lietošanā</a:t>
            </a:r>
            <a:endParaRPr lang="lv-LV" sz="2000" b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1C0120-F2B2-969E-70D2-3F0802861D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52" t="60821" r="14774" b="13673"/>
          <a:stretch/>
        </p:blipFill>
        <p:spPr>
          <a:xfrm>
            <a:off x="852406" y="3363269"/>
            <a:ext cx="11339594" cy="31978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C04A5C-2DEE-F6AE-214E-E649DEF2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9" t="15887" r="32267" b="72587"/>
          <a:stretch/>
        </p:blipFill>
        <p:spPr>
          <a:xfrm>
            <a:off x="1056216" y="2421884"/>
            <a:ext cx="7955100" cy="790415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06C226E1-16AD-9111-F871-73B24F3C4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216" y="1585756"/>
            <a:ext cx="8401683" cy="585943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b="1" dirty="0">
                <a:solidFill>
                  <a:srgbClr val="7F7F7F"/>
                </a:solidFill>
              </a:rPr>
              <a:t>Starptautiskās Testu Komisijas (ITC) vadlīnijām ir būtiska nozīme testu izstrādē un lietošanā.</a:t>
            </a:r>
            <a:endParaRPr lang="lv-LV" sz="2000" b="1" dirty="0">
              <a:solidFill>
                <a:srgbClr val="7F7F7F"/>
              </a:solidFill>
            </a:endParaRPr>
          </a:p>
        </p:txBody>
      </p:sp>
      <p:pic>
        <p:nvPicPr>
          <p:cNvPr id="16" name="Picture 6" descr="Testing GIF - Find on GIFER">
            <a:extLst>
              <a:ext uri="{FF2B5EF4-FFF2-40B4-BE49-F238E27FC236}">
                <a16:creationId xmlns:a16="http://schemas.microsoft.com/office/drawing/2014/main" id="{173F54E4-8819-5A9A-49FF-6E9E5572D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074" y="1371265"/>
            <a:ext cx="2528926" cy="2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69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26E21-EE80-CC6E-E730-EEAA03806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2D90-A01C-CC51-9150-8D92CA57E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216" y="394186"/>
            <a:ext cx="10079567" cy="1231336"/>
          </a:xfrm>
        </p:spPr>
        <p:txBody>
          <a:bodyPr>
            <a:normAutofit/>
          </a:bodyPr>
          <a:lstStyle/>
          <a:p>
            <a:r>
              <a:rPr lang="lv-LV" dirty="0"/>
              <a:t>Priekšnoteikumi un ētiskie aspekti </a:t>
            </a:r>
            <a:br>
              <a:rPr lang="lv-LV" dirty="0"/>
            </a:br>
            <a:r>
              <a:rPr lang="lv-LV" dirty="0"/>
              <a:t>pētniecisko instrumentu adaptācijā un lietošanā</a:t>
            </a:r>
            <a:endParaRPr lang="lv-LV" sz="2000" b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0BA1004-225A-8455-C8F4-635106EA0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032" y="1625522"/>
            <a:ext cx="8459743" cy="72145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lv-LV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Instrumentu adaptācija vai lietošana – autortiesību ievērošana (©)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455011D-7049-7A4A-3085-CAA139EE8529}"/>
              </a:ext>
            </a:extLst>
          </p:cNvPr>
          <p:cNvSpPr txBox="1">
            <a:spLocks/>
          </p:cNvSpPr>
          <p:nvPr/>
        </p:nvSpPr>
        <p:spPr>
          <a:xfrm>
            <a:off x="4613637" y="2346974"/>
            <a:ext cx="4825138" cy="37605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E001C"/>
              </a:buClr>
              <a:buSzPct val="80000"/>
              <a:buFont typeface="Calibri" panose="020F0502020204030204" pitchFamily="34" charset="0"/>
              <a:buNone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None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None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None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just">
              <a:buClr>
                <a:srgbClr val="58595B"/>
              </a:buClr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Lielākā daļa testu ir aizsargāti ar autortiesībām, un tos kopēt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bez īpašas atļaujas saņemšanas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ir aizliegts.</a:t>
            </a:r>
          </a:p>
          <a:p>
            <a:pPr marL="742950" lvl="1" indent="-285750" algn="just">
              <a:buClr>
                <a:srgbClr val="58595B"/>
              </a:buClr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Jebkāda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šo instrumentu izmantošana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īpaši adaptācija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nepieciešama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autora vai izdevēja atļauj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742950" lvl="1" indent="-285750" algn="just">
              <a:buClr>
                <a:srgbClr val="58595B"/>
              </a:buClr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Pirms instrumenta adaptācijas / lietošanas vienmēr jāpārbauda tā autortiesību statuss un jāiegūst nepieciešamās atļaujas.</a:t>
            </a:r>
          </a:p>
        </p:txBody>
      </p:sp>
      <p:pic>
        <p:nvPicPr>
          <p:cNvPr id="7" name="Picture 4" descr="Psychology paper retracted after creators of tool allege “serious breach of  copyright” – Retraction Watch">
            <a:extLst>
              <a:ext uri="{FF2B5EF4-FFF2-40B4-BE49-F238E27FC236}">
                <a16:creationId xmlns:a16="http://schemas.microsoft.com/office/drawing/2014/main" id="{8D1B155E-D5E7-88DF-670C-8AB16582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" y="2346974"/>
            <a:ext cx="3716054" cy="254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047122"/>
      </p:ext>
    </p:extLst>
  </p:cSld>
  <p:clrMapOvr>
    <a:masterClrMapping/>
  </p:clrMapOvr>
</p:sld>
</file>

<file path=ppt/theme/theme1.xml><?xml version="1.0" encoding="utf-8"?>
<a:theme xmlns:a="http://schemas.openxmlformats.org/drawingml/2006/main" name="IEVADS">
  <a:themeElements>
    <a:clrScheme name="Custom 1">
      <a:dk1>
        <a:sysClr val="windowText" lastClr="000000"/>
      </a:dk1>
      <a:lt1>
        <a:sysClr val="window" lastClr="FFFFFF"/>
      </a:lt1>
      <a:dk2>
        <a:srgbClr val="C00000"/>
      </a:dk2>
      <a:lt2>
        <a:srgbClr val="F2F2F2"/>
      </a:lt2>
      <a:accent1>
        <a:srgbClr val="C00000"/>
      </a:accent1>
      <a:accent2>
        <a:srgbClr val="F58220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00"/>
      </a:hlink>
      <a:folHlink>
        <a:srgbClr val="7F7F7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637CC193-082A-4BE8-A01B-6170B2E6A041}" vid="{100FE9E7-7270-4190-BAAC-B40F11FA548C}"/>
    </a:ext>
  </a:extLst>
</a:theme>
</file>

<file path=ppt/theme/theme2.xml><?xml version="1.0" encoding="utf-8"?>
<a:theme xmlns:a="http://schemas.openxmlformats.org/drawingml/2006/main" name="SATU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637CC193-082A-4BE8-A01B-6170B2E6A041}" vid="{B52B9DCA-E959-4155-9834-731573AD4454}"/>
    </a:ext>
  </a:extLst>
</a:theme>
</file>

<file path=ppt/theme/theme3.xml><?xml version="1.0" encoding="utf-8"?>
<a:theme xmlns:a="http://schemas.openxmlformats.org/drawingml/2006/main" name="NOBEIGUM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637CC193-082A-4BE8-A01B-6170B2E6A041}" vid="{59BC9C7E-9AE5-476C-857C-D8271C46990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orange_prezentacijaspamatnelv_16_9</Template>
  <TotalTime>1074</TotalTime>
  <Words>790</Words>
  <Application>Microsoft Office PowerPoint</Application>
  <PresentationFormat>Platekrāna</PresentationFormat>
  <Paragraphs>111</Paragraphs>
  <Slides>31</Slides>
  <Notes>6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3</vt:i4>
      </vt:variant>
      <vt:variant>
        <vt:lpstr>Slaidu virsraksti</vt:lpstr>
      </vt:variant>
      <vt:variant>
        <vt:i4>31</vt:i4>
      </vt:variant>
    </vt:vector>
  </HeadingPairs>
  <TitlesOfParts>
    <vt:vector size="38" baseType="lpstr">
      <vt:lpstr>Aptos</vt:lpstr>
      <vt:lpstr>Arial</vt:lpstr>
      <vt:lpstr>Calibri</vt:lpstr>
      <vt:lpstr>Wingdings</vt:lpstr>
      <vt:lpstr>IEVADS</vt:lpstr>
      <vt:lpstr>SATURS</vt:lpstr>
      <vt:lpstr>NOBEIGUMS</vt:lpstr>
      <vt:lpstr>Psiholoģijas laboratorijas pieredze pētniecības rīku izmantošanā</vt:lpstr>
      <vt:lpstr>Psihometrija</vt:lpstr>
      <vt:lpstr>Psihometrija</vt:lpstr>
      <vt:lpstr>Psihometriskie instrumenti </vt:lpstr>
      <vt:lpstr>Psihometriskās īpašības – kvalitātes rādītāji</vt:lpstr>
      <vt:lpstr>Priekšnoteikumi un ētiskie aspekti  pētniecisko instrumentu adaptācijā un lietošanā</vt:lpstr>
      <vt:lpstr>Priekšnoteikumi un ētiskie aspekti  pētniecisko instrumentu adaptācijā un lietošanā</vt:lpstr>
      <vt:lpstr>Priekšnoteikumi un ētiskie aspekti  pētniecisko instrumentu adaptācijā un lietošanā</vt:lpstr>
      <vt:lpstr>Priekšnoteikumi un ētiskie aspekti  pētniecisko instrumentu adaptācijā un lietošanā</vt:lpstr>
      <vt:lpstr>Priekšnoteikumi un ētiskie aspekti  pētniecisko instrumentu adaptācijā un lietošanā</vt:lpstr>
      <vt:lpstr>Priekšnoteikumi un ētiskie aspekti  pētniecisko instrumentu adaptācijā un lietošanā</vt:lpstr>
      <vt:lpstr>Priekšnoteikumi un ētiskie aspekti  pētniecisko instrumentu adaptācijā un lietošanā</vt:lpstr>
      <vt:lpstr>Priekšnoteikumi un ētiskie aspekti  pētniecisko instrumentu adaptācijā un lietošanā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Psiholoģijas laboratorijas mērķis 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Psiholoģijas laboratorijas pieredze pētniecības rīku izmantošanā</dc:title>
  <dc:creator>Jelena Kolesnikova</dc:creator>
  <cp:lastModifiedBy>Valentīna Krūmiņa</cp:lastModifiedBy>
  <cp:revision>17</cp:revision>
  <cp:lastPrinted>2025-05-06T13:27:49Z</cp:lastPrinted>
  <dcterms:created xsi:type="dcterms:W3CDTF">2025-05-04T21:36:39Z</dcterms:created>
  <dcterms:modified xsi:type="dcterms:W3CDTF">2025-05-07T09:33:43Z</dcterms:modified>
</cp:coreProperties>
</file>